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733" r:id="rId3"/>
  </p:sldMasterIdLst>
  <p:notesMasterIdLst>
    <p:notesMasterId r:id="rId42"/>
  </p:notesMasterIdLst>
  <p:handoutMasterIdLst>
    <p:handoutMasterId r:id="rId43"/>
  </p:handoutMasterIdLst>
  <p:sldIdLst>
    <p:sldId id="256" r:id="rId4"/>
    <p:sldId id="279" r:id="rId5"/>
    <p:sldId id="293" r:id="rId6"/>
    <p:sldId id="285" r:id="rId7"/>
    <p:sldId id="280" r:id="rId8"/>
    <p:sldId id="257" r:id="rId9"/>
    <p:sldId id="286" r:id="rId10"/>
    <p:sldId id="287" r:id="rId11"/>
    <p:sldId id="288" r:id="rId12"/>
    <p:sldId id="317" r:id="rId13"/>
    <p:sldId id="307" r:id="rId14"/>
    <p:sldId id="308" r:id="rId15"/>
    <p:sldId id="309" r:id="rId16"/>
    <p:sldId id="310" r:id="rId17"/>
    <p:sldId id="311" r:id="rId18"/>
    <p:sldId id="312" r:id="rId19"/>
    <p:sldId id="313" r:id="rId20"/>
    <p:sldId id="314" r:id="rId21"/>
    <p:sldId id="315" r:id="rId22"/>
    <p:sldId id="316" r:id="rId23"/>
    <p:sldId id="258" r:id="rId24"/>
    <p:sldId id="282" r:id="rId25"/>
    <p:sldId id="281" r:id="rId26"/>
    <p:sldId id="259" r:id="rId27"/>
    <p:sldId id="283" r:id="rId28"/>
    <p:sldId id="284" r:id="rId29"/>
    <p:sldId id="291" r:id="rId30"/>
    <p:sldId id="289" r:id="rId31"/>
    <p:sldId id="290" r:id="rId32"/>
    <p:sldId id="292" r:id="rId33"/>
    <p:sldId id="295" r:id="rId34"/>
    <p:sldId id="296" r:id="rId35"/>
    <p:sldId id="297" r:id="rId36"/>
    <p:sldId id="298" r:id="rId37"/>
    <p:sldId id="299" r:id="rId38"/>
    <p:sldId id="301" r:id="rId39"/>
    <p:sldId id="300"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9" autoAdjust="0"/>
    <p:restoredTop sz="90080" autoAdjust="0"/>
  </p:normalViewPr>
  <p:slideViewPr>
    <p:cSldViewPr>
      <p:cViewPr varScale="1">
        <p:scale>
          <a:sx n="80" d="100"/>
          <a:sy n="80" d="100"/>
        </p:scale>
        <p:origin x="665"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9"/>
    </p:cViewPr>
  </p:notesTextViewPr>
  <p:sorterViewPr>
    <p:cViewPr>
      <p:scale>
        <a:sx n="100" d="100"/>
        <a:sy n="100" d="100"/>
      </p:scale>
      <p:origin x="0" y="0"/>
    </p:cViewPr>
  </p:sorterViewPr>
  <p:notesViewPr>
    <p:cSldViewPr>
      <p:cViewPr varScale="1">
        <p:scale>
          <a:sx n="78" d="100"/>
          <a:sy n="78" d="100"/>
        </p:scale>
        <p:origin x="-207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4/1/2016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extLst>
      <p:ext uri="{BB962C8B-B14F-4D97-AF65-F5344CB8AC3E}">
        <p14:creationId xmlns:p14="http://schemas.microsoft.com/office/powerpoint/2010/main" val="1453877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B9F30-6F1F-4139-B22E-A7D5117607DD}" type="datetimeFigureOut">
              <a:rPr lang="en-US" smtClean="0"/>
              <a:t>4/1/2016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9C368-9E10-4C31-9503-613029203C0F}" type="slidenum">
              <a:rPr lang="en-US" smtClean="0"/>
              <a:t>‹#›</a:t>
            </a:fld>
            <a:endParaRPr lang="en-US"/>
          </a:p>
        </p:txBody>
      </p:sp>
    </p:spTree>
    <p:extLst>
      <p:ext uri="{BB962C8B-B14F-4D97-AF65-F5344CB8AC3E}">
        <p14:creationId xmlns:p14="http://schemas.microsoft.com/office/powerpoint/2010/main" val="31022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8</a:t>
            </a:fld>
            <a:endParaRPr lang="en-US"/>
          </a:p>
        </p:txBody>
      </p:sp>
    </p:spTree>
    <p:extLst>
      <p:ext uri="{BB962C8B-B14F-4D97-AF65-F5344CB8AC3E}">
        <p14:creationId xmlns:p14="http://schemas.microsoft.com/office/powerpoint/2010/main" val="256742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select </a:t>
            </a:r>
            <a:r>
              <a:rPr lang="en-US" sz="1200" kern="1200" dirty="0" err="1">
                <a:solidFill>
                  <a:schemeClr val="tx1"/>
                </a:solidFill>
                <a:latin typeface="+mn-lt"/>
                <a:ea typeface="+mn-ea"/>
                <a:cs typeface="+mn-cs"/>
              </a:rPr>
              <a:t>db_name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database_id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db_name</a:t>
            </a:r>
            <a:r>
              <a:rPr lang="en-US" sz="1200" kern="1200" dirty="0">
                <a:solidFill>
                  <a:schemeClr val="tx1"/>
                </a:solidFill>
                <a:latin typeface="+mn-lt"/>
                <a:ea typeface="+mn-ea"/>
                <a:cs typeface="+mn-cs"/>
              </a:rPr>
              <a:t>], FILE_NAME(</a:t>
            </a:r>
            <a:r>
              <a:rPr lang="en-US" sz="1200" kern="1200" dirty="0" err="1">
                <a:solidFill>
                  <a:schemeClr val="tx1"/>
                </a:solidFill>
                <a:latin typeface="+mn-lt"/>
                <a:ea typeface="+mn-ea"/>
                <a:cs typeface="+mn-cs"/>
              </a:rPr>
              <a:t>file_id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file_name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num_of_reads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num_of_bytes_read</a:t>
            </a:r>
            <a:r>
              <a:rPr lang="en-US" sz="1200" kern="1200" dirty="0">
                <a:solidFill>
                  <a:schemeClr val="tx1"/>
                </a:solidFill>
                <a:latin typeface="+mn-lt"/>
                <a:ea typeface="+mn-ea"/>
                <a:cs typeface="+mn-cs"/>
              </a:rPr>
              <a:t> / 1048576.0 / </a:t>
            </a:r>
            <a:r>
              <a:rPr lang="en-US" sz="1200" kern="1200" dirty="0" err="1">
                <a:solidFill>
                  <a:schemeClr val="tx1"/>
                </a:solidFill>
                <a:latin typeface="+mn-lt"/>
                <a:ea typeface="+mn-ea"/>
                <a:cs typeface="+mn-cs"/>
              </a:rPr>
              <a:t>sample_ms</a:t>
            </a:r>
            <a:r>
              <a:rPr lang="en-US" sz="1200" kern="1200" dirty="0">
                <a:solidFill>
                  <a:schemeClr val="tx1"/>
                </a:solidFill>
                <a:latin typeface="+mn-lt"/>
                <a:ea typeface="+mn-ea"/>
                <a:cs typeface="+mn-cs"/>
              </a:rPr>
              <a:t>*1000 [</a:t>
            </a:r>
            <a:r>
              <a:rPr lang="en-US" sz="1200" kern="1200" dirty="0" err="1">
                <a:solidFill>
                  <a:schemeClr val="tx1"/>
                </a:solidFill>
                <a:latin typeface="+mn-lt"/>
                <a:ea typeface="+mn-ea"/>
                <a:cs typeface="+mn-cs"/>
              </a:rPr>
              <a:t>read_mb_per_sec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io_stall_read_ms</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num_of_reads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read_latency</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num_of_writes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num_of_bytes_written</a:t>
            </a:r>
            <a:r>
              <a:rPr lang="en-US" sz="1200" kern="1200" dirty="0">
                <a:solidFill>
                  <a:schemeClr val="tx1"/>
                </a:solidFill>
                <a:latin typeface="+mn-lt"/>
                <a:ea typeface="+mn-ea"/>
                <a:cs typeface="+mn-cs"/>
              </a:rPr>
              <a:t> / 1048576.0 / </a:t>
            </a:r>
            <a:r>
              <a:rPr lang="en-US" sz="1200" kern="1200" dirty="0" err="1">
                <a:solidFill>
                  <a:schemeClr val="tx1"/>
                </a:solidFill>
                <a:latin typeface="+mn-lt"/>
                <a:ea typeface="+mn-ea"/>
                <a:cs typeface="+mn-cs"/>
              </a:rPr>
              <a:t>sample_ms</a:t>
            </a:r>
            <a:r>
              <a:rPr lang="en-US" sz="1200" kern="1200" dirty="0">
                <a:solidFill>
                  <a:schemeClr val="tx1"/>
                </a:solidFill>
                <a:latin typeface="+mn-lt"/>
                <a:ea typeface="+mn-ea"/>
                <a:cs typeface="+mn-cs"/>
              </a:rPr>
              <a:t>*1000 [</a:t>
            </a:r>
            <a:r>
              <a:rPr lang="en-US" sz="1200" kern="1200" dirty="0" err="1">
                <a:solidFill>
                  <a:schemeClr val="tx1"/>
                </a:solidFill>
                <a:latin typeface="+mn-lt"/>
                <a:ea typeface="+mn-ea"/>
                <a:cs typeface="+mn-cs"/>
              </a:rPr>
              <a:t>write_mb_per_sec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io_stall_write_ms</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num_of_writes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write_latency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from </a:t>
            </a:r>
            <a:r>
              <a:rPr lang="en-US" sz="1200" kern="1200" dirty="0" err="1">
                <a:solidFill>
                  <a:schemeClr val="tx1"/>
                </a:solidFill>
                <a:latin typeface="+mn-lt"/>
                <a:ea typeface="+mn-ea"/>
                <a:cs typeface="+mn-cs"/>
              </a:rPr>
              <a:t>sys.dm_io_virtual_file_stats</a:t>
            </a:r>
            <a:r>
              <a:rPr lang="en-US" sz="1200" kern="1200" dirty="0">
                <a:solidFill>
                  <a:schemeClr val="tx1"/>
                </a:solidFill>
                <a:latin typeface="+mn-lt"/>
                <a:ea typeface="+mn-ea"/>
                <a:cs typeface="+mn-cs"/>
              </a:rPr>
              <a:t> (null, null)</a:t>
            </a:r>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12</a:t>
            </a:fld>
            <a:endParaRPr lang="en-US"/>
          </a:p>
        </p:txBody>
      </p:sp>
    </p:spTree>
    <p:extLst>
      <p:ext uri="{BB962C8B-B14F-4D97-AF65-F5344CB8AC3E}">
        <p14:creationId xmlns:p14="http://schemas.microsoft.com/office/powerpoint/2010/main" val="125540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Transaction Log Sizing - http://sqlmag.com/blog/sizing-your-transaction-log</a:t>
            </a:r>
          </a:p>
          <a:p>
            <a:r>
              <a:rPr lang="en-US" dirty="0"/>
              <a:t>Transaction Log Management – http://</a:t>
            </a:r>
            <a:r>
              <a:rPr lang="en-US" sz="1200" b="0" i="0" kern="1200" dirty="0">
                <a:solidFill>
                  <a:schemeClr val="tx1"/>
                </a:solidFill>
                <a:effectLst/>
                <a:latin typeface="+mn-lt"/>
                <a:ea typeface="+mn-ea"/>
                <a:cs typeface="+mn-cs"/>
              </a:rPr>
              <a:t>www.sqlskills.com/BLOGS/PAUL/post/Importance-of-proper-transaction-log-size-management.aspx</a:t>
            </a:r>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14</a:t>
            </a:fld>
            <a:endParaRPr lang="en-US"/>
          </a:p>
        </p:txBody>
      </p:sp>
    </p:spTree>
    <p:extLst>
      <p:ext uri="{BB962C8B-B14F-4D97-AF65-F5344CB8AC3E}">
        <p14:creationId xmlns:p14="http://schemas.microsoft.com/office/powerpoint/2010/main" val="357654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17</a:t>
            </a:fld>
            <a:endParaRPr lang="en-US"/>
          </a:p>
        </p:txBody>
      </p:sp>
    </p:spTree>
    <p:extLst>
      <p:ext uri="{BB962C8B-B14F-4D97-AF65-F5344CB8AC3E}">
        <p14:creationId xmlns:p14="http://schemas.microsoft.com/office/powerpoint/2010/main" val="316301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See blocker and </a:t>
            </a:r>
            <a:r>
              <a:rPr lang="en-US" b="1" dirty="0" err="1"/>
              <a:t>blockee</a:t>
            </a:r>
            <a:r>
              <a:rPr lang="en-US" b="1" dirty="0"/>
              <a:t> sessions and what they are doing</a:t>
            </a:r>
          </a:p>
          <a:p>
            <a:r>
              <a:rPr lang="en-US" sz="1200" kern="1200" dirty="0">
                <a:solidFill>
                  <a:schemeClr val="tx1"/>
                </a:solidFill>
                <a:latin typeface="+mn-lt"/>
                <a:ea typeface="+mn-ea"/>
                <a:cs typeface="+mn-cs"/>
              </a:rPr>
              <a:t>select r1.session_id, SUBSTRING(s1.text, (r1.statement_start_offset/2)+1, </a:t>
            </a:r>
          </a:p>
          <a:p>
            <a:r>
              <a:rPr lang="en-US" sz="1200" kern="1200" dirty="0">
                <a:solidFill>
                  <a:schemeClr val="tx1"/>
                </a:solidFill>
                <a:latin typeface="+mn-lt"/>
                <a:ea typeface="+mn-ea"/>
                <a:cs typeface="+mn-cs"/>
              </a:rPr>
              <a:t>        ((CASE r1.statement_end_offset</a:t>
            </a:r>
          </a:p>
          <a:p>
            <a:r>
              <a:rPr lang="en-US" sz="1200" kern="1200" dirty="0">
                <a:solidFill>
                  <a:schemeClr val="tx1"/>
                </a:solidFill>
                <a:latin typeface="+mn-lt"/>
                <a:ea typeface="+mn-ea"/>
                <a:cs typeface="+mn-cs"/>
              </a:rPr>
              <a:t>          WHEN -1 THEN DATALENGTH(s1.text)</a:t>
            </a:r>
          </a:p>
          <a:p>
            <a:r>
              <a:rPr lang="en-US" sz="1200" kern="1200" dirty="0">
                <a:solidFill>
                  <a:schemeClr val="tx1"/>
                </a:solidFill>
                <a:latin typeface="+mn-lt"/>
                <a:ea typeface="+mn-ea"/>
                <a:cs typeface="+mn-cs"/>
              </a:rPr>
              <a:t>         ELSE r1.statement_end_offset</a:t>
            </a:r>
          </a:p>
          <a:p>
            <a:r>
              <a:rPr lang="en-US" sz="1200" kern="1200" dirty="0">
                <a:solidFill>
                  <a:schemeClr val="tx1"/>
                </a:solidFill>
                <a:latin typeface="+mn-lt"/>
                <a:ea typeface="+mn-ea"/>
                <a:cs typeface="+mn-cs"/>
              </a:rPr>
              <a:t>         END - r1.statement_start_offset)/2) + 1) AS </a:t>
            </a:r>
            <a:r>
              <a:rPr lang="en-US" sz="1200" kern="1200" dirty="0" err="1">
                <a:solidFill>
                  <a:schemeClr val="tx1"/>
                </a:solidFill>
                <a:latin typeface="+mn-lt"/>
                <a:ea typeface="+mn-ea"/>
                <a:cs typeface="+mn-cs"/>
              </a:rPr>
              <a:t>blocked_sql_text</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r1.blocking_session_id, SUBSTRING(s2.text, (r2.statement_start_offset/2)+1, </a:t>
            </a:r>
          </a:p>
          <a:p>
            <a:r>
              <a:rPr lang="en-US" sz="1200" kern="1200" dirty="0">
                <a:solidFill>
                  <a:schemeClr val="tx1"/>
                </a:solidFill>
                <a:latin typeface="+mn-lt"/>
                <a:ea typeface="+mn-ea"/>
                <a:cs typeface="+mn-cs"/>
              </a:rPr>
              <a:t>        ((CASE r2.statement_end_offset</a:t>
            </a:r>
          </a:p>
          <a:p>
            <a:r>
              <a:rPr lang="en-US" sz="1200" kern="1200" dirty="0">
                <a:solidFill>
                  <a:schemeClr val="tx1"/>
                </a:solidFill>
                <a:latin typeface="+mn-lt"/>
                <a:ea typeface="+mn-ea"/>
                <a:cs typeface="+mn-cs"/>
              </a:rPr>
              <a:t>          WHEN -1 THEN DATALENGTH(s2.text)</a:t>
            </a:r>
          </a:p>
          <a:p>
            <a:r>
              <a:rPr lang="en-US" sz="1200" kern="1200" dirty="0">
                <a:solidFill>
                  <a:schemeClr val="tx1"/>
                </a:solidFill>
                <a:latin typeface="+mn-lt"/>
                <a:ea typeface="+mn-ea"/>
                <a:cs typeface="+mn-cs"/>
              </a:rPr>
              <a:t>         ELSE r2.statement_end_offset</a:t>
            </a:r>
          </a:p>
          <a:p>
            <a:r>
              <a:rPr lang="en-US" sz="1200" kern="1200" dirty="0">
                <a:solidFill>
                  <a:schemeClr val="tx1"/>
                </a:solidFill>
                <a:latin typeface="+mn-lt"/>
                <a:ea typeface="+mn-ea"/>
                <a:cs typeface="+mn-cs"/>
              </a:rPr>
              <a:t>         END - r2.statement_start_offset)/2) + 1) AS </a:t>
            </a:r>
            <a:r>
              <a:rPr lang="en-US" sz="1200" kern="1200" dirty="0" err="1">
                <a:solidFill>
                  <a:schemeClr val="tx1"/>
                </a:solidFill>
                <a:latin typeface="+mn-lt"/>
                <a:ea typeface="+mn-ea"/>
                <a:cs typeface="+mn-cs"/>
              </a:rPr>
              <a:t>blocker_sql_text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r1.wait_resource</a:t>
            </a:r>
          </a:p>
          <a:p>
            <a:r>
              <a:rPr lang="en-US" sz="1200" kern="1200" dirty="0">
                <a:solidFill>
                  <a:schemeClr val="tx1"/>
                </a:solidFill>
                <a:latin typeface="+mn-lt"/>
                <a:ea typeface="+mn-ea"/>
                <a:cs typeface="+mn-cs"/>
              </a:rPr>
              <a:t>from </a:t>
            </a:r>
            <a:r>
              <a:rPr lang="en-US" sz="1200" kern="1200" dirty="0" err="1">
                <a:solidFill>
                  <a:schemeClr val="tx1"/>
                </a:solidFill>
                <a:latin typeface="+mn-lt"/>
                <a:ea typeface="+mn-ea"/>
                <a:cs typeface="+mn-cs"/>
              </a:rPr>
              <a:t>sys.dm_exec_requests</a:t>
            </a:r>
            <a:r>
              <a:rPr lang="en-US" sz="1200" kern="1200" dirty="0">
                <a:solidFill>
                  <a:schemeClr val="tx1"/>
                </a:solidFill>
                <a:latin typeface="+mn-lt"/>
                <a:ea typeface="+mn-ea"/>
                <a:cs typeface="+mn-cs"/>
              </a:rPr>
              <a:t> r1</a:t>
            </a:r>
          </a:p>
          <a:p>
            <a:r>
              <a:rPr lang="en-US" sz="1200" kern="1200" dirty="0">
                <a:solidFill>
                  <a:schemeClr val="tx1"/>
                </a:solidFill>
                <a:latin typeface="+mn-lt"/>
                <a:ea typeface="+mn-ea"/>
                <a:cs typeface="+mn-cs"/>
              </a:rPr>
              <a:t>left outer join </a:t>
            </a:r>
            <a:r>
              <a:rPr lang="en-US" sz="1200" kern="1200" dirty="0" err="1">
                <a:solidFill>
                  <a:schemeClr val="tx1"/>
                </a:solidFill>
                <a:latin typeface="+mn-lt"/>
                <a:ea typeface="+mn-ea"/>
                <a:cs typeface="+mn-cs"/>
              </a:rPr>
              <a:t>sys.dm_exec_requests</a:t>
            </a:r>
            <a:r>
              <a:rPr lang="en-US" sz="1200" kern="1200" dirty="0">
                <a:solidFill>
                  <a:schemeClr val="tx1"/>
                </a:solidFill>
                <a:latin typeface="+mn-lt"/>
                <a:ea typeface="+mn-ea"/>
                <a:cs typeface="+mn-cs"/>
              </a:rPr>
              <a:t> r2 on r1.blocking_session_id = r2.session_id</a:t>
            </a:r>
          </a:p>
          <a:p>
            <a:r>
              <a:rPr lang="en-US" sz="1200" kern="1200" dirty="0">
                <a:solidFill>
                  <a:schemeClr val="tx1"/>
                </a:solidFill>
                <a:latin typeface="+mn-lt"/>
                <a:ea typeface="+mn-ea"/>
                <a:cs typeface="+mn-cs"/>
              </a:rPr>
              <a:t>outer apply </a:t>
            </a:r>
            <a:r>
              <a:rPr lang="en-US" sz="1200" kern="1200" dirty="0" err="1">
                <a:solidFill>
                  <a:schemeClr val="tx1"/>
                </a:solidFill>
                <a:latin typeface="+mn-lt"/>
                <a:ea typeface="+mn-ea"/>
                <a:cs typeface="+mn-cs"/>
              </a:rPr>
              <a:t>sys.dm_exec_sql_text</a:t>
            </a:r>
            <a:r>
              <a:rPr lang="en-US" sz="1200" kern="1200" dirty="0">
                <a:solidFill>
                  <a:schemeClr val="tx1"/>
                </a:solidFill>
                <a:latin typeface="+mn-lt"/>
                <a:ea typeface="+mn-ea"/>
                <a:cs typeface="+mn-cs"/>
              </a:rPr>
              <a:t> (r1.sql_handle) s1</a:t>
            </a:r>
          </a:p>
          <a:p>
            <a:r>
              <a:rPr lang="en-US" sz="1200" kern="1200" dirty="0">
                <a:solidFill>
                  <a:schemeClr val="tx1"/>
                </a:solidFill>
                <a:latin typeface="+mn-lt"/>
                <a:ea typeface="+mn-ea"/>
                <a:cs typeface="+mn-cs"/>
              </a:rPr>
              <a:t>outer apply </a:t>
            </a:r>
            <a:r>
              <a:rPr lang="en-US" sz="1200" kern="1200" dirty="0" err="1">
                <a:solidFill>
                  <a:schemeClr val="tx1"/>
                </a:solidFill>
                <a:latin typeface="+mn-lt"/>
                <a:ea typeface="+mn-ea"/>
                <a:cs typeface="+mn-cs"/>
              </a:rPr>
              <a:t>sys.dm_exec_sql_text</a:t>
            </a:r>
            <a:r>
              <a:rPr lang="en-US" sz="1200" kern="1200" dirty="0">
                <a:solidFill>
                  <a:schemeClr val="tx1"/>
                </a:solidFill>
                <a:latin typeface="+mn-lt"/>
                <a:ea typeface="+mn-ea"/>
                <a:cs typeface="+mn-cs"/>
              </a:rPr>
              <a:t> (r2.sql_handle) s2</a:t>
            </a:r>
          </a:p>
          <a:p>
            <a:r>
              <a:rPr lang="en-US" sz="1200" kern="1200" dirty="0">
                <a:solidFill>
                  <a:schemeClr val="tx1"/>
                </a:solidFill>
                <a:latin typeface="+mn-lt"/>
                <a:ea typeface="+mn-ea"/>
                <a:cs typeface="+mn-cs"/>
              </a:rPr>
              <a:t>where r1.blocking_session_id &gt; 0</a:t>
            </a:r>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19</a:t>
            </a:fld>
            <a:endParaRPr lang="en-US"/>
          </a:p>
        </p:txBody>
      </p:sp>
    </p:spTree>
    <p:extLst>
      <p:ext uri="{BB962C8B-B14F-4D97-AF65-F5344CB8AC3E}">
        <p14:creationId xmlns:p14="http://schemas.microsoft.com/office/powerpoint/2010/main" val="145692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Using </a:t>
            </a:r>
            <a:r>
              <a:rPr lang="en-US" sz="1200" b="1" kern="1200" dirty="0" err="1">
                <a:solidFill>
                  <a:schemeClr val="tx1"/>
                </a:solidFill>
                <a:latin typeface="+mn-lt"/>
                <a:ea typeface="+mn-ea"/>
                <a:cs typeface="+mn-cs"/>
              </a:rPr>
              <a:t>wait_description</a:t>
            </a:r>
            <a:r>
              <a:rPr lang="en-US" sz="1200" b="1" kern="1200" baseline="0" dirty="0">
                <a:solidFill>
                  <a:schemeClr val="tx1"/>
                </a:solidFill>
                <a:latin typeface="+mn-lt"/>
                <a:ea typeface="+mn-ea"/>
                <a:cs typeface="+mn-cs"/>
              </a:rPr>
              <a:t> data</a:t>
            </a:r>
          </a:p>
          <a:p>
            <a:r>
              <a:rPr lang="en-US" sz="1200" kern="1200" baseline="0" dirty="0">
                <a:solidFill>
                  <a:schemeClr val="tx1"/>
                </a:solidFill>
                <a:latin typeface="+mn-lt"/>
                <a:ea typeface="+mn-ea"/>
                <a:cs typeface="+mn-cs"/>
              </a:rPr>
              <a:t>-- usually in 3 parts separated by colons</a:t>
            </a:r>
          </a:p>
          <a:p>
            <a:r>
              <a:rPr lang="en-US" sz="1200" kern="1200" baseline="0" dirty="0">
                <a:solidFill>
                  <a:schemeClr val="tx1"/>
                </a:solidFill>
                <a:latin typeface="+mn-lt"/>
                <a:ea typeface="+mn-ea"/>
                <a:cs typeface="+mn-cs"/>
              </a:rPr>
              <a:t>-- example: </a:t>
            </a:r>
            <a:r>
              <a:rPr lang="fr-FR" sz="1200" kern="1200" dirty="0">
                <a:solidFill>
                  <a:schemeClr val="tx1"/>
                </a:solidFill>
                <a:latin typeface="+mn-lt"/>
                <a:ea typeface="+mn-ea"/>
                <a:cs typeface="+mn-cs"/>
              </a:rPr>
              <a:t>5:1:4111532</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-- 1</a:t>
            </a:r>
            <a:r>
              <a:rPr lang="en-US" sz="1200" kern="1200" baseline="30000" dirty="0">
                <a:solidFill>
                  <a:schemeClr val="tx1"/>
                </a:solidFill>
                <a:latin typeface="+mn-lt"/>
                <a:ea typeface="+mn-ea"/>
                <a:cs typeface="+mn-cs"/>
              </a:rPr>
              <a:t>st</a:t>
            </a:r>
            <a:r>
              <a:rPr lang="en-US" sz="1200" kern="1200" baseline="0" dirty="0">
                <a:solidFill>
                  <a:schemeClr val="tx1"/>
                </a:solidFill>
                <a:latin typeface="+mn-lt"/>
                <a:ea typeface="+mn-ea"/>
                <a:cs typeface="+mn-cs"/>
              </a:rPr>
              <a:t> number – </a:t>
            </a:r>
            <a:r>
              <a:rPr lang="en-US" sz="1200" kern="1200" baseline="0" dirty="0" err="1">
                <a:solidFill>
                  <a:schemeClr val="tx1"/>
                </a:solidFill>
                <a:latin typeface="+mn-lt"/>
                <a:ea typeface="+mn-ea"/>
                <a:cs typeface="+mn-cs"/>
              </a:rPr>
              <a:t>database_id</a:t>
            </a:r>
            <a:r>
              <a:rPr lang="en-US" sz="1200" kern="1200" baseline="0" dirty="0">
                <a:solidFill>
                  <a:schemeClr val="tx1"/>
                </a:solidFill>
                <a:latin typeface="+mn-lt"/>
                <a:ea typeface="+mn-ea"/>
                <a:cs typeface="+mn-cs"/>
              </a:rPr>
              <a:t> – select </a:t>
            </a:r>
            <a:r>
              <a:rPr lang="en-US" sz="1200" kern="1200" baseline="0" dirty="0" err="1">
                <a:solidFill>
                  <a:schemeClr val="tx1"/>
                </a:solidFill>
                <a:latin typeface="+mn-lt"/>
                <a:ea typeface="+mn-ea"/>
                <a:cs typeface="+mn-cs"/>
              </a:rPr>
              <a:t>db_name</a:t>
            </a:r>
            <a:r>
              <a:rPr lang="en-US" sz="1200" kern="1200" baseline="0" dirty="0">
                <a:solidFill>
                  <a:schemeClr val="tx1"/>
                </a:solidFill>
                <a:latin typeface="+mn-lt"/>
                <a:ea typeface="+mn-ea"/>
                <a:cs typeface="+mn-cs"/>
              </a:rPr>
              <a:t>(5)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-- 2</a:t>
            </a:r>
            <a:r>
              <a:rPr lang="en-US" sz="1200" kern="1200" baseline="30000" dirty="0">
                <a:solidFill>
                  <a:schemeClr val="tx1"/>
                </a:solidFill>
                <a:latin typeface="+mn-lt"/>
                <a:ea typeface="+mn-ea"/>
                <a:cs typeface="+mn-cs"/>
              </a:rPr>
              <a:t>nd</a:t>
            </a:r>
            <a:r>
              <a:rPr lang="en-US" sz="1200" kern="1200" baseline="0" dirty="0">
                <a:solidFill>
                  <a:schemeClr val="tx1"/>
                </a:solidFill>
                <a:latin typeface="+mn-lt"/>
                <a:ea typeface="+mn-ea"/>
                <a:cs typeface="+mn-cs"/>
              </a:rPr>
              <a:t> file number – </a:t>
            </a:r>
            <a:r>
              <a:rPr lang="en-US" sz="1200" kern="1200" dirty="0">
                <a:solidFill>
                  <a:schemeClr val="tx1"/>
                </a:solidFill>
                <a:latin typeface="+mn-lt"/>
                <a:ea typeface="+mn-ea"/>
                <a:cs typeface="+mn-cs"/>
              </a:rPr>
              <a:t>select * from </a:t>
            </a:r>
            <a:r>
              <a:rPr lang="en-US" sz="1200" kern="1200" dirty="0" err="1">
                <a:solidFill>
                  <a:schemeClr val="tx1"/>
                </a:solidFill>
                <a:latin typeface="+mn-lt"/>
                <a:ea typeface="+mn-ea"/>
                <a:cs typeface="+mn-cs"/>
              </a:rPr>
              <a:t>sys.database_files</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file_id</a:t>
            </a:r>
            <a:r>
              <a:rPr lang="en-US" sz="1200" kern="1200" dirty="0">
                <a:solidFill>
                  <a:schemeClr val="tx1"/>
                </a:solidFill>
                <a:latin typeface="+mn-lt"/>
                <a:ea typeface="+mn-ea"/>
                <a:cs typeface="+mn-cs"/>
              </a:rPr>
              <a:t>=1</a:t>
            </a:r>
          </a:p>
          <a:p>
            <a:r>
              <a:rPr lang="en-US" sz="1200" kern="1200" dirty="0">
                <a:solidFill>
                  <a:schemeClr val="tx1"/>
                </a:solidFill>
                <a:latin typeface="+mn-lt"/>
                <a:ea typeface="+mn-ea"/>
                <a:cs typeface="+mn-cs"/>
              </a:rPr>
              <a:t>-- 3</a:t>
            </a:r>
            <a:r>
              <a:rPr lang="en-US" sz="1200" kern="1200" baseline="30000" dirty="0">
                <a:solidFill>
                  <a:schemeClr val="tx1"/>
                </a:solidFill>
                <a:latin typeface="+mn-lt"/>
                <a:ea typeface="+mn-ea"/>
                <a:cs typeface="+mn-cs"/>
              </a:rPr>
              <a:t>rd</a:t>
            </a:r>
            <a:r>
              <a:rPr lang="en-US" sz="1200" kern="1200" dirty="0">
                <a:solidFill>
                  <a:schemeClr val="tx1"/>
                </a:solidFill>
                <a:latin typeface="+mn-lt"/>
                <a:ea typeface="+mn-ea"/>
                <a:cs typeface="+mn-cs"/>
              </a:rPr>
              <a:t> page number – see below to get details</a:t>
            </a:r>
            <a:r>
              <a:rPr lang="en-US" sz="1200" kern="1200" baseline="0" dirty="0">
                <a:solidFill>
                  <a:schemeClr val="tx1"/>
                </a:solidFill>
                <a:latin typeface="+mn-lt"/>
                <a:ea typeface="+mn-ea"/>
                <a:cs typeface="+mn-cs"/>
              </a:rPr>
              <a:t> of that page</a:t>
            </a:r>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dbcc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traceon</a:t>
            </a:r>
            <a:r>
              <a:rPr lang="en-US" sz="1200" kern="1200" dirty="0">
                <a:solidFill>
                  <a:schemeClr val="tx1"/>
                </a:solidFill>
                <a:latin typeface="+mn-lt"/>
                <a:ea typeface="+mn-ea"/>
                <a:cs typeface="+mn-cs"/>
              </a:rPr>
              <a:t> (3604)</a:t>
            </a:r>
          </a:p>
          <a:p>
            <a:r>
              <a:rPr lang="en-US" sz="1200" kern="1200" dirty="0">
                <a:solidFill>
                  <a:schemeClr val="tx1"/>
                </a:solidFill>
                <a:latin typeface="+mn-lt"/>
                <a:ea typeface="+mn-ea"/>
                <a:cs typeface="+mn-cs"/>
              </a:rPr>
              <a:t>go</a:t>
            </a:r>
          </a:p>
          <a:p>
            <a:r>
              <a:rPr lang="fr-FR" sz="1200" kern="1200" dirty="0" err="1">
                <a:solidFill>
                  <a:schemeClr val="tx1"/>
                </a:solidFill>
                <a:latin typeface="+mn-lt"/>
                <a:ea typeface="+mn-ea"/>
                <a:cs typeface="+mn-cs"/>
              </a:rPr>
              <a:t>dbcc</a:t>
            </a:r>
            <a:r>
              <a:rPr lang="fr-FR" sz="1200" kern="1200" dirty="0">
                <a:solidFill>
                  <a:schemeClr val="tx1"/>
                </a:solidFill>
                <a:latin typeface="+mn-lt"/>
                <a:ea typeface="+mn-ea"/>
                <a:cs typeface="+mn-cs"/>
              </a:rPr>
              <a:t> page (5, 1, 4111532)</a:t>
            </a:r>
          </a:p>
          <a:p>
            <a:r>
              <a:rPr lang="en-US" sz="1200" kern="1200" dirty="0">
                <a:solidFill>
                  <a:schemeClr val="tx1"/>
                </a:solidFill>
                <a:latin typeface="+mn-lt"/>
                <a:ea typeface="+mn-ea"/>
                <a:cs typeface="+mn-cs"/>
              </a:rPr>
              <a:t>-- get </a:t>
            </a:r>
            <a:r>
              <a:rPr lang="en-US" sz="1200" kern="1200" dirty="0" err="1">
                <a:solidFill>
                  <a:schemeClr val="tx1"/>
                </a:solidFill>
                <a:latin typeface="+mn-lt"/>
                <a:ea typeface="+mn-ea"/>
                <a:cs typeface="+mn-cs"/>
              </a:rPr>
              <a:t>ObjectID</a:t>
            </a:r>
            <a:r>
              <a:rPr lang="en-US" sz="1200" kern="1200" dirty="0">
                <a:solidFill>
                  <a:schemeClr val="tx1"/>
                </a:solidFill>
                <a:latin typeface="+mn-lt"/>
                <a:ea typeface="+mn-ea"/>
                <a:cs typeface="+mn-cs"/>
              </a:rPr>
              <a:t> from output</a:t>
            </a:r>
          </a:p>
          <a:p>
            <a:r>
              <a:rPr lang="en-US" sz="1200" kern="1200" dirty="0">
                <a:solidFill>
                  <a:schemeClr val="tx1"/>
                </a:solidFill>
                <a:latin typeface="+mn-lt"/>
                <a:ea typeface="+mn-ea"/>
                <a:cs typeface="+mn-cs"/>
              </a:rPr>
              <a:t>select * from </a:t>
            </a:r>
            <a:r>
              <a:rPr lang="en-US" sz="1200" kern="1200" dirty="0" err="1">
                <a:solidFill>
                  <a:schemeClr val="tx1"/>
                </a:solidFill>
                <a:latin typeface="+mn-lt"/>
                <a:ea typeface="+mn-ea"/>
                <a:cs typeface="+mn-cs"/>
              </a:rPr>
              <a:t>sys.objects</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object_id</a:t>
            </a:r>
            <a:r>
              <a:rPr lang="en-US" sz="1200" kern="1200" dirty="0">
                <a:solidFill>
                  <a:schemeClr val="tx1"/>
                </a:solidFill>
                <a:latin typeface="+mn-lt"/>
                <a:ea typeface="+mn-ea"/>
                <a:cs typeface="+mn-cs"/>
              </a:rPr>
              <a:t>=37575172</a:t>
            </a:r>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20</a:t>
            </a:fld>
            <a:endParaRPr lang="en-US"/>
          </a:p>
        </p:txBody>
      </p:sp>
    </p:spTree>
    <p:extLst>
      <p:ext uri="{BB962C8B-B14F-4D97-AF65-F5344CB8AC3E}">
        <p14:creationId xmlns:p14="http://schemas.microsoft.com/office/powerpoint/2010/main" val="242783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DM_OS_WAIT_STATS</a:t>
            </a:r>
          </a:p>
          <a:p>
            <a:r>
              <a:rPr lang="en-US" sz="1200" kern="1200" dirty="0">
                <a:solidFill>
                  <a:schemeClr val="tx1"/>
                </a:solidFill>
                <a:latin typeface="+mn-lt"/>
                <a:ea typeface="+mn-ea"/>
                <a:cs typeface="+mn-cs"/>
              </a:rPr>
              <a:t>-- Top waits overall</a:t>
            </a:r>
          </a:p>
          <a:p>
            <a:r>
              <a:rPr lang="en-US" sz="1200" kern="1200" dirty="0">
                <a:solidFill>
                  <a:schemeClr val="tx1"/>
                </a:solidFill>
                <a:latin typeface="+mn-lt"/>
                <a:ea typeface="+mn-ea"/>
                <a:cs typeface="+mn-cs"/>
              </a:rPr>
              <a:t>SELECT * FROM </a:t>
            </a:r>
            <a:r>
              <a:rPr lang="en-US" sz="1200" kern="1200" dirty="0" err="1">
                <a:solidFill>
                  <a:schemeClr val="tx1"/>
                </a:solidFill>
                <a:latin typeface="+mn-lt"/>
                <a:ea typeface="+mn-ea"/>
                <a:cs typeface="+mn-cs"/>
              </a:rPr>
              <a:t>sys.dm_os_wait_stats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need to weed out the idle</a:t>
            </a:r>
            <a:r>
              <a:rPr lang="en-US" sz="1200" kern="1200" baseline="0" dirty="0">
                <a:solidFill>
                  <a:schemeClr val="tx1"/>
                </a:solidFill>
                <a:latin typeface="+mn-lt"/>
                <a:ea typeface="+mn-ea"/>
                <a:cs typeface="+mn-cs"/>
              </a:rPr>
              <a:t> wait types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WHERE </a:t>
            </a:r>
            <a:r>
              <a:rPr lang="en-US" sz="1200" kern="1200" dirty="0" err="1">
                <a:solidFill>
                  <a:schemeClr val="tx1"/>
                </a:solidFill>
                <a:latin typeface="+mn-lt"/>
                <a:ea typeface="+mn-ea"/>
                <a:cs typeface="+mn-cs"/>
              </a:rPr>
              <a:t>wait_type</a:t>
            </a:r>
            <a:r>
              <a:rPr lang="en-US" sz="1200" kern="1200" dirty="0">
                <a:solidFill>
                  <a:schemeClr val="tx1"/>
                </a:solidFill>
                <a:latin typeface="+mn-lt"/>
                <a:ea typeface="+mn-ea"/>
                <a:cs typeface="+mn-cs"/>
              </a:rPr>
              <a:t> NOT IN ('SLEEP_TASK', 'LOGMGR_QUEUE', 'DIRTY_PAGE_POLL', 'LAZYWRITER_SLEEP', 'REQUEST_FOR_DEADLOCK_SEARCH', 'XE_TIMER_EVENT',</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'HADR_FILESTREAM_IOMGR_IOCOMPLETION', 'SQLTRACE_INCREMENTAL_FLUSH_SLEEP', 'CHECKPOINT_QUEUE', 'XE_DISPATCHER_WAIT', 'QDS_PERSIST_TASK_MAIN_LOOP_SLEEP',</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'QDS_CLEANUP_STALE_QUERIES_TASK_MAIN_LOOP_SLEEP', 'BROKER_TO_FLUSH', 'BROKER_TASK_STOP', 'PWAIT_ALL_COMPONENTS_INITIALIZED', 'SLEEP_DBSTARTUP', 'SLEEP_MASTERDBREADY', 'SP_SERVER_DIAGNOSTICS_SLEEP') -- and many more</a:t>
            </a:r>
          </a:p>
          <a:p>
            <a:r>
              <a:rPr lang="en-US" sz="1200" kern="1200" dirty="0">
                <a:solidFill>
                  <a:schemeClr val="tx1"/>
                </a:solidFill>
                <a:latin typeface="+mn-lt"/>
                <a:ea typeface="+mn-ea"/>
                <a:cs typeface="+mn-cs"/>
              </a:rPr>
              <a:t>ORDER BY </a:t>
            </a:r>
            <a:r>
              <a:rPr lang="en-US" sz="1200" kern="1200" dirty="0" err="1">
                <a:solidFill>
                  <a:schemeClr val="tx1"/>
                </a:solidFill>
                <a:latin typeface="+mn-lt"/>
                <a:ea typeface="+mn-ea"/>
                <a:cs typeface="+mn-cs"/>
              </a:rPr>
              <a:t>wait_time_ms</a:t>
            </a:r>
            <a:r>
              <a:rPr lang="en-US" sz="1200" kern="1200" dirty="0">
                <a:solidFill>
                  <a:schemeClr val="tx1"/>
                </a:solidFill>
                <a:latin typeface="+mn-lt"/>
                <a:ea typeface="+mn-ea"/>
                <a:cs typeface="+mn-cs"/>
              </a:rPr>
              <a:t> DESC</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How long are my disk reads taking</a:t>
            </a:r>
          </a:p>
          <a:p>
            <a:r>
              <a:rPr lang="en-US" sz="1200" kern="1200" dirty="0">
                <a:solidFill>
                  <a:schemeClr val="tx1"/>
                </a:solidFill>
                <a:latin typeface="+mn-lt"/>
                <a:ea typeface="+mn-ea"/>
                <a:cs typeface="+mn-cs"/>
              </a:rPr>
              <a:t>SELECT </a:t>
            </a:r>
            <a:r>
              <a:rPr lang="en-US" sz="1200" kern="1200" dirty="0" err="1">
                <a:solidFill>
                  <a:schemeClr val="tx1"/>
                </a:solidFill>
                <a:latin typeface="+mn-lt"/>
                <a:ea typeface="+mn-ea"/>
                <a:cs typeface="+mn-cs"/>
              </a:rPr>
              <a:t>wait_type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wait_time_ms</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CASE </a:t>
            </a:r>
            <a:r>
              <a:rPr lang="en-US" sz="1200" kern="1200" dirty="0" err="1">
                <a:solidFill>
                  <a:schemeClr val="tx1"/>
                </a:solidFill>
                <a:latin typeface="+mn-lt"/>
                <a:ea typeface="+mn-ea"/>
                <a:cs typeface="+mn-cs"/>
              </a:rPr>
              <a:t>waiting_tasks_count</a:t>
            </a:r>
            <a:r>
              <a:rPr lang="en-US" sz="1200" kern="1200" dirty="0">
                <a:solidFill>
                  <a:schemeClr val="tx1"/>
                </a:solidFill>
                <a:latin typeface="+mn-lt"/>
                <a:ea typeface="+mn-ea"/>
                <a:cs typeface="+mn-cs"/>
              </a:rPr>
              <a:t> WHEN 0 THEN 0 ELSE 1.0*</a:t>
            </a:r>
            <a:r>
              <a:rPr lang="en-US" sz="1200" kern="1200" dirty="0" err="1">
                <a:solidFill>
                  <a:schemeClr val="tx1"/>
                </a:solidFill>
                <a:latin typeface="+mn-lt"/>
                <a:ea typeface="+mn-ea"/>
                <a:cs typeface="+mn-cs"/>
              </a:rPr>
              <a:t>wait_time_ms</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waiting_tasks_count</a:t>
            </a:r>
            <a:r>
              <a:rPr lang="en-US" sz="1200" kern="1200" dirty="0">
                <a:solidFill>
                  <a:schemeClr val="tx1"/>
                </a:solidFill>
                <a:latin typeface="+mn-lt"/>
                <a:ea typeface="+mn-ea"/>
                <a:cs typeface="+mn-cs"/>
              </a:rPr>
              <a:t> END AS </a:t>
            </a:r>
            <a:r>
              <a:rPr lang="en-US" sz="1200" kern="1200" dirty="0" err="1">
                <a:solidFill>
                  <a:schemeClr val="tx1"/>
                </a:solidFill>
                <a:latin typeface="+mn-lt"/>
                <a:ea typeface="+mn-ea"/>
                <a:cs typeface="+mn-cs"/>
              </a:rPr>
              <a:t>avg_wait_ms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FROM </a:t>
            </a:r>
            <a:r>
              <a:rPr lang="en-US" sz="1200" kern="1200" dirty="0" err="1">
                <a:solidFill>
                  <a:schemeClr val="tx1"/>
                </a:solidFill>
                <a:latin typeface="+mn-lt"/>
                <a:ea typeface="+mn-ea"/>
                <a:cs typeface="+mn-cs"/>
              </a:rPr>
              <a:t>sys.dm_os_wait_stats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WHERE </a:t>
            </a:r>
            <a:r>
              <a:rPr lang="en-US" sz="1200" kern="1200" dirty="0" err="1">
                <a:solidFill>
                  <a:schemeClr val="tx1"/>
                </a:solidFill>
                <a:latin typeface="+mn-lt"/>
                <a:ea typeface="+mn-ea"/>
                <a:cs typeface="+mn-cs"/>
              </a:rPr>
              <a:t>wait_type</a:t>
            </a:r>
            <a:r>
              <a:rPr lang="en-US" sz="1200" kern="1200" dirty="0">
                <a:solidFill>
                  <a:schemeClr val="tx1"/>
                </a:solidFill>
                <a:latin typeface="+mn-lt"/>
                <a:ea typeface="+mn-ea"/>
                <a:cs typeface="+mn-cs"/>
              </a:rPr>
              <a:t> like 'PAGEIOLATCH%'</a:t>
            </a:r>
          </a:p>
          <a:p>
            <a:r>
              <a:rPr lang="en-US" sz="1200" kern="1200" dirty="0">
                <a:solidFill>
                  <a:schemeClr val="tx1"/>
                </a:solidFill>
                <a:latin typeface="+mn-lt"/>
                <a:ea typeface="+mn-ea"/>
                <a:cs typeface="+mn-cs"/>
              </a:rPr>
              <a:t>ORDER BY </a:t>
            </a:r>
            <a:r>
              <a:rPr lang="en-US" sz="1200" kern="1200" dirty="0" err="1">
                <a:solidFill>
                  <a:schemeClr val="tx1"/>
                </a:solidFill>
                <a:latin typeface="+mn-lt"/>
                <a:ea typeface="+mn-ea"/>
                <a:cs typeface="+mn-cs"/>
              </a:rPr>
              <a:t>wait_time_ms</a:t>
            </a:r>
            <a:r>
              <a:rPr lang="en-US" sz="1200" kern="1200" dirty="0">
                <a:solidFill>
                  <a:schemeClr val="tx1"/>
                </a:solidFill>
                <a:latin typeface="+mn-lt"/>
                <a:ea typeface="+mn-ea"/>
                <a:cs typeface="+mn-cs"/>
              </a:rPr>
              <a:t> DESC</a:t>
            </a:r>
          </a:p>
          <a:p>
            <a:endParaRPr lang="en-US" b="1" dirty="0"/>
          </a:p>
          <a:p>
            <a:endParaRPr lang="en-US" b="1" dirty="0"/>
          </a:p>
          <a:p>
            <a:r>
              <a:rPr lang="en-US" b="1" dirty="0"/>
              <a:t>DM_EXEC_REQUESTS</a:t>
            </a:r>
            <a:r>
              <a:rPr lang="en-US" b="1" baseline="0" dirty="0"/>
              <a:t> Query</a:t>
            </a:r>
          </a:p>
          <a:p>
            <a:r>
              <a:rPr lang="en-US" sz="1200" kern="1200" dirty="0">
                <a:solidFill>
                  <a:schemeClr val="tx1"/>
                </a:solidFill>
                <a:latin typeface="+mn-lt"/>
                <a:ea typeface="+mn-ea"/>
                <a:cs typeface="+mn-cs"/>
              </a:rPr>
              <a:t>SELECT</a:t>
            </a:r>
            <a:r>
              <a:rPr lang="en-US"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r.session_id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r.wait_time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r.status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r.wait_type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r.blocking_session_id</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s.text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r.statement_start_offset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r.statement_end_offset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p.query_plan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FROM </a:t>
            </a:r>
            <a:r>
              <a:rPr lang="en-US" sz="1200" kern="1200" dirty="0" err="1">
                <a:solidFill>
                  <a:schemeClr val="tx1"/>
                </a:solidFill>
                <a:latin typeface="+mn-lt"/>
                <a:ea typeface="+mn-ea"/>
                <a:cs typeface="+mn-cs"/>
              </a:rPr>
              <a:t>sys.dm_exec_requests</a:t>
            </a:r>
            <a:r>
              <a:rPr lang="en-US" sz="1200" kern="1200" dirty="0">
                <a:solidFill>
                  <a:schemeClr val="tx1"/>
                </a:solidFill>
                <a:latin typeface="+mn-lt"/>
                <a:ea typeface="+mn-ea"/>
                <a:cs typeface="+mn-cs"/>
              </a:rPr>
              <a:t> r</a:t>
            </a:r>
          </a:p>
          <a:p>
            <a:r>
              <a:rPr lang="en-US" sz="1200" kern="1200" dirty="0">
                <a:solidFill>
                  <a:schemeClr val="tx1"/>
                </a:solidFill>
                <a:latin typeface="+mn-lt"/>
                <a:ea typeface="+mn-ea"/>
                <a:cs typeface="+mn-cs"/>
              </a:rPr>
              <a:t>OUTER APPLY </a:t>
            </a:r>
            <a:r>
              <a:rPr lang="en-US" sz="1200" kern="1200" dirty="0" err="1">
                <a:solidFill>
                  <a:schemeClr val="tx1"/>
                </a:solidFill>
                <a:latin typeface="+mn-lt"/>
                <a:ea typeface="+mn-ea"/>
                <a:cs typeface="+mn-cs"/>
              </a:rPr>
              <a:t>sys.dm_exec_sql_text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r.sql_handle</a:t>
            </a:r>
            <a:r>
              <a:rPr lang="en-US" sz="1200" kern="1200" dirty="0">
                <a:solidFill>
                  <a:schemeClr val="tx1"/>
                </a:solidFill>
                <a:latin typeface="+mn-lt"/>
                <a:ea typeface="+mn-ea"/>
                <a:cs typeface="+mn-cs"/>
              </a:rPr>
              <a:t>) s</a:t>
            </a:r>
          </a:p>
          <a:p>
            <a:r>
              <a:rPr lang="en-US" sz="1200" kern="1200" dirty="0">
                <a:solidFill>
                  <a:schemeClr val="tx1"/>
                </a:solidFill>
                <a:latin typeface="+mn-lt"/>
                <a:ea typeface="+mn-ea"/>
                <a:cs typeface="+mn-cs"/>
              </a:rPr>
              <a:t>OUTER APPLY </a:t>
            </a:r>
            <a:r>
              <a:rPr lang="en-US" sz="1200" kern="1200" dirty="0" err="1">
                <a:solidFill>
                  <a:schemeClr val="tx1"/>
                </a:solidFill>
                <a:latin typeface="+mn-lt"/>
                <a:ea typeface="+mn-ea"/>
                <a:cs typeface="+mn-cs"/>
              </a:rPr>
              <a:t>sys.dm_exec_text_query_plan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r.plan_handle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r.statement_start_offset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r.statement_end_offset</a:t>
            </a:r>
            <a:r>
              <a:rPr lang="en-US" sz="1200" kern="1200" dirty="0">
                <a:solidFill>
                  <a:schemeClr val="tx1"/>
                </a:solidFill>
                <a:latin typeface="+mn-lt"/>
                <a:ea typeface="+mn-ea"/>
                <a:cs typeface="+mn-cs"/>
              </a:rPr>
              <a:t>) p</a:t>
            </a:r>
          </a:p>
          <a:p>
            <a:endParaRPr lang="en-US" b="0" baseline="0" dirty="0"/>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21</a:t>
            </a:fld>
            <a:endParaRPr lang="en-US"/>
          </a:p>
        </p:txBody>
      </p:sp>
    </p:spTree>
    <p:extLst>
      <p:ext uri="{BB962C8B-B14F-4D97-AF65-F5344CB8AC3E}">
        <p14:creationId xmlns:p14="http://schemas.microsoft.com/office/powerpoint/2010/main" val="121962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Query with highest elapsed</a:t>
            </a:r>
            <a:r>
              <a:rPr lang="en-US" b="1" baseline="0" dirty="0"/>
              <a:t> times since instance startup</a:t>
            </a:r>
          </a:p>
          <a:p>
            <a:r>
              <a:rPr lang="en-US" b="1" baseline="0" dirty="0"/>
              <a:t>These are probably causing end users and batch job problems</a:t>
            </a:r>
          </a:p>
          <a:p>
            <a:r>
              <a:rPr lang="en-US" sz="1200" kern="1200" dirty="0">
                <a:solidFill>
                  <a:schemeClr val="tx1"/>
                </a:solidFill>
                <a:latin typeface="+mn-lt"/>
                <a:ea typeface="+mn-ea"/>
                <a:cs typeface="+mn-cs"/>
              </a:rPr>
              <a:t>select SUBSTRING(</a:t>
            </a:r>
            <a:r>
              <a:rPr lang="en-US" sz="1200" kern="1200" dirty="0" err="1">
                <a:solidFill>
                  <a:schemeClr val="tx1"/>
                </a:solidFill>
                <a:latin typeface="+mn-lt"/>
                <a:ea typeface="+mn-ea"/>
                <a:cs typeface="+mn-cs"/>
              </a:rPr>
              <a:t>ST.text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QS.statement_start_offset</a:t>
            </a:r>
            <a:r>
              <a:rPr lang="en-US" sz="1200" kern="1200" dirty="0">
                <a:solidFill>
                  <a:schemeClr val="tx1"/>
                </a:solidFill>
                <a:latin typeface="+mn-lt"/>
                <a:ea typeface="+mn-ea"/>
                <a:cs typeface="+mn-cs"/>
              </a:rPr>
              <a:t>/2) + 1,</a:t>
            </a:r>
          </a:p>
          <a:p>
            <a:r>
              <a:rPr lang="en-US" sz="1200" kern="1200" dirty="0">
                <a:solidFill>
                  <a:schemeClr val="tx1"/>
                </a:solidFill>
                <a:latin typeface="+mn-lt"/>
                <a:ea typeface="+mn-ea"/>
                <a:cs typeface="+mn-cs"/>
              </a:rPr>
              <a:t>    ((CASE </a:t>
            </a:r>
            <a:r>
              <a:rPr lang="en-US" sz="1200" kern="1200" dirty="0" err="1">
                <a:solidFill>
                  <a:schemeClr val="tx1"/>
                </a:solidFill>
                <a:latin typeface="+mn-lt"/>
                <a:ea typeface="+mn-ea"/>
                <a:cs typeface="+mn-cs"/>
              </a:rPr>
              <a:t>statement_end_offset</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WHEN -1 THEN DATALENGTH(</a:t>
            </a:r>
            <a:r>
              <a:rPr lang="en-US" sz="1200" kern="1200" dirty="0" err="1">
                <a:solidFill>
                  <a:schemeClr val="tx1"/>
                </a:solidFill>
                <a:latin typeface="+mn-lt"/>
                <a:ea typeface="+mn-ea"/>
                <a:cs typeface="+mn-cs"/>
              </a:rPr>
              <a:t>ST.text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ELSE </a:t>
            </a:r>
            <a:r>
              <a:rPr lang="en-US" sz="1200" kern="1200" dirty="0" err="1">
                <a:solidFill>
                  <a:schemeClr val="tx1"/>
                </a:solidFill>
                <a:latin typeface="+mn-lt"/>
                <a:ea typeface="+mn-ea"/>
                <a:cs typeface="+mn-cs"/>
              </a:rPr>
              <a:t>QS.statement_end_offset</a:t>
            </a:r>
            <a:r>
              <a:rPr lang="en-US" sz="1200" kern="1200" dirty="0">
                <a:solidFill>
                  <a:schemeClr val="tx1"/>
                </a:solidFill>
                <a:latin typeface="+mn-lt"/>
                <a:ea typeface="+mn-ea"/>
                <a:cs typeface="+mn-cs"/>
              </a:rPr>
              <a:t> END </a:t>
            </a:r>
          </a:p>
          <a:p>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QS.statement_start_offset</a:t>
            </a:r>
            <a:r>
              <a:rPr lang="en-US" sz="1200" kern="1200" dirty="0">
                <a:solidFill>
                  <a:schemeClr val="tx1"/>
                </a:solidFill>
                <a:latin typeface="+mn-lt"/>
                <a:ea typeface="+mn-ea"/>
                <a:cs typeface="+mn-cs"/>
              </a:rPr>
              <a:t>)/2) + 1) AS </a:t>
            </a:r>
            <a:r>
              <a:rPr lang="en-US" sz="1200" kern="1200" dirty="0" err="1">
                <a:solidFill>
                  <a:schemeClr val="tx1"/>
                </a:solidFill>
                <a:latin typeface="+mn-lt"/>
                <a:ea typeface="+mn-ea"/>
                <a:cs typeface="+mn-cs"/>
              </a:rPr>
              <a:t>sql_text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total_elapsed_time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execution_count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total_physical_reads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total_logical_reads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from </a:t>
            </a:r>
            <a:r>
              <a:rPr lang="en-US" sz="1200" kern="1200" dirty="0" err="1">
                <a:solidFill>
                  <a:schemeClr val="tx1"/>
                </a:solidFill>
                <a:latin typeface="+mn-lt"/>
                <a:ea typeface="+mn-ea"/>
                <a:cs typeface="+mn-cs"/>
              </a:rPr>
              <a:t>sys.dm_exec_query_stats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qs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cross apply </a:t>
            </a:r>
            <a:r>
              <a:rPr lang="en-US" sz="1200" kern="1200" dirty="0" err="1">
                <a:solidFill>
                  <a:schemeClr val="tx1"/>
                </a:solidFill>
                <a:latin typeface="+mn-lt"/>
                <a:ea typeface="+mn-ea"/>
                <a:cs typeface="+mn-cs"/>
              </a:rPr>
              <a:t>sys.dm_exec_sql_text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qs.sql_handle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order by </a:t>
            </a:r>
            <a:r>
              <a:rPr lang="en-US" sz="1200" kern="1200" dirty="0" err="1">
                <a:solidFill>
                  <a:schemeClr val="tx1"/>
                </a:solidFill>
                <a:latin typeface="+mn-lt"/>
                <a:ea typeface="+mn-ea"/>
                <a:cs typeface="+mn-cs"/>
              </a:rPr>
              <a:t>qs.total_elapsed_time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desc</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t>22</a:t>
            </a:fld>
            <a:endParaRPr lang="en-US"/>
          </a:p>
        </p:txBody>
      </p:sp>
    </p:spTree>
    <p:extLst>
      <p:ext uri="{BB962C8B-B14F-4D97-AF65-F5344CB8AC3E}">
        <p14:creationId xmlns:p14="http://schemas.microsoft.com/office/powerpoint/2010/main" val="377725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link to Jeremiah’s blog on this subject with queries</a:t>
            </a:r>
            <a:r>
              <a:rPr lang="en-US" baseline="0" dirty="0"/>
              <a:t> you can use:</a:t>
            </a:r>
          </a:p>
          <a:p>
            <a:endParaRPr lang="en-US" baseline="0" dirty="0"/>
          </a:p>
          <a:p>
            <a:r>
              <a:rPr lang="en-US" dirty="0"/>
              <a:t>http://www.brentozar.com/archive/2014/04/collecting-detailed-performance-measurements-extended-events/</a:t>
            </a:r>
          </a:p>
          <a:p>
            <a:endParaRPr lang="en-US" dirty="0"/>
          </a:p>
          <a:p>
            <a:r>
              <a:rPr lang="en-US" dirty="0"/>
              <a:t>Full link to Jonathan </a:t>
            </a:r>
            <a:r>
              <a:rPr lang="en-US" dirty="0" err="1"/>
              <a:t>Keyhais</a:t>
            </a:r>
            <a:r>
              <a:rPr lang="en-US" dirty="0"/>
              <a:t> article</a:t>
            </a:r>
            <a:r>
              <a:rPr lang="en-US" baseline="0" dirty="0"/>
              <a:t> on ring buffer issues</a:t>
            </a:r>
          </a:p>
          <a:p>
            <a:endParaRPr lang="en-US" baseline="0" dirty="0"/>
          </a:p>
          <a:p>
            <a:r>
              <a:rPr lang="en-US" dirty="0"/>
              <a:t>https://www.sqlskills.com/blogs/jonathan/why-i-hate-the-ring_buffer-target-in-extended-events/</a:t>
            </a:r>
          </a:p>
        </p:txBody>
      </p:sp>
      <p:sp>
        <p:nvSpPr>
          <p:cNvPr id="4" name="Slide Number Placeholder 3"/>
          <p:cNvSpPr>
            <a:spLocks noGrp="1"/>
          </p:cNvSpPr>
          <p:nvPr>
            <p:ph type="sldNum" sz="quarter" idx="10"/>
          </p:nvPr>
        </p:nvSpPr>
        <p:spPr/>
        <p:txBody>
          <a:bodyPr/>
          <a:lstStyle/>
          <a:p>
            <a:fld id="{C959C368-9E10-4C31-9503-613029203C0F}" type="slidenum">
              <a:rPr lang="en-US" smtClean="0"/>
              <a:t>36</a:t>
            </a:fld>
            <a:endParaRPr lang="en-US"/>
          </a:p>
        </p:txBody>
      </p:sp>
    </p:spTree>
    <p:extLst>
      <p:ext uri="{BB962C8B-B14F-4D97-AF65-F5344CB8AC3E}">
        <p14:creationId xmlns:p14="http://schemas.microsoft.com/office/powerpoint/2010/main" val="190350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FF2618-C234-4528-BB60-72360CB0937F}"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F2618-C234-4528-BB60-72360CB0937F}"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F2618-C234-4528-BB60-72360CB0937F}"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188646-8CEC-4AE4-B1E7-ADF9D885FD96}"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188646-8CEC-4AE4-B1E7-ADF9D885FD96}" type="datetimeFigureOut">
              <a:rPr lang="en-US" smtClean="0"/>
              <a:pPr/>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188646-8CEC-4AE4-B1E7-ADF9D885FD96}" type="datetimeFigureOut">
              <a:rPr lang="en-US" smtClean="0"/>
              <a:pPr/>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188646-8CEC-4AE4-B1E7-ADF9D885FD96}" type="datetimeFigureOut">
              <a:rPr lang="en-US" smtClean="0"/>
              <a:pPr/>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F2618-C234-4528-BB60-72360CB0937F}"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1188646-8CEC-4AE4-B1E7-ADF9D885FD96}" type="datetimeFigureOut">
              <a:rPr lang="en-US" smtClean="0"/>
              <a:pPr/>
              <a:t>4/1/2016</a:t>
            </a:fld>
            <a:endParaRPr lang="en-US"/>
          </a:p>
        </p:txBody>
      </p:sp>
      <p:sp>
        <p:nvSpPr>
          <p:cNvPr id="9" name="Slide Number Placeholder 8"/>
          <p:cNvSpPr>
            <a:spLocks noGrp="1"/>
          </p:cNvSpPr>
          <p:nvPr>
            <p:ph type="sldNum" sz="quarter" idx="11"/>
          </p:nvPr>
        </p:nvSpPr>
        <p:spPr/>
        <p:txBody>
          <a:bodyPr/>
          <a:lstStyle/>
          <a:p>
            <a:fld id="{6ECF81E8-6DE5-4C92-89BE-5D6CD56A8BF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188646-8CEC-4AE4-B1E7-ADF9D885FD96}"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188646-8CEC-4AE4-B1E7-ADF9D885FD96}"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FF2618-C234-4528-BB60-72360CB0937F}" type="datetimeFigureOut">
              <a:rPr lang="en-US" smtClean="0"/>
              <a:pPr/>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FF2618-C234-4528-BB60-72360CB0937F}" type="datetimeFigureOut">
              <a:rPr lang="en-US" smtClean="0"/>
              <a:pPr/>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F2618-C234-4528-BB60-72360CB0937F}" type="datetimeFigureOut">
              <a:rPr lang="en-US" smtClean="0"/>
              <a:pPr/>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4/1/2016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6969FB6-8607-469E-84BB-4E9214D062C9}"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6FF2618-C234-4528-BB60-72360CB0937F}" type="datetimeFigureOut">
              <a:rPr lang="en-US" smtClean="0"/>
              <a:pPr/>
              <a:t>4/1/2016</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upport.microsoft.com/kb/280653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xtendedeventmanager.codeplex.com/"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www.brentozar.com/archive/2014/04/collecting-detailed-performance-measurements-extended-events/"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www.sqlskills.com/blogs/jonathan/why-i-hate-the-ring_buffer-target-in-extended-even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technet.microsoft.com/en-us/library/cc966413.aspx"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 y="2743200"/>
            <a:ext cx="8229600" cy="1143000"/>
          </a:xfrm>
        </p:spPr>
        <p:txBody>
          <a:bodyPr>
            <a:noAutofit/>
          </a:bodyPr>
          <a:lstStyle/>
          <a:p>
            <a:pPr algn="ctr"/>
            <a:r>
              <a:rPr lang="en-US" sz="4000" b="1" dirty="0"/>
              <a:t>Response Time Analysis</a:t>
            </a:r>
            <a:br>
              <a:rPr lang="en-US" sz="4000" dirty="0"/>
            </a:br>
            <a:r>
              <a:rPr lang="en-US" sz="2800" i="1" dirty="0"/>
              <a:t>A Methodology Around SQL Server Wait Types</a:t>
            </a:r>
            <a:endParaRPr lang="en-US" sz="4000" i="1" dirty="0"/>
          </a:p>
        </p:txBody>
      </p:sp>
      <p:sp>
        <p:nvSpPr>
          <p:cNvPr id="6" name="Subtitle 2"/>
          <p:cNvSpPr>
            <a:spLocks noGrp="1"/>
          </p:cNvSpPr>
          <p:nvPr>
            <p:ph type="subTitle" idx="1"/>
          </p:nvPr>
        </p:nvSpPr>
        <p:spPr>
          <a:xfrm>
            <a:off x="609600" y="4724400"/>
            <a:ext cx="7772400" cy="609600"/>
          </a:xfrm>
        </p:spPr>
        <p:txBody>
          <a:bodyPr>
            <a:noAutofit/>
          </a:bodyPr>
          <a:lstStyle/>
          <a:p>
            <a:pPr algn="ctr"/>
            <a:r>
              <a:rPr lang="en-US" sz="3200" dirty="0"/>
              <a:t>Dean Richards</a:t>
            </a:r>
          </a:p>
        </p:txBody>
      </p:sp>
      <p:pic>
        <p:nvPicPr>
          <p:cNvPr id="7" name="Picture 6"/>
          <p:cNvPicPr>
            <a:picLocks noChangeAspect="1"/>
          </p:cNvPicPr>
          <p:nvPr/>
        </p:nvPicPr>
        <p:blipFill>
          <a:blip r:embed="rId2"/>
          <a:stretch>
            <a:fillRect/>
          </a:stretch>
        </p:blipFill>
        <p:spPr>
          <a:xfrm>
            <a:off x="838200" y="914400"/>
            <a:ext cx="6858000" cy="13084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Many Wait Types to Learn</a:t>
            </a:r>
          </a:p>
        </p:txBody>
      </p:sp>
      <p:sp>
        <p:nvSpPr>
          <p:cNvPr id="3" name="Content Placeholder 2"/>
          <p:cNvSpPr>
            <a:spLocks noGrp="1"/>
          </p:cNvSpPr>
          <p:nvPr>
            <p:ph idx="1"/>
          </p:nvPr>
        </p:nvSpPr>
        <p:spPr/>
        <p:txBody>
          <a:bodyPr/>
          <a:lstStyle/>
          <a:p>
            <a:r>
              <a:rPr lang="en-US" dirty="0"/>
              <a:t>From my experience, there is a small list of wait types you need to know well</a:t>
            </a:r>
          </a:p>
          <a:p>
            <a:r>
              <a:rPr lang="en-US" dirty="0"/>
              <a:t>The other 800+ you can Google or ask Microsoft</a:t>
            </a:r>
          </a:p>
          <a:p>
            <a:r>
              <a:rPr lang="en-US" dirty="0"/>
              <a:t>Need to know:</a:t>
            </a:r>
          </a:p>
          <a:p>
            <a:pPr lvl="1"/>
            <a:r>
              <a:rPr lang="en-US" dirty="0"/>
              <a:t>What causes these waits</a:t>
            </a:r>
          </a:p>
          <a:p>
            <a:pPr lvl="1"/>
            <a:r>
              <a:rPr lang="en-US" dirty="0"/>
              <a:t>How to reduce / fix these waits</a:t>
            </a:r>
          </a:p>
          <a:p>
            <a:r>
              <a:rPr lang="en-US" dirty="0"/>
              <a:t>We will discuss the top waits I run into</a:t>
            </a:r>
          </a:p>
        </p:txBody>
      </p:sp>
      <p:pic>
        <p:nvPicPr>
          <p:cNvPr id="1026" name="Picture 2" descr="Image result for student struggling with 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962400"/>
            <a:ext cx="211455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01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PAGEIOLATCH_*</a:t>
            </a:r>
          </a:p>
        </p:txBody>
      </p:sp>
      <p:sp>
        <p:nvSpPr>
          <p:cNvPr id="3" name="Content Placeholder 2"/>
          <p:cNvSpPr>
            <a:spLocks noGrp="1"/>
          </p:cNvSpPr>
          <p:nvPr>
            <p:ph idx="1"/>
          </p:nvPr>
        </p:nvSpPr>
        <p:spPr/>
        <p:txBody>
          <a:bodyPr/>
          <a:lstStyle/>
          <a:p>
            <a:r>
              <a:rPr lang="en-US" dirty="0"/>
              <a:t>Disk read when a page required by a SQL is not in the buffer cache</a:t>
            </a:r>
          </a:p>
          <a:p>
            <a:r>
              <a:rPr lang="en-US" dirty="0"/>
              <a:t>Where * in:</a:t>
            </a:r>
          </a:p>
          <a:p>
            <a:pPr lvl="1"/>
            <a:r>
              <a:rPr lang="en-US" dirty="0"/>
              <a:t>SH – shared: session reads the data</a:t>
            </a:r>
          </a:p>
          <a:p>
            <a:pPr lvl="1"/>
            <a:r>
              <a:rPr lang="en-US" dirty="0"/>
              <a:t>EX – exclusive: session needs exclusive access to page</a:t>
            </a:r>
          </a:p>
          <a:p>
            <a:pPr lvl="1"/>
            <a:r>
              <a:rPr lang="en-US" dirty="0"/>
              <a:t>UP – update: session needs to update data</a:t>
            </a:r>
          </a:p>
          <a:p>
            <a:pPr lvl="1"/>
            <a:r>
              <a:rPr lang="en-US" dirty="0"/>
              <a:t>DT – destroy: session needs to remove the page</a:t>
            </a:r>
          </a:p>
          <a:p>
            <a:pPr lvl="1"/>
            <a:r>
              <a:rPr lang="en-US" dirty="0"/>
              <a:t>KP – keep: temporary while SQL Server decides</a:t>
            </a:r>
          </a:p>
          <a:p>
            <a:pPr lvl="1"/>
            <a:r>
              <a:rPr lang="en-US" dirty="0"/>
              <a:t>NL – undocumented </a:t>
            </a:r>
          </a:p>
          <a:p>
            <a:r>
              <a:rPr lang="en-US" dirty="0"/>
              <a:t>The SH, EX and UP latches are by far the most common</a:t>
            </a:r>
          </a:p>
        </p:txBody>
      </p:sp>
    </p:spTree>
    <p:extLst>
      <p:ext uri="{BB962C8B-B14F-4D97-AF65-F5344CB8AC3E}">
        <p14:creationId xmlns:p14="http://schemas.microsoft.com/office/powerpoint/2010/main" val="112942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PAGEIOLATCH_* Solutions</a:t>
            </a:r>
          </a:p>
        </p:txBody>
      </p:sp>
      <p:sp>
        <p:nvSpPr>
          <p:cNvPr id="3" name="Content Placeholder 2"/>
          <p:cNvSpPr>
            <a:spLocks noGrp="1"/>
          </p:cNvSpPr>
          <p:nvPr>
            <p:ph idx="1"/>
          </p:nvPr>
        </p:nvSpPr>
        <p:spPr/>
        <p:txBody>
          <a:bodyPr>
            <a:normAutofit fontScale="92500"/>
          </a:bodyPr>
          <a:lstStyle/>
          <a:p>
            <a:r>
              <a:rPr lang="en-US" dirty="0"/>
              <a:t>Do fewer disk reads</a:t>
            </a:r>
          </a:p>
          <a:p>
            <a:pPr lvl="1"/>
            <a:r>
              <a:rPr lang="en-US" dirty="0"/>
              <a:t>Tune the SQL statement to do less I/O</a:t>
            </a:r>
          </a:p>
          <a:p>
            <a:pPr lvl="1"/>
            <a:r>
              <a:rPr lang="en-US" dirty="0"/>
              <a:t>Cache more data, i.e. bigger buffer cache so disk reads no needed</a:t>
            </a:r>
          </a:p>
          <a:p>
            <a:pPr lvl="2"/>
            <a:r>
              <a:rPr lang="en-US" dirty="0"/>
              <a:t>Many SQLs waiting – bigger cache may help</a:t>
            </a:r>
          </a:p>
          <a:p>
            <a:pPr lvl="2"/>
            <a:r>
              <a:rPr lang="en-US" dirty="0"/>
              <a:t>A few SQLs waiting – probably means SQL tuning</a:t>
            </a:r>
          </a:p>
          <a:p>
            <a:pPr lvl="1"/>
            <a:r>
              <a:rPr lang="en-US" dirty="0"/>
              <a:t>Use query in notes to check MB/sec – are you trying to read/write way too much data and overloading disks – tune SQL.</a:t>
            </a:r>
          </a:p>
          <a:p>
            <a:r>
              <a:rPr lang="en-US" dirty="0"/>
              <a:t>Make disk reads faster</a:t>
            </a:r>
          </a:p>
          <a:p>
            <a:pPr lvl="1"/>
            <a:r>
              <a:rPr lang="en-US" dirty="0"/>
              <a:t>Check file/disk latency with </a:t>
            </a:r>
            <a:r>
              <a:rPr lang="en-US" dirty="0" err="1"/>
              <a:t>sys.dm_io_virtual_file_stats</a:t>
            </a:r>
            <a:r>
              <a:rPr lang="en-US" dirty="0"/>
              <a:t> DMO</a:t>
            </a:r>
          </a:p>
          <a:p>
            <a:pPr lvl="1"/>
            <a:r>
              <a:rPr lang="en-US" dirty="0"/>
              <a:t>Use query in notes</a:t>
            </a:r>
          </a:p>
          <a:p>
            <a:pPr lvl="1"/>
            <a:r>
              <a:rPr lang="en-US" dirty="0"/>
              <a:t>Anything higher than ~ 15 </a:t>
            </a:r>
            <a:r>
              <a:rPr lang="en-US" dirty="0" err="1"/>
              <a:t>ms</a:t>
            </a:r>
            <a:r>
              <a:rPr lang="en-US" dirty="0"/>
              <a:t> would be considered slow on a production class server</a:t>
            </a:r>
          </a:p>
          <a:p>
            <a:pPr lvl="1"/>
            <a:r>
              <a:rPr lang="en-US" dirty="0"/>
              <a:t>Talk to storage team but remember there are many layers between the database and storage, i.e. O/S, virtualization, network, </a:t>
            </a:r>
            <a:r>
              <a:rPr lang="en-US" dirty="0" err="1"/>
              <a:t>etc</a:t>
            </a:r>
            <a:endParaRPr lang="en-US" dirty="0"/>
          </a:p>
        </p:txBody>
      </p:sp>
    </p:spTree>
    <p:extLst>
      <p:ext uri="{BB962C8B-B14F-4D97-AF65-F5344CB8AC3E}">
        <p14:creationId xmlns:p14="http://schemas.microsoft.com/office/powerpoint/2010/main" val="74824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WRITELOG</a:t>
            </a:r>
          </a:p>
        </p:txBody>
      </p:sp>
      <p:sp>
        <p:nvSpPr>
          <p:cNvPr id="3" name="Content Placeholder 2"/>
          <p:cNvSpPr>
            <a:spLocks noGrp="1"/>
          </p:cNvSpPr>
          <p:nvPr>
            <p:ph idx="1"/>
          </p:nvPr>
        </p:nvSpPr>
        <p:spPr/>
        <p:txBody>
          <a:bodyPr/>
          <a:lstStyle/>
          <a:p>
            <a:r>
              <a:rPr lang="en-US" dirty="0"/>
              <a:t>Waiting for a log flush to complete</a:t>
            </a:r>
          </a:p>
          <a:p>
            <a:pPr lvl="1"/>
            <a:r>
              <a:rPr lang="en-US" dirty="0"/>
              <a:t>Log flush commonly occurs because of checkpoint or commit</a:t>
            </a:r>
          </a:p>
          <a:p>
            <a:pPr lvl="1"/>
            <a:r>
              <a:rPr lang="en-US" dirty="0"/>
              <a:t>Commits can be explicit (commit) or implicit (auto-commit)</a:t>
            </a:r>
          </a:p>
          <a:p>
            <a:pPr lvl="1"/>
            <a:endParaRPr lang="en-US" dirty="0"/>
          </a:p>
        </p:txBody>
      </p:sp>
    </p:spTree>
    <p:extLst>
      <p:ext uri="{BB962C8B-B14F-4D97-AF65-F5344CB8AC3E}">
        <p14:creationId xmlns:p14="http://schemas.microsoft.com/office/powerpoint/2010/main" val="235458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WRITELOG Solutions</a:t>
            </a:r>
          </a:p>
        </p:txBody>
      </p:sp>
      <p:sp>
        <p:nvSpPr>
          <p:cNvPr id="3" name="Content Placeholder 2"/>
          <p:cNvSpPr>
            <a:spLocks noGrp="1"/>
          </p:cNvSpPr>
          <p:nvPr>
            <p:ph idx="1"/>
          </p:nvPr>
        </p:nvSpPr>
        <p:spPr/>
        <p:txBody>
          <a:bodyPr/>
          <a:lstStyle/>
          <a:p>
            <a:r>
              <a:rPr lang="en-US" dirty="0"/>
              <a:t>Do less work</a:t>
            </a:r>
          </a:p>
          <a:p>
            <a:pPr lvl="1"/>
            <a:r>
              <a:rPr lang="en-US" dirty="0"/>
              <a:t>Develop code to do more batch processing</a:t>
            </a:r>
          </a:p>
          <a:p>
            <a:pPr lvl="1"/>
            <a:r>
              <a:rPr lang="en-US" dirty="0"/>
              <a:t>Single row processing inside loop rather than set based processing?</a:t>
            </a:r>
          </a:p>
          <a:p>
            <a:r>
              <a:rPr lang="en-US" dirty="0"/>
              <a:t>Make disk writes faster</a:t>
            </a:r>
          </a:p>
          <a:p>
            <a:pPr lvl="1"/>
            <a:r>
              <a:rPr lang="en-US" dirty="0"/>
              <a:t>Avoid RAID5/6 – write I/O penalty</a:t>
            </a:r>
          </a:p>
          <a:p>
            <a:pPr lvl="1"/>
            <a:r>
              <a:rPr lang="en-US" dirty="0"/>
              <a:t>Check file/disk latency with </a:t>
            </a:r>
            <a:r>
              <a:rPr lang="en-US" dirty="0" err="1"/>
              <a:t>sys.dm_io_virtual_file_stats</a:t>
            </a:r>
            <a:r>
              <a:rPr lang="en-US" dirty="0"/>
              <a:t> DMO</a:t>
            </a:r>
          </a:p>
          <a:p>
            <a:pPr lvl="1"/>
            <a:r>
              <a:rPr lang="en-US" dirty="0"/>
              <a:t>Review the write latencies for the transaction logs</a:t>
            </a:r>
          </a:p>
          <a:p>
            <a:pPr lvl="1"/>
            <a:r>
              <a:rPr lang="en-US" dirty="0"/>
              <a:t>Reduce I/O contention on disks containing logs</a:t>
            </a:r>
          </a:p>
          <a:p>
            <a:pPr lvl="1"/>
            <a:r>
              <a:rPr lang="en-US" dirty="0"/>
              <a:t>Solid State? – many questions about this but several test cases have seen good results</a:t>
            </a:r>
          </a:p>
          <a:p>
            <a:pPr lvl="1"/>
            <a:r>
              <a:rPr lang="en-US" dirty="0"/>
              <a:t>Size the transaction logs properly – see notes for a good references on this subject</a:t>
            </a:r>
          </a:p>
        </p:txBody>
      </p:sp>
    </p:spTree>
    <p:extLst>
      <p:ext uri="{BB962C8B-B14F-4D97-AF65-F5344CB8AC3E}">
        <p14:creationId xmlns:p14="http://schemas.microsoft.com/office/powerpoint/2010/main" val="45277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ASYNC_NETWORK_IO </a:t>
            </a:r>
          </a:p>
        </p:txBody>
      </p:sp>
      <p:sp>
        <p:nvSpPr>
          <p:cNvPr id="3" name="Content Placeholder 2"/>
          <p:cNvSpPr>
            <a:spLocks noGrp="1"/>
          </p:cNvSpPr>
          <p:nvPr>
            <p:ph idx="1"/>
          </p:nvPr>
        </p:nvSpPr>
        <p:spPr/>
        <p:txBody>
          <a:bodyPr>
            <a:normAutofit/>
          </a:bodyPr>
          <a:lstStyle/>
          <a:p>
            <a:r>
              <a:rPr lang="en-US" dirty="0"/>
              <a:t>Query produces result set and sends back to client. While client processes data SQL Server waits on this</a:t>
            </a:r>
          </a:p>
          <a:p>
            <a:r>
              <a:rPr lang="en-US" dirty="0"/>
              <a:t>Often caused by large result sets being returned</a:t>
            </a:r>
          </a:p>
          <a:p>
            <a:pPr lvl="1"/>
            <a:r>
              <a:rPr lang="en-US" dirty="0"/>
              <a:t>Application that queries every row from large tables</a:t>
            </a:r>
          </a:p>
          <a:p>
            <a:pPr lvl="1"/>
            <a:r>
              <a:rPr lang="en-US" dirty="0"/>
              <a:t>MS Access joining SQL Server data to Access data. Access must get all data in SQL table, bring back to Access to join it. Will see “select * from &lt;large table&gt;” queries</a:t>
            </a:r>
          </a:p>
          <a:p>
            <a:pPr lvl="1"/>
            <a:r>
              <a:rPr lang="en-US" dirty="0"/>
              <a:t>Can also apply to linked server queries</a:t>
            </a:r>
          </a:p>
          <a:p>
            <a:r>
              <a:rPr lang="en-US" dirty="0"/>
              <a:t>Slow client processing</a:t>
            </a:r>
          </a:p>
          <a:p>
            <a:pPr lvl="1"/>
            <a:r>
              <a:rPr lang="en-US" dirty="0"/>
              <a:t>Client machine is very busy and not processing results quickly</a:t>
            </a:r>
          </a:p>
          <a:p>
            <a:pPr lvl="1"/>
            <a:r>
              <a:rPr lang="en-US" dirty="0"/>
              <a:t>Client is reading data and doing processing on it that is slow</a:t>
            </a:r>
          </a:p>
          <a:p>
            <a:r>
              <a:rPr lang="en-US" dirty="0"/>
              <a:t>Could be a slow network connection from client to server</a:t>
            </a:r>
          </a:p>
        </p:txBody>
      </p:sp>
    </p:spTree>
    <p:extLst>
      <p:ext uri="{BB962C8B-B14F-4D97-AF65-F5344CB8AC3E}">
        <p14:creationId xmlns:p14="http://schemas.microsoft.com/office/powerpoint/2010/main" val="223161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dirty="0"/>
              <a:t>ASYNC_NETWORK_IO Solutions</a:t>
            </a:r>
          </a:p>
        </p:txBody>
      </p:sp>
      <p:sp>
        <p:nvSpPr>
          <p:cNvPr id="3" name="Content Placeholder 2"/>
          <p:cNvSpPr>
            <a:spLocks noGrp="1"/>
          </p:cNvSpPr>
          <p:nvPr>
            <p:ph idx="1"/>
          </p:nvPr>
        </p:nvSpPr>
        <p:spPr/>
        <p:txBody>
          <a:bodyPr>
            <a:normAutofit/>
          </a:bodyPr>
          <a:lstStyle/>
          <a:p>
            <a:r>
              <a:rPr lang="en-US" dirty="0"/>
              <a:t>Limit the result sets</a:t>
            </a:r>
          </a:p>
          <a:p>
            <a:pPr lvl="1"/>
            <a:r>
              <a:rPr lang="en-US" dirty="0"/>
              <a:t>Some poorly written applications read data from entire table and then filter at client. Filter from database first</a:t>
            </a:r>
          </a:p>
          <a:p>
            <a:pPr lvl="1"/>
            <a:r>
              <a:rPr lang="en-US" dirty="0"/>
              <a:t>Avoid joins across Access to SQL Server data. This also applies to Linked Server and other distributed queries</a:t>
            </a:r>
          </a:p>
          <a:p>
            <a:r>
              <a:rPr lang="en-US" dirty="0"/>
              <a:t>Check performance of client machine. If it is resource constrained, it may not process results quickly</a:t>
            </a:r>
          </a:p>
          <a:p>
            <a:r>
              <a:rPr lang="en-US" dirty="0"/>
              <a:t>Check logic of client application and avoid retrieving large result sets if possible. Do more result set processing in database</a:t>
            </a:r>
          </a:p>
          <a:p>
            <a:r>
              <a:rPr lang="en-US" dirty="0"/>
              <a:t>Check the speed and stability of the network between client and server.</a:t>
            </a:r>
          </a:p>
          <a:p>
            <a:pPr lvl="1"/>
            <a:endParaRPr lang="en-US" dirty="0"/>
          </a:p>
        </p:txBody>
      </p:sp>
    </p:spTree>
    <p:extLst>
      <p:ext uri="{BB962C8B-B14F-4D97-AF65-F5344CB8AC3E}">
        <p14:creationId xmlns:p14="http://schemas.microsoft.com/office/powerpoint/2010/main" val="392486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CXPACKET </a:t>
            </a:r>
          </a:p>
        </p:txBody>
      </p:sp>
      <p:sp>
        <p:nvSpPr>
          <p:cNvPr id="3" name="Content Placeholder 2"/>
          <p:cNvSpPr>
            <a:spLocks noGrp="1"/>
          </p:cNvSpPr>
          <p:nvPr>
            <p:ph idx="1"/>
          </p:nvPr>
        </p:nvSpPr>
        <p:spPr/>
        <p:txBody>
          <a:bodyPr>
            <a:normAutofit/>
          </a:bodyPr>
          <a:lstStyle/>
          <a:p>
            <a:r>
              <a:rPr lang="en-US" dirty="0"/>
              <a:t>Session is running a SQL in parallel</a:t>
            </a:r>
          </a:p>
          <a:p>
            <a:r>
              <a:rPr lang="en-US" dirty="0"/>
              <a:t>More of a status and not necessarily a problem. May be very normal for data warehouse but less so for OLTP</a:t>
            </a:r>
          </a:p>
          <a:p>
            <a:r>
              <a:rPr lang="en-US" dirty="0"/>
              <a:t>Master process will farm work out to slave processes and then wait on CXPACKET until all have completed</a:t>
            </a:r>
          </a:p>
          <a:p>
            <a:r>
              <a:rPr lang="en-US" dirty="0"/>
              <a:t>SQL Server will try to parallel-</a:t>
            </a:r>
            <a:r>
              <a:rPr lang="en-US" dirty="0" err="1"/>
              <a:t>ize</a:t>
            </a:r>
            <a:r>
              <a:rPr lang="en-US" dirty="0"/>
              <a:t> big queries up to MAXDOP – can be set instance wide down to this query</a:t>
            </a:r>
          </a:p>
          <a:p>
            <a:pPr lvl="1"/>
            <a:r>
              <a:rPr lang="en-US" dirty="0"/>
              <a:t>MAXDOP = 0 by default meaning unlimited</a:t>
            </a:r>
          </a:p>
          <a:p>
            <a:pPr lvl="1"/>
            <a:r>
              <a:rPr lang="en-US" dirty="0">
                <a:hlinkClick r:id="rId3"/>
              </a:rPr>
              <a:t>http://support.microsoft.com/kb/2806535</a:t>
            </a:r>
            <a:r>
              <a:rPr lang="en-US" dirty="0"/>
              <a:t> - recommendations</a:t>
            </a:r>
          </a:p>
          <a:p>
            <a:pPr lvl="1"/>
            <a:r>
              <a:rPr lang="en-US" dirty="0"/>
              <a:t>MAXDOP should not be set higher than 8 in most cases</a:t>
            </a:r>
          </a:p>
        </p:txBody>
      </p:sp>
    </p:spTree>
    <p:extLst>
      <p:ext uri="{BB962C8B-B14F-4D97-AF65-F5344CB8AC3E}">
        <p14:creationId xmlns:p14="http://schemas.microsoft.com/office/powerpoint/2010/main" val="2067312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CXPACKET More Information</a:t>
            </a:r>
          </a:p>
        </p:txBody>
      </p:sp>
      <p:sp>
        <p:nvSpPr>
          <p:cNvPr id="3" name="Content Placeholder 2"/>
          <p:cNvSpPr>
            <a:spLocks noGrp="1"/>
          </p:cNvSpPr>
          <p:nvPr>
            <p:ph idx="1"/>
          </p:nvPr>
        </p:nvSpPr>
        <p:spPr/>
        <p:txBody>
          <a:bodyPr>
            <a:normAutofit/>
          </a:bodyPr>
          <a:lstStyle/>
          <a:p>
            <a:r>
              <a:rPr lang="en-US" dirty="0"/>
              <a:t>Need to understand the slave processes and what they are doing / waiting for</a:t>
            </a:r>
          </a:p>
          <a:p>
            <a:r>
              <a:rPr lang="en-US" dirty="0"/>
              <a:t>Use </a:t>
            </a:r>
            <a:r>
              <a:rPr lang="en-US" dirty="0" err="1"/>
              <a:t>sys.dm_os_waiting_tasks</a:t>
            </a:r>
            <a:endParaRPr lang="en-US" dirty="0"/>
          </a:p>
          <a:p>
            <a:pPr marL="114300" indent="0">
              <a:buNone/>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session_id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exec_context_id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wait_type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wait_duration_ms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resource_description</a:t>
            </a:r>
            <a:endParaRPr lang="en-US" sz="1100" dirty="0">
              <a:latin typeface="Courier New" panose="02070309020205020404" pitchFamily="49" charset="0"/>
              <a:cs typeface="Courier New" panose="02070309020205020404" pitchFamily="49" charset="0"/>
            </a:endParaRPr>
          </a:p>
          <a:p>
            <a:pPr marL="114300" indent="0">
              <a:buNone/>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sys.dm_os_waiting_tasks</a:t>
            </a:r>
            <a:r>
              <a:rPr lang="en-US" sz="1100" dirty="0">
                <a:latin typeface="Courier New" panose="02070309020205020404" pitchFamily="49" charset="0"/>
                <a:cs typeface="Courier New" panose="02070309020205020404" pitchFamily="49" charset="0"/>
              </a:rPr>
              <a:t> </a:t>
            </a:r>
          </a:p>
          <a:p>
            <a:pPr marL="114300" indent="0">
              <a:buNone/>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session_id</a:t>
            </a:r>
            <a:r>
              <a:rPr lang="en-US" sz="1100" dirty="0">
                <a:latin typeface="Courier New" panose="02070309020205020404" pitchFamily="49" charset="0"/>
                <a:cs typeface="Courier New" panose="02070309020205020404" pitchFamily="49" charset="0"/>
              </a:rPr>
              <a:t> in (</a:t>
            </a:r>
          </a:p>
          <a:p>
            <a:pPr marL="114300" indent="0">
              <a:buNone/>
            </a:pPr>
            <a:r>
              <a:rPr lang="en-US" sz="1100" dirty="0">
                <a:latin typeface="Courier New" panose="02070309020205020404" pitchFamily="49" charset="0"/>
                <a:cs typeface="Courier New" panose="02070309020205020404" pitchFamily="49" charset="0"/>
              </a:rPr>
              <a:t>   select </a:t>
            </a:r>
            <a:r>
              <a:rPr lang="en-US" sz="1100" dirty="0" err="1">
                <a:latin typeface="Courier New" panose="02070309020205020404" pitchFamily="49" charset="0"/>
                <a:cs typeface="Courier New" panose="02070309020205020404" pitchFamily="49" charset="0"/>
              </a:rPr>
              <a:t>session_id</a:t>
            </a:r>
            <a:r>
              <a:rPr lang="en-US" sz="1100" dirty="0">
                <a:latin typeface="Courier New" panose="02070309020205020404" pitchFamily="49" charset="0"/>
                <a:cs typeface="Courier New" panose="02070309020205020404" pitchFamily="49" charset="0"/>
              </a:rPr>
              <a:t> from </a:t>
            </a:r>
            <a:r>
              <a:rPr lang="en-US" sz="1100" dirty="0" err="1">
                <a:latin typeface="Courier New" panose="02070309020205020404" pitchFamily="49" charset="0"/>
                <a:cs typeface="Courier New" panose="02070309020205020404" pitchFamily="49" charset="0"/>
              </a:rPr>
              <a:t>sys.dm_exec_requests</a:t>
            </a:r>
            <a:endParaRPr lang="en-US" sz="1100" dirty="0">
              <a:latin typeface="Courier New" panose="02070309020205020404" pitchFamily="49" charset="0"/>
              <a:cs typeface="Courier New" panose="02070309020205020404" pitchFamily="49" charset="0"/>
            </a:endParaRPr>
          </a:p>
          <a:p>
            <a:pPr marL="114300" indent="0">
              <a:buNone/>
            </a:pPr>
            <a:r>
              <a:rPr lang="en-US" sz="1100" dirty="0">
                <a:latin typeface="Courier New" panose="02070309020205020404" pitchFamily="49" charset="0"/>
                <a:cs typeface="Courier New" panose="02070309020205020404" pitchFamily="49" charset="0"/>
              </a:rPr>
              <a:t>   where </a:t>
            </a:r>
            <a:r>
              <a:rPr lang="en-US" sz="1100" dirty="0" err="1">
                <a:latin typeface="Courier New" panose="02070309020205020404" pitchFamily="49" charset="0"/>
                <a:cs typeface="Courier New" panose="02070309020205020404" pitchFamily="49" charset="0"/>
              </a:rPr>
              <a:t>wait_type</a:t>
            </a:r>
            <a:r>
              <a:rPr lang="en-US" sz="1100" dirty="0">
                <a:latin typeface="Courier New" panose="02070309020205020404" pitchFamily="49" charset="0"/>
                <a:cs typeface="Courier New" panose="02070309020205020404" pitchFamily="49" charset="0"/>
              </a:rPr>
              <a:t>='CXPACKET')</a:t>
            </a:r>
          </a:p>
          <a:p>
            <a:pPr marL="114300" indent="0">
              <a:buNone/>
            </a:pPr>
            <a:r>
              <a:rPr lang="en-US" sz="1100" dirty="0">
                <a:latin typeface="Courier New" panose="02070309020205020404" pitchFamily="49" charset="0"/>
                <a:cs typeface="Courier New" panose="02070309020205020404" pitchFamily="49" charset="0"/>
              </a:rPr>
              <a:t>order by </a:t>
            </a:r>
            <a:r>
              <a:rPr lang="en-US" sz="1100" dirty="0" err="1">
                <a:latin typeface="Courier New" panose="02070309020205020404" pitchFamily="49" charset="0"/>
                <a:cs typeface="Courier New" panose="02070309020205020404" pitchFamily="49" charset="0"/>
              </a:rPr>
              <a:t>session_id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exec_context_id</a:t>
            </a:r>
            <a:endParaRPr lang="en-US" sz="1200" dirty="0">
              <a:latin typeface="Courier New" panose="02070309020205020404" pitchFamily="49" charset="0"/>
              <a:cs typeface="Courier New" panose="02070309020205020404" pitchFamily="49" charset="0"/>
            </a:endParaRPr>
          </a:p>
          <a:p>
            <a:r>
              <a:rPr lang="en-US" dirty="0"/>
              <a:t>Example Output</a:t>
            </a:r>
          </a:p>
          <a:p>
            <a:pPr marL="0" indent="0">
              <a:buFontTx/>
              <a:buNone/>
            </a:pPr>
            <a:r>
              <a:rPr lang="en-US" sz="1100" dirty="0" err="1">
                <a:latin typeface="Courier New" panose="02070309020205020404" pitchFamily="49" charset="0"/>
                <a:cs typeface="Courier New" panose="02070309020205020404" pitchFamily="49" charset="0"/>
              </a:rPr>
              <a:t>session_id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exec_context_id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wait_type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wait_duration_ms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resource_description</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64	0	    CXPACKET        417920</a:t>
            </a:r>
          </a:p>
          <a:p>
            <a:pPr marL="0" indent="0">
              <a:buFontTx/>
              <a:buNone/>
            </a:pPr>
            <a:r>
              <a:rPr lang="en-US" sz="1100" dirty="0">
                <a:latin typeface="Courier New" panose="02070309020205020404" pitchFamily="49" charset="0"/>
                <a:cs typeface="Courier New" panose="02070309020205020404" pitchFamily="49" charset="0"/>
              </a:rPr>
              <a:t>64	1	    PAGEIOLATCH_SH  149		5:1:1358830</a:t>
            </a:r>
          </a:p>
          <a:p>
            <a:pPr marL="0" indent="0">
              <a:buNone/>
            </a:pPr>
            <a:r>
              <a:rPr lang="en-US" sz="1100" dirty="0">
                <a:latin typeface="Courier New" panose="02070309020205020404" pitchFamily="49" charset="0"/>
                <a:cs typeface="Courier New" panose="02070309020205020404" pitchFamily="49" charset="0"/>
              </a:rPr>
              <a:t>64	2	    PAGEIOLATCH_SH  368		5:1:3514639</a:t>
            </a:r>
          </a:p>
          <a:p>
            <a:pPr marL="0" indent="0">
              <a:buFontTx/>
              <a:buNone/>
            </a:pPr>
            <a:r>
              <a:rPr lang="en-US" sz="1100" dirty="0">
                <a:latin typeface="Courier New" panose="02070309020205020404" pitchFamily="49" charset="0"/>
                <a:cs typeface="Courier New" panose="02070309020205020404" pitchFamily="49" charset="0"/>
              </a:rPr>
              <a:t>64	3	    PAGEIOLATCH_SH  84		5:1:3484089</a:t>
            </a:r>
          </a:p>
          <a:p>
            <a:pPr marL="0" indent="0">
              <a:buFontTx/>
              <a:buNone/>
            </a:pPr>
            <a:r>
              <a:rPr lang="en-US" sz="1100" dirty="0">
                <a:latin typeface="Courier New" panose="02070309020205020404" pitchFamily="49" charset="0"/>
                <a:cs typeface="Courier New" panose="02070309020205020404" pitchFamily="49" charset="0"/>
              </a:rPr>
              <a:t>64	4	    PAGEIOLATCH_SH  156		5:1:1348098</a:t>
            </a:r>
          </a:p>
          <a:p>
            <a:r>
              <a:rPr lang="en-US" dirty="0"/>
              <a:t>In this case, tune PAGEIOLATCH_SH waits</a:t>
            </a:r>
          </a:p>
        </p:txBody>
      </p:sp>
    </p:spTree>
    <p:extLst>
      <p:ext uri="{BB962C8B-B14F-4D97-AF65-F5344CB8AC3E}">
        <p14:creationId xmlns:p14="http://schemas.microsoft.com/office/powerpoint/2010/main" val="57147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LCK_M_*</a:t>
            </a:r>
          </a:p>
        </p:txBody>
      </p:sp>
      <p:sp>
        <p:nvSpPr>
          <p:cNvPr id="3" name="Content Placeholder 2"/>
          <p:cNvSpPr>
            <a:spLocks noGrp="1"/>
          </p:cNvSpPr>
          <p:nvPr>
            <p:ph idx="1"/>
          </p:nvPr>
        </p:nvSpPr>
        <p:spPr/>
        <p:txBody>
          <a:bodyPr/>
          <a:lstStyle/>
          <a:p>
            <a:r>
              <a:rPr lang="en-US" dirty="0"/>
              <a:t>Classic locking/blocking scenario</a:t>
            </a:r>
          </a:p>
          <a:p>
            <a:r>
              <a:rPr lang="en-US" dirty="0"/>
              <a:t>Where * is 21 different possibilities. Most common are:</a:t>
            </a:r>
          </a:p>
          <a:p>
            <a:pPr lvl="1"/>
            <a:r>
              <a:rPr lang="en-US" dirty="0"/>
              <a:t>U – trying to update the same resource</a:t>
            </a:r>
          </a:p>
          <a:p>
            <a:pPr lvl="1"/>
            <a:r>
              <a:rPr lang="en-US" dirty="0"/>
              <a:t>S – trying to modify data while it is being read</a:t>
            </a:r>
          </a:p>
          <a:p>
            <a:pPr lvl="1"/>
            <a:r>
              <a:rPr lang="en-US" dirty="0"/>
              <a:t>X – trying to lock a resource exclusively</a:t>
            </a:r>
          </a:p>
          <a:p>
            <a:pPr lvl="1"/>
            <a:r>
              <a:rPr lang="en-US" dirty="0"/>
              <a:t>IU, IS, IX – indicates intent to lock</a:t>
            </a:r>
          </a:p>
          <a:p>
            <a:pPr lvl="1"/>
            <a:r>
              <a:rPr lang="en-US" dirty="0"/>
              <a:t>SCH – schema locks – object is changing underneath</a:t>
            </a:r>
          </a:p>
          <a:p>
            <a:r>
              <a:rPr lang="en-US" dirty="0"/>
              <a:t>A session waiting on LCK_M_* wait is the victim. Need to use </a:t>
            </a:r>
            <a:r>
              <a:rPr lang="en-US" dirty="0" err="1"/>
              <a:t>blocking_session_id</a:t>
            </a:r>
            <a:r>
              <a:rPr lang="en-US" dirty="0"/>
              <a:t> in </a:t>
            </a:r>
            <a:r>
              <a:rPr lang="en-US" dirty="0" err="1"/>
              <a:t>dm_exec_request</a:t>
            </a:r>
            <a:r>
              <a:rPr lang="en-US" dirty="0"/>
              <a:t> to see the root cause (see query in slide notes)</a:t>
            </a:r>
          </a:p>
          <a:p>
            <a:r>
              <a:rPr lang="en-US" dirty="0"/>
              <a:t>Not to be confused with deadlocks – special locking case</a:t>
            </a:r>
          </a:p>
          <a:p>
            <a:endParaRPr lang="en-US" dirty="0"/>
          </a:p>
        </p:txBody>
      </p:sp>
    </p:spTree>
    <p:extLst>
      <p:ext uri="{BB962C8B-B14F-4D97-AF65-F5344CB8AC3E}">
        <p14:creationId xmlns:p14="http://schemas.microsoft.com/office/powerpoint/2010/main" val="267351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p:txBody>
          <a:bodyPr/>
          <a:lstStyle/>
          <a:p>
            <a:r>
              <a:rPr lang="en-US" dirty="0"/>
              <a:t>10+ Years SQL Server and 25+ years Oracle</a:t>
            </a:r>
          </a:p>
          <a:p>
            <a:r>
              <a:rPr lang="en-US" dirty="0"/>
              <a:t>Speak at many user groups throughout US</a:t>
            </a:r>
          </a:p>
          <a:p>
            <a:r>
              <a:rPr lang="en-US" dirty="0"/>
              <a:t>Founding Partner of DBMS Insights, LLC</a:t>
            </a:r>
          </a:p>
          <a:p>
            <a:pPr lvl="1"/>
            <a:r>
              <a:rPr lang="en-US" dirty="0"/>
              <a:t>Dean.Richards@dbmsinsights.com</a:t>
            </a:r>
          </a:p>
          <a:p>
            <a:pPr lvl="1"/>
            <a:r>
              <a:rPr lang="en-US" dirty="0"/>
              <a:t>Focus on database performance</a:t>
            </a:r>
          </a:p>
          <a:p>
            <a:pPr lvl="1"/>
            <a:r>
              <a:rPr lang="en-US" dirty="0"/>
              <a:t>Revolutionary and Patent Pending Visualizations</a:t>
            </a:r>
          </a:p>
          <a:p>
            <a:r>
              <a:rPr lang="en-US" dirty="0"/>
              <a:t>Previously at Confio Software and helped build Ignite</a:t>
            </a:r>
          </a:p>
          <a:p>
            <a:pPr lvl="1"/>
            <a:r>
              <a:rPr lang="en-US" dirty="0"/>
              <a:t>Now </a:t>
            </a:r>
            <a:r>
              <a:rPr lang="en-US" dirty="0" err="1"/>
              <a:t>Solarwinds</a:t>
            </a:r>
            <a:r>
              <a:rPr lang="en-US" dirty="0"/>
              <a:t> Database Performance Analyzer (DPA)</a:t>
            </a:r>
          </a:p>
          <a:p>
            <a:r>
              <a:rPr lang="en-US" dirty="0"/>
              <a:t>Common Question – How do you do performance tuning and what metrics do you use?</a:t>
            </a:r>
          </a:p>
        </p:txBody>
      </p:sp>
    </p:spTree>
    <p:extLst>
      <p:ext uri="{BB962C8B-B14F-4D97-AF65-F5344CB8AC3E}">
        <p14:creationId xmlns:p14="http://schemas.microsoft.com/office/powerpoint/2010/main" val="41467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LCK_M_* Solutions</a:t>
            </a:r>
          </a:p>
        </p:txBody>
      </p:sp>
      <p:sp>
        <p:nvSpPr>
          <p:cNvPr id="3" name="Content Placeholder 2"/>
          <p:cNvSpPr>
            <a:spLocks noGrp="1"/>
          </p:cNvSpPr>
          <p:nvPr>
            <p:ph idx="1"/>
          </p:nvPr>
        </p:nvSpPr>
        <p:spPr/>
        <p:txBody>
          <a:bodyPr>
            <a:normAutofit fontScale="92500" lnSpcReduction="20000"/>
          </a:bodyPr>
          <a:lstStyle/>
          <a:p>
            <a:r>
              <a:rPr lang="en-US" dirty="0"/>
              <a:t>Review the </a:t>
            </a:r>
            <a:r>
              <a:rPr lang="en-US" dirty="0" err="1"/>
              <a:t>wait_description</a:t>
            </a:r>
            <a:r>
              <a:rPr lang="en-US" dirty="0"/>
              <a:t> data to understand the locked resource. See slide notes for information.</a:t>
            </a:r>
          </a:p>
          <a:p>
            <a:r>
              <a:rPr lang="en-US" dirty="0"/>
              <a:t>Review the blocking session and understand the relationship with the </a:t>
            </a:r>
            <a:r>
              <a:rPr lang="en-US" dirty="0" err="1"/>
              <a:t>blockee</a:t>
            </a:r>
            <a:r>
              <a:rPr lang="en-US" dirty="0"/>
              <a:t>. Does the application need to be redesigned?</a:t>
            </a:r>
          </a:p>
          <a:p>
            <a:r>
              <a:rPr lang="en-US" dirty="0"/>
              <a:t>Blocking issues are often associated with a session holding locks for longer than necessary</a:t>
            </a:r>
          </a:p>
          <a:p>
            <a:pPr lvl="1"/>
            <a:r>
              <a:rPr lang="en-US" dirty="0"/>
              <a:t>Does the blocking session go on to do a lot of other SQLs? Can the transactions be committed sooner?</a:t>
            </a:r>
          </a:p>
          <a:p>
            <a:pPr lvl="1"/>
            <a:r>
              <a:rPr lang="en-US" dirty="0"/>
              <a:t>Does the blocking session execute inefficient SQLs while holding locks? Tuning the poor SQL could reduce the blocking time.</a:t>
            </a:r>
          </a:p>
          <a:p>
            <a:pPr lvl="1"/>
            <a:r>
              <a:rPr lang="en-US" dirty="0"/>
              <a:t>Has the client process waited and finally terminated due to timeouts? The SQL Server session could be left behind (orphaned) and never go away. Terminating the session should release the locks.</a:t>
            </a:r>
          </a:p>
          <a:p>
            <a:pPr lvl="1"/>
            <a:r>
              <a:rPr lang="en-US" dirty="0"/>
              <a:t>Is the client not fetching the whole result set quickly enough? See the ASYNC_NETWORK_IO wait description.</a:t>
            </a:r>
          </a:p>
          <a:p>
            <a:pPr lvl="1"/>
            <a:r>
              <a:rPr lang="en-US" dirty="0"/>
              <a:t>Is the session rolling back data? If so, that process must complete before locks are released</a:t>
            </a:r>
          </a:p>
        </p:txBody>
      </p:sp>
    </p:spTree>
    <p:extLst>
      <p:ext uri="{BB962C8B-B14F-4D97-AF65-F5344CB8AC3E}">
        <p14:creationId xmlns:p14="http://schemas.microsoft.com/office/powerpoint/2010/main" val="402458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DMVs for Wait Types</a:t>
            </a:r>
          </a:p>
        </p:txBody>
      </p:sp>
      <p:sp>
        <p:nvSpPr>
          <p:cNvPr id="3" name="Content Placeholder 2"/>
          <p:cNvSpPr>
            <a:spLocks noGrp="1"/>
          </p:cNvSpPr>
          <p:nvPr>
            <p:ph idx="1"/>
          </p:nvPr>
        </p:nvSpPr>
        <p:spPr/>
        <p:txBody>
          <a:bodyPr/>
          <a:lstStyle/>
          <a:p>
            <a:r>
              <a:rPr lang="en-US" dirty="0" err="1"/>
              <a:t>sys.dm_os_wait_stats</a:t>
            </a:r>
            <a:endParaRPr lang="en-US" dirty="0"/>
          </a:p>
          <a:p>
            <a:pPr lvl="1"/>
            <a:r>
              <a:rPr lang="en-US" dirty="0"/>
              <a:t>Cumulative since instance startup</a:t>
            </a:r>
          </a:p>
          <a:p>
            <a:pPr lvl="1"/>
            <a:r>
              <a:rPr lang="en-US" sz="1200" dirty="0">
                <a:latin typeface="Courier New" panose="02070309020205020404" pitchFamily="49" charset="0"/>
                <a:cs typeface="Courier New" panose="02070309020205020404" pitchFamily="49" charset="0"/>
              </a:rPr>
              <a:t>select * from </a:t>
            </a:r>
            <a:r>
              <a:rPr lang="en-US" sz="1200" dirty="0" err="1">
                <a:latin typeface="Courier New" panose="02070309020205020404" pitchFamily="49" charset="0"/>
                <a:cs typeface="Courier New" panose="02070309020205020404" pitchFamily="49" charset="0"/>
              </a:rPr>
              <a:t>sys.dm_os_wait_stats</a:t>
            </a:r>
            <a:r>
              <a:rPr lang="en-US" sz="1200" dirty="0">
                <a:latin typeface="Courier New" panose="02070309020205020404" pitchFamily="49" charset="0"/>
                <a:cs typeface="Courier New" panose="02070309020205020404" pitchFamily="49" charset="0"/>
              </a:rPr>
              <a:t> order by </a:t>
            </a:r>
            <a:r>
              <a:rPr lang="en-US" sz="1200" dirty="0" err="1">
                <a:latin typeface="Courier New" panose="02070309020205020404" pitchFamily="49" charset="0"/>
                <a:cs typeface="Courier New" panose="02070309020205020404" pitchFamily="49" charset="0"/>
              </a:rPr>
              <a:t>wait_time_ms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desc</a:t>
            </a:r>
            <a:endParaRPr lang="en-US" sz="1200" dirty="0">
              <a:latin typeface="Courier New" panose="02070309020205020404" pitchFamily="49" charset="0"/>
              <a:cs typeface="Courier New" panose="02070309020205020404" pitchFamily="49" charset="0"/>
            </a:endParaRPr>
          </a:p>
          <a:p>
            <a:pPr lvl="1"/>
            <a:r>
              <a:rPr lang="en-US" dirty="0"/>
              <a:t>Exclude idle wait types in slide notes</a:t>
            </a:r>
          </a:p>
          <a:p>
            <a:pPr lvl="1"/>
            <a:r>
              <a:rPr lang="en-US" dirty="0"/>
              <a:t>Provides a view into what your instance is waiting for</a:t>
            </a:r>
          </a:p>
          <a:p>
            <a:pPr lvl="1"/>
            <a:r>
              <a:rPr lang="en-US" dirty="0"/>
              <a:t>Cleared out at instance startup</a:t>
            </a:r>
          </a:p>
          <a:p>
            <a:r>
              <a:rPr lang="en-US" dirty="0" err="1"/>
              <a:t>sys.dm_exec_requests</a:t>
            </a:r>
            <a:endParaRPr lang="en-US" dirty="0"/>
          </a:p>
          <a:p>
            <a:pPr lvl="1"/>
            <a:r>
              <a:rPr lang="en-US" dirty="0"/>
              <a:t>Real-time view into what each session/SQL is waiting for</a:t>
            </a:r>
          </a:p>
          <a:p>
            <a:pPr lvl="1"/>
            <a:r>
              <a:rPr lang="en-US" dirty="0"/>
              <a:t>No history, only what is happening now</a:t>
            </a:r>
          </a:p>
          <a:p>
            <a:pPr lvl="1"/>
            <a:r>
              <a:rPr lang="en-US" dirty="0"/>
              <a:t>See slide notes for example query</a:t>
            </a:r>
          </a:p>
          <a:p>
            <a:pPr lvl="1"/>
            <a:r>
              <a:rPr lang="en-US" dirty="0"/>
              <a:t>Suspended state means the session is waiting for the </a:t>
            </a:r>
            <a:r>
              <a:rPr lang="en-US" dirty="0" err="1"/>
              <a:t>wait_type</a:t>
            </a:r>
            <a:endParaRPr lang="en-US" dirty="0"/>
          </a:p>
          <a:p>
            <a:pPr lvl="1"/>
            <a:r>
              <a:rPr lang="en-US" dirty="0"/>
              <a:t>Running means the session is on the CPU</a:t>
            </a:r>
          </a:p>
          <a:p>
            <a:pPr lvl="1"/>
            <a:r>
              <a:rPr lang="en-US" dirty="0"/>
              <a:t>Sleeping means the session is idle</a:t>
            </a:r>
          </a:p>
        </p:txBody>
      </p:sp>
      <p:sp>
        <p:nvSpPr>
          <p:cNvPr id="4" name="AutoShape 2" descr="data:image/jpeg;base64,/9j/4AAQSkZJRgABAQAAAQABAAD/2wCEAAkGBxQTEhUUExQWFhUVGB0ZFxcXGBsaHBwbHRgfGh0YHBoeICghHBolIBodJDEiJikrLi4wHR8zODMsNygtLisBCgoKDg0OGxAQGywkHyYsLCwsLCwsLCwsLCwsLCwsLCwsLCwsLCwsLCwsLCwsLCwsLCwsLCwsLCwsLCwsLCwsLP/AABEIAK8BIAMBIgACEQEDEQH/xAAcAAABBQEBAQAAAAAAAAAAAAAFAQIDBAYHAAj/xABDEAACAQIEAwUFBQYFBAEFAAABAhEAAwQSITEFQVEGImFxkRMygaGxB0LB0fAjUmJykuEUM4Ki8RVDstLiFkRTs8L/xAAYAQADAQEAAAAAAAAAAAAAAAAAAQIDBP/EACQRAAICAgICAwADAQAAAAAAAAABAhESIQMxQVETImEEMoFx/9oADAMBAAIRAxEAPwDpkUtOy0oWqJGgUtOy06KaAZFKBTwtOy0wGClinZaXLQA2lpctOC0AMpYp4WvZaYMaBTgKdlpQKQhAKUUoFOC0WA2nClinBaVjEAp614LTgKQHgKcK9Tbl5V95lX+YgfWkA8CnCg2P7T4az71weoE+WaAfhQXF9vU/7dpmPUgj65QfgTSbSGlZta9NcxxXbTEuCFCptrO2+kD/AN+VBMXxG/cjPeJ8v/kWI+BqHyRRa45HW8RxqwkzcUkclOY+izFAsb9oOFSQpLsOQj5gSw9K5ndtg+8S387Fv/IkVG+g09P7CpfKUuM2OM+0lyD7O0FOkEifPVip6fdrN47tfjLm90qOgJ281yfjQpv0P7VC7fD9eNTmx/Gj2IxDsSWdiT4wflB+dVHAmY16kyfnrU10/oj86H4nErI/aAAEyogzpoOcRvTtvsdJEz/rl8qhu+PzqB+ILyk/D86rXeIdFA8zNFMMkWnaoXPgap3cW3UDyGlQ959szeUn6U6Js+o8tKFqYpSRWxlRHlpQlSRS5adgRxTgtSZaXLQIjC0oWpAtLFAEeWly1JFeigBmWvZakC0sUAR5aULTwtRX8UiCWZQOpO3n0oGPy07LQfE9p7C+6S/8oMeu3rQy/wBq7hnJaC9Cx19BII9KlzSGos1gSor2KtpOZ1Eb66+lYLE8UxFz3rpHgoAHzmPhQ97IY96WI/eJaPLNMfCs3zIpcb8m3xXa3DJ7re0/kGb1yyR6UJxHbVz/AJdnTq5j6SfVaz10hRLEKOrEAep0oZf7Q4Vd76HwSbh9EBqPkk+isEaDE9oMS+hcKOigz6yB8qF3ndj33duusDpssD5UDu9rEmEs3X6E5UB9dflVG/2mvn3bdpB/EWc/LKKn7saxRoxaA2AHkIrz6Ak6AczAHz0rHXuJ4l97xA6IqqPWM3zqqvDzcMn2lw9WLP8AnR8fseZrL3E8Ou9635B1Y+gk0PvdpbI9wO/khA9WihycEubLbjxMD6kGrlns3cJ1IHlJ/AfWnivYXIq3u0Vw+7ZA/nefksfWqo4rf3YpvMKukdNZMUdTsyObE+WUfIzVi3wGzElvmfwgU7ihUzN3OKXI5DqY39dPjVU3b1zm5/lB/DyrY2+GWRJVCx65QPzNTeyge6I8z08DRkPExQ4TdbdT5sfz1+VWrPZxiNXURyALfLStfbcDTKvPkCeXnPrTb1onXvnTpA8gKMmGCM0vZ1BGZn2kwAvpmmpcPwW0SJA25sY8NvGidyydZ08CR4xS4YATqNPCf1/apyY6RUPC7aRGUaxov46GmOmpgH4kfTp8attJMS8E9IqG+h6cvvH5cqBndaWK8BS102c54LSgUoFLRYCUtepRTsVHhSxQm/2isL7rG5/IJHrtQ+/2nc+5bC+LmT6DT51LnFDUWzT1FfxSIJd1UdSQKxl/iV65o1xo6J3R8tfnQnF4+xbM3LiBv4mlvgNWqHy+kX8fs217tNZGi5nP8KmP6jpVC/2luH3LYXxYyfQSPnWIvdrLI9xLtyeaplH+8qfQUOxHa24f8u0ig7F2LH0GUfM1LnNhjE2uI4jeec11o6CFH5/OqbWwO839TGfmaxL4vGXf+7cjpaUIPVRPTc1H/wDT925q4Z+c3GL/AFJjyqX+sr/DS43tDhk3uqxna3Nw/wCwGPjVDEdr7Y9yzdfxbKg+ZLf7ahw3ZpgO8yjwHe/EfSridmUiSS3qPoAfnSqI9ga/2pxLe4lq3/VcP4D5VQbGYq4TN+63ghCemQA1rrfCbIjuL8e9/wC1XcsA5VAHTLP10pZL0FHP/wDolxzJtsx6udfVzNELHZ650Cj5+gH41rgjE6afFR9KZZSXAMGTrvsN/wBGnlJsVJbANrs+PvPt0EfWfpVtODWQBpJ/1H11A+VFOJcbwuGuJauEK7gEQhIgsVksBoJBpO0cWkFyPvBSJgazB08em/wrWXFJLszjypvop2OE81tjwMKPjqJPnU2GAY5VAJ8cxjn1ijVi3lVV6AD5fnNV8FgghczOZyR4DfL6yf8Aiq+BaE+fso8TuexQuSAMyhQqge8QN9+ZqT2Km37TvNKZhmPhMaUN7aNIs2wd3Z/6Fy/W58qI8FM4dAf4lPLZiKtcccq/CXySxsg4ewcyIgDWAfSW32qtx/E5QLNv37nvRpltzB15FjoP9XSrmFVcLhx7RvcWXPVjG09TAA8qB4Gy1xnv3MsuRzJy9FBHIbep51Lrjh+jX3lfgu2TpJAJPVp+hFSDaZUf6ZPzFS4UiN1BPMJr8xUtzwZ/IAD0rnOkhJMb3D5CN/8Ag/Oq7IB/dhznlv61PheDgkuFdi0T3dTlBAkhczQCQJJ3irjcGb7to+Z5f1GnQrA2YA7prsJ1OVZMTJMAyY2Gpr1i7BJ+g8KIXuy7swaAsTuy6aQdjI0Gu086uYfs3cG7p8/yooLAhYsfvRrv+j0ofiLWq90R4tH0IrYns1pBuH4CaEcf4GllUZe+xfKcxgRlYzoRrpRQWddFLVDiHF8JYbLcxCIw+4XBb+nVjp4UC4h29w1v/LF+7/LbCjbrdZNPIGtFL2ZUa0Utc4xH2g32Yras2k2gszXTqYBKqEA1/iPWheI7R428QGvXbYZgn7JUQd5ZABH7RTH8Z+FGaDFnW7rhRLEKBzJgepoHje2eCtb4hXI+7aBumencBA+MVyRVtO03rhd1nW4HutPOGeTNO9rYLiMxOwPeWCNjoNDA9fgKHyfg1AI3+0uh9naYxubhCiOvdzHXxjf4VXfieKue4wTwS3mPxZsw+MCoMLikYtFtGhpUrBJhpkk/dkE+mmmmhwGvtLi+8SYGgnIMo6aSPjNZFgE8Lu3D+0uMxPK5dMbx7o7o102q7huywA95R4Kv4ipMJjrakqJcqWUKoljlMa5dBPi2/nRrB4g3FBYFDJhZzGAY1Ouum3Izqd6NhoCLwdBoSxMc9P8AxiruBwKKdEA5nTw+H1qdV0306cvqKkwtqSY1jr5ctDUFDEbVtPn+IBNTOTl18N9Rv/GfHpTrVvU6wP7+JFNuKADBjXqv4CaaQh7PtqAP4T+Cj8edMZNCYH68WNPNrbQnx7x9JNRg6e7G+vdH50xDNdNvXTfwFPt3AZCqPMKWH+40oGiyfjJP0p7aTGon90n6/GlQFcsyljrpzBC/GBsNPnTcAQ1yegJ3J308uZqwrjMfu6dFX5CheOxly0WNpVYmPfJI59DpVQaTVkztqkVsdwJ7+Me5cWLYCqrHKZAHegTIk84Fe7SYv2uJw+FTcXFu3iD7qjZT4nUx5VTHEOIXZXPZtDm1tGzfBnYwfGKdgeDm0s2y2fUlyoJJO7EtMnzrolyx8GUeOXkI9pOKeyxGCXYPdbP/ACm2bevgDcn4eFPwnETexr2kH7PDIczcjeYqsD+Vcw82bpQFuD3GuFr925dYaKWYDKJ5bAT4VZudnbTW2Ec5Pe3ncmOZ3NHzqw+F0WeNXM2IIE9xFGh5tLHbwy1Jw7iVm1bIu3bduHaM9xQSDBnU+NRYDhSWUVURQBppPr1r2J4Srn3Qf9G1R8v2yL+P64mg7I8TtYi/cCZXRLYIfcFidcunIRr1JrVcR/ybo/gb6fWudYLD37aN/h/aK0HKUQGSOWoI1MCvcFbid129uMTkAIhkCgnbkNRvz6daHNy2Cjj0NvMQje/sfpXRCByHpWC4thGtKVcZSVJgnlrBrUcWvp+xDXRb7wbZjIhbcgqdCGuoQToDBOg0mJcmFMpk78qFcRw7M8+3RBsoMSDB6nUyQ3wUbTIwcNs+7Lm5kFv9naVH9/NHe2djctnvGIynfVZ8BbssbxQXWIzXGnL3zdW+P2epj/NcBSF1UGNTN0ibG/8ATrSsufEkhJYqXWGGhGc6nKABsQDr+9FF0xCs5RSSwEnutG8e9GXcHSZ0PQ0DwiYdWlFcqQkCVfMrXPZKV7rd0jvQGBIIBHSTAcSQIpVAg9mp71wk5RccSBl1VZJLEj3gOlKkugLo4nbJQAzngrsJVoyuMxEqZkRJMGAYNCu2Kzat6A/tRuY+49TNiGQP7BB3CFTu3HJtsgbuDNqshVCdxQNjoAWdsP8ALSBP7Uc/4H8RRIa7MfYx6wLlwlmd9ZYljOxnqNu90HWKm4aJuQVInugkDeARBkkabmd5py8KzG2NSSc+ZRplgaETHvagjx86oWlui4AqMqi4IJEQD3c3ofl4aZf8L6J7mJueyGUAqILkCYOYGCRvsNeUgzVyxiwcOzsRK3PaHXWC0HToFJ9Kvrdt21CZkLP+86QWJiCM2Ykk7Rr1EzVfD43CYcPZu4i2AJWCwmCIIK6xE7c6NsCjgsKVVrhWWVZ7wgHMxYnXQqJA11AU+E0+Hoie1N0lRouh3LaZRtJJB266VZXtVhEtZWvqzREhLjAwYEwAIjl8KG4btThEYsTeuNJiLcASZhQT3Rt6U0n6Fa9kuHvi2DIKkiUTTpA5RHx2UCj/AALBPcQI5b2aiFtgkrlGnebdvjIrOXO1+FlSmGvDLsBkUHzAbbntvR3E9rPZ2bZW3F5xPsrmg+DAGSNNwJ+FOmBqMNwtU9xVXyEesAVKogQCPz16SdPyrmOM+0jFLIFmyvi2ZvxWh1z7R8brBtL4BCR82NGDJyOq206fIHr4CpLBEkHXzP5muKv2yxrb4iPBbaD5hZqNeP4tjAxWIPUB2H0il8THkd0sWJJgT4j+wIpuLZUEOyxPM6/OK4Di8dcuSHuXX6hnY/U1WFgfumqUBWfQgxSOsoyugmSuVgI3k5jB1GlBrvbDBD/7m35L9NFIoX9nQA4f0/aXImOg2nbrWS7Q8IXOSAPL/ippXQ70bN+3mBEftWJHRLhjXxUVSxX2iYGTC3mM7i2B9XFczuYMzA8qN47s0qaKzEwNY09OnpvVqMSbZqG+0vD65bF0nl7i/Qmht/7SCTK4Ujzuz9EFZHhWCN0kFsuUT7s/iIomnAl//I3wA6fGnhEVsJH7Qb4PdtWh4k3Gj/cKrYnt1izsLI0jS3/7E1COApzZ/UD8Ka3BbYMS/uk+90y+HiaaivQWyJ+12NP/AHAvkif+tQ3e0uNbfE3B/Kcn/iBRD/o1n91j/qP4U9eE2R9z1LH8aKQWALvE8Q3vYi6fO45+pqpcJb3mJ8zP41qrmBsgTkTly8fGmDC2uSJ/StUB2TsXjivDcEiyD7AGR5t3T3SIkrr4+dFMO1w6pImHJyxmMSQf2IJGq67mTtlrnfBftAu2LNuyuHXLaXKG9pHMn3Qv8XWrmN+0i5bUO2HtsMpMAtMygEn90lhJjkNKkQb7YXSxVmAUmyCVg6HM/wC8A3qBRq+bcW2uIWIUFTEgTAPMCT0O9YDB9sExxylPZuqwqbyoJJIYkye9t0HnGssdpFCqPZ3NAB6CKnp7LCOe0FUexJDA90qDpnEhix6rmEnZBtApBxFVI/ZZZjWVESdASOQJOgmO9pMih9/i6vr7Nh3WX7p3ghtRyjl13FUlxrDXI5AA+8NfHVSJMmeUFtJOYNv9Hr0GW4mR/wBmIUffA5xE5doBjb3SOVWLeKuMGhQY92GkEhivUagQeW8SKA3OJdbWsk63Tr3w22UDZQvlPMk1Dc4qSxJWA0bvPLLzHeHgZiWjc1Nobr0aT21yTmTSdCCpka66todj60E7Xt+yTQf5g5x9x6p2uLXLeihNlHe6KIB0IkxufKqvEOJPfUK4twGkZSRrBH7x60NoXkyHajBMWdg7gE7Zmj0mAPhQFeBL7IXWICkkNmPe5Qyj7wOb4RM9NTj8fbYgZpBILQIgEkEzJAAE6x660ziWPGMx2GVgMluwGZDJAIDN7PxVSVXxhqUZOrHGmwx2RwuFwllCLXt77rnn/DvnnMQFFxgVtqMvvLroSA2lBe1WOs3mNxBnzasLepWOoPePn5nauyY/idrDYA3LuttLMGIlsyxlQ6asSAPMVwLhXFxhXL4RWN33UNwB8oIIKoBEsQYmNegG4oeQbXVDMbgLRA9lIPVtBEEb5jz8qfwnsqLouPcd0CkKFUCSYknU7DTSNZ30or2Pw5xd25dxT3GIeCsZczAahmA7nTKANqrY/ioW/ca2GULoCWJICjKNdtAuhiY51SUm2kFRSTZneKcHaxkk5g4LAiNtDqBtoQYNaC1iw5RnCxKtAGs7nw1Pr8a33Dewr3PZYpbOUqbdxrN4qFuQuq5fu697vcwdtxy5rzGGYyzHMTESW7xMcvKqj9uxpU9B+HUM62C9pom7DBVYToTEZu8BBrPXrahmJEbkDTckGNfAn0FaTgHH2tWMThWuBFuKCGeYUN+zdo1JhYYACZXnXsB9neJuwRdsftPaGzLN+0W3obogGEMrB197pRVGb0zE3sKfagKA2aAByJMCPU0X7PcEv4j2iWrTuVYEsiM4XlBKgxWu7LfZzimvziLXs7SnK0uuZlMhmtwTyESY94ETqK7bgzZsoEtKlq2ggKoCqOWkeXyp9i6R8o8f4fiMPea3fS5aYbB5EjbMJ3B30qph7NyQcrEbgwYOm45EV9ZcbwNrF2msXlRgRKlwCAwIKsOR1gxzGh3rkPGfsuxpz3FazcJ74tq7TmjUAsoB18RO1MFst9hGP+B1gElz3QFBkLyA66eNZrtbjjbcAJoVnMRoTMQNtfzoz2QxD/4IWwCbrOwKCQ4UbuF0MgKd99RGtav/AKQ9421i3aX2bqTqz3JXKC+w0168xWNfYrwcwsYJjcTKAW0IAYEe7m94GCIMyJ5UUt4QXEAvEhiv3NCogaTJkiBIiJA6Vdu9nkwV027+hjPKHKrSD39R3VYg6ctdaqcVdlNoRqwYjyET9ambadHb/DhCVuRn8NZOBxDh2V1uLKvOXN3vGQGncT01IIopa4taae6DJ5FTrAH3SedVO0Fl7yKAASrZtTG4g6+npTOC8De2xu50BtDPAbQwYnUaiJ0Ak+HOsk1bMObjUORwiNvcWQGHtMknLAbvTMaqRE+HXSpxwl/822ztbYT3zLZSp94DQQQNQOdaLG4G5eS3iWUrdtqXRQZzGJykgzJA0IjbnMVnuJYS6lm7cGJBUHv28j2gRKGEzAZ9bqykzBBiCKIPLr/SZRUe/wDCTEYa4B3beY9OX96G3eKB0X2aMLin9oACQV5wNxBoj2N4DicddDWjbRLWju4hQW5DKJZyNY5b+fTr/wBn1gWybTAXyIzZQqsdyCAMwHxMab1btMzSjRyK9w979wC3ByrJUmN2UT4kAgx0rR8d7PW8PYV7aQ2ZFd/aSGBV+8LcnKMy+Y2rpCdibCplBc3CRNzMAYE6AQQq6zGswJOgq63YjC3LRS8DdmDLPDI2oBUrEHU0OM3JApQUf04TYGYwNSTy9KKXdVWyyA5hLT/BEzGuXMV2OulR/aj2Vbh123kctZuCbTHRsye8GiFzDMDmAEyNNDQziZuGxYumcjD2bHNq7MiXCpG5UAAmdyR0qnGxRlRZ7GcEcXWuupAtaAjUFm0iQdwJ031FbVV01Db9QOvhVHskif8AScRftArdsF1vqGgXbcC4jQZC3beaUaPuQZDGqvD+PLctMwCe0Gvsi2pgAyOZWCTtOh3iaiafZUWGxaEbH1H5U19JGQxznUesaUmHfMNMs6SMw35jflTr4OUjujQ89dt9TUFAXE9p8MrFM5ldO6pKyOUgfSay/G+GSz31KuG73UwRynkNp8RpQziHDGskEEtPhz5Dx0iek1ewnE2tm3ccaqmUIoCAhRlDP1LEEkxJ6nSqrzELrUjUdlyThkJAgM2XWIAaI30EzRCD0/3fr9Csrw3tFcZi1x80naBlA/dAGsDz9a0WGxS3RmQqI0ImSD03g+fOiUWhJrpAHGWO9mCAkySSdTAG8Lou3MzrppqCXiZt3kuRsCCOq6yPA+Fd/wDtGx6WOH32IBd1NpOoa4CMwn90S3+muM9puzRTC4JrVp3u3g1y6VUtlD5BZtmNFMSYMGWPhTj1sz2ujpPHO2fDGwTYd7y3SbGVQtt273s+6Q2TKGBgzIyxXE8Fibll1uW3KuuoI+fwr3+HLXVt+6xcJBGoJYLEeBqDKSJ67fr0rShJ7Nrg+1F7Di3dFu3GJm42YMYZGNokQ4icmpg1S4S1t8ZadrZdLl1S1oMBIzTEnZesjaRTeNYMrYwiqGcKl1iQJ1N05ttgNPL1o8MPYsv7YpGXLABKxmSNpgDX1ihJLobdvfs6/guNWroLG4oV5GVmVWy7EFZ89q4Hi7VvOAFyKokAyGgk5Q2vvQNT1mtpxD7QSVSwMNYIyhQWDFR3f3JM6Vh+Oy/7RiCW7pgHUyWzbdNPSopp7L1Tom4eZZvZyEykkgTAEy0+HiYre8I7VJexlkWrXsraWGt2xsUQRJHLKSigAgE5QdKzHZbs25sW2ePZusmGYEo0yumo0PxnlvVVu0drh+Jvi1YZ7qMbam5dlAggjQLJ72Y7jRqH+Ce0ddxHaizhSpxLXFS4cisUza5S0wst93eKP4VFuAPOZWAZfeEhhIMRImdiK4fgu1V/i2XDXrdpcjo6vbDKQS3s4hiw1DnptXebVsIiooyIgCqNIAGw6ERTiqVEMB9qMccJZF1FVjnRRbYlR32CiBEsZj0J0Aq0LjHXMZ2kbDltrQ7jfaOwTbw63EuPddf8oqwQKwYlsp/hiN9TvFXLeI5CIqmqHFnJbmOVOK3CrZrZuXPdljLo0gKASYYnYbAnatzg7TISX02JHJRsAPzG8jwrl/ZGx7XiNoLMe1ZswP3EDXIJ/iUFT1zEc66y3tWg3CttQZCrqx101kgTM7aeetZKPlLY1LVGI7fEXsZlLStu0iMm2sFySN9rkR4TyoLgrjOotkNmDZlD6NlIg6HXkNPKpcbhltYzEWzJjEMwYkklXKusneQGAmdSDRHhzAuS1wKzAjMCgM+AYajfSINNcbki4c/xu0Zzjrm2ROZZGoPdOm41/L6UNvcXuZGyR4yAY2PvQIOgOwOp+Fzj3FBe7y6BSNRMaAgxzI72k+FCOF4druJS2e8rOpPOVBk/AgRQ4RiTKcuSdvs6FxrtCcPasgKC1xubZQApUyTyGtBuNX/Z4M2i5ZsWy+yIdLgKo9sB866hZVxpuxMzGgntjiva4kqmZltjINNM0y0abTp/prLm6RBBOm2u3PTpqSfjRxwxiVyzuX4dx7KcWsWMOuGw6N7RI9pKkgk6m4zwBmMAZdxoBIE1p7OMLHUxpr6fnXNOyPaNMPZt2jYuu0Au4ykFm1nMzDNoQPhFXO0fac+zHsQ6H2iFjIELnBMZWLSdBy0JkmnT7ZLa8HT8FjywHeUROkTrqN/WrGL4jlSTlOu/jyn4/ras72bxTNZTvKTqDmGshiPLlU3ajFpaw7AZQ9w5VAJJzfvBToAu+vQDmBWrkkrIUbdAj7cHVsBZf38uIXlp3rVyuT8Rxc8Pw6xAN+7Hklu2o/8A2fKrvb3jV29cSyblwqoDMrFsrMdVYJtoDuOpoFxDGZ7WGtKJKC4SBrL3Lxgf0qnrWaeWxuOLo3fA7q2+A4oje7nzz1MIo9Ap/wBXnXPsLiYJJIM6nl4QfTl1FdH+0bBtheG4ZFnuhLN7TcAFgSRzDhoP8ZFcrsXijBhupDCdRIMj4TVAaYcVKGGY7DRTIkxOgY8j5R51Ys8RzMO9DDRTmIOp8eWvL8JOct3NBzO8GPEyZGvw600YqNdm1HSORn103+VZYIQWvcZfPoE7rSCRMGI0kkH4z8Nh7iDG8SXcOxUd4KBGnukAAaHT6Gg9upbGIhm6ajy5f2rTFLoptvsZw8w2U76gjn6c6u4PHNaxEr1ylTOo7q5es/iKMdmT7NmukwIknoFG/nv6UFa8b+La6BGe8bgBO0tm1M+RPxpZW2huNRTOhdqFbF4izaIYWLZlzDd6YzAaRsMoM/eboat8c4mDetqXUZWsvl1kKt0s50GxAUAb6HTqJ/xTDY/Sp14s2mvzjy8PWIrJ36NYqPhkvaJjdQvh2L3LJd3UBpAXv5tRqAV3GneisH2Vsi5isOhGhuA/096I6d2ui4Xi5AIDMCRBg/8AqdfhQrA8Bwi3A6K6sDmXK8gH+VgfSnCSimgnxydM1VhEBnMTqCAYgECARAmdSdZ3PhAK8iPjYcBlzMxBGhi2xEzymihfukKwBjTMNPMjSfIGhScMuq/tGZGJnNlttqCIIjNPPxqoNKzKabZh+JOAqPtlW2Trr7kRTuMWHssEuZSWUQV2ghX8wdV3HWr2M7PXrjAC2coKyWBVSoEQJ12pO2iMzq2bO2shEMAaAayeny+FXJpsUb2bixjGHDLLKJb2NlRlGsnKsCNJO1cy7aYC5bxlwXCXZ8rhj97MADE9GDLr0rW8Ks37lrCMMSyJYVGW1kIAZeZIPe2+8I32kyL7aZ8RxOyjGJFpAygTBcnNA5gk+lRFUxvosfYpeUYxlb9zPPT2Zn8RT+0GEbM9p5b2bMkNMSp5A7cj8RQ3s1Z9liMb7FpCo1pCRqc11dxrplRp/vXbeJ4PDYqz/isgYm2SHEhtEMqeRYaiGBjlXZxSwTk1pmMlejk3CXZblspAZWAUxME6KY5ieVMwHbzHXb9q21xERzlZUtW9Z0yywY6nTetRjexl3DgXBdtMiwwzEqxymYyxBOnJtfCuXcLuj/E4dj7vtbZPl7RZo/kSjJpxCCa0dG+zTgV21i71x1AVLYW2QZBL3F106Kh361teO3CFEe8xAjz1oTwviK2S3dIVt43kAxzjczU3FOIr3YBJENrpy20JjeuaLVFOLsw3a/u4wnWSiN6A2yB4wk+nWqmOVSrEgEBWB+EkeWn0iinbi6HNq4BqGa22szuwaYHQ6eNDblvNbfLuyzz1kEyNN5Ma1fG7bFyKkrMjczZjlI2idJEa/Gfw8q0nYS0HvkFwhZDbVpAKtchUcBoGh1IBmPKrNvsorojh3GYB9GVozCTo2s60Lx3B1sN/nw695VKktPL3dBy73yrJ/bRUbWyxccWkKssXELq6uWOoMQoBXIRBEknlp19wdgHtXFRCwcMAVBBM5oPgfl4UMs2HuH2a95ix7zTrodWOp1057wJNH+z2Da06rdCnc7z1OjQYMaiRGwMbjVPdEOz10Zbtw9XJPiW1byBYkxyoZxi8MgRRJYgCBtBHXx066UTv5s1wsCJuuVnmmY5SOURQzitg5GyjN3gSBvEFdPl61T/qC7OqdmuJYe3ZK3L9pWtM2fMQCsszRJ02PWq9jHWMdiQPaKtod1BrmbWSIgFS23XQDeuRhs9y2x1kieckKVB+OUVo7VxbdsTtBY+Q5dZJPLpWbjlGmaZ1K0UftSX2nE8QUAyW/Z2+6IjLaUERAy7MI5ZTWf4ejWmW4rZLlsyuZQw02MEEHkYINJfZnYsSSS2bQbkkkwd9z9aWw3xjl9RQnbJDnHu0uNxFs27t/Mjbotu0gP8AR3txzrMCzBEz5bfoUSa7G3PQHlrsaoiJIGx2BO0+goloEPZBpGoG/Q+Go1+B51DibgMedOQAHmJ6EfOBT1wpeAgkxIB3jzOnw8anoCujHeanw6bzz86gysjFWBBG4NTe1HKNI+tWMLf4kf5Sk5JjNrLRtIiYj1ifAU1tFWIDQcx0YEDpOk7a6V5xoDH6j5+VQOYcxrDEzJOk8+Q+FS1QN2b5knxqE2z/AGE1OHHX5Uinx+FSWQho3EfL608YjloRy2/Xz8amDcpprWwdx/z60qsak10T28URzYeRkek1bGMIAII9fy5/Chi2jykef9v702SDqJ8jUuC8Gi5ZedmhtY7r8xv4SPyqAcOwrRNlNNpGYfX6CgwufDx+M/CpFuHkfrSxkvI84PtGjs4VAAqQoAgKBAHw0oE3Y1BdF43rztr75U/dK7x0P0pExjARJ9fz0q0nE3Uc43kaDfmOn+mlckGEZdMk4H2TVGb/AA9tiWgMJLDnEkmFG+9aHtNwpMKLQt2wCyku6iM7CASRsDz+I3jQLhePD95l6lGZD/VbIOniKKPj1uwSzPG3ezAf6SdJjprzq81WyHxSsjw3BbeIwd9zktXAVVcRKqwUEE2yxHdTTwnNFZnBdnLdtlYBZUd2EA+JzZiT4gjwitXbFvlAnX4mJMEDoPQUrWJ6UZWiMaewUzRqwHxNJdxC50QxmdRlBJmAY0HXz6VevYIMIIBHr4g+YIqrd4UpHeUvyh2LwOgDkwPAaVDWyk6M7xrHW7lrIEhw0ljI1k5iJMHcj40PwN1lGoIBnL5eHxkVrmwuVQAigDkAB8NKB4zh7tFxmUqBo48ToImNZ6jlzrbidSM+TaCOBVBatidlUaTpAjpy/Os/x3gt25eNy29sq0aMSCIWP3dRznx8KLJbdRDAKV0jvQef3gDGsbDal/xcGNj5kfjU9PQ/A7hOCCWiXCm6SQXA1I6TvEqDTcbw26l0oRluP7olRI2LLmOWROoOvhqJv2LjKLb5c0Nng84OaDodwOlO41xdsQAGVVAOn3iDzIbTfnpUcUmrZfNFUkB+PYc2nCtGYAghTpooP/8AX1qhw9Va5lMEFTowDDfoeehok/Dbt5ZRGbKw2WNCDqGPdJmNPGeVUuHYC6jMz2yigQc0LrmiAG7xO+y8jXQpfTZhX2KnHOHgXLXs1ABOoVcuxzEwPAmrK4dbndcdwkrExoBI8tan4ncICxyMyDqP1NeR59n4mf8Ay/OlH+o32UL3Zq2xOTMo155t+Qza/r40H4tws2CpDFpnlBERv1Gvy8a2bJzoR2juEW13nPA0ndTPw0FRHsppUZtk7pjYajqNRK/lUj8BxBGZEDKdV7yaA6iJIIO3KnXyQhkCSAPnFbvAYFjbXKAe6Nm193pV8jomEbOd3+F31ktaujxABHLUwT41Dhrj2G2MxBkRpOv6iuoNg3XU22A+MfHSqtw+HqZ/Cs8kzRRraOaYm4bjs7bseW22g9BVi1gxoI974/o1JxDDG1fuINp2iRlPeHpIFTr7oPMZo36D8qbYgPbuZjpp/DJj4VYS3Le4GkRtl5HkPKZiap4fr0itRh+yBuItxLgAYBoKzE6xodKuVImrDTXo3+mprwvT4Ry8PP8AX5wM3U0wH4VJZcN2kL1WDfqKQtPWgC77X0pp8z8DVT2v/P6+lPDz9PoKAJiOmvmKYbjabgTUbGvZv1+vOgCdb5p3tATJqqIO+817LGx0+NKgLWfYCPlPlry8uvhSK0QTOm3n18Kqh6cl6PTrH4a/80nFMam10E8LjHBM3FGn3yx8Y0VgD6ctauYfjUQWVhMxl023896Ce3G5E/H8amIRpkAeYB+Pz6chUuBouZ+TR2eNKRo41/eH4irVrHg7rI8D+dY97fQgjx0+HrIrxlQCu+2h38dtKnFlZcb7VG3bFo0AaeJEfPafjVS5gLRJORdeYUCfMjfzrLpxNxuQddjE+e4JHiOlWV4pGuWPEH9fWlbD44vphteH20nKo1Ou5PzOlV7vD1JBABEgkQZkHfMrAj51WtcVn75no35n86tDiBjZWHUEg/jPyoyF8UkVL2EvXGi9fDW1IItpbW3qNizAy2hiDvNT3sJO3686kXEqYDBh47/n+FT2boOkg+AIB9KaZDi/IlviN9bfsxcbKBAnKSo6SQduUzEDoKH46+9xgXOZlELoogGJAgc4HoKKlNv7/lVLinDVvW2Riy5ua+euk1SZNGcu40M5tqULDQqTB30AgDXw1qo2IcXbSssHks6nvRp8Ij41Pb7CgGTeOmoyIFI/3NRizwFAQzDO67OwGb+r9c60zSVEYtsjZDICzJMDX5TNVO0HCsQtsO6fs1PeKmSukSeUeP6Jp8NOnX4+NKblxT3bjCBEgnbz57n1PWoUtlNWYQYVrkKpTUyS7ZQfCY384rXJeOUTvGpEjl0mmXsIGfPlUH7xVQs+eUAHzpgtx+vyqpPIIqi2uIYdfU/nTBdBOs/DT61XLxypDfE94fr1qaHZm+1w/bq072xGs7M1VkuaIejR8v7VN2ouKWt5SJhpA3HuxPzqrbtMywiliDPdBJ5idPOm+hAgCCR0JE+WldawD2vZWx7NXXIoDgHvAKO9DbTvXPBw+6GZhaLEkmGtsfHca89q6Bh7isqk6EgSoGx5ijkdoI6M6QOleKxTXUj9flSF6oD2XqfQ+FNYxH65V469T8o8aROv4UEtklo+M/D9TSwZ0/XhUZ032/XKnE/ryoHY4sQNNQfr+NNXToZ8KU9Rp+f5a15By+Mfr9fiDGg6/r6VLavR5frXSkC79d/rP0/WlIg+sfnQKxb0RIA+H4iKi9p5eRn60snkfTrUhQahl25jQ0AMyECYj4bweXX/AJr3tSDrr66eHhUdxI90yDyO4+O3KmgeJH60oDouDEL4jy1+Fes4jXfzzaTUQU7QD1/XwqFp5iPjSoLCWRSPrH6neq/sz90keMx8p23qrbPjHwqVMQfun68+Unxiih2WgxUaqGk7xlI/1bHyM8tqqHEEHp9OfPcD4UtwsCQdwYOuxGkT604MpGuu0/h57VOKLXJJdMkTHvyJ+H0jnVq1xbUBgJImDoSOoHTTeOVUreDB15Rv+Q6+dee7cjLnMA6KYYL0EMCOQ02NTgjRc78hzD8RXkSh89PTb5VbTGsdVKN6g+o/KsjZtgSXLKOWQA6/ylgI/tTvbr9wuNfvwZ5z3QMug273n1MPRS5IPtGxbHxMr6EGPOY0qS1jLbbmPMEfPaayqY+4ozGcu8ggj0MH5Utriwb+If6hU00PCEuma0qp1UyOoM1Xu2tJk+VBMPxJCe8pB6iP+fnV5MVMZHMHqSf/ACB60WL4X4LHs9tNDrSG0D+Ve9u3PKfCI/P6U5sWPvAjxEEfWndkPjku0V2wnKT8apPgrhJECJMFe9p0KzmBovbZWGhn1FSZdB+t5/vTyIoC2sJZOZb0Rvme25U/HLpvXrOAt23c2PZPbcCCEIZdiyq0xEjptR1BHrSGPlP5mp2NvQPg+OnP9a04XGmDB6SJ/XrVx16geYioWtgeXSmI/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3347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DMVs for SQL Statements</a:t>
            </a:r>
          </a:p>
        </p:txBody>
      </p:sp>
      <p:sp>
        <p:nvSpPr>
          <p:cNvPr id="3" name="Content Placeholder 2"/>
          <p:cNvSpPr>
            <a:spLocks noGrp="1"/>
          </p:cNvSpPr>
          <p:nvPr>
            <p:ph idx="1"/>
          </p:nvPr>
        </p:nvSpPr>
        <p:spPr/>
        <p:txBody>
          <a:bodyPr/>
          <a:lstStyle/>
          <a:p>
            <a:r>
              <a:rPr lang="en-US" dirty="0" err="1"/>
              <a:t>sys.dm_exec_query_stats</a:t>
            </a:r>
            <a:endParaRPr lang="en-US" dirty="0"/>
          </a:p>
          <a:p>
            <a:pPr lvl="1"/>
            <a:r>
              <a:rPr lang="en-US" dirty="0"/>
              <a:t>One row for each SQL statement (</a:t>
            </a:r>
            <a:r>
              <a:rPr lang="en-US" dirty="0" err="1"/>
              <a:t>sql</a:t>
            </a:r>
            <a:r>
              <a:rPr lang="en-US" dirty="0"/>
              <a:t> handle with offsets)</a:t>
            </a:r>
          </a:p>
          <a:p>
            <a:pPr lvl="1"/>
            <a:r>
              <a:rPr lang="en-US" dirty="0"/>
              <a:t>Includes stats like execution counts, total elapsed times, CPU time, physical and logical reads, rows returned, min/max, </a:t>
            </a:r>
            <a:r>
              <a:rPr lang="en-US" dirty="0" err="1"/>
              <a:t>etc</a:t>
            </a:r>
            <a:endParaRPr lang="en-US" dirty="0"/>
          </a:p>
          <a:p>
            <a:pPr lvl="1"/>
            <a:r>
              <a:rPr lang="en-US" dirty="0"/>
              <a:t>Data since instance startup (see slide notes for query)</a:t>
            </a:r>
          </a:p>
          <a:p>
            <a:pPr lvl="1"/>
            <a:r>
              <a:rPr lang="en-US" dirty="0"/>
              <a:t>Cumulative data since instance startup</a:t>
            </a:r>
          </a:p>
          <a:p>
            <a:pPr lvl="1"/>
            <a:r>
              <a:rPr lang="en-US" dirty="0"/>
              <a:t>See slide notes for useful query</a:t>
            </a:r>
          </a:p>
          <a:p>
            <a:r>
              <a:rPr lang="en-US" dirty="0" err="1"/>
              <a:t>sys.dm_exec_requests</a:t>
            </a:r>
            <a:endParaRPr lang="en-US" dirty="0"/>
          </a:p>
          <a:p>
            <a:pPr lvl="1"/>
            <a:r>
              <a:rPr lang="en-US" dirty="0"/>
              <a:t>Same as previous slide</a:t>
            </a:r>
          </a:p>
          <a:p>
            <a:pPr lvl="1"/>
            <a:r>
              <a:rPr lang="en-US" dirty="0"/>
              <a:t>Shows which SQL statements are executing and which wait is currently causing delays</a:t>
            </a:r>
          </a:p>
        </p:txBody>
      </p:sp>
    </p:spTree>
    <p:extLst>
      <p:ext uri="{BB962C8B-B14F-4D97-AF65-F5344CB8AC3E}">
        <p14:creationId xmlns:p14="http://schemas.microsoft.com/office/powerpoint/2010/main" val="169143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DMVs Adhere to RTA, Right?</a:t>
            </a:r>
          </a:p>
        </p:txBody>
      </p:sp>
      <p:sp>
        <p:nvSpPr>
          <p:cNvPr id="3" name="Content Placeholder 2"/>
          <p:cNvSpPr>
            <a:spLocks noGrp="1"/>
          </p:cNvSpPr>
          <p:nvPr>
            <p:ph idx="1"/>
          </p:nvPr>
        </p:nvSpPr>
        <p:spPr/>
        <p:txBody>
          <a:bodyPr/>
          <a:lstStyle/>
          <a:p>
            <a:r>
              <a:rPr lang="en-US" dirty="0"/>
              <a:t>Not Quite, let’s revisit the key principles to RTA</a:t>
            </a:r>
          </a:p>
          <a:p>
            <a:pPr lvl="1"/>
            <a:r>
              <a:rPr lang="en-US" b="1" dirty="0"/>
              <a:t>SQL Statement </a:t>
            </a:r>
            <a:r>
              <a:rPr lang="en-US" dirty="0"/>
              <a:t>– great information about SQLs from </a:t>
            </a:r>
            <a:r>
              <a:rPr lang="en-US" dirty="0" err="1"/>
              <a:t>dm_exec_query_stats</a:t>
            </a:r>
            <a:r>
              <a:rPr lang="en-US" dirty="0"/>
              <a:t>. Data is cumulative from instance startup but no point in time view. No details about associated waits</a:t>
            </a:r>
          </a:p>
          <a:p>
            <a:pPr lvl="1"/>
            <a:r>
              <a:rPr lang="en-US" b="1" dirty="0"/>
              <a:t>Wait Type </a:t>
            </a:r>
            <a:r>
              <a:rPr lang="en-US" dirty="0"/>
              <a:t>– good information about waits in </a:t>
            </a:r>
            <a:r>
              <a:rPr lang="en-US" dirty="0" err="1"/>
              <a:t>dm_os_wait_stats</a:t>
            </a:r>
            <a:r>
              <a:rPr lang="en-US" dirty="0"/>
              <a:t>. Data is cumulative from instance startup but no point in time view and no indication which SQLs are suffering from waits</a:t>
            </a:r>
          </a:p>
          <a:p>
            <a:pPr lvl="1"/>
            <a:r>
              <a:rPr lang="en-US" b="1" dirty="0"/>
              <a:t>Time</a:t>
            </a:r>
            <a:r>
              <a:rPr lang="en-US" dirty="0"/>
              <a:t> – both DMVs above do have a timing component</a:t>
            </a:r>
          </a:p>
          <a:p>
            <a:pPr lvl="1"/>
            <a:r>
              <a:rPr lang="en-US" b="1" dirty="0"/>
              <a:t>History</a:t>
            </a:r>
            <a:r>
              <a:rPr lang="en-US" dirty="0"/>
              <a:t> – both DMVs show data since instance startup but no point in time information. Cannot use these to go back to 1:12 – 1:37 this morning to look at batch job issues</a:t>
            </a:r>
          </a:p>
          <a:p>
            <a:pPr lvl="1"/>
            <a:r>
              <a:rPr lang="en-US" b="1" dirty="0"/>
              <a:t>Merge View </a:t>
            </a:r>
            <a:r>
              <a:rPr lang="en-US" dirty="0"/>
              <a:t>– no view of what SQLs wait on typically nor which SQLs suffer from a specific wait type</a:t>
            </a:r>
          </a:p>
          <a:p>
            <a:pPr lvl="1"/>
            <a:endParaRPr lang="en-US" dirty="0"/>
          </a:p>
          <a:p>
            <a:pPr lvl="1"/>
            <a:endParaRPr lang="en-US" dirty="0"/>
          </a:p>
        </p:txBody>
      </p:sp>
    </p:spTree>
    <p:extLst>
      <p:ext uri="{BB962C8B-B14F-4D97-AF65-F5344CB8AC3E}">
        <p14:creationId xmlns:p14="http://schemas.microsoft.com/office/powerpoint/2010/main" val="111262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DMV Problems</a:t>
            </a:r>
          </a:p>
        </p:txBody>
      </p:sp>
      <p:sp>
        <p:nvSpPr>
          <p:cNvPr id="3" name="Content Placeholder 2"/>
          <p:cNvSpPr>
            <a:spLocks noGrp="1"/>
          </p:cNvSpPr>
          <p:nvPr>
            <p:ph idx="1"/>
          </p:nvPr>
        </p:nvSpPr>
        <p:spPr/>
        <p:txBody>
          <a:bodyPr/>
          <a:lstStyle/>
          <a:p>
            <a:r>
              <a:rPr lang="en-US" dirty="0"/>
              <a:t>No Point in Time, No Merge, No Real Historical View</a:t>
            </a:r>
          </a:p>
          <a:p>
            <a:pPr lvl="1"/>
            <a:r>
              <a:rPr lang="en-US" dirty="0"/>
              <a:t>What happened between 3am-5am this morning is not possible to get from the DMV objects</a:t>
            </a:r>
          </a:p>
          <a:p>
            <a:r>
              <a:rPr lang="en-US" dirty="0"/>
              <a:t>Need to use other tools</a:t>
            </a:r>
          </a:p>
          <a:p>
            <a:pPr lvl="1"/>
            <a:r>
              <a:rPr lang="en-US" dirty="0"/>
              <a:t>Extended Events Session to gather waits and query results</a:t>
            </a:r>
          </a:p>
          <a:p>
            <a:pPr lvl="1"/>
            <a:r>
              <a:rPr lang="en-US" dirty="0" err="1"/>
              <a:t>System_health</a:t>
            </a:r>
            <a:r>
              <a:rPr lang="en-US" dirty="0"/>
              <a:t> default session gathers wait information but *does not* gather SQLs – much like </a:t>
            </a:r>
            <a:r>
              <a:rPr lang="en-US" dirty="0" err="1"/>
              <a:t>dm_os_wait_stats</a:t>
            </a:r>
            <a:r>
              <a:rPr lang="en-US" dirty="0"/>
              <a:t>.</a:t>
            </a:r>
          </a:p>
          <a:p>
            <a:pPr lvl="1"/>
            <a:r>
              <a:rPr lang="en-US" dirty="0"/>
              <a:t>Other 3</a:t>
            </a:r>
            <a:r>
              <a:rPr lang="en-US" baseline="30000" dirty="0"/>
              <a:t>rd</a:t>
            </a:r>
            <a:r>
              <a:rPr lang="en-US" dirty="0"/>
              <a:t> party products like DBMS Insights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584825"/>
            <a:ext cx="1828800" cy="111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43200" y="5978463"/>
            <a:ext cx="2386359" cy="369332"/>
          </a:xfrm>
          <a:prstGeom prst="rect">
            <a:avLst/>
          </a:prstGeom>
          <a:noFill/>
        </p:spPr>
        <p:txBody>
          <a:bodyPr wrap="none" rtlCol="0">
            <a:spAutoFit/>
          </a:bodyPr>
          <a:lstStyle/>
          <a:p>
            <a:r>
              <a:rPr lang="en-US" dirty="0"/>
              <a:t>Different DMV Problem</a:t>
            </a:r>
          </a:p>
        </p:txBody>
      </p:sp>
    </p:spTree>
    <p:extLst>
      <p:ext uri="{BB962C8B-B14F-4D97-AF65-F5344CB8AC3E}">
        <p14:creationId xmlns:p14="http://schemas.microsoft.com/office/powerpoint/2010/main" val="132128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Events Introduction</a:t>
            </a:r>
          </a:p>
        </p:txBody>
      </p:sp>
      <p:sp>
        <p:nvSpPr>
          <p:cNvPr id="3" name="Content Placeholder 2"/>
          <p:cNvSpPr>
            <a:spLocks noGrp="1"/>
          </p:cNvSpPr>
          <p:nvPr>
            <p:ph idx="1"/>
          </p:nvPr>
        </p:nvSpPr>
        <p:spPr>
          <a:xfrm>
            <a:off x="457200" y="1600200"/>
            <a:ext cx="7620000" cy="4419600"/>
          </a:xfrm>
        </p:spPr>
        <p:txBody>
          <a:bodyPr>
            <a:noAutofit/>
          </a:bodyPr>
          <a:lstStyle/>
          <a:p>
            <a:pPr>
              <a:defRPr/>
            </a:pPr>
            <a:r>
              <a:rPr lang="en-US" dirty="0"/>
              <a:t>Lightweight event-handling mechanism </a:t>
            </a:r>
          </a:p>
          <a:p>
            <a:pPr lvl="1">
              <a:defRPr/>
            </a:pPr>
            <a:r>
              <a:rPr lang="en-US" dirty="0"/>
              <a:t>Captures event information like SQL Profiler / SQL Trace</a:t>
            </a:r>
          </a:p>
          <a:p>
            <a:pPr lvl="1">
              <a:defRPr/>
            </a:pPr>
            <a:r>
              <a:rPr lang="en-US" dirty="0"/>
              <a:t>More information plus you can now configure easier</a:t>
            </a:r>
          </a:p>
          <a:p>
            <a:pPr>
              <a:defRPr/>
            </a:pPr>
            <a:r>
              <a:rPr lang="en-US" dirty="0"/>
              <a:t>When events are triggered</a:t>
            </a:r>
          </a:p>
          <a:p>
            <a:pPr lvl="1">
              <a:defRPr/>
            </a:pPr>
            <a:r>
              <a:rPr lang="en-US" dirty="0"/>
              <a:t>They can be sent to a target for further analysis </a:t>
            </a:r>
          </a:p>
          <a:p>
            <a:pPr>
              <a:defRPr/>
            </a:pPr>
            <a:r>
              <a:rPr lang="en-US" dirty="0"/>
              <a:t>Introduced in SQL Server 2008</a:t>
            </a:r>
          </a:p>
          <a:p>
            <a:pPr lvl="1">
              <a:defRPr/>
            </a:pPr>
            <a:r>
              <a:rPr lang="en-US" dirty="0"/>
              <a:t>Very complex to code and read (parse xml) </a:t>
            </a:r>
          </a:p>
          <a:p>
            <a:pPr>
              <a:defRPr/>
            </a:pPr>
            <a:r>
              <a:rPr lang="en-US" dirty="0"/>
              <a:t>Much Improved in 2012 with many more Events</a:t>
            </a:r>
          </a:p>
          <a:p>
            <a:pPr lvl="1">
              <a:defRPr/>
            </a:pPr>
            <a:r>
              <a:rPr lang="en-US" dirty="0"/>
              <a:t>SSMS has Extended Event Interface </a:t>
            </a:r>
          </a:p>
          <a:p>
            <a:endParaRPr lang="en-US" dirty="0"/>
          </a:p>
        </p:txBody>
      </p:sp>
    </p:spTree>
    <p:extLst>
      <p:ext uri="{BB962C8B-B14F-4D97-AF65-F5344CB8AC3E}">
        <p14:creationId xmlns:p14="http://schemas.microsoft.com/office/powerpoint/2010/main" val="228939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 for XE</a:t>
            </a:r>
          </a:p>
        </p:txBody>
      </p:sp>
      <p:sp>
        <p:nvSpPr>
          <p:cNvPr id="3" name="Content Placeholder 2"/>
          <p:cNvSpPr>
            <a:spLocks noGrp="1"/>
          </p:cNvSpPr>
          <p:nvPr>
            <p:ph idx="1"/>
          </p:nvPr>
        </p:nvSpPr>
        <p:spPr/>
        <p:txBody>
          <a:bodyPr/>
          <a:lstStyle/>
          <a:p>
            <a:r>
              <a:rPr lang="en-US" dirty="0"/>
              <a:t>SQL 2012 and higher has a GUI included in SSMS</a:t>
            </a:r>
          </a:p>
          <a:p>
            <a:endParaRPr lang="en-US" dirty="0"/>
          </a:p>
          <a:p>
            <a:endParaRPr lang="en-US" dirty="0"/>
          </a:p>
          <a:p>
            <a:endParaRPr lang="en-US" dirty="0"/>
          </a:p>
          <a:p>
            <a:endParaRPr lang="en-US" dirty="0"/>
          </a:p>
          <a:p>
            <a:endParaRPr lang="en-US" dirty="0"/>
          </a:p>
          <a:p>
            <a:endParaRPr lang="en-US" dirty="0"/>
          </a:p>
          <a:p>
            <a:endParaRPr lang="en-US" dirty="0"/>
          </a:p>
          <a:p>
            <a:r>
              <a:rPr lang="en-US" dirty="0"/>
              <a:t>SQL 2008 does not</a:t>
            </a:r>
          </a:p>
          <a:p>
            <a:pPr lvl="1"/>
            <a:r>
              <a:rPr lang="en-US" dirty="0"/>
              <a:t>Get one from </a:t>
            </a:r>
            <a:r>
              <a:rPr lang="en-US" dirty="0">
                <a:hlinkClick r:id="rId2"/>
              </a:rPr>
              <a:t>http://extendedeventmanager.codeplex.com/</a:t>
            </a:r>
            <a:endParaRPr lang="en-US" dirty="0"/>
          </a:p>
          <a:p>
            <a:pPr lvl="1"/>
            <a:r>
              <a:rPr lang="en-US" dirty="0"/>
              <a:t>Much easier, make XE usable in SQL 2008</a:t>
            </a:r>
          </a:p>
        </p:txBody>
      </p:sp>
      <p:sp>
        <p:nvSpPr>
          <p:cNvPr id="4" name="Slide Number Placeholder 3"/>
          <p:cNvSpPr>
            <a:spLocks noGrp="1"/>
          </p:cNvSpPr>
          <p:nvPr>
            <p:ph type="sldNum" sz="quarter" idx="12"/>
          </p:nvPr>
        </p:nvSpPr>
        <p:spPr/>
        <p:txBody>
          <a:bodyPr/>
          <a:lstStyle/>
          <a:p>
            <a:fld id="{B9479767-A15C-40B9-B296-621854716B8F}" type="slidenum">
              <a:rPr lang="en-US" smtClean="0"/>
              <a:pPr/>
              <a:t>26</a:t>
            </a:fld>
            <a:endParaRPr lang="en-US"/>
          </a:p>
        </p:txBody>
      </p:sp>
      <p:grpSp>
        <p:nvGrpSpPr>
          <p:cNvPr id="12" name="Group 11"/>
          <p:cNvGrpSpPr/>
          <p:nvPr/>
        </p:nvGrpSpPr>
        <p:grpSpPr>
          <a:xfrm>
            <a:off x="914400" y="2057400"/>
            <a:ext cx="5867400" cy="3200400"/>
            <a:chOff x="838200" y="1328740"/>
            <a:chExt cx="7239000" cy="499586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32069"/>
              <a:ext cx="5648325" cy="302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838200" y="3200400"/>
              <a:ext cx="30480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4648200"/>
              <a:ext cx="3886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038600" y="4572000"/>
              <a:ext cx="40386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2039" y="1328740"/>
              <a:ext cx="5648324" cy="3124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419600" y="4953000"/>
              <a:ext cx="33528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a:off x="3886200" y="3581400"/>
              <a:ext cx="2095500" cy="990600"/>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5589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1723"/>
            <a:ext cx="7858515" cy="4437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XE Session for SQLs and Waits</a:t>
            </a:r>
          </a:p>
        </p:txBody>
      </p:sp>
      <p:sp>
        <p:nvSpPr>
          <p:cNvPr id="3" name="Content Placeholder 2"/>
          <p:cNvSpPr>
            <a:spLocks noGrp="1"/>
          </p:cNvSpPr>
          <p:nvPr>
            <p:ph idx="1"/>
          </p:nvPr>
        </p:nvSpPr>
        <p:spPr>
          <a:xfrm>
            <a:off x="457200" y="5638800"/>
            <a:ext cx="7620000" cy="1066800"/>
          </a:xfrm>
        </p:spPr>
        <p:txBody>
          <a:bodyPr>
            <a:normAutofit fontScale="92500" lnSpcReduction="10000"/>
          </a:bodyPr>
          <a:lstStyle/>
          <a:p>
            <a:r>
              <a:rPr lang="en-US" dirty="0"/>
              <a:t>Fields defined the default data to collect when the highlighted event fires</a:t>
            </a:r>
          </a:p>
          <a:p>
            <a:r>
              <a:rPr lang="en-US" dirty="0"/>
              <a:t>These change based on the highlighted event</a:t>
            </a:r>
          </a:p>
        </p:txBody>
      </p:sp>
    </p:spTree>
    <p:extLst>
      <p:ext uri="{BB962C8B-B14F-4D97-AF65-F5344CB8AC3E}">
        <p14:creationId xmlns:p14="http://schemas.microsoft.com/office/powerpoint/2010/main" val="406505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XE Session – Global Fields</a:t>
            </a:r>
          </a:p>
        </p:txBody>
      </p:sp>
      <p:sp>
        <p:nvSpPr>
          <p:cNvPr id="3" name="Content Placeholder 2"/>
          <p:cNvSpPr>
            <a:spLocks noGrp="1"/>
          </p:cNvSpPr>
          <p:nvPr>
            <p:ph idx="1"/>
          </p:nvPr>
        </p:nvSpPr>
        <p:spPr>
          <a:xfrm>
            <a:off x="457200" y="4648200"/>
            <a:ext cx="7620000" cy="1752600"/>
          </a:xfrm>
        </p:spPr>
        <p:txBody>
          <a:bodyPr/>
          <a:lstStyle/>
          <a:p>
            <a:r>
              <a:rPr lang="en-US" dirty="0"/>
              <a:t>Events of when a SQL (</a:t>
            </a:r>
            <a:r>
              <a:rPr lang="en-US" dirty="0" err="1"/>
              <a:t>sproc</a:t>
            </a:r>
            <a:r>
              <a:rPr lang="en-US" dirty="0"/>
              <a:t> or </a:t>
            </a:r>
            <a:r>
              <a:rPr lang="en-US" dirty="0" err="1"/>
              <a:t>adhoc</a:t>
            </a:r>
            <a:r>
              <a:rPr lang="en-US" dirty="0"/>
              <a:t>) or wait (internal or external) completes</a:t>
            </a:r>
          </a:p>
          <a:p>
            <a:r>
              <a:rPr lang="en-US" dirty="0"/>
              <a:t>Global Fields tab defines the optional data that gets collected when the event fires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5791200" cy="3269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679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03" y="1225492"/>
            <a:ext cx="5780058" cy="3263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XE Session – Filters</a:t>
            </a:r>
          </a:p>
        </p:txBody>
      </p:sp>
      <p:sp>
        <p:nvSpPr>
          <p:cNvPr id="3" name="Content Placeholder 2"/>
          <p:cNvSpPr>
            <a:spLocks noGrp="1"/>
          </p:cNvSpPr>
          <p:nvPr>
            <p:ph idx="1"/>
          </p:nvPr>
        </p:nvSpPr>
        <p:spPr>
          <a:xfrm>
            <a:off x="457200" y="4648200"/>
            <a:ext cx="7620000" cy="1752600"/>
          </a:xfrm>
        </p:spPr>
        <p:txBody>
          <a:bodyPr>
            <a:normAutofit fontScale="92500" lnSpcReduction="10000"/>
          </a:bodyPr>
          <a:lstStyle/>
          <a:p>
            <a:r>
              <a:rPr lang="en-US" dirty="0"/>
              <a:t>Define the sessions to watch</a:t>
            </a:r>
          </a:p>
          <a:p>
            <a:pPr lvl="1"/>
            <a:r>
              <a:rPr lang="en-US" dirty="0"/>
              <a:t>Do not collect SPIDs doing something in system databases</a:t>
            </a:r>
          </a:p>
          <a:p>
            <a:pPr lvl="1"/>
            <a:r>
              <a:rPr lang="en-US" dirty="0"/>
              <a:t>Do not collect data for background sessions</a:t>
            </a:r>
          </a:p>
          <a:p>
            <a:pPr lvl="1"/>
            <a:r>
              <a:rPr lang="en-US" dirty="0"/>
              <a:t>Collect for 1 out of 5 sessions to reduce load on SQL Server</a:t>
            </a:r>
          </a:p>
          <a:p>
            <a:pPr lvl="1"/>
            <a:r>
              <a:rPr lang="en-US" dirty="0"/>
              <a:t>Collect if the duration is &gt;= 0.1 seconds</a:t>
            </a:r>
          </a:p>
        </p:txBody>
      </p:sp>
    </p:spTree>
    <p:extLst>
      <p:ext uri="{BB962C8B-B14F-4D97-AF65-F5344CB8AC3E}">
        <p14:creationId xmlns:p14="http://schemas.microsoft.com/office/powerpoint/2010/main" val="165143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Response Time Analysis (RTA)</a:t>
            </a:r>
          </a:p>
          <a:p>
            <a:r>
              <a:rPr lang="en-US" dirty="0"/>
              <a:t>What Does this Mean in SQL Server</a:t>
            </a:r>
          </a:p>
          <a:p>
            <a:r>
              <a:rPr lang="en-US" dirty="0"/>
              <a:t>Collecting RTA Data</a:t>
            </a:r>
          </a:p>
          <a:p>
            <a:r>
              <a:rPr lang="en-US" dirty="0"/>
              <a:t>Analyzing RTA Data</a:t>
            </a:r>
          </a:p>
        </p:txBody>
      </p:sp>
    </p:spTree>
    <p:extLst>
      <p:ext uri="{BB962C8B-B14F-4D97-AF65-F5344CB8AC3E}">
        <p14:creationId xmlns:p14="http://schemas.microsoft.com/office/powerpoint/2010/main" val="4045165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03" y="1225491"/>
            <a:ext cx="5780058" cy="3263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XE Session – Data Storage</a:t>
            </a:r>
          </a:p>
        </p:txBody>
      </p:sp>
      <p:sp>
        <p:nvSpPr>
          <p:cNvPr id="3" name="Content Placeholder 2"/>
          <p:cNvSpPr>
            <a:spLocks noGrp="1"/>
          </p:cNvSpPr>
          <p:nvPr>
            <p:ph idx="1"/>
          </p:nvPr>
        </p:nvSpPr>
        <p:spPr>
          <a:xfrm>
            <a:off x="457200" y="4648200"/>
            <a:ext cx="7620000" cy="1752600"/>
          </a:xfrm>
        </p:spPr>
        <p:txBody>
          <a:bodyPr>
            <a:normAutofit/>
          </a:bodyPr>
          <a:lstStyle/>
          <a:p>
            <a:r>
              <a:rPr lang="en-US" dirty="0"/>
              <a:t>File – longer term storage of data</a:t>
            </a:r>
          </a:p>
          <a:p>
            <a:pPr lvl="1"/>
            <a:r>
              <a:rPr lang="en-US" dirty="0"/>
              <a:t>Specify where to store them, how large and retention</a:t>
            </a:r>
          </a:p>
          <a:p>
            <a:pPr lvl="1"/>
            <a:r>
              <a:rPr lang="en-US" dirty="0"/>
              <a:t>Can query it using </a:t>
            </a:r>
            <a:r>
              <a:rPr lang="en-US" dirty="0" err="1"/>
              <a:t>sys.fn_xe_file_target_read_file</a:t>
            </a:r>
            <a:endParaRPr lang="en-US" dirty="0"/>
          </a:p>
          <a:p>
            <a:r>
              <a:rPr lang="en-US" dirty="0"/>
              <a:t>Ring Buffer – shorter term storage in memory</a:t>
            </a:r>
          </a:p>
        </p:txBody>
      </p:sp>
    </p:spTree>
    <p:extLst>
      <p:ext uri="{BB962C8B-B14F-4D97-AF65-F5344CB8AC3E}">
        <p14:creationId xmlns:p14="http://schemas.microsoft.com/office/powerpoint/2010/main" val="2805848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XE Session – Starting</a:t>
            </a:r>
          </a:p>
        </p:txBody>
      </p:sp>
      <p:sp>
        <p:nvSpPr>
          <p:cNvPr id="3" name="Content Placeholder 2"/>
          <p:cNvSpPr>
            <a:spLocks noGrp="1"/>
          </p:cNvSpPr>
          <p:nvPr>
            <p:ph idx="1"/>
          </p:nvPr>
        </p:nvSpPr>
        <p:spPr>
          <a:xfrm>
            <a:off x="457200" y="4648200"/>
            <a:ext cx="7620000" cy="1752600"/>
          </a:xfrm>
        </p:spPr>
        <p:txBody>
          <a:bodyPr>
            <a:normAutofit/>
          </a:bodyPr>
          <a:lstStyle/>
          <a:p>
            <a:r>
              <a:rPr lang="en-US" dirty="0"/>
              <a:t>Can manually start when needed</a:t>
            </a:r>
          </a:p>
          <a:p>
            <a:pPr lvl="1"/>
            <a:r>
              <a:rPr lang="en-US" dirty="0"/>
              <a:t>Also an option to start automatically when instance starts</a:t>
            </a:r>
          </a:p>
          <a:p>
            <a:r>
              <a:rPr lang="en-US" dirty="0"/>
              <a:t>Can export a script for creation on other instances</a:t>
            </a:r>
          </a:p>
          <a:p>
            <a:r>
              <a:rPr lang="en-US" dirty="0"/>
              <a:t>Modify it with Properties option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218"/>
            <a:ext cx="2852737" cy="302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323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Time Analysis</a:t>
            </a:r>
          </a:p>
        </p:txBody>
      </p:sp>
      <p:sp>
        <p:nvSpPr>
          <p:cNvPr id="3" name="Content Placeholder 2"/>
          <p:cNvSpPr>
            <a:spLocks noGrp="1"/>
          </p:cNvSpPr>
          <p:nvPr>
            <p:ph idx="1"/>
          </p:nvPr>
        </p:nvSpPr>
        <p:spPr>
          <a:xfrm>
            <a:off x="457200" y="1600200"/>
            <a:ext cx="7620000" cy="1371600"/>
          </a:xfrm>
        </p:spPr>
        <p:txBody>
          <a:bodyPr/>
          <a:lstStyle/>
          <a:p>
            <a:r>
              <a:rPr lang="en-US" dirty="0"/>
              <a:t>Now that we have data, what do we do with it?</a:t>
            </a:r>
          </a:p>
          <a:p>
            <a:r>
              <a:rPr lang="en-US" dirty="0"/>
              <a:t>Can analyze from Management Studio</a:t>
            </a:r>
          </a:p>
          <a:p>
            <a:pPr lvl="1"/>
            <a:r>
              <a:rPr lang="en-US" dirty="0"/>
              <a:t>Right-Click on the file output and use View Target Data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95246"/>
            <a:ext cx="7467600" cy="2872154"/>
          </a:xfrm>
          <a:prstGeom prst="rect">
            <a:avLst/>
          </a:prstGeom>
          <a:noFill/>
          <a:ln w="1270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57991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Sort, Group, Modify</a:t>
            </a:r>
          </a:p>
        </p:txBody>
      </p:sp>
      <p:sp>
        <p:nvSpPr>
          <p:cNvPr id="3" name="Content Placeholder 2"/>
          <p:cNvSpPr>
            <a:spLocks noGrp="1"/>
          </p:cNvSpPr>
          <p:nvPr>
            <p:ph idx="1"/>
          </p:nvPr>
        </p:nvSpPr>
        <p:spPr>
          <a:xfrm>
            <a:off x="457200" y="1600200"/>
            <a:ext cx="7620000" cy="1752600"/>
          </a:xfrm>
        </p:spPr>
        <p:txBody>
          <a:bodyPr>
            <a:normAutofit fontScale="92500" lnSpcReduction="10000"/>
          </a:bodyPr>
          <a:lstStyle/>
          <a:p>
            <a:r>
              <a:rPr lang="en-US" dirty="0"/>
              <a:t>Left click on any column to sort</a:t>
            </a:r>
          </a:p>
          <a:p>
            <a:r>
              <a:rPr lang="en-US" dirty="0"/>
              <a:t>Right click on columns to group and aggregate</a:t>
            </a:r>
          </a:p>
          <a:p>
            <a:pPr lvl="1"/>
            <a:r>
              <a:rPr lang="en-US" dirty="0"/>
              <a:t>For example, right click on </a:t>
            </a:r>
            <a:r>
              <a:rPr lang="en-US" dirty="0" err="1"/>
              <a:t>query_hash</a:t>
            </a:r>
            <a:r>
              <a:rPr lang="en-US" dirty="0"/>
              <a:t> and group by it</a:t>
            </a:r>
          </a:p>
          <a:p>
            <a:pPr lvl="1"/>
            <a:r>
              <a:rPr lang="en-US" dirty="0"/>
              <a:t>Right click on duration column and sum it by </a:t>
            </a:r>
            <a:r>
              <a:rPr lang="en-US" dirty="0" err="1"/>
              <a:t>query_hash</a:t>
            </a:r>
            <a:endParaRPr lang="en-US" dirty="0"/>
          </a:p>
          <a:p>
            <a:pPr lvl="1"/>
            <a:r>
              <a:rPr lang="en-US" dirty="0"/>
              <a:t>Can also add/remove columns to display</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31918"/>
            <a:ext cx="6553200" cy="28164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271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Filtering</a:t>
            </a:r>
          </a:p>
        </p:txBody>
      </p:sp>
      <p:sp>
        <p:nvSpPr>
          <p:cNvPr id="3" name="Content Placeholder 2"/>
          <p:cNvSpPr>
            <a:spLocks noGrp="1"/>
          </p:cNvSpPr>
          <p:nvPr>
            <p:ph idx="1"/>
          </p:nvPr>
        </p:nvSpPr>
        <p:spPr>
          <a:xfrm>
            <a:off x="457200" y="1600200"/>
            <a:ext cx="7620000" cy="1371600"/>
          </a:xfrm>
        </p:spPr>
        <p:txBody>
          <a:bodyPr/>
          <a:lstStyle/>
          <a:p>
            <a:r>
              <a:rPr lang="en-US" dirty="0"/>
              <a:t>Having problems with a specific application or database</a:t>
            </a:r>
          </a:p>
          <a:p>
            <a:pPr lvl="1"/>
            <a:r>
              <a:rPr lang="en-US" dirty="0"/>
              <a:t>Filter the response time data by those columns</a:t>
            </a:r>
          </a:p>
          <a:p>
            <a:pPr lvl="1"/>
            <a:r>
              <a:rPr lang="en-US" dirty="0"/>
              <a:t>Can also filter by a point in time when problem was occurring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5867400" cy="32430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939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Filtering</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61722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3657600" y="1600200"/>
            <a:ext cx="1600200" cy="731492"/>
          </a:xfrm>
          <a:prstGeom prst="wedgeRoundRectCallout">
            <a:avLst>
              <a:gd name="adj1" fmla="val -100256"/>
              <a:gd name="adj2" fmla="val 8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by a point in time</a:t>
            </a:r>
          </a:p>
        </p:txBody>
      </p:sp>
      <p:sp>
        <p:nvSpPr>
          <p:cNvPr id="8" name="Rounded Rectangular Callout 7"/>
          <p:cNvSpPr/>
          <p:nvPr/>
        </p:nvSpPr>
        <p:spPr>
          <a:xfrm>
            <a:off x="3669484" y="4343400"/>
            <a:ext cx="1816916" cy="731492"/>
          </a:xfrm>
          <a:prstGeom prst="wedgeRoundRectCallout">
            <a:avLst>
              <a:gd name="adj1" fmla="val -92545"/>
              <a:gd name="adj2" fmla="val -1038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by any collected value</a:t>
            </a:r>
          </a:p>
        </p:txBody>
      </p:sp>
    </p:spTree>
    <p:extLst>
      <p:ext uri="{BB962C8B-B14F-4D97-AF65-F5344CB8AC3E}">
        <p14:creationId xmlns:p14="http://schemas.microsoft.com/office/powerpoint/2010/main" val="1925634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Queries</a:t>
            </a:r>
          </a:p>
        </p:txBody>
      </p:sp>
      <p:sp>
        <p:nvSpPr>
          <p:cNvPr id="3" name="Content Placeholder 2"/>
          <p:cNvSpPr>
            <a:spLocks noGrp="1"/>
          </p:cNvSpPr>
          <p:nvPr>
            <p:ph idx="1"/>
          </p:nvPr>
        </p:nvSpPr>
        <p:spPr/>
        <p:txBody>
          <a:bodyPr/>
          <a:lstStyle/>
          <a:p>
            <a:r>
              <a:rPr lang="en-US" dirty="0"/>
              <a:t>Can also analyze the data by using XML queries</a:t>
            </a:r>
          </a:p>
          <a:p>
            <a:r>
              <a:rPr lang="en-US" dirty="0"/>
              <a:t>Read data from the XE files using </a:t>
            </a:r>
            <a:r>
              <a:rPr lang="en-US" dirty="0" err="1"/>
              <a:t>sys.fn_xe_file_target_read_file</a:t>
            </a:r>
            <a:endParaRPr lang="en-US" dirty="0"/>
          </a:p>
          <a:p>
            <a:r>
              <a:rPr lang="en-US" dirty="0"/>
              <a:t>Many queries on the web, but my favorite is from Jeremiah </a:t>
            </a:r>
            <a:r>
              <a:rPr lang="en-US" dirty="0" err="1"/>
              <a:t>Peschka</a:t>
            </a:r>
            <a:r>
              <a:rPr lang="en-US" dirty="0"/>
              <a:t> on </a:t>
            </a:r>
            <a:r>
              <a:rPr lang="en-US" dirty="0">
                <a:hlinkClick r:id="rId3"/>
              </a:rPr>
              <a:t>brentozar.com</a:t>
            </a:r>
            <a:endParaRPr lang="en-US" dirty="0"/>
          </a:p>
          <a:p>
            <a:r>
              <a:rPr lang="en-US" dirty="0"/>
              <a:t>If you are using Ring Buffer output, can also query against that</a:t>
            </a:r>
          </a:p>
          <a:p>
            <a:pPr lvl="1"/>
            <a:r>
              <a:rPr lang="en-US" dirty="0"/>
              <a:t>Data is aged out much quicker</a:t>
            </a:r>
          </a:p>
          <a:p>
            <a:pPr lvl="1"/>
            <a:r>
              <a:rPr lang="en-US" dirty="0"/>
              <a:t>There are limitations as noted by Jonathan </a:t>
            </a:r>
            <a:r>
              <a:rPr lang="en-US" dirty="0" err="1"/>
              <a:t>Keyhais</a:t>
            </a:r>
            <a:r>
              <a:rPr lang="en-US" dirty="0"/>
              <a:t> on </a:t>
            </a:r>
            <a:r>
              <a:rPr lang="en-US" dirty="0">
                <a:hlinkClick r:id="rId4"/>
              </a:rPr>
              <a:t>sqlskills.com</a:t>
            </a:r>
            <a:endParaRPr lang="en-US" dirty="0"/>
          </a:p>
        </p:txBody>
      </p:sp>
    </p:spTree>
    <p:extLst>
      <p:ext uri="{BB962C8B-B14F-4D97-AF65-F5344CB8AC3E}">
        <p14:creationId xmlns:p14="http://schemas.microsoft.com/office/powerpoint/2010/main" val="3778076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Events and RTA</a:t>
            </a:r>
          </a:p>
        </p:txBody>
      </p:sp>
      <p:sp>
        <p:nvSpPr>
          <p:cNvPr id="3" name="Content Placeholder 2"/>
          <p:cNvSpPr>
            <a:spLocks noGrp="1"/>
          </p:cNvSpPr>
          <p:nvPr>
            <p:ph idx="1"/>
          </p:nvPr>
        </p:nvSpPr>
        <p:spPr/>
        <p:txBody>
          <a:bodyPr/>
          <a:lstStyle/>
          <a:p>
            <a:r>
              <a:rPr lang="en-US" b="1" dirty="0"/>
              <a:t>SQL Statement </a:t>
            </a:r>
            <a:r>
              <a:rPr lang="en-US" dirty="0"/>
              <a:t>– XE has several events to collect data when a SQL statement completes</a:t>
            </a:r>
          </a:p>
          <a:p>
            <a:r>
              <a:rPr lang="en-US" b="1" dirty="0"/>
              <a:t>Wait Type</a:t>
            </a:r>
            <a:r>
              <a:rPr lang="en-US" dirty="0"/>
              <a:t> – </a:t>
            </a:r>
            <a:r>
              <a:rPr lang="en-US" dirty="0" err="1"/>
              <a:t>wait_info</a:t>
            </a:r>
            <a:r>
              <a:rPr lang="en-US" dirty="0"/>
              <a:t> and </a:t>
            </a:r>
            <a:r>
              <a:rPr lang="en-US" dirty="0" err="1"/>
              <a:t>wait_info_external</a:t>
            </a:r>
            <a:endParaRPr lang="en-US" dirty="0"/>
          </a:p>
          <a:p>
            <a:r>
              <a:rPr lang="en-US" b="1" dirty="0"/>
              <a:t>Timing</a:t>
            </a:r>
            <a:r>
              <a:rPr lang="en-US" dirty="0"/>
              <a:t> – duration column provides the timing</a:t>
            </a:r>
          </a:p>
          <a:p>
            <a:r>
              <a:rPr lang="en-US" b="1" dirty="0"/>
              <a:t>History</a:t>
            </a:r>
            <a:r>
              <a:rPr lang="en-US" dirty="0"/>
              <a:t> – retain the data in file or memory</a:t>
            </a:r>
          </a:p>
          <a:p>
            <a:pPr lvl="1"/>
            <a:r>
              <a:rPr lang="en-US" dirty="0"/>
              <a:t>Data ages off based on settings and events being collected</a:t>
            </a:r>
          </a:p>
          <a:p>
            <a:pPr lvl="1"/>
            <a:r>
              <a:rPr lang="en-US" dirty="0"/>
              <a:t>Point in time view using filtering</a:t>
            </a:r>
          </a:p>
          <a:p>
            <a:pPr lvl="1"/>
            <a:r>
              <a:rPr lang="en-US" dirty="0"/>
              <a:t>Can spot trends, anomalies, relationships – this may take a little extra work to save data before it ages out</a:t>
            </a:r>
          </a:p>
          <a:p>
            <a:r>
              <a:rPr lang="en-US" b="1" dirty="0"/>
              <a:t>Merge View</a:t>
            </a:r>
            <a:r>
              <a:rPr lang="en-US" dirty="0"/>
              <a:t> – Each event includes SQLs and waits</a:t>
            </a:r>
          </a:p>
          <a:p>
            <a:pPr lvl="1"/>
            <a:r>
              <a:rPr lang="en-US" dirty="0"/>
              <a:t>Rows for *_</a:t>
            </a:r>
            <a:r>
              <a:rPr lang="en-US" dirty="0" err="1"/>
              <a:t>statement_completed</a:t>
            </a:r>
            <a:r>
              <a:rPr lang="en-US" dirty="0"/>
              <a:t> are using CPU</a:t>
            </a:r>
          </a:p>
          <a:p>
            <a:pPr lvl="1"/>
            <a:r>
              <a:rPr lang="en-US" dirty="0"/>
              <a:t>Rows for </a:t>
            </a:r>
            <a:r>
              <a:rPr lang="en-US" dirty="0" err="1"/>
              <a:t>wait_info</a:t>
            </a:r>
            <a:r>
              <a:rPr lang="en-US" dirty="0"/>
              <a:t> are SQLs waiting on something</a:t>
            </a:r>
          </a:p>
          <a:p>
            <a:endParaRPr lang="en-US" dirty="0"/>
          </a:p>
        </p:txBody>
      </p:sp>
    </p:spTree>
    <p:extLst>
      <p:ext uri="{BB962C8B-B14F-4D97-AF65-F5344CB8AC3E}">
        <p14:creationId xmlns:p14="http://schemas.microsoft.com/office/powerpoint/2010/main" val="83506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Simply using waits (</a:t>
            </a:r>
            <a:r>
              <a:rPr lang="en-US" dirty="0" err="1"/>
              <a:t>dm_os_wait_stats</a:t>
            </a:r>
            <a:r>
              <a:rPr lang="en-US" dirty="0"/>
              <a:t>) or SQLs (</a:t>
            </a:r>
            <a:r>
              <a:rPr lang="en-US" dirty="0" err="1"/>
              <a:t>dm_exec_query_stats</a:t>
            </a:r>
            <a:r>
              <a:rPr lang="en-US" dirty="0"/>
              <a:t>) by themselves is not overly helpful</a:t>
            </a:r>
          </a:p>
          <a:p>
            <a:r>
              <a:rPr lang="en-US" dirty="0" err="1"/>
              <a:t>dm_exec_requests</a:t>
            </a:r>
            <a:r>
              <a:rPr lang="en-US" dirty="0"/>
              <a:t> provides only a view of what is happening now</a:t>
            </a:r>
          </a:p>
          <a:p>
            <a:pPr lvl="1"/>
            <a:r>
              <a:rPr lang="en-US" dirty="0"/>
              <a:t>No idea what happened at 1:00 – 3:00 am this morning</a:t>
            </a:r>
          </a:p>
          <a:p>
            <a:r>
              <a:rPr lang="en-US" dirty="0"/>
              <a:t>Using RTA Methodologies and your favorite tool is much better view into performance</a:t>
            </a:r>
          </a:p>
          <a:p>
            <a:pPr lvl="1"/>
            <a:r>
              <a:rPr lang="en-US" dirty="0"/>
              <a:t>Tools need to adhere to RTA methods to give you a chance</a:t>
            </a:r>
          </a:p>
          <a:p>
            <a:pPr lvl="1"/>
            <a:r>
              <a:rPr lang="en-US" dirty="0"/>
              <a:t>Extended Events and DBMS Insights are two examples</a:t>
            </a:r>
          </a:p>
        </p:txBody>
      </p:sp>
    </p:spTree>
    <p:extLst>
      <p:ext uri="{BB962C8B-B14F-4D97-AF65-F5344CB8AC3E}">
        <p14:creationId xmlns:p14="http://schemas.microsoft.com/office/powerpoint/2010/main" val="424004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Response Time</a:t>
            </a:r>
          </a:p>
        </p:txBody>
      </p:sp>
      <p:sp>
        <p:nvSpPr>
          <p:cNvPr id="3" name="Content Placeholder 2"/>
          <p:cNvSpPr>
            <a:spLocks noGrp="1"/>
          </p:cNvSpPr>
          <p:nvPr>
            <p:ph idx="1"/>
          </p:nvPr>
        </p:nvSpPr>
        <p:spPr>
          <a:xfrm>
            <a:off x="457200" y="4572000"/>
            <a:ext cx="7620000" cy="1752600"/>
          </a:xfrm>
        </p:spPr>
        <p:txBody>
          <a:bodyPr>
            <a:normAutofit/>
          </a:bodyPr>
          <a:lstStyle/>
          <a:p>
            <a:r>
              <a:rPr lang="en-US" dirty="0"/>
              <a:t>End User Impact is the SQL Response Time</a:t>
            </a:r>
          </a:p>
          <a:p>
            <a:r>
              <a:rPr lang="en-US" dirty="0"/>
              <a:t>Each wait along the way are bottlenecks</a:t>
            </a:r>
          </a:p>
          <a:p>
            <a:r>
              <a:rPr lang="en-US" dirty="0"/>
              <a:t>Key data point: which SQLs affect end users the most and what do they wait for</a:t>
            </a:r>
          </a:p>
        </p:txBody>
      </p:sp>
      <p:grpSp>
        <p:nvGrpSpPr>
          <p:cNvPr id="5" name="Group 5"/>
          <p:cNvGrpSpPr>
            <a:grpSpLocks/>
          </p:cNvGrpSpPr>
          <p:nvPr/>
        </p:nvGrpSpPr>
        <p:grpSpPr bwMode="auto">
          <a:xfrm>
            <a:off x="368301" y="1524000"/>
            <a:ext cx="7785100" cy="2911475"/>
            <a:chOff x="368300" y="1460500"/>
            <a:chExt cx="8418513" cy="3279775"/>
          </a:xfrm>
        </p:grpSpPr>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460500"/>
              <a:ext cx="8418513"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xt Box 6"/>
            <p:cNvSpPr txBox="1">
              <a:spLocks noChangeArrowheads="1"/>
            </p:cNvSpPr>
            <p:nvPr/>
          </p:nvSpPr>
          <p:spPr bwMode="auto">
            <a:xfrm>
              <a:off x="631825" y="1489075"/>
              <a:ext cx="5822950" cy="4572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a:solidFill>
                    <a:srgbClr val="000099"/>
                  </a:solidFill>
                  <a:latin typeface="Arial" charset="0"/>
                </a:rPr>
                <a:t>Focus on End User Response Time</a:t>
              </a:r>
            </a:p>
          </p:txBody>
        </p:sp>
      </p:grpSp>
    </p:spTree>
    <p:extLst>
      <p:ext uri="{BB962C8B-B14F-4D97-AF65-F5344CB8AC3E}">
        <p14:creationId xmlns:p14="http://schemas.microsoft.com/office/powerpoint/2010/main" val="13039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Response Time Analysis</a:t>
            </a:r>
          </a:p>
        </p:txBody>
      </p:sp>
      <p:sp>
        <p:nvSpPr>
          <p:cNvPr id="3" name="Content Placeholder 2"/>
          <p:cNvSpPr>
            <a:spLocks noGrp="1"/>
          </p:cNvSpPr>
          <p:nvPr>
            <p:ph idx="1"/>
          </p:nvPr>
        </p:nvSpPr>
        <p:spPr/>
        <p:txBody>
          <a:bodyPr>
            <a:normAutofit lnSpcReduction="10000"/>
          </a:bodyPr>
          <a:lstStyle/>
          <a:p>
            <a:r>
              <a:rPr lang="en-US" dirty="0"/>
              <a:t>A methodology around using wait types to do performance tuning in SQL Server</a:t>
            </a:r>
          </a:p>
          <a:p>
            <a:r>
              <a:rPr lang="en-US" dirty="0"/>
              <a:t>5 Key Principles of RTA:</a:t>
            </a:r>
          </a:p>
          <a:p>
            <a:pPr lvl="1"/>
            <a:r>
              <a:rPr lang="en-US" b="1" dirty="0"/>
              <a:t>SQL Statement </a:t>
            </a:r>
            <a:r>
              <a:rPr lang="en-US" dirty="0"/>
              <a:t>– collect data at the SQL level, it is fundamental unit of work in database. Almost all things show up as SQL statements / procedure calls</a:t>
            </a:r>
          </a:p>
          <a:p>
            <a:pPr lvl="1"/>
            <a:r>
              <a:rPr lang="en-US" b="1" dirty="0"/>
              <a:t>Wait Type</a:t>
            </a:r>
            <a:r>
              <a:rPr lang="en-US" dirty="0"/>
              <a:t> – collect the waits that a SQL incurs as it is executing</a:t>
            </a:r>
          </a:p>
          <a:p>
            <a:pPr lvl="1"/>
            <a:r>
              <a:rPr lang="en-US" b="1" dirty="0"/>
              <a:t>Timing</a:t>
            </a:r>
            <a:r>
              <a:rPr lang="en-US" dirty="0"/>
              <a:t> – measure how long SQLs and Waits take</a:t>
            </a:r>
          </a:p>
          <a:p>
            <a:pPr lvl="1"/>
            <a:r>
              <a:rPr lang="en-US" b="1" dirty="0"/>
              <a:t>History</a:t>
            </a:r>
            <a:r>
              <a:rPr lang="en-US" dirty="0"/>
              <a:t> – retain the data</a:t>
            </a:r>
          </a:p>
          <a:p>
            <a:pPr lvl="2"/>
            <a:r>
              <a:rPr lang="en-US" dirty="0"/>
              <a:t>Can spot trends, anomalies, relationships</a:t>
            </a:r>
          </a:p>
          <a:p>
            <a:pPr lvl="2"/>
            <a:r>
              <a:rPr lang="en-US" dirty="0"/>
              <a:t>Point in time view to go back to specific timeframes when problems were occurring</a:t>
            </a:r>
          </a:p>
          <a:p>
            <a:pPr lvl="1"/>
            <a:r>
              <a:rPr lang="en-US" b="1" dirty="0"/>
              <a:t>Merge View</a:t>
            </a:r>
            <a:r>
              <a:rPr lang="en-US" dirty="0"/>
              <a:t> – must be able to view a timeframe and see combined view of SQLs with wait types and time for each</a:t>
            </a:r>
          </a:p>
        </p:txBody>
      </p:sp>
    </p:spTree>
    <p:extLst>
      <p:ext uri="{BB962C8B-B14F-4D97-AF65-F5344CB8AC3E}">
        <p14:creationId xmlns:p14="http://schemas.microsoft.com/office/powerpoint/2010/main" val="279427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Wait Types</a:t>
            </a:r>
          </a:p>
        </p:txBody>
      </p:sp>
      <p:sp>
        <p:nvSpPr>
          <p:cNvPr id="3" name="Content Placeholder 2"/>
          <p:cNvSpPr>
            <a:spLocks noGrp="1"/>
          </p:cNvSpPr>
          <p:nvPr>
            <p:ph idx="1"/>
          </p:nvPr>
        </p:nvSpPr>
        <p:spPr>
          <a:xfrm>
            <a:off x="457200" y="1620145"/>
            <a:ext cx="7543800" cy="4800600"/>
          </a:xfrm>
        </p:spPr>
        <p:txBody>
          <a:bodyPr>
            <a:normAutofit/>
          </a:bodyPr>
          <a:lstStyle/>
          <a:p>
            <a:r>
              <a:rPr lang="en-US" sz="2000" dirty="0"/>
              <a:t>SQL Server has been instrumented to give clues about what it is doing when processing SQL statements</a:t>
            </a:r>
          </a:p>
          <a:p>
            <a:r>
              <a:rPr lang="en-US" sz="2000" dirty="0"/>
              <a:t>Wait Types identify a step being taken by SQL statement and its latency</a:t>
            </a:r>
          </a:p>
          <a:p>
            <a:r>
              <a:rPr lang="en-US" sz="2000" dirty="0"/>
              <a:t>These clues help immensely when doing SQL analysis/tuning</a:t>
            </a:r>
          </a:p>
          <a:p>
            <a:r>
              <a:rPr lang="en-US" sz="2000" dirty="0"/>
              <a:t>Knowing a SQL waits on locking issues will lead to a different solution than if it were waiting on disk reads</a:t>
            </a:r>
          </a:p>
          <a:p>
            <a:r>
              <a:rPr lang="en-US" sz="2000" dirty="0"/>
              <a:t>SQL Server 2012 – 649 Wait Types</a:t>
            </a:r>
          </a:p>
          <a:p>
            <a:r>
              <a:rPr lang="en-US" sz="2000" dirty="0"/>
              <a:t>SQL Server 2014 – 800+ Waits</a:t>
            </a:r>
          </a:p>
          <a:p>
            <a:r>
              <a:rPr lang="en-US" sz="2000" dirty="0"/>
              <a:t>For a more complete description (for SQL 2005 but still relevant)</a:t>
            </a:r>
          </a:p>
          <a:p>
            <a:pPr lvl="1"/>
            <a:r>
              <a:rPr lang="en-US" sz="1600" dirty="0">
                <a:hlinkClick r:id="rId2"/>
              </a:rPr>
              <a:t>Microsoft Waits and Queue Document</a:t>
            </a:r>
            <a:endParaRPr lang="en-US" sz="1600" dirty="0"/>
          </a:p>
        </p:txBody>
      </p:sp>
      <p:pic>
        <p:nvPicPr>
          <p:cNvPr id="5" name="Picture 2" descr="https://encrypted-tbn3.gstatic.com/images?q=tbn:ANd9GcSoQUcAs8XqcMEVu6uvNf0pSRTLXoyTqeGbW3N5F7tEV5kyqZmO2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
            <a:ext cx="2619375" cy="147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38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Grocery Store Analogy</a:t>
            </a:r>
          </a:p>
        </p:txBody>
      </p:sp>
      <p:sp>
        <p:nvSpPr>
          <p:cNvPr id="3" name="Content Placeholder 2"/>
          <p:cNvSpPr>
            <a:spLocks noGrp="1"/>
          </p:cNvSpPr>
          <p:nvPr>
            <p:ph idx="1"/>
          </p:nvPr>
        </p:nvSpPr>
        <p:spPr>
          <a:xfrm>
            <a:off x="457200" y="1371600"/>
            <a:ext cx="7620000" cy="5029200"/>
          </a:xfrm>
        </p:spPr>
        <p:txBody>
          <a:bodyPr>
            <a:normAutofit lnSpcReduction="10000"/>
          </a:bodyPr>
          <a:lstStyle/>
          <a:p>
            <a:r>
              <a:rPr lang="en-US" dirty="0"/>
              <a:t>Cashiers = CPUs - Customers = SQL Statements</a:t>
            </a:r>
          </a:p>
          <a:p>
            <a:r>
              <a:rPr lang="en-US" dirty="0"/>
              <a:t>Customer #1 checking out is “running”</a:t>
            </a:r>
          </a:p>
          <a:p>
            <a:r>
              <a:rPr lang="en-US" dirty="0"/>
              <a:t>Customers #2 and #3 waiting in line are “runnable”</a:t>
            </a:r>
          </a:p>
          <a:p>
            <a:pPr lvl="1"/>
            <a:r>
              <a:rPr lang="en-US" dirty="0"/>
              <a:t>Also known as Signal Wait in SQL Server</a:t>
            </a:r>
          </a:p>
          <a:p>
            <a:r>
              <a:rPr lang="en-US" dirty="0"/>
              <a:t>Customer #1 had something in cart without a barcode</a:t>
            </a:r>
          </a:p>
          <a:p>
            <a:pPr lvl="1"/>
            <a:r>
              <a:rPr lang="en-US" dirty="0"/>
              <a:t>Checkout is “suspended” while a product with barcode is found</a:t>
            </a:r>
          </a:p>
          <a:p>
            <a:pPr lvl="1"/>
            <a:r>
              <a:rPr lang="en-US" dirty="0"/>
              <a:t>Customer #2 starts checkout while Customer #1 waits</a:t>
            </a:r>
          </a:p>
          <a:p>
            <a:pPr lvl="1"/>
            <a:r>
              <a:rPr lang="en-US" dirty="0"/>
              <a:t>Product with barcode is found, Customer #1 completes checkout</a:t>
            </a:r>
          </a:p>
          <a:p>
            <a:r>
              <a:rPr lang="en-US" dirty="0"/>
              <a:t>When people complain about long checkout lines</a:t>
            </a:r>
          </a:p>
          <a:p>
            <a:pPr lvl="1"/>
            <a:r>
              <a:rPr lang="en-US" dirty="0"/>
              <a:t>Store manager analyzes what is taking so long</a:t>
            </a:r>
          </a:p>
          <a:p>
            <a:pPr lvl="1"/>
            <a:r>
              <a:rPr lang="en-US" dirty="0"/>
              <a:t>Measures each customer and tracks it for a week</a:t>
            </a:r>
          </a:p>
          <a:p>
            <a:pPr lvl="1"/>
            <a:r>
              <a:rPr lang="en-US" dirty="0"/>
              <a:t>Finds that too many products do not have barcodes</a:t>
            </a:r>
          </a:p>
          <a:p>
            <a:pPr lvl="1"/>
            <a:r>
              <a:rPr lang="en-US" dirty="0"/>
              <a:t>Solution is to fix that problem rather than adding more cashiers</a:t>
            </a:r>
          </a:p>
        </p:txBody>
      </p:sp>
    </p:spTree>
    <p:extLst>
      <p:ext uri="{BB962C8B-B14F-4D97-AF65-F5344CB8AC3E}">
        <p14:creationId xmlns:p14="http://schemas.microsoft.com/office/powerpoint/2010/main" val="176156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SQL Server</a:t>
            </a:r>
          </a:p>
        </p:txBody>
      </p:sp>
      <p:sp>
        <p:nvSpPr>
          <p:cNvPr id="4" name="AutoShape 9"/>
          <p:cNvSpPr>
            <a:spLocks noChangeArrowheads="1"/>
          </p:cNvSpPr>
          <p:nvPr/>
        </p:nvSpPr>
        <p:spPr bwMode="auto">
          <a:xfrm>
            <a:off x="1619250" y="3200400"/>
            <a:ext cx="1905000" cy="12065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b="1" baseline="-25000" dirty="0">
                <a:solidFill>
                  <a:schemeClr val="bg1"/>
                </a:solidFill>
                <a:latin typeface="Arial" charset="0"/>
              </a:rPr>
              <a:t>CPU</a:t>
            </a:r>
          </a:p>
          <a:p>
            <a:pPr algn="ctr" eaLnBrk="1" hangingPunct="1"/>
            <a:endParaRPr lang="en-US" altLang="en-US" sz="1800" b="1" baseline="-25000" dirty="0">
              <a:solidFill>
                <a:schemeClr val="bg1"/>
              </a:solidFill>
              <a:latin typeface="Arial" charset="0"/>
            </a:endParaRPr>
          </a:p>
          <a:p>
            <a:pPr algn="ctr" eaLnBrk="1" hangingPunct="1"/>
            <a:r>
              <a:rPr lang="en-US" altLang="en-US" sz="1800" b="1" baseline="-25000" dirty="0">
                <a:solidFill>
                  <a:schemeClr val="bg1"/>
                </a:solidFill>
                <a:latin typeface="Arial" charset="0"/>
              </a:rPr>
              <a:t>SPID 60 – Running</a:t>
            </a:r>
          </a:p>
          <a:p>
            <a:pPr algn="ctr" eaLnBrk="1" hangingPunct="1"/>
            <a:endParaRPr lang="en-US" altLang="en-US" sz="1800" baseline="-25000" dirty="0">
              <a:solidFill>
                <a:schemeClr val="bg1"/>
              </a:solidFill>
              <a:latin typeface="Arial" charset="0"/>
            </a:endParaRPr>
          </a:p>
        </p:txBody>
      </p:sp>
      <p:sp>
        <p:nvSpPr>
          <p:cNvPr id="5" name="AutoShape 9"/>
          <p:cNvSpPr>
            <a:spLocks noChangeArrowheads="1"/>
          </p:cNvSpPr>
          <p:nvPr/>
        </p:nvSpPr>
        <p:spPr bwMode="auto">
          <a:xfrm>
            <a:off x="1619250" y="4851400"/>
            <a:ext cx="1905000" cy="13970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b="1" baseline="-25000" dirty="0">
                <a:solidFill>
                  <a:schemeClr val="bg1"/>
                </a:solidFill>
                <a:latin typeface="Arial" charset="0"/>
              </a:rPr>
              <a:t>CPU Queue</a:t>
            </a:r>
          </a:p>
          <a:p>
            <a:pPr algn="ctr" eaLnBrk="1" hangingPunct="1"/>
            <a:endParaRPr lang="en-US" altLang="en-US" sz="1800" b="1" baseline="-25000" dirty="0">
              <a:solidFill>
                <a:schemeClr val="bg1"/>
              </a:solidFill>
              <a:latin typeface="Arial" charset="0"/>
            </a:endParaRPr>
          </a:p>
          <a:p>
            <a:pPr algn="ctr" eaLnBrk="1" hangingPunct="1"/>
            <a:r>
              <a:rPr lang="en-US" altLang="en-US" sz="1800" b="1" baseline="-25000" dirty="0">
                <a:solidFill>
                  <a:schemeClr val="bg1"/>
                </a:solidFill>
                <a:latin typeface="Arial" charset="0"/>
              </a:rPr>
              <a:t>SPID 51 – Runnable</a:t>
            </a:r>
          </a:p>
          <a:p>
            <a:pPr algn="ctr" eaLnBrk="1" hangingPunct="1"/>
            <a:r>
              <a:rPr lang="en-US" altLang="en-US" sz="1800" b="1" baseline="-25000" dirty="0">
                <a:solidFill>
                  <a:schemeClr val="bg1"/>
                </a:solidFill>
                <a:latin typeface="Arial" charset="0"/>
              </a:rPr>
              <a:t>SPID 61 – Runnable</a:t>
            </a:r>
          </a:p>
          <a:p>
            <a:pPr algn="ctr" eaLnBrk="1" hangingPunct="1"/>
            <a:endParaRPr lang="en-US" altLang="en-US" sz="1800" baseline="-25000" dirty="0">
              <a:solidFill>
                <a:schemeClr val="bg1"/>
              </a:solidFill>
              <a:latin typeface="Arial" charset="0"/>
            </a:endParaRPr>
          </a:p>
        </p:txBody>
      </p:sp>
      <p:sp>
        <p:nvSpPr>
          <p:cNvPr id="6" name="AutoShape 9"/>
          <p:cNvSpPr>
            <a:spLocks noChangeArrowheads="1"/>
          </p:cNvSpPr>
          <p:nvPr/>
        </p:nvSpPr>
        <p:spPr bwMode="auto">
          <a:xfrm>
            <a:off x="3952875" y="3200400"/>
            <a:ext cx="3286125" cy="21590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baseline="-25000">
                <a:solidFill>
                  <a:schemeClr val="bg1"/>
                </a:solidFill>
                <a:latin typeface="Arial" charset="0"/>
              </a:rPr>
              <a:t>Waiter List</a:t>
            </a:r>
          </a:p>
          <a:p>
            <a:pPr eaLnBrk="1" hangingPunct="1"/>
            <a:endParaRPr lang="en-US" altLang="en-US" sz="1800" b="1" baseline="-25000">
              <a:solidFill>
                <a:schemeClr val="bg1"/>
              </a:solidFill>
              <a:latin typeface="Arial" charset="0"/>
            </a:endParaRPr>
          </a:p>
          <a:p>
            <a:pPr eaLnBrk="1" hangingPunct="1"/>
            <a:r>
              <a:rPr lang="en-US" altLang="en-US" sz="1800" b="1" baseline="-25000">
                <a:solidFill>
                  <a:schemeClr val="bg1"/>
                </a:solidFill>
                <a:latin typeface="Arial" charset="0"/>
              </a:rPr>
              <a:t>SPID 52 – ASYNC_NETWORK_IO</a:t>
            </a:r>
          </a:p>
          <a:p>
            <a:pPr eaLnBrk="1" hangingPunct="1"/>
            <a:r>
              <a:rPr lang="en-US" altLang="en-US" sz="1800" b="1" baseline="-25000">
                <a:solidFill>
                  <a:schemeClr val="bg1"/>
                </a:solidFill>
                <a:latin typeface="Arial" charset="0"/>
              </a:rPr>
              <a:t>SPID 53 – OLEDB</a:t>
            </a:r>
          </a:p>
          <a:p>
            <a:pPr eaLnBrk="1" hangingPunct="1"/>
            <a:r>
              <a:rPr lang="en-US" altLang="en-US" sz="1800" b="1" baseline="-25000">
                <a:solidFill>
                  <a:schemeClr val="bg1"/>
                </a:solidFill>
                <a:latin typeface="Arial" charset="0"/>
              </a:rPr>
              <a:t>SPID 54 – PAGEIOLATCH_SH</a:t>
            </a:r>
          </a:p>
          <a:p>
            <a:pPr eaLnBrk="1" hangingPunct="1"/>
            <a:r>
              <a:rPr lang="en-US" altLang="en-US" sz="1800" b="1" baseline="-25000">
                <a:solidFill>
                  <a:schemeClr val="bg1"/>
                </a:solidFill>
                <a:latin typeface="Arial" charset="0"/>
              </a:rPr>
              <a:t>SPID 57 – LCK_M_S</a:t>
            </a:r>
          </a:p>
          <a:p>
            <a:pPr eaLnBrk="1" hangingPunct="1"/>
            <a:r>
              <a:rPr lang="en-US" altLang="en-US" sz="1800" b="1" baseline="-25000">
                <a:solidFill>
                  <a:schemeClr val="bg1"/>
                </a:solidFill>
                <a:latin typeface="Arial" charset="0"/>
              </a:rPr>
              <a:t>SPID 59 – WRITELOG</a:t>
            </a:r>
          </a:p>
          <a:p>
            <a:pPr eaLnBrk="1" hangingPunct="1"/>
            <a:endParaRPr lang="en-US" altLang="en-US" sz="1800" baseline="-25000">
              <a:solidFill>
                <a:schemeClr val="bg1"/>
              </a:solidFill>
              <a:latin typeface="Arial" charset="0"/>
            </a:endParaRPr>
          </a:p>
        </p:txBody>
      </p:sp>
      <p:sp>
        <p:nvSpPr>
          <p:cNvPr id="7" name="Content Placeholder 2"/>
          <p:cNvSpPr>
            <a:spLocks noGrp="1"/>
          </p:cNvSpPr>
          <p:nvPr>
            <p:ph idx="1"/>
          </p:nvPr>
        </p:nvSpPr>
        <p:spPr>
          <a:xfrm>
            <a:off x="457200" y="1600200"/>
            <a:ext cx="7620000" cy="1447800"/>
          </a:xfrm>
        </p:spPr>
        <p:txBody>
          <a:bodyPr/>
          <a:lstStyle/>
          <a:p>
            <a:r>
              <a:rPr lang="en-US" dirty="0"/>
              <a:t>SPID 60 is currently executing and “running”</a:t>
            </a:r>
          </a:p>
          <a:p>
            <a:r>
              <a:rPr lang="en-US" dirty="0"/>
              <a:t>SPID 51, 61 are waiting to run, i.e. “runnable”</a:t>
            </a:r>
          </a:p>
          <a:p>
            <a:r>
              <a:rPr lang="en-US" dirty="0"/>
              <a:t>Other SPIDs are waiting on other things to complete</a:t>
            </a:r>
          </a:p>
        </p:txBody>
      </p:sp>
    </p:spTree>
    <p:extLst>
      <p:ext uri="{BB962C8B-B14F-4D97-AF65-F5344CB8AC3E}">
        <p14:creationId xmlns:p14="http://schemas.microsoft.com/office/powerpoint/2010/main" val="22668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SQL Server</a:t>
            </a:r>
          </a:p>
        </p:txBody>
      </p:sp>
      <p:sp>
        <p:nvSpPr>
          <p:cNvPr id="4" name="AutoShape 9"/>
          <p:cNvSpPr>
            <a:spLocks noChangeArrowheads="1"/>
          </p:cNvSpPr>
          <p:nvPr/>
        </p:nvSpPr>
        <p:spPr bwMode="auto">
          <a:xfrm>
            <a:off x="1619250" y="3086100"/>
            <a:ext cx="1905000" cy="13335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b="1" baseline="-25000" dirty="0">
                <a:solidFill>
                  <a:schemeClr val="bg1"/>
                </a:solidFill>
                <a:latin typeface="Arial" charset="0"/>
              </a:rPr>
              <a:t>CPU 1</a:t>
            </a:r>
          </a:p>
          <a:p>
            <a:pPr algn="ctr" eaLnBrk="1" hangingPunct="1"/>
            <a:endParaRPr lang="en-US" altLang="en-US" sz="1800" b="1" baseline="-25000" dirty="0">
              <a:solidFill>
                <a:schemeClr val="bg1"/>
              </a:solidFill>
              <a:latin typeface="Arial" charset="0"/>
            </a:endParaRPr>
          </a:p>
          <a:p>
            <a:pPr algn="ctr" eaLnBrk="1" hangingPunct="1"/>
            <a:r>
              <a:rPr lang="en-US" altLang="en-US" sz="1800" b="1" baseline="-25000" dirty="0">
                <a:solidFill>
                  <a:schemeClr val="bg1"/>
                </a:solidFill>
                <a:latin typeface="Arial" charset="0"/>
              </a:rPr>
              <a:t>SPID 60 – Running</a:t>
            </a:r>
          </a:p>
          <a:p>
            <a:pPr algn="ctr" eaLnBrk="1" hangingPunct="1"/>
            <a:r>
              <a:rPr lang="en-US" altLang="en-US" sz="1800" b="1" baseline="-25000" dirty="0">
                <a:solidFill>
                  <a:schemeClr val="bg1"/>
                </a:solidFill>
                <a:latin typeface="Arial" charset="0"/>
              </a:rPr>
              <a:t>(Needs to perform IO)</a:t>
            </a:r>
          </a:p>
          <a:p>
            <a:pPr algn="ctr" eaLnBrk="1" hangingPunct="1"/>
            <a:r>
              <a:rPr lang="en-US" altLang="en-US" sz="1800" b="1" baseline="-25000" dirty="0">
                <a:solidFill>
                  <a:schemeClr val="bg1"/>
                </a:solidFill>
                <a:latin typeface="Arial" charset="0"/>
              </a:rPr>
              <a:t>SPID 51 - Running</a:t>
            </a:r>
          </a:p>
          <a:p>
            <a:pPr algn="ctr" eaLnBrk="1" hangingPunct="1"/>
            <a:endParaRPr lang="en-US" altLang="en-US" sz="1800" baseline="-25000" dirty="0">
              <a:solidFill>
                <a:schemeClr val="bg1"/>
              </a:solidFill>
              <a:latin typeface="Arial" charset="0"/>
            </a:endParaRPr>
          </a:p>
        </p:txBody>
      </p:sp>
      <p:sp>
        <p:nvSpPr>
          <p:cNvPr id="5" name="AutoShape 9"/>
          <p:cNvSpPr>
            <a:spLocks noChangeArrowheads="1"/>
          </p:cNvSpPr>
          <p:nvPr/>
        </p:nvSpPr>
        <p:spPr bwMode="auto">
          <a:xfrm>
            <a:off x="1619250" y="4737100"/>
            <a:ext cx="1905000" cy="15875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b="1" baseline="-25000">
                <a:solidFill>
                  <a:schemeClr val="bg1"/>
                </a:solidFill>
                <a:latin typeface="Arial" charset="0"/>
              </a:rPr>
              <a:t>CPU 1 Queue</a:t>
            </a:r>
          </a:p>
          <a:p>
            <a:pPr algn="ctr" eaLnBrk="1" hangingPunct="1"/>
            <a:endParaRPr lang="en-US" altLang="en-US" sz="1800" b="1" baseline="-25000">
              <a:solidFill>
                <a:schemeClr val="bg1"/>
              </a:solidFill>
              <a:latin typeface="Arial" charset="0"/>
            </a:endParaRPr>
          </a:p>
          <a:p>
            <a:pPr algn="ctr" eaLnBrk="1" hangingPunct="1"/>
            <a:r>
              <a:rPr lang="en-US" altLang="en-US" sz="1800" b="1" baseline="-25000">
                <a:solidFill>
                  <a:schemeClr val="bg1"/>
                </a:solidFill>
                <a:latin typeface="Arial" charset="0"/>
              </a:rPr>
              <a:t>SPID 51 – Runnable</a:t>
            </a:r>
          </a:p>
          <a:p>
            <a:pPr algn="ctr" eaLnBrk="1" hangingPunct="1"/>
            <a:r>
              <a:rPr lang="en-US" altLang="en-US" sz="1800" b="1" baseline="-25000">
                <a:solidFill>
                  <a:schemeClr val="bg1"/>
                </a:solidFill>
                <a:latin typeface="Arial" charset="0"/>
              </a:rPr>
              <a:t>SPID 61 – Runnable</a:t>
            </a:r>
          </a:p>
          <a:p>
            <a:pPr algn="ctr" eaLnBrk="1" hangingPunct="1"/>
            <a:r>
              <a:rPr lang="en-US" altLang="en-US" sz="1800" b="1" baseline="-25000">
                <a:solidFill>
                  <a:schemeClr val="bg1"/>
                </a:solidFill>
                <a:latin typeface="Arial" charset="0"/>
              </a:rPr>
              <a:t>SPID 59 – Runnable</a:t>
            </a:r>
          </a:p>
          <a:p>
            <a:pPr algn="ctr" eaLnBrk="1" hangingPunct="1"/>
            <a:endParaRPr lang="en-US" altLang="en-US" sz="1800" baseline="-25000">
              <a:solidFill>
                <a:schemeClr val="bg1"/>
              </a:solidFill>
              <a:latin typeface="Arial" charset="0"/>
            </a:endParaRPr>
          </a:p>
        </p:txBody>
      </p:sp>
      <p:sp>
        <p:nvSpPr>
          <p:cNvPr id="6" name="AutoShape 9"/>
          <p:cNvSpPr>
            <a:spLocks noChangeArrowheads="1"/>
          </p:cNvSpPr>
          <p:nvPr/>
        </p:nvSpPr>
        <p:spPr bwMode="auto">
          <a:xfrm>
            <a:off x="3952875" y="3086100"/>
            <a:ext cx="3286125" cy="2159000"/>
          </a:xfrm>
          <a:prstGeom prst="roundRect">
            <a:avLst>
              <a:gd name="adj" fmla="val 16667"/>
            </a:avLst>
          </a:prstGeom>
          <a:solidFill>
            <a:schemeClr val="accent1"/>
          </a:solidFill>
          <a:ln w="9525">
            <a:solidFill>
              <a:srgbClr val="3375A5"/>
            </a:solidFill>
            <a:round/>
            <a:headEnd/>
            <a:tailEnd/>
          </a:ln>
        </p:spPr>
        <p:txBody>
          <a:bodyPr wrap="none" lIns="64008" tIns="32004" rIns="64008" bIns="32004"/>
          <a:lstStyle>
            <a:lvl1pPr defTabSz="639763">
              <a:defRPr sz="2400">
                <a:solidFill>
                  <a:schemeClr val="tx1"/>
                </a:solidFill>
                <a:latin typeface="Times New Roman" pitchFamily="18" charset="0"/>
              </a:defRPr>
            </a:lvl1pPr>
            <a:lvl2pPr marL="742950" indent="-285750" defTabSz="639763">
              <a:defRPr sz="2400">
                <a:solidFill>
                  <a:schemeClr val="tx1"/>
                </a:solidFill>
                <a:latin typeface="Times New Roman" pitchFamily="18" charset="0"/>
              </a:defRPr>
            </a:lvl2pPr>
            <a:lvl3pPr marL="1143000" indent="-228600" defTabSz="639763">
              <a:defRPr sz="2400">
                <a:solidFill>
                  <a:schemeClr val="tx1"/>
                </a:solidFill>
                <a:latin typeface="Times New Roman" pitchFamily="18" charset="0"/>
              </a:defRPr>
            </a:lvl3pPr>
            <a:lvl4pPr marL="1600200" indent="-228600" defTabSz="639763">
              <a:defRPr sz="2400">
                <a:solidFill>
                  <a:schemeClr val="tx1"/>
                </a:solidFill>
                <a:latin typeface="Times New Roman" pitchFamily="18" charset="0"/>
              </a:defRPr>
            </a:lvl4pPr>
            <a:lvl5pPr marL="2057400" indent="-228600" defTabSz="639763">
              <a:defRPr sz="2400">
                <a:solidFill>
                  <a:schemeClr val="tx1"/>
                </a:solidFill>
                <a:latin typeface="Times New Roman" pitchFamily="18" charset="0"/>
              </a:defRPr>
            </a:lvl5pPr>
            <a:lvl6pPr marL="2514600" indent="-228600" defTabSz="639763" eaLnBrk="0" fontAlgn="base" hangingPunct="0">
              <a:spcBef>
                <a:spcPct val="0"/>
              </a:spcBef>
              <a:spcAft>
                <a:spcPct val="0"/>
              </a:spcAft>
              <a:defRPr sz="2400">
                <a:solidFill>
                  <a:schemeClr val="tx1"/>
                </a:solidFill>
                <a:latin typeface="Times New Roman" pitchFamily="18" charset="0"/>
              </a:defRPr>
            </a:lvl6pPr>
            <a:lvl7pPr marL="2971800" indent="-228600" defTabSz="639763" eaLnBrk="0" fontAlgn="base" hangingPunct="0">
              <a:spcBef>
                <a:spcPct val="0"/>
              </a:spcBef>
              <a:spcAft>
                <a:spcPct val="0"/>
              </a:spcAft>
              <a:defRPr sz="2400">
                <a:solidFill>
                  <a:schemeClr val="tx1"/>
                </a:solidFill>
                <a:latin typeface="Times New Roman" pitchFamily="18" charset="0"/>
              </a:defRPr>
            </a:lvl7pPr>
            <a:lvl8pPr marL="3429000" indent="-228600" defTabSz="639763" eaLnBrk="0" fontAlgn="base" hangingPunct="0">
              <a:spcBef>
                <a:spcPct val="0"/>
              </a:spcBef>
              <a:spcAft>
                <a:spcPct val="0"/>
              </a:spcAft>
              <a:defRPr sz="2400">
                <a:solidFill>
                  <a:schemeClr val="tx1"/>
                </a:solidFill>
                <a:latin typeface="Times New Roman" pitchFamily="18" charset="0"/>
              </a:defRPr>
            </a:lvl8pPr>
            <a:lvl9pPr marL="3886200" indent="-228600" defTabSz="63976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baseline="-25000" dirty="0">
                <a:solidFill>
                  <a:schemeClr val="bg1"/>
                </a:solidFill>
                <a:latin typeface="Arial" charset="0"/>
              </a:rPr>
              <a:t>Waiter List</a:t>
            </a:r>
          </a:p>
          <a:p>
            <a:pPr eaLnBrk="1" hangingPunct="1"/>
            <a:endParaRPr lang="en-US" altLang="en-US" sz="1800" b="1" baseline="-25000" dirty="0">
              <a:solidFill>
                <a:schemeClr val="bg1"/>
              </a:solidFill>
              <a:latin typeface="Arial" charset="0"/>
            </a:endParaRPr>
          </a:p>
          <a:p>
            <a:pPr eaLnBrk="1" hangingPunct="1"/>
            <a:r>
              <a:rPr lang="en-US" altLang="en-US" sz="1800" b="1" baseline="-25000" dirty="0">
                <a:solidFill>
                  <a:schemeClr val="bg1"/>
                </a:solidFill>
                <a:latin typeface="Arial" charset="0"/>
              </a:rPr>
              <a:t>SPID 52 – OLEDB</a:t>
            </a:r>
          </a:p>
          <a:p>
            <a:pPr eaLnBrk="1" hangingPunct="1"/>
            <a:r>
              <a:rPr lang="en-US" altLang="en-US" sz="1800" b="1" baseline="-25000" dirty="0">
                <a:solidFill>
                  <a:schemeClr val="bg1"/>
                </a:solidFill>
                <a:latin typeface="Arial" charset="0"/>
              </a:rPr>
              <a:t>SPID 53 – WRITELOG</a:t>
            </a:r>
          </a:p>
          <a:p>
            <a:pPr eaLnBrk="1" hangingPunct="1"/>
            <a:r>
              <a:rPr lang="en-US" altLang="en-US" sz="1800" b="1" baseline="-25000" dirty="0">
                <a:solidFill>
                  <a:schemeClr val="bg1"/>
                </a:solidFill>
                <a:latin typeface="Arial" charset="0"/>
              </a:rPr>
              <a:t>SPID 54 – PAGEIOLATCH_EX</a:t>
            </a:r>
          </a:p>
          <a:p>
            <a:pPr eaLnBrk="1" hangingPunct="1"/>
            <a:r>
              <a:rPr lang="en-US" altLang="en-US" sz="1800" b="1" baseline="-25000" dirty="0">
                <a:solidFill>
                  <a:schemeClr val="bg1"/>
                </a:solidFill>
                <a:latin typeface="Arial" charset="0"/>
              </a:rPr>
              <a:t>SPID 57 – LCK_M_X</a:t>
            </a:r>
          </a:p>
          <a:p>
            <a:pPr eaLnBrk="1" hangingPunct="1"/>
            <a:r>
              <a:rPr lang="en-US" altLang="en-US" sz="1800" b="1" baseline="-25000" dirty="0">
                <a:solidFill>
                  <a:schemeClr val="bg1"/>
                </a:solidFill>
                <a:latin typeface="Arial" charset="0"/>
              </a:rPr>
              <a:t>SPID 59 – WRITELOG</a:t>
            </a:r>
          </a:p>
          <a:p>
            <a:pPr eaLnBrk="1" hangingPunct="1"/>
            <a:r>
              <a:rPr lang="en-US" altLang="en-US" sz="1800" b="1" baseline="-25000" dirty="0">
                <a:solidFill>
                  <a:schemeClr val="bg1"/>
                </a:solidFill>
                <a:latin typeface="Arial" charset="0"/>
              </a:rPr>
              <a:t>SPID 60 – PAGEIOLATCH_SH</a:t>
            </a:r>
          </a:p>
          <a:p>
            <a:pPr eaLnBrk="1" hangingPunct="1"/>
            <a:endParaRPr lang="en-US" altLang="en-US" sz="1800" baseline="-25000" dirty="0">
              <a:solidFill>
                <a:schemeClr val="bg1"/>
              </a:solidFill>
              <a:latin typeface="Arial" charset="0"/>
            </a:endParaRPr>
          </a:p>
        </p:txBody>
      </p:sp>
      <p:sp>
        <p:nvSpPr>
          <p:cNvPr id="7" name="Line 6"/>
          <p:cNvSpPr>
            <a:spLocks noChangeShapeType="1"/>
          </p:cNvSpPr>
          <p:nvPr/>
        </p:nvSpPr>
        <p:spPr bwMode="auto">
          <a:xfrm>
            <a:off x="3333750" y="3813175"/>
            <a:ext cx="762000" cy="809625"/>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flipH="1">
            <a:off x="1238250" y="5368925"/>
            <a:ext cx="61912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flipH="1">
            <a:off x="1238250" y="4067175"/>
            <a:ext cx="619125" cy="0"/>
          </a:xfrm>
          <a:prstGeom prst="line">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0" name="Line 9"/>
          <p:cNvSpPr>
            <a:spLocks noChangeShapeType="1"/>
          </p:cNvSpPr>
          <p:nvPr/>
        </p:nvSpPr>
        <p:spPr bwMode="auto">
          <a:xfrm>
            <a:off x="1238250" y="4067175"/>
            <a:ext cx="0" cy="13017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H="1">
            <a:off x="6953250" y="4489450"/>
            <a:ext cx="61912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7572375" y="4489450"/>
            <a:ext cx="0" cy="12573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H="1">
            <a:off x="3381375" y="5746750"/>
            <a:ext cx="4191000" cy="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nvSpPr>
        <p:spPr bwMode="auto">
          <a:xfrm>
            <a:off x="4095750" y="4473575"/>
            <a:ext cx="19716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1857375" y="5368925"/>
            <a:ext cx="1476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1857375" y="3717925"/>
            <a:ext cx="1476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Content Placeholder 2"/>
          <p:cNvSpPr>
            <a:spLocks noGrp="1"/>
          </p:cNvSpPr>
          <p:nvPr>
            <p:ph idx="1"/>
          </p:nvPr>
        </p:nvSpPr>
        <p:spPr>
          <a:xfrm>
            <a:off x="457200" y="1600200"/>
            <a:ext cx="7620000" cy="1447800"/>
          </a:xfrm>
        </p:spPr>
        <p:txBody>
          <a:bodyPr>
            <a:normAutofit/>
          </a:bodyPr>
          <a:lstStyle/>
          <a:p>
            <a:r>
              <a:rPr lang="en-US" dirty="0"/>
              <a:t>SPID 60 needs to do I/O so it goes into waiting mode</a:t>
            </a:r>
          </a:p>
          <a:p>
            <a:r>
              <a:rPr lang="en-US" dirty="0"/>
              <a:t>SPID 51 moves onto the CPU, while 61 waits for its turn</a:t>
            </a:r>
          </a:p>
          <a:p>
            <a:r>
              <a:rPr lang="en-US" dirty="0"/>
              <a:t>SPID 59 completes WRITELOG wait and is runnable</a:t>
            </a:r>
          </a:p>
        </p:txBody>
      </p:sp>
    </p:spTree>
    <p:extLst>
      <p:ext uri="{BB962C8B-B14F-4D97-AF65-F5344CB8AC3E}">
        <p14:creationId xmlns:p14="http://schemas.microsoft.com/office/powerpoint/2010/main" val="18312967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presentation (Green Wave design)</Template>
  <TotalTime>9828</TotalTime>
  <Words>3191</Words>
  <Application>Microsoft Office PowerPoint</Application>
  <PresentationFormat>On-screen Show (4:3)</PresentationFormat>
  <Paragraphs>407</Paragraphs>
  <Slides>38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Cambria</vt:lpstr>
      <vt:lpstr>Courier New</vt:lpstr>
      <vt:lpstr>Custom Design</vt:lpstr>
      <vt:lpstr>Adjacency</vt:lpstr>
      <vt:lpstr>Response Time Analysis A Methodology Around SQL Server Wait Types</vt:lpstr>
      <vt:lpstr>Who Am I</vt:lpstr>
      <vt:lpstr>Agenda</vt:lpstr>
      <vt:lpstr>What is Response Time</vt:lpstr>
      <vt:lpstr>What is Response Time Analysis</vt:lpstr>
      <vt:lpstr>What Are Wait Types</vt:lpstr>
      <vt:lpstr>Grocery Store Analogy</vt:lpstr>
      <vt:lpstr>Back to SQL Server</vt:lpstr>
      <vt:lpstr>Back to SQL Server</vt:lpstr>
      <vt:lpstr>So Many Wait Types to Learn</vt:lpstr>
      <vt:lpstr>PAGEIOLATCH_*</vt:lpstr>
      <vt:lpstr>PAGEIOLATCH_* Solutions</vt:lpstr>
      <vt:lpstr>WRITELOG</vt:lpstr>
      <vt:lpstr>WRITELOG Solutions</vt:lpstr>
      <vt:lpstr>ASYNC_NETWORK_IO </vt:lpstr>
      <vt:lpstr>ASYNC_NETWORK_IO Solutions</vt:lpstr>
      <vt:lpstr>CXPACKET </vt:lpstr>
      <vt:lpstr>CXPACKET More Information</vt:lpstr>
      <vt:lpstr>LCK_M_*</vt:lpstr>
      <vt:lpstr>LCK_M_* Solutions</vt:lpstr>
      <vt:lpstr>Useful DMVs for Wait Types</vt:lpstr>
      <vt:lpstr>Useful DMVs for SQL Statements</vt:lpstr>
      <vt:lpstr>DMVs Adhere to RTA, Right?</vt:lpstr>
      <vt:lpstr>DMV Problems</vt:lpstr>
      <vt:lpstr>Extended Events Introduction</vt:lpstr>
      <vt:lpstr>GUI for XE</vt:lpstr>
      <vt:lpstr>XE Session for SQLs and Waits</vt:lpstr>
      <vt:lpstr>XE Session – Global Fields</vt:lpstr>
      <vt:lpstr>XE Session – Filters</vt:lpstr>
      <vt:lpstr>XE Session – Data Storage</vt:lpstr>
      <vt:lpstr>XE Session – Starting</vt:lpstr>
      <vt:lpstr>Response Time Analysis</vt:lpstr>
      <vt:lpstr>Analysis – Sort, Group, Modify</vt:lpstr>
      <vt:lpstr>Analysis - Filtering</vt:lpstr>
      <vt:lpstr>Analysis - Filtering</vt:lpstr>
      <vt:lpstr>Analysis - Queries</vt:lpstr>
      <vt:lpstr>Extended Events and RTA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richards</dc:creator>
  <cp:lastModifiedBy>Dean Richards</cp:lastModifiedBy>
  <cp:revision>97</cp:revision>
  <dcterms:created xsi:type="dcterms:W3CDTF">2014-08-28T16:00:11Z</dcterms:created>
  <dcterms:modified xsi:type="dcterms:W3CDTF">2016-04-02T13:51:21Z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