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57" r:id="rId4"/>
    <p:sldId id="258" r:id="rId5"/>
    <p:sldId id="260" r:id="rId6"/>
    <p:sldId id="261" r:id="rId7"/>
    <p:sldId id="262" r:id="rId8"/>
    <p:sldId id="263" r:id="rId9"/>
    <p:sldId id="269" r:id="rId10"/>
    <p:sldId id="270" r:id="rId11"/>
    <p:sldId id="267" r:id="rId12"/>
    <p:sldId id="266" r:id="rId13"/>
    <p:sldId id="271" r:id="rId14"/>
    <p:sldId id="272" r:id="rId15"/>
    <p:sldId id="273" r:id="rId16"/>
    <p:sldId id="275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  <a:srgbClr val="FFFFCC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583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5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9B2DF-1B27-4409-B3B0-BEBCEE46B9D8}" type="datetimeFigureOut">
              <a:rPr lang="en-US" smtClean="0"/>
              <a:pPr/>
              <a:t>2/17/2018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6EB93-8610-4AD4-A088-BD909449500A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A570-C101-4A0D-AA8D-D5B7FE38A9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137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hyperlink" Target="mailto:|Dharmendra.Keshari@kdssg.com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www.facebook.com/dharmendra.keshari.9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sg.linkedin.com/in/dharmendra-keshari-a70433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Dharmendra.Keshari@gmail.com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sqlservercentral.com/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bb630354(v=sql.105).asp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41" y="2049419"/>
            <a:ext cx="7925349" cy="175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Wellington, SQLSaturday#706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378" y="1158798"/>
            <a:ext cx="89810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Troubleshooting With Extended Events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550" y="5776111"/>
            <a:ext cx="2398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alibri" pitchFamily="34" charset="0"/>
              </a:rPr>
              <a:t>Dharmendra</a:t>
            </a:r>
            <a:r>
              <a:rPr lang="en-US" sz="1600" b="1" dirty="0" smtClean="0">
                <a:latin typeface="Calibri" pitchFamily="34" charset="0"/>
              </a:rPr>
              <a:t> </a:t>
            </a:r>
            <a:r>
              <a:rPr lang="en-US" sz="1600" b="1" dirty="0" err="1" smtClean="0">
                <a:latin typeface="Calibri" pitchFamily="34" charset="0"/>
              </a:rPr>
              <a:t>Keshari</a:t>
            </a:r>
            <a:endParaRPr lang="en-US" sz="1600" b="1" dirty="0" smtClean="0">
              <a:latin typeface="Calibri" pitchFamily="34" charset="0"/>
            </a:endParaRPr>
          </a:p>
          <a:p>
            <a:r>
              <a:rPr lang="en-US" sz="1600" dirty="0" smtClean="0">
                <a:latin typeface="Calibri" pitchFamily="34" charset="0"/>
              </a:rPr>
              <a:t>Sr. Database Administrator</a:t>
            </a:r>
            <a:endParaRPr lang="en-US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455" y="924878"/>
            <a:ext cx="1038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80" descr="http://static.tumblr.com/52679116680c197db232c3116ce98537/y07rdrp/1XJmt370e/tumblr_static_demotimehead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" y="928648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5612214" y="3106276"/>
            <a:ext cx="1301196" cy="1301196"/>
            <a:chOff x="7562933" y="2939571"/>
            <a:chExt cx="1776650" cy="177665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" name="Group 95"/>
            <p:cNvGrpSpPr/>
            <p:nvPr/>
          </p:nvGrpSpPr>
          <p:grpSpPr>
            <a:xfrm>
              <a:off x="7562933" y="2939571"/>
              <a:ext cx="1776650" cy="1776650"/>
              <a:chOff x="4369474" y="1287343"/>
              <a:chExt cx="1776650" cy="1776650"/>
            </a:xfrm>
            <a:grpFill/>
          </p:grpSpPr>
          <p:sp>
            <p:nvSpPr>
              <p:cNvPr id="8" name="Oval 7"/>
              <p:cNvSpPr/>
              <p:nvPr/>
            </p:nvSpPr>
            <p:spPr>
              <a:xfrm>
                <a:off x="4369474" y="1287343"/>
                <a:ext cx="1776650" cy="1776650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9" name="Oval 4"/>
              <p:cNvSpPr/>
              <p:nvPr/>
            </p:nvSpPr>
            <p:spPr>
              <a:xfrm>
                <a:off x="4629659" y="1547527"/>
                <a:ext cx="1256280" cy="125628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kern="120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8023808" y="3500472"/>
              <a:ext cx="792675" cy="48549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C00000"/>
                  </a:solidFill>
                </a:rPr>
                <a:t>Internal</a:t>
              </a:r>
            </a:p>
            <a:p>
              <a:pPr algn="ctr"/>
              <a:r>
                <a:rPr lang="en-US" sz="1000" b="1" dirty="0" smtClean="0">
                  <a:solidFill>
                    <a:srgbClr val="C00000"/>
                  </a:solidFill>
                </a:rPr>
                <a:t>Objects</a:t>
              </a: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1381450" y="3076751"/>
            <a:ext cx="1327376" cy="1327376"/>
            <a:chOff x="1960569" y="3012238"/>
            <a:chExt cx="1812397" cy="181239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5" name="Group 39"/>
            <p:cNvGrpSpPr/>
            <p:nvPr/>
          </p:nvGrpSpPr>
          <p:grpSpPr>
            <a:xfrm>
              <a:off x="1960569" y="3012238"/>
              <a:ext cx="1812397" cy="1812397"/>
              <a:chOff x="2563303" y="1207378"/>
              <a:chExt cx="1812397" cy="1812397"/>
            </a:xfrm>
            <a:grpFill/>
          </p:grpSpPr>
          <p:sp>
            <p:nvSpPr>
              <p:cNvPr id="14" name="Oval 13"/>
              <p:cNvSpPr/>
              <p:nvPr/>
            </p:nvSpPr>
            <p:spPr>
              <a:xfrm>
                <a:off x="2563303" y="1207378"/>
                <a:ext cx="1812397" cy="181239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80000"/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15" name="Oval 4"/>
              <p:cNvSpPr/>
              <p:nvPr/>
            </p:nvSpPr>
            <p:spPr>
              <a:xfrm>
                <a:off x="2828723" y="1472797"/>
                <a:ext cx="1281557" cy="1281559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kern="12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331019" y="3679968"/>
              <a:ext cx="1137314" cy="4675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C00000"/>
                  </a:solidFill>
                </a:rPr>
                <a:t>User Defined</a:t>
              </a:r>
            </a:p>
            <a:p>
              <a:pPr algn="ctr"/>
              <a:r>
                <a:rPr lang="en-US" sz="1000" b="1" dirty="0" smtClean="0">
                  <a:solidFill>
                    <a:srgbClr val="C00000"/>
                  </a:solidFill>
                </a:rPr>
                <a:t> Objects</a:t>
              </a: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1381264" y="2072769"/>
            <a:ext cx="1223474" cy="1152053"/>
            <a:chOff x="2031504" y="1604961"/>
            <a:chExt cx="1670528" cy="1573010"/>
          </a:xfrm>
        </p:grpSpPr>
        <p:grpSp>
          <p:nvGrpSpPr>
            <p:cNvPr id="10" name="Group 40"/>
            <p:cNvGrpSpPr/>
            <p:nvPr/>
          </p:nvGrpSpPr>
          <p:grpSpPr>
            <a:xfrm>
              <a:off x="2031504" y="1604961"/>
              <a:ext cx="1670528" cy="1573010"/>
              <a:chOff x="2634238" y="-199899"/>
              <a:chExt cx="1670528" cy="157301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2634238" y="-199899"/>
                <a:ext cx="1670528" cy="157301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alpha val="50000"/>
                  <a:hueOff val="45211"/>
                  <a:satOff val="863"/>
                  <a:lumOff val="3809"/>
                  <a:alphaOff val="0"/>
                </a:schemeClr>
              </a:fillRef>
              <a:effectRef idx="0">
                <a:schemeClr val="accent1">
                  <a:shade val="80000"/>
                  <a:alpha val="50000"/>
                  <a:hueOff val="45211"/>
                  <a:satOff val="863"/>
                  <a:lumOff val="3809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20" name="Oval 6"/>
              <p:cNvSpPr/>
              <p:nvPr/>
            </p:nvSpPr>
            <p:spPr>
              <a:xfrm>
                <a:off x="2878881" y="30463"/>
                <a:ext cx="1181242" cy="1112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46990" tIns="46990" rIns="46990" bIns="46990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kern="1200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336917" y="2153520"/>
              <a:ext cx="1028677" cy="467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Temporary </a:t>
              </a:r>
            </a:p>
            <a:p>
              <a:pPr algn="ctr"/>
              <a:r>
                <a:rPr lang="en-US" sz="1000" b="1" dirty="0" smtClean="0"/>
                <a:t>Tables</a:t>
              </a:r>
            </a:p>
          </p:txBody>
        </p:sp>
      </p:grpSp>
      <p:grpSp>
        <p:nvGrpSpPr>
          <p:cNvPr id="11" name="Group 20"/>
          <p:cNvGrpSpPr/>
          <p:nvPr/>
        </p:nvGrpSpPr>
        <p:grpSpPr>
          <a:xfrm>
            <a:off x="2374694" y="2531447"/>
            <a:ext cx="1223474" cy="1152053"/>
            <a:chOff x="3370374" y="2368439"/>
            <a:chExt cx="1670528" cy="1573010"/>
          </a:xfrm>
        </p:grpSpPr>
        <p:grpSp>
          <p:nvGrpSpPr>
            <p:cNvPr id="12" name="Group 41"/>
            <p:cNvGrpSpPr/>
            <p:nvPr/>
          </p:nvGrpSpPr>
          <p:grpSpPr>
            <a:xfrm>
              <a:off x="3370374" y="2368439"/>
              <a:ext cx="1670528" cy="1573010"/>
              <a:chOff x="3973108" y="563579"/>
              <a:chExt cx="1670528" cy="157301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973108" y="563579"/>
                <a:ext cx="1670528" cy="157301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alpha val="50000"/>
                  <a:hueOff val="90421"/>
                  <a:satOff val="1725"/>
                  <a:lumOff val="7618"/>
                  <a:alphaOff val="0"/>
                </a:schemeClr>
              </a:fillRef>
              <a:effectRef idx="0">
                <a:schemeClr val="accent1">
                  <a:shade val="80000"/>
                  <a:alpha val="50000"/>
                  <a:hueOff val="90421"/>
                  <a:satOff val="1725"/>
                  <a:lumOff val="7618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25" name="Oval 8"/>
              <p:cNvSpPr/>
              <p:nvPr/>
            </p:nvSpPr>
            <p:spPr>
              <a:xfrm>
                <a:off x="4217751" y="793941"/>
                <a:ext cx="1181242" cy="1112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46990" tIns="46990" rIns="46990" bIns="46990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kern="12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792473" y="2906638"/>
              <a:ext cx="876961" cy="467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/>
                <a:t>Table </a:t>
              </a:r>
            </a:p>
            <a:p>
              <a:pPr algn="ctr"/>
              <a:r>
                <a:rPr lang="en-US" sz="1000" b="1" dirty="0" smtClean="0"/>
                <a:t>Variables</a:t>
              </a:r>
            </a:p>
          </p:txBody>
        </p:sp>
      </p:grpSp>
      <p:grpSp>
        <p:nvGrpSpPr>
          <p:cNvPr id="16" name="Group 25"/>
          <p:cNvGrpSpPr/>
          <p:nvPr/>
        </p:nvGrpSpPr>
        <p:grpSpPr>
          <a:xfrm>
            <a:off x="2444280" y="3571330"/>
            <a:ext cx="1223474" cy="1152053"/>
            <a:chOff x="3370374" y="3895424"/>
            <a:chExt cx="1670528" cy="1573010"/>
          </a:xfrm>
        </p:grpSpPr>
        <p:grpSp>
          <p:nvGrpSpPr>
            <p:cNvPr id="17" name="Group 42"/>
            <p:cNvGrpSpPr/>
            <p:nvPr/>
          </p:nvGrpSpPr>
          <p:grpSpPr>
            <a:xfrm>
              <a:off x="3370374" y="3895424"/>
              <a:ext cx="1670528" cy="1573010"/>
              <a:chOff x="3973108" y="2090564"/>
              <a:chExt cx="1670528" cy="157301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973108" y="2090564"/>
                <a:ext cx="1670528" cy="157301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alpha val="50000"/>
                  <a:hueOff val="135632"/>
                  <a:satOff val="2588"/>
                  <a:lumOff val="11428"/>
                  <a:alphaOff val="0"/>
                </a:schemeClr>
              </a:fillRef>
              <a:effectRef idx="0">
                <a:schemeClr val="accent1">
                  <a:shade val="80000"/>
                  <a:alpha val="50000"/>
                  <a:hueOff val="135632"/>
                  <a:satOff val="2588"/>
                  <a:lumOff val="11428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30" name="Oval 10"/>
              <p:cNvSpPr/>
              <p:nvPr/>
            </p:nvSpPr>
            <p:spPr>
              <a:xfrm>
                <a:off x="4217751" y="2320926"/>
                <a:ext cx="1181242" cy="1112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678184" y="4433020"/>
              <a:ext cx="1036169" cy="467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 smtClean="0"/>
                <a:t>Temporary </a:t>
              </a:r>
            </a:p>
            <a:p>
              <a:r>
                <a:rPr lang="en-US" sz="1000" b="1" dirty="0" smtClean="0"/>
                <a:t>Procedures</a:t>
              </a:r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1461966" y="4126050"/>
            <a:ext cx="1223474" cy="1152053"/>
            <a:chOff x="2031504" y="4658902"/>
            <a:chExt cx="1670528" cy="1573010"/>
          </a:xfrm>
        </p:grpSpPr>
        <p:grpSp>
          <p:nvGrpSpPr>
            <p:cNvPr id="22" name="Group 43"/>
            <p:cNvGrpSpPr/>
            <p:nvPr/>
          </p:nvGrpSpPr>
          <p:grpSpPr>
            <a:xfrm>
              <a:off x="2031504" y="4658902"/>
              <a:ext cx="1670528" cy="1573010"/>
              <a:chOff x="2634238" y="2854042"/>
              <a:chExt cx="1670528" cy="157301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634238" y="2854042"/>
                <a:ext cx="1670528" cy="157301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alpha val="50000"/>
                  <a:hueOff val="180842"/>
                  <a:satOff val="3450"/>
                  <a:lumOff val="15237"/>
                  <a:alphaOff val="0"/>
                </a:schemeClr>
              </a:fillRef>
              <a:effectRef idx="0">
                <a:schemeClr val="accent1">
                  <a:shade val="80000"/>
                  <a:alpha val="50000"/>
                  <a:hueOff val="180842"/>
                  <a:satOff val="3450"/>
                  <a:lumOff val="15237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35" name="Oval 12"/>
              <p:cNvSpPr/>
              <p:nvPr/>
            </p:nvSpPr>
            <p:spPr>
              <a:xfrm>
                <a:off x="2878881" y="3084404"/>
                <a:ext cx="1181242" cy="1112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82550" tIns="82550" rIns="82550" bIns="825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310991" y="5233247"/>
              <a:ext cx="1084868" cy="467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/>
                <a:t>Online </a:t>
              </a:r>
            </a:p>
            <a:p>
              <a:pPr algn="ctr"/>
              <a:r>
                <a:rPr lang="en-US" sz="1000" b="1" dirty="0" smtClean="0"/>
                <a:t>Index Space</a:t>
              </a:r>
            </a:p>
          </p:txBody>
        </p:sp>
      </p:grpSp>
      <p:grpSp>
        <p:nvGrpSpPr>
          <p:cNvPr id="26" name="Group 35"/>
          <p:cNvGrpSpPr/>
          <p:nvPr/>
        </p:nvGrpSpPr>
        <p:grpSpPr>
          <a:xfrm>
            <a:off x="442658" y="3631712"/>
            <a:ext cx="1223474" cy="1152053"/>
            <a:chOff x="692634" y="3895424"/>
            <a:chExt cx="1670528" cy="1573010"/>
          </a:xfrm>
        </p:grpSpPr>
        <p:grpSp>
          <p:nvGrpSpPr>
            <p:cNvPr id="27" name="Group 44"/>
            <p:cNvGrpSpPr/>
            <p:nvPr/>
          </p:nvGrpSpPr>
          <p:grpSpPr>
            <a:xfrm>
              <a:off x="692634" y="3895424"/>
              <a:ext cx="1670528" cy="1573010"/>
              <a:chOff x="1295368" y="2090564"/>
              <a:chExt cx="1670528" cy="1573010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1295368" y="2090564"/>
                <a:ext cx="1670528" cy="157301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alpha val="50000"/>
                  <a:hueOff val="226053"/>
                  <a:satOff val="4313"/>
                  <a:lumOff val="19046"/>
                  <a:alphaOff val="0"/>
                </a:schemeClr>
              </a:fillRef>
              <a:effectRef idx="0">
                <a:schemeClr val="accent1">
                  <a:shade val="80000"/>
                  <a:alpha val="50000"/>
                  <a:hueOff val="226053"/>
                  <a:satOff val="4313"/>
                  <a:lumOff val="19046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40" name="Oval 14"/>
              <p:cNvSpPr/>
              <p:nvPr/>
            </p:nvSpPr>
            <p:spPr>
              <a:xfrm>
                <a:off x="1540011" y="2320926"/>
                <a:ext cx="1181242" cy="1112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46990" tIns="46990" rIns="46990" bIns="46990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kern="120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936788" y="4472984"/>
              <a:ext cx="1118583" cy="4675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/>
                <a:t>Table valued</a:t>
              </a:r>
            </a:p>
            <a:p>
              <a:pPr algn="ctr"/>
              <a:r>
                <a:rPr lang="en-US" sz="1000" b="1" dirty="0" smtClean="0"/>
                <a:t>parameters</a:t>
              </a:r>
            </a:p>
          </p:txBody>
        </p:sp>
      </p:grpSp>
      <p:grpSp>
        <p:nvGrpSpPr>
          <p:cNvPr id="31" name="Group 40"/>
          <p:cNvGrpSpPr/>
          <p:nvPr/>
        </p:nvGrpSpPr>
        <p:grpSpPr>
          <a:xfrm>
            <a:off x="485788" y="2616751"/>
            <a:ext cx="1223474" cy="1152053"/>
            <a:chOff x="692634" y="2368439"/>
            <a:chExt cx="1670528" cy="1573010"/>
          </a:xfrm>
        </p:grpSpPr>
        <p:grpSp>
          <p:nvGrpSpPr>
            <p:cNvPr id="32" name="Group 45"/>
            <p:cNvGrpSpPr/>
            <p:nvPr/>
          </p:nvGrpSpPr>
          <p:grpSpPr>
            <a:xfrm>
              <a:off x="692634" y="2368439"/>
              <a:ext cx="1670528" cy="1573010"/>
              <a:chOff x="1295368" y="563579"/>
              <a:chExt cx="1670528" cy="157301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295368" y="563579"/>
                <a:ext cx="1670528" cy="157301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alpha val="50000"/>
                  <a:hueOff val="271263"/>
                  <a:satOff val="5175"/>
                  <a:lumOff val="22855"/>
                  <a:alphaOff val="0"/>
                </a:schemeClr>
              </a:fillRef>
              <a:effectRef idx="0">
                <a:schemeClr val="accent1">
                  <a:shade val="80000"/>
                  <a:alpha val="50000"/>
                  <a:hueOff val="271263"/>
                  <a:satOff val="5175"/>
                  <a:lumOff val="22855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45" name="Oval 16"/>
              <p:cNvSpPr/>
              <p:nvPr/>
            </p:nvSpPr>
            <p:spPr>
              <a:xfrm>
                <a:off x="1540011" y="793941"/>
                <a:ext cx="1181242" cy="111228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46990" tIns="46990" rIns="46990" bIns="46990" numCol="1" spcCol="1270" anchor="ctr" anchorCtr="0">
                <a:noAutofit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kern="120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065159" y="2928970"/>
              <a:ext cx="792675" cy="485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/>
                <a:t>User</a:t>
              </a:r>
            </a:p>
            <a:p>
              <a:r>
                <a:rPr lang="en-US" sz="1000" b="1" dirty="0" smtClean="0"/>
                <a:t>Objects</a:t>
              </a:r>
              <a:endParaRPr lang="en-US" sz="1000" b="1" dirty="0"/>
            </a:p>
          </p:txBody>
        </p:sp>
      </p:grpSp>
      <p:grpSp>
        <p:nvGrpSpPr>
          <p:cNvPr id="36" name="Group 45"/>
          <p:cNvGrpSpPr/>
          <p:nvPr/>
        </p:nvGrpSpPr>
        <p:grpSpPr>
          <a:xfrm>
            <a:off x="5725136" y="2072176"/>
            <a:ext cx="1168689" cy="1168689"/>
            <a:chOff x="7653396" y="1540585"/>
            <a:chExt cx="1595725" cy="1595725"/>
          </a:xfrm>
        </p:grpSpPr>
        <p:grpSp>
          <p:nvGrpSpPr>
            <p:cNvPr id="37" name="Group 96"/>
            <p:cNvGrpSpPr/>
            <p:nvPr/>
          </p:nvGrpSpPr>
          <p:grpSpPr>
            <a:xfrm>
              <a:off x="7653396" y="1540585"/>
              <a:ext cx="1595725" cy="1595725"/>
              <a:chOff x="4459937" y="-194023"/>
              <a:chExt cx="1595725" cy="159572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59937" y="-194023"/>
                <a:ext cx="1595725" cy="159572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50" name="Oval 6"/>
              <p:cNvSpPr/>
              <p:nvPr/>
            </p:nvSpPr>
            <p:spPr>
              <a:xfrm>
                <a:off x="4693626" y="39665"/>
                <a:ext cx="1128347" cy="11283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190831" y="2180270"/>
              <a:ext cx="530447" cy="296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/>
                <a:t>Sort</a:t>
              </a:r>
            </a:p>
          </p:txBody>
        </p:sp>
      </p:grpSp>
      <p:grpSp>
        <p:nvGrpSpPr>
          <p:cNvPr id="41" name="Group 50"/>
          <p:cNvGrpSpPr/>
          <p:nvPr/>
        </p:nvGrpSpPr>
        <p:grpSpPr>
          <a:xfrm>
            <a:off x="4634081" y="3149955"/>
            <a:ext cx="1168689" cy="1168689"/>
            <a:chOff x="6163946" y="3030034"/>
            <a:chExt cx="1595725" cy="1595725"/>
          </a:xfrm>
        </p:grpSpPr>
        <p:grpSp>
          <p:nvGrpSpPr>
            <p:cNvPr id="42" name="Group 99"/>
            <p:cNvGrpSpPr/>
            <p:nvPr/>
          </p:nvGrpSpPr>
          <p:grpSpPr>
            <a:xfrm>
              <a:off x="6163946" y="3030034"/>
              <a:ext cx="1595725" cy="1595725"/>
              <a:chOff x="2888107" y="1377806"/>
              <a:chExt cx="1595725" cy="159572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2888107" y="1377806"/>
                <a:ext cx="1595725" cy="1595725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</p:sp>
          <p:sp>
            <p:nvSpPr>
              <p:cNvPr id="55" name="Oval 12"/>
              <p:cNvSpPr/>
              <p:nvPr/>
            </p:nvSpPr>
            <p:spPr>
              <a:xfrm>
                <a:off x="3121796" y="1611494"/>
                <a:ext cx="1128347" cy="11283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lvl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600" kern="1200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6576224" y="3576583"/>
              <a:ext cx="835754" cy="4854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smtClean="0"/>
                <a:t>Version </a:t>
              </a:r>
            </a:p>
            <a:p>
              <a:pPr algn="ctr"/>
              <a:r>
                <a:rPr lang="en-US" sz="1000" b="1" dirty="0" smtClean="0"/>
                <a:t>Store</a:t>
              </a:r>
            </a:p>
          </p:txBody>
        </p:sp>
      </p:grpSp>
      <p:grpSp>
        <p:nvGrpSpPr>
          <p:cNvPr id="46" name="Group 55"/>
          <p:cNvGrpSpPr/>
          <p:nvPr/>
        </p:nvGrpSpPr>
        <p:grpSpPr>
          <a:xfrm>
            <a:off x="6723015" y="2143490"/>
            <a:ext cx="2157496" cy="2175154"/>
            <a:chOff x="9142846" y="1655809"/>
            <a:chExt cx="2945840" cy="2969950"/>
          </a:xfrm>
        </p:grpSpPr>
        <p:grpSp>
          <p:nvGrpSpPr>
            <p:cNvPr id="47" name="Group 76"/>
            <p:cNvGrpSpPr/>
            <p:nvPr/>
          </p:nvGrpSpPr>
          <p:grpSpPr>
            <a:xfrm>
              <a:off x="9142846" y="3030034"/>
              <a:ext cx="1595725" cy="1595725"/>
              <a:chOff x="9142846" y="3030034"/>
              <a:chExt cx="1595725" cy="1595725"/>
            </a:xfrm>
          </p:grpSpPr>
          <p:grpSp>
            <p:nvGrpSpPr>
              <p:cNvPr id="51" name="Group 97"/>
              <p:cNvGrpSpPr/>
              <p:nvPr/>
            </p:nvGrpSpPr>
            <p:grpSpPr>
              <a:xfrm>
                <a:off x="9142846" y="3030034"/>
                <a:ext cx="1595725" cy="1595725"/>
                <a:chOff x="6031767" y="1377806"/>
                <a:chExt cx="1595725" cy="1595725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6031767" y="1377806"/>
                  <a:ext cx="1595725" cy="1595725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</p:sp>
            <p:sp>
              <p:nvSpPr>
                <p:cNvPr id="71" name="Oval 8"/>
                <p:cNvSpPr/>
                <p:nvPr/>
              </p:nvSpPr>
              <p:spPr>
                <a:xfrm>
                  <a:off x="6265456" y="1611494"/>
                  <a:ext cx="1128347" cy="11283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600" kern="1200" dirty="0"/>
                </a:p>
              </p:txBody>
            </p:sp>
          </p:grpSp>
          <p:sp>
            <p:nvSpPr>
              <p:cNvPr id="69" name="Rectangle 68"/>
              <p:cNvSpPr/>
              <p:nvPr/>
            </p:nvSpPr>
            <p:spPr>
              <a:xfrm>
                <a:off x="9479605" y="3680014"/>
                <a:ext cx="1021185" cy="28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 smtClean="0"/>
                  <a:t>Worktables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0610336" y="1655809"/>
              <a:ext cx="1364020" cy="31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u="sng" dirty="0" smtClean="0"/>
                <a:t>Service Broker</a:t>
              </a:r>
              <a:endParaRPr lang="en-US" sz="900" b="1" u="sn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614454" y="1898824"/>
              <a:ext cx="1040088" cy="31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u="sng" dirty="0" smtClean="0"/>
                <a:t>CHECKDB</a:t>
              </a:r>
              <a:endParaRPr lang="en-US" sz="800" b="1" u="sng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626811" y="2084175"/>
              <a:ext cx="856234" cy="31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u="sng" dirty="0" smtClean="0"/>
                <a:t>Cursors</a:t>
              </a:r>
              <a:endParaRPr lang="en-US" sz="900" b="1" u="sng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606219" y="2294238"/>
              <a:ext cx="1171412" cy="31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u="sng" dirty="0" smtClean="0"/>
                <a:t>Merge Joins</a:t>
              </a:r>
              <a:endParaRPr lang="en-US" sz="900" b="1" u="sng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9757287" y="2119321"/>
              <a:ext cx="1184754" cy="70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9876736" y="2238769"/>
              <a:ext cx="945857" cy="70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9979708" y="2325267"/>
              <a:ext cx="756387" cy="719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0074443" y="2436478"/>
              <a:ext cx="550441" cy="702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02096" y="2520779"/>
              <a:ext cx="1486590" cy="31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u="sng" dirty="0" smtClean="0"/>
                <a:t>XML Documents</a:t>
              </a:r>
              <a:endParaRPr lang="en-US" sz="900" b="1" u="sng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0207278" y="2528123"/>
              <a:ext cx="309484" cy="727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79"/>
          <p:cNvGrpSpPr/>
          <p:nvPr/>
        </p:nvGrpSpPr>
        <p:grpSpPr>
          <a:xfrm>
            <a:off x="5733762" y="4172002"/>
            <a:ext cx="2935749" cy="1168689"/>
            <a:chOff x="7653396" y="4519484"/>
            <a:chExt cx="4008466" cy="1595725"/>
          </a:xfrm>
        </p:grpSpPr>
        <p:grpSp>
          <p:nvGrpSpPr>
            <p:cNvPr id="56" name="Group 77"/>
            <p:cNvGrpSpPr/>
            <p:nvPr/>
          </p:nvGrpSpPr>
          <p:grpSpPr>
            <a:xfrm>
              <a:off x="7653396" y="4519484"/>
              <a:ext cx="1595725" cy="1595725"/>
              <a:chOff x="7653396" y="4519484"/>
              <a:chExt cx="1595725" cy="1595725"/>
            </a:xfrm>
          </p:grpSpPr>
          <p:grpSp>
            <p:nvGrpSpPr>
              <p:cNvPr id="57" name="Group 98"/>
              <p:cNvGrpSpPr/>
              <p:nvPr/>
            </p:nvGrpSpPr>
            <p:grpSpPr>
              <a:xfrm>
                <a:off x="7653396" y="4519484"/>
                <a:ext cx="1595725" cy="1595725"/>
                <a:chOff x="4459937" y="2949636"/>
                <a:chExt cx="1595725" cy="1595725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4459937" y="2949636"/>
                  <a:ext cx="1595725" cy="1595725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/>
                </a:fontRef>
              </p:style>
            </p:sp>
            <p:sp>
              <p:nvSpPr>
                <p:cNvPr id="79" name="Oval 10"/>
                <p:cNvSpPr/>
                <p:nvPr/>
              </p:nvSpPr>
              <p:spPr>
                <a:xfrm>
                  <a:off x="4693626" y="3183324"/>
                  <a:ext cx="1128347" cy="11283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45720" tIns="45720" rIns="45720" bIns="45720" numCol="1" spcCol="1270" anchor="ctr" anchorCtr="0">
                  <a:noAutofit/>
                </a:bodyPr>
                <a:lstStyle/>
                <a:p>
                  <a:pPr lvl="0" algn="ctr" defTabSz="1600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600" kern="1200" dirty="0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8014638" y="5159619"/>
                <a:ext cx="835754" cy="296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 err="1" smtClean="0"/>
                  <a:t>Workfile</a:t>
                </a:r>
                <a:endParaRPr lang="en-US" sz="1000" b="1" dirty="0" smtClean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10614454" y="4782069"/>
              <a:ext cx="1047408" cy="467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u="sng" dirty="0" smtClean="0"/>
                <a:t>Hash Joins </a:t>
              </a:r>
            </a:p>
            <a:p>
              <a:r>
                <a:rPr lang="en-US" sz="600" dirty="0" smtClean="0"/>
                <a:t>(Temporary Storage </a:t>
              </a:r>
            </a:p>
            <a:p>
              <a:r>
                <a:rPr lang="en-US" sz="600" dirty="0" smtClean="0"/>
                <a:t>for hashing)</a:t>
              </a:r>
              <a:endParaRPr lang="en-US" sz="600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V="1">
              <a:off x="9003957" y="4992134"/>
              <a:ext cx="1729946" cy="8732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416890" y="1335652"/>
            <a:ext cx="6948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/>
              <a:t> Let’s see what all the activities which uses </a:t>
            </a:r>
            <a:r>
              <a:rPr lang="en-US" sz="1600" b="1" dirty="0" err="1" smtClean="0"/>
              <a:t>Tempdb</a:t>
            </a:r>
            <a:endParaRPr lang="en-US" sz="1600" b="1" dirty="0" smtClean="0"/>
          </a:p>
        </p:txBody>
      </p:sp>
      <p:sp>
        <p:nvSpPr>
          <p:cNvPr id="82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TempDB</a:t>
            </a:r>
            <a:r>
              <a:rPr lang="en-US" b="1" dirty="0" smtClean="0"/>
              <a:t> Contention Issue (1)…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84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2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8" name="Straight Arrow Connector 557"/>
          <p:cNvCxnSpPr/>
          <p:nvPr/>
        </p:nvCxnSpPr>
        <p:spPr>
          <a:xfrm rot="16200000" flipV="1">
            <a:off x="4972904" y="3822985"/>
            <a:ext cx="938463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30"/>
          <p:cNvGrpSpPr/>
          <p:nvPr/>
        </p:nvGrpSpPr>
        <p:grpSpPr>
          <a:xfrm>
            <a:off x="4772471" y="3897442"/>
            <a:ext cx="2916200" cy="1878227"/>
            <a:chOff x="8942179" y="2689652"/>
            <a:chExt cx="2916200" cy="1878227"/>
          </a:xfrm>
        </p:grpSpPr>
        <p:sp>
          <p:nvSpPr>
            <p:cNvPr id="332" name="Rectangle 331"/>
            <p:cNvSpPr/>
            <p:nvPr/>
          </p:nvSpPr>
          <p:spPr>
            <a:xfrm>
              <a:off x="8942179" y="2689652"/>
              <a:ext cx="2916200" cy="187822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Snip Single Corner Rectangle 332"/>
            <p:cNvSpPr/>
            <p:nvPr/>
          </p:nvSpPr>
          <p:spPr>
            <a:xfrm>
              <a:off x="9153167" y="271026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Snip Single Corner Rectangle 333"/>
            <p:cNvSpPr/>
            <p:nvPr/>
          </p:nvSpPr>
          <p:spPr>
            <a:xfrm>
              <a:off x="9330281" y="270613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Snip Single Corner Rectangle 334"/>
            <p:cNvSpPr/>
            <p:nvPr/>
          </p:nvSpPr>
          <p:spPr>
            <a:xfrm>
              <a:off x="9515633" y="271025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Snip Single Corner Rectangle 335"/>
            <p:cNvSpPr/>
            <p:nvPr/>
          </p:nvSpPr>
          <p:spPr>
            <a:xfrm>
              <a:off x="9869870" y="2710248"/>
              <a:ext cx="154656" cy="164750"/>
            </a:xfrm>
            <a:prstGeom prst="snip1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Snip Single Corner Rectangle 336"/>
            <p:cNvSpPr/>
            <p:nvPr/>
          </p:nvSpPr>
          <p:spPr>
            <a:xfrm>
              <a:off x="10055224" y="270612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Snip Single Corner Rectangle 337"/>
            <p:cNvSpPr/>
            <p:nvPr/>
          </p:nvSpPr>
          <p:spPr>
            <a:xfrm>
              <a:off x="10232340" y="270200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Snip Single Corner Rectangle 338"/>
            <p:cNvSpPr/>
            <p:nvPr/>
          </p:nvSpPr>
          <p:spPr>
            <a:xfrm>
              <a:off x="9692750" y="2714364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Snip Single Corner Rectangle 339"/>
            <p:cNvSpPr/>
            <p:nvPr/>
          </p:nvSpPr>
          <p:spPr>
            <a:xfrm>
              <a:off x="8963696" y="2891494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Snip Single Corner Rectangle 340"/>
            <p:cNvSpPr/>
            <p:nvPr/>
          </p:nvSpPr>
          <p:spPr>
            <a:xfrm>
              <a:off x="9149045" y="289561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Snip Single Corner Rectangle 341"/>
            <p:cNvSpPr/>
            <p:nvPr/>
          </p:nvSpPr>
          <p:spPr>
            <a:xfrm>
              <a:off x="9326159" y="289149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Snip Single Corner Rectangle 342"/>
            <p:cNvSpPr/>
            <p:nvPr/>
          </p:nvSpPr>
          <p:spPr>
            <a:xfrm>
              <a:off x="9511511" y="289560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Snip Single Corner Rectangle 343"/>
            <p:cNvSpPr/>
            <p:nvPr/>
          </p:nvSpPr>
          <p:spPr>
            <a:xfrm>
              <a:off x="9865748" y="2895600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Snip Single Corner Rectangle 344"/>
            <p:cNvSpPr/>
            <p:nvPr/>
          </p:nvSpPr>
          <p:spPr>
            <a:xfrm>
              <a:off x="10051102" y="289147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Snip Single Corner Rectangle 345"/>
            <p:cNvSpPr/>
            <p:nvPr/>
          </p:nvSpPr>
          <p:spPr>
            <a:xfrm>
              <a:off x="10228218" y="288735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Snip Single Corner Rectangle 346"/>
            <p:cNvSpPr/>
            <p:nvPr/>
          </p:nvSpPr>
          <p:spPr>
            <a:xfrm>
              <a:off x="9688628" y="2899716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Snip Single Corner Rectangle 347"/>
            <p:cNvSpPr/>
            <p:nvPr/>
          </p:nvSpPr>
          <p:spPr>
            <a:xfrm>
              <a:off x="8959574" y="3076846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Snip Single Corner Rectangle 348"/>
            <p:cNvSpPr/>
            <p:nvPr/>
          </p:nvSpPr>
          <p:spPr>
            <a:xfrm>
              <a:off x="9144923" y="308096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Snip Single Corner Rectangle 349"/>
            <p:cNvSpPr/>
            <p:nvPr/>
          </p:nvSpPr>
          <p:spPr>
            <a:xfrm>
              <a:off x="9322037" y="307684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Snip Single Corner Rectangle 350"/>
            <p:cNvSpPr/>
            <p:nvPr/>
          </p:nvSpPr>
          <p:spPr>
            <a:xfrm>
              <a:off x="9507389" y="308095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Snip Single Corner Rectangle 351"/>
            <p:cNvSpPr/>
            <p:nvPr/>
          </p:nvSpPr>
          <p:spPr>
            <a:xfrm>
              <a:off x="9861626" y="3080952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Snip Single Corner Rectangle 352"/>
            <p:cNvSpPr/>
            <p:nvPr/>
          </p:nvSpPr>
          <p:spPr>
            <a:xfrm>
              <a:off x="10046980" y="307683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Snip Single Corner Rectangle 353"/>
            <p:cNvSpPr/>
            <p:nvPr/>
          </p:nvSpPr>
          <p:spPr>
            <a:xfrm>
              <a:off x="10224096" y="307270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Snip Single Corner Rectangle 354"/>
            <p:cNvSpPr/>
            <p:nvPr/>
          </p:nvSpPr>
          <p:spPr>
            <a:xfrm>
              <a:off x="9684506" y="3085068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Snip Single Corner Rectangle 355"/>
            <p:cNvSpPr/>
            <p:nvPr/>
          </p:nvSpPr>
          <p:spPr>
            <a:xfrm>
              <a:off x="8963690" y="3262198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Snip Single Corner Rectangle 356"/>
            <p:cNvSpPr/>
            <p:nvPr/>
          </p:nvSpPr>
          <p:spPr>
            <a:xfrm>
              <a:off x="9149039" y="326631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Snip Single Corner Rectangle 357"/>
            <p:cNvSpPr/>
            <p:nvPr/>
          </p:nvSpPr>
          <p:spPr>
            <a:xfrm>
              <a:off x="9326153" y="326219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Snip Single Corner Rectangle 358"/>
            <p:cNvSpPr/>
            <p:nvPr/>
          </p:nvSpPr>
          <p:spPr>
            <a:xfrm>
              <a:off x="9511505" y="326631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Snip Single Corner Rectangle 359"/>
            <p:cNvSpPr/>
            <p:nvPr/>
          </p:nvSpPr>
          <p:spPr>
            <a:xfrm>
              <a:off x="9865742" y="3266304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Snip Single Corner Rectangle 360"/>
            <p:cNvSpPr/>
            <p:nvPr/>
          </p:nvSpPr>
          <p:spPr>
            <a:xfrm>
              <a:off x="10051096" y="326218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Snip Single Corner Rectangle 361"/>
            <p:cNvSpPr/>
            <p:nvPr/>
          </p:nvSpPr>
          <p:spPr>
            <a:xfrm>
              <a:off x="10228212" y="325806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Snip Single Corner Rectangle 362"/>
            <p:cNvSpPr/>
            <p:nvPr/>
          </p:nvSpPr>
          <p:spPr>
            <a:xfrm>
              <a:off x="9688622" y="3270420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Snip Single Corner Rectangle 363"/>
            <p:cNvSpPr/>
            <p:nvPr/>
          </p:nvSpPr>
          <p:spPr>
            <a:xfrm>
              <a:off x="8959568" y="3447550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Snip Single Corner Rectangle 364"/>
            <p:cNvSpPr/>
            <p:nvPr/>
          </p:nvSpPr>
          <p:spPr>
            <a:xfrm>
              <a:off x="9144917" y="345166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Snip Single Corner Rectangle 365"/>
            <p:cNvSpPr/>
            <p:nvPr/>
          </p:nvSpPr>
          <p:spPr>
            <a:xfrm>
              <a:off x="9322031" y="344754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Snip Single Corner Rectangle 366"/>
            <p:cNvSpPr/>
            <p:nvPr/>
          </p:nvSpPr>
          <p:spPr>
            <a:xfrm>
              <a:off x="9507383" y="345166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Snip Single Corner Rectangle 367"/>
            <p:cNvSpPr/>
            <p:nvPr/>
          </p:nvSpPr>
          <p:spPr>
            <a:xfrm>
              <a:off x="9861620" y="3451656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Snip Single Corner Rectangle 368"/>
            <p:cNvSpPr/>
            <p:nvPr/>
          </p:nvSpPr>
          <p:spPr>
            <a:xfrm>
              <a:off x="10046974" y="344753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Snip Single Corner Rectangle 369"/>
            <p:cNvSpPr/>
            <p:nvPr/>
          </p:nvSpPr>
          <p:spPr>
            <a:xfrm>
              <a:off x="10224090" y="344341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Snip Single Corner Rectangle 370"/>
            <p:cNvSpPr/>
            <p:nvPr/>
          </p:nvSpPr>
          <p:spPr>
            <a:xfrm>
              <a:off x="9684500" y="3455772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Snip Single Corner Rectangle 371"/>
            <p:cNvSpPr/>
            <p:nvPr/>
          </p:nvSpPr>
          <p:spPr>
            <a:xfrm>
              <a:off x="8963684" y="3632902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Snip Single Corner Rectangle 372"/>
            <p:cNvSpPr/>
            <p:nvPr/>
          </p:nvSpPr>
          <p:spPr>
            <a:xfrm>
              <a:off x="9149033" y="363702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Snip Single Corner Rectangle 373"/>
            <p:cNvSpPr/>
            <p:nvPr/>
          </p:nvSpPr>
          <p:spPr>
            <a:xfrm>
              <a:off x="9326147" y="363289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Snip Single Corner Rectangle 374"/>
            <p:cNvSpPr/>
            <p:nvPr/>
          </p:nvSpPr>
          <p:spPr>
            <a:xfrm>
              <a:off x="9511499" y="363701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Snip Single Corner Rectangle 375"/>
            <p:cNvSpPr/>
            <p:nvPr/>
          </p:nvSpPr>
          <p:spPr>
            <a:xfrm>
              <a:off x="9865736" y="3637008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Snip Single Corner Rectangle 376"/>
            <p:cNvSpPr/>
            <p:nvPr/>
          </p:nvSpPr>
          <p:spPr>
            <a:xfrm>
              <a:off x="10051090" y="363288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Snip Single Corner Rectangle 377"/>
            <p:cNvSpPr/>
            <p:nvPr/>
          </p:nvSpPr>
          <p:spPr>
            <a:xfrm>
              <a:off x="10228206" y="362876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Snip Single Corner Rectangle 378"/>
            <p:cNvSpPr/>
            <p:nvPr/>
          </p:nvSpPr>
          <p:spPr>
            <a:xfrm>
              <a:off x="9688616" y="3641124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Snip Single Corner Rectangle 379"/>
            <p:cNvSpPr/>
            <p:nvPr/>
          </p:nvSpPr>
          <p:spPr>
            <a:xfrm>
              <a:off x="8967800" y="3818254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Snip Single Corner Rectangle 380"/>
            <p:cNvSpPr/>
            <p:nvPr/>
          </p:nvSpPr>
          <p:spPr>
            <a:xfrm>
              <a:off x="9153149" y="382237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Snip Single Corner Rectangle 381"/>
            <p:cNvSpPr/>
            <p:nvPr/>
          </p:nvSpPr>
          <p:spPr>
            <a:xfrm>
              <a:off x="9330263" y="381825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Snip Single Corner Rectangle 382"/>
            <p:cNvSpPr/>
            <p:nvPr/>
          </p:nvSpPr>
          <p:spPr>
            <a:xfrm>
              <a:off x="9515615" y="382236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Snip Single Corner Rectangle 383"/>
            <p:cNvSpPr/>
            <p:nvPr/>
          </p:nvSpPr>
          <p:spPr>
            <a:xfrm>
              <a:off x="9869852" y="3822360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Snip Single Corner Rectangle 384"/>
            <p:cNvSpPr/>
            <p:nvPr/>
          </p:nvSpPr>
          <p:spPr>
            <a:xfrm>
              <a:off x="10055206" y="381823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Snip Single Corner Rectangle 385"/>
            <p:cNvSpPr/>
            <p:nvPr/>
          </p:nvSpPr>
          <p:spPr>
            <a:xfrm>
              <a:off x="10232322" y="381411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Snip Single Corner Rectangle 386"/>
            <p:cNvSpPr/>
            <p:nvPr/>
          </p:nvSpPr>
          <p:spPr>
            <a:xfrm>
              <a:off x="9692732" y="3826476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Snip Single Corner Rectangle 387"/>
            <p:cNvSpPr/>
            <p:nvPr/>
          </p:nvSpPr>
          <p:spPr>
            <a:xfrm>
              <a:off x="8955440" y="4003606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Snip Single Corner Rectangle 388"/>
            <p:cNvSpPr/>
            <p:nvPr/>
          </p:nvSpPr>
          <p:spPr>
            <a:xfrm>
              <a:off x="9140789" y="400772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Snip Single Corner Rectangle 389"/>
            <p:cNvSpPr/>
            <p:nvPr/>
          </p:nvSpPr>
          <p:spPr>
            <a:xfrm>
              <a:off x="9317903" y="400360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Snip Single Corner Rectangle 390"/>
            <p:cNvSpPr/>
            <p:nvPr/>
          </p:nvSpPr>
          <p:spPr>
            <a:xfrm>
              <a:off x="9503255" y="400771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Snip Single Corner Rectangle 391"/>
            <p:cNvSpPr/>
            <p:nvPr/>
          </p:nvSpPr>
          <p:spPr>
            <a:xfrm>
              <a:off x="9857492" y="4007712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Snip Single Corner Rectangle 392"/>
            <p:cNvSpPr/>
            <p:nvPr/>
          </p:nvSpPr>
          <p:spPr>
            <a:xfrm>
              <a:off x="10042846" y="400359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Snip Single Corner Rectangle 393"/>
            <p:cNvSpPr/>
            <p:nvPr/>
          </p:nvSpPr>
          <p:spPr>
            <a:xfrm>
              <a:off x="10219962" y="399946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Snip Single Corner Rectangle 394"/>
            <p:cNvSpPr/>
            <p:nvPr/>
          </p:nvSpPr>
          <p:spPr>
            <a:xfrm>
              <a:off x="9680372" y="4011828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Snip Single Corner Rectangle 395"/>
            <p:cNvSpPr/>
            <p:nvPr/>
          </p:nvSpPr>
          <p:spPr>
            <a:xfrm>
              <a:off x="10425891" y="2706147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Snip Single Corner Rectangle 396"/>
            <p:cNvSpPr/>
            <p:nvPr/>
          </p:nvSpPr>
          <p:spPr>
            <a:xfrm>
              <a:off x="10611240" y="2710266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Snip Single Corner Rectangle 397"/>
            <p:cNvSpPr/>
            <p:nvPr/>
          </p:nvSpPr>
          <p:spPr>
            <a:xfrm>
              <a:off x="10788354" y="270614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Snip Single Corner Rectangle 398"/>
            <p:cNvSpPr/>
            <p:nvPr/>
          </p:nvSpPr>
          <p:spPr>
            <a:xfrm>
              <a:off x="10973706" y="271026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Snip Single Corner Rectangle 399"/>
            <p:cNvSpPr/>
            <p:nvPr/>
          </p:nvSpPr>
          <p:spPr>
            <a:xfrm>
              <a:off x="11327943" y="2710253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Snip Single Corner Rectangle 400"/>
            <p:cNvSpPr/>
            <p:nvPr/>
          </p:nvSpPr>
          <p:spPr>
            <a:xfrm>
              <a:off x="11513297" y="270613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Snip Single Corner Rectangle 401"/>
            <p:cNvSpPr/>
            <p:nvPr/>
          </p:nvSpPr>
          <p:spPr>
            <a:xfrm>
              <a:off x="11690413" y="270201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Snip Single Corner Rectangle 402"/>
            <p:cNvSpPr/>
            <p:nvPr/>
          </p:nvSpPr>
          <p:spPr>
            <a:xfrm>
              <a:off x="11150823" y="2714369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Snip Single Corner Rectangle 403"/>
            <p:cNvSpPr/>
            <p:nvPr/>
          </p:nvSpPr>
          <p:spPr>
            <a:xfrm>
              <a:off x="10421769" y="2891499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Snip Single Corner Rectangle 404"/>
            <p:cNvSpPr/>
            <p:nvPr/>
          </p:nvSpPr>
          <p:spPr>
            <a:xfrm>
              <a:off x="10607118" y="289561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Snip Single Corner Rectangle 405"/>
            <p:cNvSpPr/>
            <p:nvPr/>
          </p:nvSpPr>
          <p:spPr>
            <a:xfrm>
              <a:off x="10784232" y="2891496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Snip Single Corner Rectangle 406"/>
            <p:cNvSpPr/>
            <p:nvPr/>
          </p:nvSpPr>
          <p:spPr>
            <a:xfrm>
              <a:off x="10969584" y="289561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Snip Single Corner Rectangle 407"/>
            <p:cNvSpPr/>
            <p:nvPr/>
          </p:nvSpPr>
          <p:spPr>
            <a:xfrm>
              <a:off x="11323821" y="2895605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Snip Single Corner Rectangle 408"/>
            <p:cNvSpPr/>
            <p:nvPr/>
          </p:nvSpPr>
          <p:spPr>
            <a:xfrm>
              <a:off x="11509175" y="289148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Snip Single Corner Rectangle 409"/>
            <p:cNvSpPr/>
            <p:nvPr/>
          </p:nvSpPr>
          <p:spPr>
            <a:xfrm>
              <a:off x="11686291" y="288736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Snip Single Corner Rectangle 410"/>
            <p:cNvSpPr/>
            <p:nvPr/>
          </p:nvSpPr>
          <p:spPr>
            <a:xfrm>
              <a:off x="11146701" y="2899721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Snip Single Corner Rectangle 411"/>
            <p:cNvSpPr/>
            <p:nvPr/>
          </p:nvSpPr>
          <p:spPr>
            <a:xfrm>
              <a:off x="10417647" y="3076851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Snip Single Corner Rectangle 412"/>
            <p:cNvSpPr/>
            <p:nvPr/>
          </p:nvSpPr>
          <p:spPr>
            <a:xfrm>
              <a:off x="10602996" y="308097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Snip Single Corner Rectangle 413"/>
            <p:cNvSpPr/>
            <p:nvPr/>
          </p:nvSpPr>
          <p:spPr>
            <a:xfrm>
              <a:off x="10780110" y="307684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Snip Single Corner Rectangle 414"/>
            <p:cNvSpPr/>
            <p:nvPr/>
          </p:nvSpPr>
          <p:spPr>
            <a:xfrm>
              <a:off x="10965462" y="308096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Snip Single Corner Rectangle 415"/>
            <p:cNvSpPr/>
            <p:nvPr/>
          </p:nvSpPr>
          <p:spPr>
            <a:xfrm>
              <a:off x="11319699" y="3080957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Snip Single Corner Rectangle 416"/>
            <p:cNvSpPr/>
            <p:nvPr/>
          </p:nvSpPr>
          <p:spPr>
            <a:xfrm>
              <a:off x="11505053" y="3076836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Snip Single Corner Rectangle 417"/>
            <p:cNvSpPr/>
            <p:nvPr/>
          </p:nvSpPr>
          <p:spPr>
            <a:xfrm>
              <a:off x="11682169" y="307271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Snip Single Corner Rectangle 418"/>
            <p:cNvSpPr/>
            <p:nvPr/>
          </p:nvSpPr>
          <p:spPr>
            <a:xfrm>
              <a:off x="11142579" y="3085073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Snip Single Corner Rectangle 419"/>
            <p:cNvSpPr/>
            <p:nvPr/>
          </p:nvSpPr>
          <p:spPr>
            <a:xfrm>
              <a:off x="10421763" y="3262203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Snip Single Corner Rectangle 420"/>
            <p:cNvSpPr/>
            <p:nvPr/>
          </p:nvSpPr>
          <p:spPr>
            <a:xfrm>
              <a:off x="10607112" y="326632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Snip Single Corner Rectangle 421"/>
            <p:cNvSpPr/>
            <p:nvPr/>
          </p:nvSpPr>
          <p:spPr>
            <a:xfrm>
              <a:off x="10784226" y="326220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Snip Single Corner Rectangle 422"/>
            <p:cNvSpPr/>
            <p:nvPr/>
          </p:nvSpPr>
          <p:spPr>
            <a:xfrm>
              <a:off x="10969578" y="3266316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Snip Single Corner Rectangle 423"/>
            <p:cNvSpPr/>
            <p:nvPr/>
          </p:nvSpPr>
          <p:spPr>
            <a:xfrm>
              <a:off x="11323815" y="3266309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Snip Single Corner Rectangle 424"/>
            <p:cNvSpPr/>
            <p:nvPr/>
          </p:nvSpPr>
          <p:spPr>
            <a:xfrm>
              <a:off x="11509169" y="326218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Snip Single Corner Rectangle 425"/>
            <p:cNvSpPr/>
            <p:nvPr/>
          </p:nvSpPr>
          <p:spPr>
            <a:xfrm>
              <a:off x="11686285" y="3258066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Snip Single Corner Rectangle 426"/>
            <p:cNvSpPr/>
            <p:nvPr/>
          </p:nvSpPr>
          <p:spPr>
            <a:xfrm>
              <a:off x="11146695" y="3270425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Snip Single Corner Rectangle 427"/>
            <p:cNvSpPr/>
            <p:nvPr/>
          </p:nvSpPr>
          <p:spPr>
            <a:xfrm>
              <a:off x="10417641" y="3447555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Snip Single Corner Rectangle 428"/>
            <p:cNvSpPr/>
            <p:nvPr/>
          </p:nvSpPr>
          <p:spPr>
            <a:xfrm>
              <a:off x="10602990" y="345167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Snip Single Corner Rectangle 429"/>
            <p:cNvSpPr/>
            <p:nvPr/>
          </p:nvSpPr>
          <p:spPr>
            <a:xfrm>
              <a:off x="10780104" y="344755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Snip Single Corner Rectangle 430"/>
            <p:cNvSpPr/>
            <p:nvPr/>
          </p:nvSpPr>
          <p:spPr>
            <a:xfrm>
              <a:off x="10965456" y="345166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Snip Single Corner Rectangle 431"/>
            <p:cNvSpPr/>
            <p:nvPr/>
          </p:nvSpPr>
          <p:spPr>
            <a:xfrm>
              <a:off x="11319693" y="3451661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Snip Single Corner Rectangle 432"/>
            <p:cNvSpPr/>
            <p:nvPr/>
          </p:nvSpPr>
          <p:spPr>
            <a:xfrm>
              <a:off x="11505047" y="344754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Snip Single Corner Rectangle 433"/>
            <p:cNvSpPr/>
            <p:nvPr/>
          </p:nvSpPr>
          <p:spPr>
            <a:xfrm>
              <a:off x="11682163" y="344341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Snip Single Corner Rectangle 434"/>
            <p:cNvSpPr/>
            <p:nvPr/>
          </p:nvSpPr>
          <p:spPr>
            <a:xfrm>
              <a:off x="11142573" y="3455777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Snip Single Corner Rectangle 435"/>
            <p:cNvSpPr/>
            <p:nvPr/>
          </p:nvSpPr>
          <p:spPr>
            <a:xfrm>
              <a:off x="10421757" y="3632907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Snip Single Corner Rectangle 436"/>
            <p:cNvSpPr/>
            <p:nvPr/>
          </p:nvSpPr>
          <p:spPr>
            <a:xfrm>
              <a:off x="10607106" y="3637026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Snip Single Corner Rectangle 437"/>
            <p:cNvSpPr/>
            <p:nvPr/>
          </p:nvSpPr>
          <p:spPr>
            <a:xfrm>
              <a:off x="10784220" y="363290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Snip Single Corner Rectangle 438"/>
            <p:cNvSpPr/>
            <p:nvPr/>
          </p:nvSpPr>
          <p:spPr>
            <a:xfrm>
              <a:off x="10969572" y="363702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Snip Single Corner Rectangle 439"/>
            <p:cNvSpPr/>
            <p:nvPr/>
          </p:nvSpPr>
          <p:spPr>
            <a:xfrm>
              <a:off x="11323809" y="3637013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Snip Single Corner Rectangle 440"/>
            <p:cNvSpPr/>
            <p:nvPr/>
          </p:nvSpPr>
          <p:spPr>
            <a:xfrm>
              <a:off x="11509163" y="363289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Snip Single Corner Rectangle 441"/>
            <p:cNvSpPr/>
            <p:nvPr/>
          </p:nvSpPr>
          <p:spPr>
            <a:xfrm>
              <a:off x="11686279" y="362877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Snip Single Corner Rectangle 442"/>
            <p:cNvSpPr/>
            <p:nvPr/>
          </p:nvSpPr>
          <p:spPr>
            <a:xfrm>
              <a:off x="11146689" y="3641129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Snip Single Corner Rectangle 443"/>
            <p:cNvSpPr/>
            <p:nvPr/>
          </p:nvSpPr>
          <p:spPr>
            <a:xfrm>
              <a:off x="10425873" y="3818259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Snip Single Corner Rectangle 444"/>
            <p:cNvSpPr/>
            <p:nvPr/>
          </p:nvSpPr>
          <p:spPr>
            <a:xfrm>
              <a:off x="10611222" y="382237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Snip Single Corner Rectangle 445"/>
            <p:cNvSpPr/>
            <p:nvPr/>
          </p:nvSpPr>
          <p:spPr>
            <a:xfrm>
              <a:off x="10788336" y="3818256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Snip Single Corner Rectangle 446"/>
            <p:cNvSpPr/>
            <p:nvPr/>
          </p:nvSpPr>
          <p:spPr>
            <a:xfrm>
              <a:off x="10973688" y="382237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Snip Single Corner Rectangle 447"/>
            <p:cNvSpPr/>
            <p:nvPr/>
          </p:nvSpPr>
          <p:spPr>
            <a:xfrm>
              <a:off x="11327925" y="3822365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Snip Single Corner Rectangle 448"/>
            <p:cNvSpPr/>
            <p:nvPr/>
          </p:nvSpPr>
          <p:spPr>
            <a:xfrm>
              <a:off x="11513279" y="381824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Snip Single Corner Rectangle 449"/>
            <p:cNvSpPr/>
            <p:nvPr/>
          </p:nvSpPr>
          <p:spPr>
            <a:xfrm>
              <a:off x="11690395" y="381412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Snip Single Corner Rectangle 450"/>
            <p:cNvSpPr/>
            <p:nvPr/>
          </p:nvSpPr>
          <p:spPr>
            <a:xfrm>
              <a:off x="11150805" y="3826481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Snip Single Corner Rectangle 451"/>
            <p:cNvSpPr/>
            <p:nvPr/>
          </p:nvSpPr>
          <p:spPr>
            <a:xfrm>
              <a:off x="10413513" y="4003611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Snip Single Corner Rectangle 452"/>
            <p:cNvSpPr/>
            <p:nvPr/>
          </p:nvSpPr>
          <p:spPr>
            <a:xfrm>
              <a:off x="10598862" y="400773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Snip Single Corner Rectangle 453"/>
            <p:cNvSpPr/>
            <p:nvPr/>
          </p:nvSpPr>
          <p:spPr>
            <a:xfrm>
              <a:off x="10775976" y="400360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Snip Single Corner Rectangle 454"/>
            <p:cNvSpPr/>
            <p:nvPr/>
          </p:nvSpPr>
          <p:spPr>
            <a:xfrm>
              <a:off x="10961328" y="400772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Snip Single Corner Rectangle 455"/>
            <p:cNvSpPr/>
            <p:nvPr/>
          </p:nvSpPr>
          <p:spPr>
            <a:xfrm>
              <a:off x="11315565" y="4007717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Snip Single Corner Rectangle 456"/>
            <p:cNvSpPr/>
            <p:nvPr/>
          </p:nvSpPr>
          <p:spPr>
            <a:xfrm>
              <a:off x="11500919" y="4003596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Snip Single Corner Rectangle 457"/>
            <p:cNvSpPr/>
            <p:nvPr/>
          </p:nvSpPr>
          <p:spPr>
            <a:xfrm>
              <a:off x="11678035" y="399947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Snip Single Corner Rectangle 458"/>
            <p:cNvSpPr/>
            <p:nvPr/>
          </p:nvSpPr>
          <p:spPr>
            <a:xfrm>
              <a:off x="11138445" y="4011833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Snip Single Corner Rectangle 459"/>
            <p:cNvSpPr/>
            <p:nvPr/>
          </p:nvSpPr>
          <p:spPr>
            <a:xfrm>
              <a:off x="8963678" y="4193080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Snip Single Corner Rectangle 460"/>
            <p:cNvSpPr/>
            <p:nvPr/>
          </p:nvSpPr>
          <p:spPr>
            <a:xfrm>
              <a:off x="9149027" y="419719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Snip Single Corner Rectangle 461"/>
            <p:cNvSpPr/>
            <p:nvPr/>
          </p:nvSpPr>
          <p:spPr>
            <a:xfrm>
              <a:off x="9326141" y="419307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Snip Single Corner Rectangle 462"/>
            <p:cNvSpPr/>
            <p:nvPr/>
          </p:nvSpPr>
          <p:spPr>
            <a:xfrm>
              <a:off x="9511493" y="419719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Snip Single Corner Rectangle 463"/>
            <p:cNvSpPr/>
            <p:nvPr/>
          </p:nvSpPr>
          <p:spPr>
            <a:xfrm>
              <a:off x="9865730" y="4197186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Snip Single Corner Rectangle 464"/>
            <p:cNvSpPr/>
            <p:nvPr/>
          </p:nvSpPr>
          <p:spPr>
            <a:xfrm>
              <a:off x="10051084" y="419306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Snip Single Corner Rectangle 465"/>
            <p:cNvSpPr/>
            <p:nvPr/>
          </p:nvSpPr>
          <p:spPr>
            <a:xfrm>
              <a:off x="10228200" y="4188943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Snip Single Corner Rectangle 466"/>
            <p:cNvSpPr/>
            <p:nvPr/>
          </p:nvSpPr>
          <p:spPr>
            <a:xfrm>
              <a:off x="9688610" y="4201302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Snip Single Corner Rectangle 467"/>
            <p:cNvSpPr/>
            <p:nvPr/>
          </p:nvSpPr>
          <p:spPr>
            <a:xfrm>
              <a:off x="8951318" y="4378432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Snip Single Corner Rectangle 468"/>
            <p:cNvSpPr/>
            <p:nvPr/>
          </p:nvSpPr>
          <p:spPr>
            <a:xfrm>
              <a:off x="9136667" y="438255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Snip Single Corner Rectangle 469"/>
            <p:cNvSpPr/>
            <p:nvPr/>
          </p:nvSpPr>
          <p:spPr>
            <a:xfrm>
              <a:off x="9313781" y="4378429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Snip Single Corner Rectangle 470"/>
            <p:cNvSpPr/>
            <p:nvPr/>
          </p:nvSpPr>
          <p:spPr>
            <a:xfrm>
              <a:off x="9499133" y="438254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Snip Single Corner Rectangle 471"/>
            <p:cNvSpPr/>
            <p:nvPr/>
          </p:nvSpPr>
          <p:spPr>
            <a:xfrm>
              <a:off x="9853370" y="4382538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Snip Single Corner Rectangle 472"/>
            <p:cNvSpPr/>
            <p:nvPr/>
          </p:nvSpPr>
          <p:spPr>
            <a:xfrm>
              <a:off x="10038724" y="4378417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Snip Single Corner Rectangle 473"/>
            <p:cNvSpPr/>
            <p:nvPr/>
          </p:nvSpPr>
          <p:spPr>
            <a:xfrm>
              <a:off x="10215840" y="4374295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Snip Single Corner Rectangle 474"/>
            <p:cNvSpPr/>
            <p:nvPr/>
          </p:nvSpPr>
          <p:spPr>
            <a:xfrm>
              <a:off x="9676250" y="4386654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Snip Single Corner Rectangle 475"/>
            <p:cNvSpPr/>
            <p:nvPr/>
          </p:nvSpPr>
          <p:spPr>
            <a:xfrm>
              <a:off x="10421751" y="4193085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Snip Single Corner Rectangle 476"/>
            <p:cNvSpPr/>
            <p:nvPr/>
          </p:nvSpPr>
          <p:spPr>
            <a:xfrm>
              <a:off x="10607100" y="4197204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Snip Single Corner Rectangle 477"/>
            <p:cNvSpPr/>
            <p:nvPr/>
          </p:nvSpPr>
          <p:spPr>
            <a:xfrm>
              <a:off x="10784214" y="419308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Snip Single Corner Rectangle 478"/>
            <p:cNvSpPr/>
            <p:nvPr/>
          </p:nvSpPr>
          <p:spPr>
            <a:xfrm>
              <a:off x="10969566" y="419719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Snip Single Corner Rectangle 479"/>
            <p:cNvSpPr/>
            <p:nvPr/>
          </p:nvSpPr>
          <p:spPr>
            <a:xfrm>
              <a:off x="11323803" y="4197191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Snip Single Corner Rectangle 480"/>
            <p:cNvSpPr/>
            <p:nvPr/>
          </p:nvSpPr>
          <p:spPr>
            <a:xfrm>
              <a:off x="11509157" y="419307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Snip Single Corner Rectangle 481"/>
            <p:cNvSpPr/>
            <p:nvPr/>
          </p:nvSpPr>
          <p:spPr>
            <a:xfrm>
              <a:off x="11686273" y="4188948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Snip Single Corner Rectangle 482"/>
            <p:cNvSpPr/>
            <p:nvPr/>
          </p:nvSpPr>
          <p:spPr>
            <a:xfrm>
              <a:off x="11146683" y="4201307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Snip Single Corner Rectangle 483"/>
            <p:cNvSpPr/>
            <p:nvPr/>
          </p:nvSpPr>
          <p:spPr>
            <a:xfrm>
              <a:off x="10957206" y="438255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Snip Single Corner Rectangle 484"/>
            <p:cNvSpPr/>
            <p:nvPr/>
          </p:nvSpPr>
          <p:spPr>
            <a:xfrm>
              <a:off x="11311443" y="4382543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Snip Single Corner Rectangle 485"/>
            <p:cNvSpPr/>
            <p:nvPr/>
          </p:nvSpPr>
          <p:spPr>
            <a:xfrm>
              <a:off x="11496797" y="4378422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Snip Single Corner Rectangle 486"/>
            <p:cNvSpPr/>
            <p:nvPr/>
          </p:nvSpPr>
          <p:spPr>
            <a:xfrm>
              <a:off x="11673913" y="437430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Snip Single Corner Rectangle 487"/>
            <p:cNvSpPr/>
            <p:nvPr/>
          </p:nvSpPr>
          <p:spPr>
            <a:xfrm>
              <a:off x="11134323" y="4386659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Snip Single Corner Rectangle 488"/>
            <p:cNvSpPr/>
            <p:nvPr/>
          </p:nvSpPr>
          <p:spPr>
            <a:xfrm>
              <a:off x="8970287" y="2702641"/>
              <a:ext cx="154656" cy="164750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Snip Single Corner Rectangle 489"/>
            <p:cNvSpPr/>
            <p:nvPr/>
          </p:nvSpPr>
          <p:spPr>
            <a:xfrm>
              <a:off x="10408566" y="4382550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Snip Single Corner Rectangle 490"/>
            <p:cNvSpPr/>
            <p:nvPr/>
          </p:nvSpPr>
          <p:spPr>
            <a:xfrm>
              <a:off x="10770423" y="4382543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Snip Single Corner Rectangle 491"/>
            <p:cNvSpPr/>
            <p:nvPr/>
          </p:nvSpPr>
          <p:spPr>
            <a:xfrm>
              <a:off x="10593303" y="4379039"/>
              <a:ext cx="154656" cy="164750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3" name="Snip Single Corner Rectangle 492"/>
          <p:cNvSpPr/>
          <p:nvPr/>
        </p:nvSpPr>
        <p:spPr>
          <a:xfrm>
            <a:off x="2325829" y="3217108"/>
            <a:ext cx="120258" cy="128107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94" name="Snip Single Corner Rectangle 493"/>
          <p:cNvSpPr/>
          <p:nvPr/>
        </p:nvSpPr>
        <p:spPr>
          <a:xfrm>
            <a:off x="2652795" y="3211565"/>
            <a:ext cx="120258" cy="128107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95" name="Snip Single Corner Rectangle 494"/>
          <p:cNvSpPr/>
          <p:nvPr/>
        </p:nvSpPr>
        <p:spPr>
          <a:xfrm>
            <a:off x="2989921" y="3214335"/>
            <a:ext cx="120258" cy="128107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96" name="Snip Single Corner Rectangle 495"/>
          <p:cNvSpPr/>
          <p:nvPr/>
        </p:nvSpPr>
        <p:spPr>
          <a:xfrm>
            <a:off x="3245767" y="3217105"/>
            <a:ext cx="120258" cy="128107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97" name="Snip Single Corner Rectangle 496"/>
          <p:cNvSpPr/>
          <p:nvPr/>
        </p:nvSpPr>
        <p:spPr>
          <a:xfrm>
            <a:off x="3582893" y="3219182"/>
            <a:ext cx="120258" cy="128107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98" name="Snip Single Corner Rectangle 497"/>
          <p:cNvSpPr/>
          <p:nvPr/>
        </p:nvSpPr>
        <p:spPr>
          <a:xfrm>
            <a:off x="3895080" y="3221952"/>
            <a:ext cx="120258" cy="128107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99" name="Snip Single Corner Rectangle 498"/>
          <p:cNvSpPr/>
          <p:nvPr/>
        </p:nvSpPr>
        <p:spPr>
          <a:xfrm>
            <a:off x="4201726" y="3224722"/>
            <a:ext cx="120258" cy="128107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500" name="Snip Single Corner Rectangle 499"/>
          <p:cNvSpPr/>
          <p:nvPr/>
        </p:nvSpPr>
        <p:spPr>
          <a:xfrm>
            <a:off x="4549012" y="3209019"/>
            <a:ext cx="120258" cy="128107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pic>
        <p:nvPicPr>
          <p:cNvPr id="504" name="Picture 50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7227" r="7064"/>
          <a:stretch/>
        </p:blipFill>
        <p:spPr>
          <a:xfrm>
            <a:off x="2021496" y="5052073"/>
            <a:ext cx="1042819" cy="911358"/>
          </a:xfrm>
          <a:prstGeom prst="rect">
            <a:avLst/>
          </a:prstGeom>
        </p:spPr>
      </p:pic>
      <p:pic>
        <p:nvPicPr>
          <p:cNvPr id="505" name="Picture 50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0110" y="5194898"/>
            <a:ext cx="267852" cy="28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6" name="Picture 50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0109" y="5194898"/>
            <a:ext cx="267852" cy="28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7" name="Picture 50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0109" y="5194898"/>
            <a:ext cx="267852" cy="28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8" name="Picture 50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0108" y="5194898"/>
            <a:ext cx="267852" cy="28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9" name="Picture 6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04539" y="1603283"/>
            <a:ext cx="752659" cy="75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0" name="Rectangle 509"/>
          <p:cNvSpPr/>
          <p:nvPr/>
        </p:nvSpPr>
        <p:spPr>
          <a:xfrm>
            <a:off x="3013157" y="1313641"/>
            <a:ext cx="1355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 smtClean="0"/>
              <a:t>Object</a:t>
            </a:r>
          </a:p>
          <a:p>
            <a:pPr algn="ctr"/>
            <a:r>
              <a:rPr lang="en-US" sz="900" b="1" dirty="0" smtClean="0"/>
              <a:t>(Table or Index)</a:t>
            </a:r>
            <a:endParaRPr lang="en-US" sz="900" b="1" dirty="0"/>
          </a:p>
        </p:txBody>
      </p:sp>
      <p:sp>
        <p:nvSpPr>
          <p:cNvPr id="511" name="Trapezoid 510"/>
          <p:cNvSpPr/>
          <p:nvPr/>
        </p:nvSpPr>
        <p:spPr>
          <a:xfrm>
            <a:off x="2231916" y="2274084"/>
            <a:ext cx="2568654" cy="768675"/>
          </a:xfrm>
          <a:prstGeom prst="trapezoid">
            <a:avLst>
              <a:gd name="adj" fmla="val 144820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31"/>
          <p:cNvGrpSpPr/>
          <p:nvPr/>
        </p:nvGrpSpPr>
        <p:grpSpPr>
          <a:xfrm>
            <a:off x="3846864" y="3047807"/>
            <a:ext cx="362600" cy="326745"/>
            <a:chOff x="5807752" y="3255955"/>
            <a:chExt cx="466316" cy="420205"/>
          </a:xfrm>
        </p:grpSpPr>
        <p:sp>
          <p:nvSpPr>
            <p:cNvPr id="513" name="Snip Single Corner Rectangle 512"/>
            <p:cNvSpPr/>
            <p:nvPr/>
          </p:nvSpPr>
          <p:spPr>
            <a:xfrm>
              <a:off x="5815662" y="3255955"/>
              <a:ext cx="394460" cy="420205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5807752" y="3336333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4" name="Group 430"/>
          <p:cNvGrpSpPr/>
          <p:nvPr/>
        </p:nvGrpSpPr>
        <p:grpSpPr>
          <a:xfrm>
            <a:off x="3520373" y="3051929"/>
            <a:ext cx="362600" cy="326745"/>
            <a:chOff x="5399979" y="3260077"/>
            <a:chExt cx="466316" cy="420205"/>
          </a:xfrm>
        </p:grpSpPr>
        <p:sp>
          <p:nvSpPr>
            <p:cNvPr id="516" name="Snip Single Corner Rectangle 515"/>
            <p:cNvSpPr/>
            <p:nvPr/>
          </p:nvSpPr>
          <p:spPr>
            <a:xfrm>
              <a:off x="5407884" y="3260077"/>
              <a:ext cx="394460" cy="420205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5399979" y="3340452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5" name="Group 433"/>
          <p:cNvGrpSpPr/>
          <p:nvPr/>
        </p:nvGrpSpPr>
        <p:grpSpPr>
          <a:xfrm>
            <a:off x="4500282" y="3046030"/>
            <a:ext cx="362600" cy="326745"/>
            <a:chOff x="6644046" y="3264338"/>
            <a:chExt cx="466316" cy="420205"/>
          </a:xfrm>
        </p:grpSpPr>
        <p:sp>
          <p:nvSpPr>
            <p:cNvPr id="519" name="Snip Single Corner Rectangle 518"/>
            <p:cNvSpPr/>
            <p:nvPr/>
          </p:nvSpPr>
          <p:spPr>
            <a:xfrm>
              <a:off x="6647844" y="3264338"/>
              <a:ext cx="394460" cy="420205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20" name="TextBox 519"/>
            <p:cNvSpPr txBox="1"/>
            <p:nvPr/>
          </p:nvSpPr>
          <p:spPr>
            <a:xfrm>
              <a:off x="6644046" y="3340451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6" name="Group 432"/>
          <p:cNvGrpSpPr/>
          <p:nvPr/>
        </p:nvGrpSpPr>
        <p:grpSpPr>
          <a:xfrm>
            <a:off x="4175562" y="3051923"/>
            <a:ext cx="362600" cy="326745"/>
            <a:chOff x="6227883" y="3260071"/>
            <a:chExt cx="466315" cy="420205"/>
          </a:xfrm>
        </p:grpSpPr>
        <p:sp>
          <p:nvSpPr>
            <p:cNvPr id="522" name="Snip Single Corner Rectangle 521"/>
            <p:cNvSpPr/>
            <p:nvPr/>
          </p:nvSpPr>
          <p:spPr>
            <a:xfrm>
              <a:off x="6231675" y="3260071"/>
              <a:ext cx="394460" cy="420205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6227883" y="3344569"/>
              <a:ext cx="466315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7" name="Group 427"/>
          <p:cNvGrpSpPr/>
          <p:nvPr/>
        </p:nvGrpSpPr>
        <p:grpSpPr>
          <a:xfrm>
            <a:off x="2520266" y="3040199"/>
            <a:ext cx="362600" cy="326745"/>
            <a:chOff x="4156029" y="3255967"/>
            <a:chExt cx="466316" cy="420205"/>
          </a:xfrm>
        </p:grpSpPr>
        <p:sp>
          <p:nvSpPr>
            <p:cNvPr id="525" name="Snip Single Corner Rectangle 524"/>
            <p:cNvSpPr/>
            <p:nvPr/>
          </p:nvSpPr>
          <p:spPr>
            <a:xfrm>
              <a:off x="4176326" y="3255967"/>
              <a:ext cx="394460" cy="420205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4156029" y="3332211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8" name="Group 426"/>
          <p:cNvGrpSpPr/>
          <p:nvPr/>
        </p:nvGrpSpPr>
        <p:grpSpPr>
          <a:xfrm>
            <a:off x="2196120" y="3044317"/>
            <a:ext cx="362600" cy="326745"/>
            <a:chOff x="3748256" y="3260085"/>
            <a:chExt cx="466316" cy="420205"/>
          </a:xfrm>
        </p:grpSpPr>
        <p:sp>
          <p:nvSpPr>
            <p:cNvPr id="528" name="Snip Single Corner Rectangle 527"/>
            <p:cNvSpPr/>
            <p:nvPr/>
          </p:nvSpPr>
          <p:spPr>
            <a:xfrm>
              <a:off x="3768556" y="3260085"/>
              <a:ext cx="394460" cy="420205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3748256" y="3336329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9" name="Group 429"/>
          <p:cNvGrpSpPr/>
          <p:nvPr/>
        </p:nvGrpSpPr>
        <p:grpSpPr>
          <a:xfrm>
            <a:off x="3185611" y="3047813"/>
            <a:ext cx="362600" cy="326745"/>
            <a:chOff x="4983933" y="3255961"/>
            <a:chExt cx="466316" cy="420205"/>
          </a:xfrm>
        </p:grpSpPr>
        <p:sp>
          <p:nvSpPr>
            <p:cNvPr id="531" name="Snip Single Corner Rectangle 530"/>
            <p:cNvSpPr/>
            <p:nvPr/>
          </p:nvSpPr>
          <p:spPr>
            <a:xfrm>
              <a:off x="5000106" y="3255961"/>
              <a:ext cx="394460" cy="420205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4983933" y="3336328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10" name="Group 428"/>
          <p:cNvGrpSpPr/>
          <p:nvPr/>
        </p:nvGrpSpPr>
        <p:grpSpPr>
          <a:xfrm>
            <a:off x="2859114" y="3044316"/>
            <a:ext cx="362600" cy="326745"/>
            <a:chOff x="4576160" y="3260084"/>
            <a:chExt cx="466316" cy="420205"/>
          </a:xfrm>
        </p:grpSpPr>
        <p:sp>
          <p:nvSpPr>
            <p:cNvPr id="534" name="Snip Single Corner Rectangle 533"/>
            <p:cNvSpPr/>
            <p:nvPr/>
          </p:nvSpPr>
          <p:spPr>
            <a:xfrm>
              <a:off x="4584098" y="3260084"/>
              <a:ext cx="394460" cy="420205"/>
            </a:xfrm>
            <a:prstGeom prst="snip1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35" name="TextBox 534"/>
            <p:cNvSpPr txBox="1"/>
            <p:nvPr/>
          </p:nvSpPr>
          <p:spPr>
            <a:xfrm>
              <a:off x="4576160" y="3340446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11" name="Group 434"/>
          <p:cNvGrpSpPr/>
          <p:nvPr/>
        </p:nvGrpSpPr>
        <p:grpSpPr>
          <a:xfrm>
            <a:off x="4844877" y="1443253"/>
            <a:ext cx="398746" cy="420205"/>
            <a:chOff x="6647844" y="3264338"/>
            <a:chExt cx="398746" cy="420205"/>
          </a:xfrm>
          <a:solidFill>
            <a:srgbClr val="FF0000"/>
          </a:solidFill>
        </p:grpSpPr>
        <p:sp>
          <p:nvSpPr>
            <p:cNvPr id="537" name="Snip Single Corner Rectangle 536"/>
            <p:cNvSpPr/>
            <p:nvPr/>
          </p:nvSpPr>
          <p:spPr>
            <a:xfrm>
              <a:off x="6647844" y="3264338"/>
              <a:ext cx="394460" cy="420205"/>
            </a:xfrm>
            <a:prstGeom prst="snip1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TextBox 537"/>
            <p:cNvSpPr txBox="1"/>
            <p:nvPr/>
          </p:nvSpPr>
          <p:spPr>
            <a:xfrm>
              <a:off x="6656740" y="3308700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/>
                <a:t>PFS</a:t>
              </a:r>
            </a:p>
            <a:p>
              <a:r>
                <a:rPr lang="en-US" sz="800" b="1" dirty="0" smtClean="0"/>
                <a:t>8KB</a:t>
              </a:r>
              <a:endParaRPr lang="en-US" sz="800" b="1" dirty="0"/>
            </a:p>
          </p:txBody>
        </p:sp>
      </p:grpSp>
      <p:grpSp>
        <p:nvGrpSpPr>
          <p:cNvPr id="13" name="Group 427"/>
          <p:cNvGrpSpPr/>
          <p:nvPr/>
        </p:nvGrpSpPr>
        <p:grpSpPr>
          <a:xfrm>
            <a:off x="2508924" y="3036293"/>
            <a:ext cx="362600" cy="326745"/>
            <a:chOff x="4136428" y="3255967"/>
            <a:chExt cx="466316" cy="42020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44" name="Snip Single Corner Rectangle 543"/>
            <p:cNvSpPr/>
            <p:nvPr/>
          </p:nvSpPr>
          <p:spPr>
            <a:xfrm>
              <a:off x="4176326" y="3255967"/>
              <a:ext cx="394460" cy="420205"/>
            </a:xfrm>
            <a:prstGeom prst="snip1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4136428" y="3332211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14" name="Group 426"/>
          <p:cNvGrpSpPr/>
          <p:nvPr/>
        </p:nvGrpSpPr>
        <p:grpSpPr>
          <a:xfrm>
            <a:off x="2184778" y="3040411"/>
            <a:ext cx="362600" cy="326745"/>
            <a:chOff x="3728655" y="3260085"/>
            <a:chExt cx="466316" cy="42020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47" name="Snip Single Corner Rectangle 546"/>
            <p:cNvSpPr/>
            <p:nvPr/>
          </p:nvSpPr>
          <p:spPr>
            <a:xfrm>
              <a:off x="3768556" y="3260085"/>
              <a:ext cx="394460" cy="420205"/>
            </a:xfrm>
            <a:prstGeom prst="snip1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3728655" y="3336329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grpSp>
        <p:nvGrpSpPr>
          <p:cNvPr id="15" name="Group 428"/>
          <p:cNvGrpSpPr/>
          <p:nvPr/>
        </p:nvGrpSpPr>
        <p:grpSpPr>
          <a:xfrm>
            <a:off x="2847772" y="3040410"/>
            <a:ext cx="362600" cy="326745"/>
            <a:chOff x="4556559" y="3260084"/>
            <a:chExt cx="466316" cy="420205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50" name="Snip Single Corner Rectangle 549"/>
            <p:cNvSpPr/>
            <p:nvPr/>
          </p:nvSpPr>
          <p:spPr>
            <a:xfrm>
              <a:off x="4584098" y="3260084"/>
              <a:ext cx="394460" cy="420205"/>
            </a:xfrm>
            <a:prstGeom prst="snip1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4556559" y="3340446"/>
              <a:ext cx="466316" cy="257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 smtClean="0"/>
                <a:t>8KB</a:t>
              </a:r>
              <a:endParaRPr lang="en-US" sz="700" b="1" dirty="0"/>
            </a:p>
          </p:txBody>
        </p:sp>
      </p:grpSp>
      <p:sp>
        <p:nvSpPr>
          <p:cNvPr id="552" name="Snip Single Corner Rectangle 551"/>
          <p:cNvSpPr/>
          <p:nvPr/>
        </p:nvSpPr>
        <p:spPr>
          <a:xfrm>
            <a:off x="6244131" y="5591385"/>
            <a:ext cx="154656" cy="16475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Snip Single Corner Rectangle 552"/>
          <p:cNvSpPr/>
          <p:nvPr/>
        </p:nvSpPr>
        <p:spPr>
          <a:xfrm>
            <a:off x="6429480" y="5595504"/>
            <a:ext cx="154656" cy="16475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Snip Single Corner Rectangle 553"/>
          <p:cNvSpPr/>
          <p:nvPr/>
        </p:nvSpPr>
        <p:spPr>
          <a:xfrm>
            <a:off x="6606594" y="5591382"/>
            <a:ext cx="154656" cy="16475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Snip Single Corner Rectangle 554"/>
          <p:cNvSpPr/>
          <p:nvPr/>
        </p:nvSpPr>
        <p:spPr>
          <a:xfrm>
            <a:off x="4983706" y="3916543"/>
            <a:ext cx="154656" cy="164750"/>
          </a:xfrm>
          <a:prstGeom prst="snip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Snip Single Corner Rectangle 555"/>
          <p:cNvSpPr/>
          <p:nvPr/>
        </p:nvSpPr>
        <p:spPr>
          <a:xfrm>
            <a:off x="5347555" y="3911217"/>
            <a:ext cx="154656" cy="164750"/>
          </a:xfrm>
          <a:prstGeom prst="snip1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Arrow Connector 556"/>
          <p:cNvCxnSpPr>
            <a:endCxn id="537" idx="1"/>
          </p:cNvCxnSpPr>
          <p:nvPr/>
        </p:nvCxnSpPr>
        <p:spPr>
          <a:xfrm rot="5400000" flipH="1" flipV="1">
            <a:off x="4015564" y="2890000"/>
            <a:ext cx="205308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/>
          <p:cNvCxnSpPr/>
          <p:nvPr/>
        </p:nvCxnSpPr>
        <p:spPr>
          <a:xfrm rot="5400000" flipH="1" flipV="1">
            <a:off x="4550349" y="3226375"/>
            <a:ext cx="1370582" cy="45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Snip Single Corner Rectangle 562"/>
          <p:cNvSpPr/>
          <p:nvPr/>
        </p:nvSpPr>
        <p:spPr>
          <a:xfrm>
            <a:off x="5158870" y="3908683"/>
            <a:ext cx="154656" cy="164750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Arc 563"/>
          <p:cNvSpPr/>
          <p:nvPr/>
        </p:nvSpPr>
        <p:spPr>
          <a:xfrm rot="14359963">
            <a:off x="1330961" y="1786161"/>
            <a:ext cx="3688116" cy="3972576"/>
          </a:xfrm>
          <a:prstGeom prst="arc">
            <a:avLst>
              <a:gd name="adj1" fmla="val 14685597"/>
              <a:gd name="adj2" fmla="val 1589589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5" name="Straight Arrow Connector 564"/>
          <p:cNvCxnSpPr/>
          <p:nvPr/>
        </p:nvCxnSpPr>
        <p:spPr>
          <a:xfrm flipV="1">
            <a:off x="2109134" y="5379715"/>
            <a:ext cx="50158" cy="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/>
          <p:nvPr/>
        </p:nvCxnSpPr>
        <p:spPr>
          <a:xfrm>
            <a:off x="0" y="1905000"/>
            <a:ext cx="3250681" cy="158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0218" y="1549661"/>
            <a:ext cx="585611" cy="58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" y="1548945"/>
            <a:ext cx="868671" cy="86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664"/>
          <p:cNvGrpSpPr/>
          <p:nvPr/>
        </p:nvGrpSpPr>
        <p:grpSpPr>
          <a:xfrm>
            <a:off x="2739891" y="4232920"/>
            <a:ext cx="146631" cy="184666"/>
            <a:chOff x="3507790" y="3889088"/>
            <a:chExt cx="1269694" cy="1558373"/>
          </a:xfrm>
        </p:grpSpPr>
        <p:sp>
          <p:nvSpPr>
            <p:cNvPr id="570" name="Freeform 569"/>
            <p:cNvSpPr/>
            <p:nvPr/>
          </p:nvSpPr>
          <p:spPr>
            <a:xfrm>
              <a:off x="3537290" y="3889088"/>
              <a:ext cx="963080" cy="963078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FFFF00">
                <a:alpha val="85000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365" tIns="266365" rIns="266365" bIns="26636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3507790" y="4178216"/>
              <a:ext cx="1269694" cy="1269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" b="1" dirty="0"/>
            </a:p>
          </p:txBody>
        </p:sp>
      </p:grpSp>
      <p:grpSp>
        <p:nvGrpSpPr>
          <p:cNvPr id="18" name="Group 658"/>
          <p:cNvGrpSpPr/>
          <p:nvPr/>
        </p:nvGrpSpPr>
        <p:grpSpPr>
          <a:xfrm>
            <a:off x="3099760" y="4598929"/>
            <a:ext cx="119786" cy="116554"/>
            <a:chOff x="3507791" y="2410239"/>
            <a:chExt cx="992579" cy="965800"/>
          </a:xfrm>
        </p:grpSpPr>
        <p:sp>
          <p:nvSpPr>
            <p:cNvPr id="573" name="Freeform 572"/>
            <p:cNvSpPr/>
            <p:nvPr/>
          </p:nvSpPr>
          <p:spPr>
            <a:xfrm>
              <a:off x="3537290" y="2410239"/>
              <a:ext cx="963080" cy="963078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FFFF00">
                <a:alpha val="85000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365" tIns="266365" rIns="266365" bIns="26636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3507791" y="2697162"/>
              <a:ext cx="626875" cy="678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</p:grpSp>
      <p:grpSp>
        <p:nvGrpSpPr>
          <p:cNvPr id="19" name="Group 661"/>
          <p:cNvGrpSpPr/>
          <p:nvPr/>
        </p:nvGrpSpPr>
        <p:grpSpPr>
          <a:xfrm>
            <a:off x="3339704" y="5118330"/>
            <a:ext cx="110294" cy="109419"/>
            <a:chOff x="3500095" y="944061"/>
            <a:chExt cx="970779" cy="963078"/>
          </a:xfrm>
        </p:grpSpPr>
        <p:sp>
          <p:nvSpPr>
            <p:cNvPr id="576" name="Freeform 575"/>
            <p:cNvSpPr/>
            <p:nvPr/>
          </p:nvSpPr>
          <p:spPr>
            <a:xfrm>
              <a:off x="3507794" y="944061"/>
              <a:ext cx="963080" cy="963078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FFFF00">
                <a:alpha val="85000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365" tIns="266365" rIns="266365" bIns="26636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3500095" y="1216780"/>
              <a:ext cx="567045" cy="614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</p:grpSp>
      <p:grpSp>
        <p:nvGrpSpPr>
          <p:cNvPr id="20" name="Group 667"/>
          <p:cNvGrpSpPr/>
          <p:nvPr/>
        </p:nvGrpSpPr>
        <p:grpSpPr>
          <a:xfrm>
            <a:off x="3730502" y="5528009"/>
            <a:ext cx="108487" cy="107626"/>
            <a:chOff x="3529591" y="5333940"/>
            <a:chExt cx="970779" cy="963078"/>
          </a:xfrm>
        </p:grpSpPr>
        <p:sp>
          <p:nvSpPr>
            <p:cNvPr id="579" name="Freeform 578"/>
            <p:cNvSpPr/>
            <p:nvPr/>
          </p:nvSpPr>
          <p:spPr>
            <a:xfrm>
              <a:off x="3537290" y="5333940"/>
              <a:ext cx="963080" cy="963078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FFFF00">
                <a:alpha val="85000"/>
              </a:srgb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6365" tIns="266365" rIns="266365" bIns="266365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3529591" y="5637092"/>
              <a:ext cx="572035" cy="619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</p:grpSp>
      <p:sp>
        <p:nvSpPr>
          <p:cNvPr id="589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TempDB</a:t>
            </a:r>
            <a:r>
              <a:rPr lang="en-US" b="1" dirty="0" smtClean="0"/>
              <a:t> Contention Issue (2)…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1597452" y="1379213"/>
            <a:ext cx="87451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b="1" dirty="0" smtClean="0"/>
              <a:t>Database</a:t>
            </a:r>
            <a:endParaRPr lang="en-US" sz="800" b="1" dirty="0"/>
          </a:p>
        </p:txBody>
      </p:sp>
      <p:grpSp>
        <p:nvGrpSpPr>
          <p:cNvPr id="12" name="Group 437"/>
          <p:cNvGrpSpPr/>
          <p:nvPr/>
        </p:nvGrpSpPr>
        <p:grpSpPr>
          <a:xfrm>
            <a:off x="5311688" y="2940719"/>
            <a:ext cx="492444" cy="420205"/>
            <a:chOff x="6614942" y="3264338"/>
            <a:chExt cx="492444" cy="420205"/>
          </a:xfrm>
        </p:grpSpPr>
        <p:sp>
          <p:nvSpPr>
            <p:cNvPr id="540" name="Snip Single Corner Rectangle 539"/>
            <p:cNvSpPr/>
            <p:nvPr/>
          </p:nvSpPr>
          <p:spPr>
            <a:xfrm>
              <a:off x="6647844" y="3264338"/>
              <a:ext cx="394460" cy="420205"/>
            </a:xfrm>
            <a:prstGeom prst="snip1Rect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6614942" y="3315050"/>
              <a:ext cx="492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SGAM</a:t>
              </a:r>
            </a:p>
            <a:p>
              <a:pPr algn="ctr"/>
              <a:r>
                <a:rPr lang="en-US" sz="800" b="1" dirty="0" smtClean="0"/>
                <a:t>8KB</a:t>
              </a:r>
              <a:endParaRPr lang="en-US" sz="800" b="1" dirty="0"/>
            </a:p>
          </p:txBody>
        </p:sp>
      </p:grpSp>
      <p:grpSp>
        <p:nvGrpSpPr>
          <p:cNvPr id="16" name="Group 434"/>
          <p:cNvGrpSpPr/>
          <p:nvPr/>
        </p:nvGrpSpPr>
        <p:grpSpPr>
          <a:xfrm>
            <a:off x="5142681" y="2125985"/>
            <a:ext cx="435554" cy="420205"/>
            <a:chOff x="6647844" y="3264338"/>
            <a:chExt cx="435554" cy="42020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60" name="Snip Single Corner Rectangle 559"/>
            <p:cNvSpPr/>
            <p:nvPr/>
          </p:nvSpPr>
          <p:spPr>
            <a:xfrm>
              <a:off x="6647844" y="3264338"/>
              <a:ext cx="394460" cy="420205"/>
            </a:xfrm>
            <a:prstGeom prst="snip1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TextBox 560"/>
            <p:cNvSpPr txBox="1"/>
            <p:nvPr/>
          </p:nvSpPr>
          <p:spPr>
            <a:xfrm>
              <a:off x="6659884" y="334045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GAM</a:t>
              </a:r>
              <a:r>
                <a:rPr lang="en-US" sz="800" dirty="0" smtClean="0"/>
                <a:t/>
              </a:r>
              <a:br>
                <a:rPr lang="en-US" sz="800" dirty="0" smtClean="0"/>
              </a:br>
              <a:r>
                <a:rPr lang="en-US" sz="800" b="1" dirty="0" smtClean="0"/>
                <a:t>8KB</a:t>
              </a:r>
              <a:endParaRPr lang="en-US" sz="800" b="1" dirty="0"/>
            </a:p>
          </p:txBody>
        </p:sp>
      </p:grpSp>
      <p:sp>
        <p:nvSpPr>
          <p:cNvPr id="264" name="Rectangle 263"/>
          <p:cNvSpPr/>
          <p:nvPr/>
        </p:nvSpPr>
        <p:spPr>
          <a:xfrm>
            <a:off x="5221482" y="1443516"/>
            <a:ext cx="37241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800" b="1" dirty="0" smtClean="0"/>
              <a:t> PFS tracks allocated pages &amp; heap page free space in a DB.</a:t>
            </a:r>
          </a:p>
          <a:p>
            <a:endParaRPr lang="en-US" sz="400" b="1" dirty="0" smtClean="0"/>
          </a:p>
          <a:p>
            <a:pPr>
              <a:buFont typeface="Wingdings" pitchFamily="2" charset="2"/>
              <a:buChar char="§"/>
            </a:pPr>
            <a:r>
              <a:rPr lang="en-US" sz="800" b="1" dirty="0" smtClean="0"/>
              <a:t> It can store information about roughly 64MB of pages. (2:1:1) </a:t>
            </a:r>
            <a:endParaRPr lang="en-US" sz="800" b="1" dirty="0"/>
          </a:p>
        </p:txBody>
      </p:sp>
      <p:sp>
        <p:nvSpPr>
          <p:cNvPr id="265" name="Rectangle 264"/>
          <p:cNvSpPr/>
          <p:nvPr/>
        </p:nvSpPr>
        <p:spPr>
          <a:xfrm>
            <a:off x="5494646" y="2079450"/>
            <a:ext cx="3724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800" b="1" dirty="0" smtClean="0"/>
              <a:t> Global Allocation Map tracks uniform allocated extents.</a:t>
            </a:r>
          </a:p>
          <a:p>
            <a:endParaRPr lang="en-US" sz="400" b="1" dirty="0" smtClean="0"/>
          </a:p>
          <a:p>
            <a:pPr>
              <a:buFont typeface="Wingdings" pitchFamily="2" charset="2"/>
              <a:buChar char="§"/>
            </a:pPr>
            <a:r>
              <a:rPr lang="en-US" sz="800" b="1" dirty="0" smtClean="0"/>
              <a:t> A new GAM page store information roughly 4GB intervals </a:t>
            </a:r>
          </a:p>
          <a:p>
            <a:r>
              <a:rPr lang="en-US" sz="800" b="1" dirty="0" smtClean="0"/>
              <a:t>  in a data file (2:1:2)</a:t>
            </a:r>
            <a:endParaRPr lang="en-US" sz="800" b="1" dirty="0"/>
          </a:p>
        </p:txBody>
      </p:sp>
      <p:sp>
        <p:nvSpPr>
          <p:cNvPr id="266" name="Rectangle 265"/>
          <p:cNvSpPr/>
          <p:nvPr/>
        </p:nvSpPr>
        <p:spPr>
          <a:xfrm>
            <a:off x="5716054" y="2921452"/>
            <a:ext cx="3724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800" b="1" dirty="0" smtClean="0"/>
              <a:t> Shared Global Allocation Map tracks mixed allocated extents.</a:t>
            </a:r>
          </a:p>
          <a:p>
            <a:endParaRPr lang="en-US" sz="400" b="1" dirty="0" smtClean="0"/>
          </a:p>
          <a:p>
            <a:pPr>
              <a:buFont typeface="Wingdings" pitchFamily="2" charset="2"/>
              <a:buChar char="§"/>
            </a:pPr>
            <a:r>
              <a:rPr lang="en-US" sz="800" b="1" dirty="0" smtClean="0"/>
              <a:t> A new SGAM page store information roughly 4GB intervals </a:t>
            </a:r>
          </a:p>
          <a:p>
            <a:r>
              <a:rPr lang="en-US" sz="800" b="1" dirty="0" smtClean="0"/>
              <a:t>  in a data file</a:t>
            </a:r>
            <a:endParaRPr lang="en-US" sz="800" b="1" dirty="0"/>
          </a:p>
        </p:txBody>
      </p:sp>
      <p:sp>
        <p:nvSpPr>
          <p:cNvPr id="25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5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255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2.5E-6 0.17523 C 2.5E-6 0.25371 0.11875 0.35116 0.21528 0.35116 L 0.43107 0.35116 " pathEditMode="relative" rAng="0" ptsTypes="AAAA">
                                      <p:cBhvr>
                                        <p:cTn id="87" dur="3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" y="1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6"/>
                                            </p:cond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6 L -1.38889E-6 0.17569 C -1.38889E-6 0.25439 0.11441 0.35208 0.20747 0.35208 L 0.41493 0.35208 " pathEditMode="relative" rAng="0" ptsTypes="AAAA">
                                      <p:cBhvr>
                                        <p:cTn id="89" dur="3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" y="17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8"/>
                                            </p:cond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0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3.05556E-6 0.17546 C 3.05556E-6 0.2537 0.10955 0.35162 0.19826 0.35162 L 0.39687 0.35162 " pathEditMode="relative" rAng="0" ptsTypes="AAAA">
                                      <p:cBhvr>
                                        <p:cTn id="91" dur="3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17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0"/>
                                            </p:cond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1.66667E-6 0.17477 C 1.66667E-6 0.25278 0.10798 0.35116 0.19601 0.35116 L 0.39236 0.35116 " pathEditMode="relative" rAng="0" ptsTypes="AAAA">
                                      <p:cBhvr>
                                        <p:cTn id="93" dur="3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" y="1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2"/>
                                            </p:cond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2.5E-6 0.175 C 2.5E-6 0.25371 0.10208 0.35093 0.18524 0.35093 L 0.37118 0.35093 " pathEditMode="relative" rAng="0" ptsTypes="AAAA">
                                      <p:cBhvr>
                                        <p:cTn id="95" dur="3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" y="1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0.17453 C 4.72222E-6 0.25301 0.09826 0.35046 0.17829 0.35046 L 0.35711 0.35046 " pathEditMode="relative" rAng="0" ptsTypes="AAAA">
                                      <p:cBhvr>
                                        <p:cTn id="97" dur="3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" y="1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6"/>
                                            </p:cond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17477 C 4.16667E-6 0.25301 0.09479 0.35023 0.17204 0.35023 L 0.34427 0.35023 " pathEditMode="relative" rAng="0" ptsTypes="AAAA">
                                      <p:cBhvr>
                                        <p:cTn id="99" dur="3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" y="17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8"/>
                                            </p:cond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-3.05556E-6 0.17593 C -3.05556E-6 0.25486 0.08959 0.35255 0.1625 0.35255 L 0.32518 0.35255 " pathEditMode="relative" rAng="0" ptsTypes="AAAA">
                                      <p:cBhvr>
                                        <p:cTn id="101" dur="3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17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5452 -0.1571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9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672 L 0.2467 -0.04445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-1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236 -0.09884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5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11719 -0.02407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12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1592 0.03681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9" presetClass="pat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3 L 0.18195 -0.1713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7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9" presetID="49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85185E-6 L 0.20781 -0.09514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8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9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0.13802 -0.23033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1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1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7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" grpId="0" animBg="1"/>
      <p:bldP spid="493" grpId="1" animBg="1"/>
      <p:bldP spid="494" grpId="0" animBg="1"/>
      <p:bldP spid="494" grpId="1" animBg="1"/>
      <p:bldP spid="495" grpId="0" animBg="1"/>
      <p:bldP spid="495" grpId="1" animBg="1"/>
      <p:bldP spid="496" grpId="0" animBg="1"/>
      <p:bldP spid="496" grpId="1" animBg="1"/>
      <p:bldP spid="497" grpId="0" animBg="1"/>
      <p:bldP spid="497" grpId="1" animBg="1"/>
      <p:bldP spid="498" grpId="0" animBg="1"/>
      <p:bldP spid="498" grpId="1" animBg="1"/>
      <p:bldP spid="499" grpId="0" animBg="1"/>
      <p:bldP spid="499" grpId="1" animBg="1"/>
      <p:bldP spid="500" grpId="0" animBg="1"/>
      <p:bldP spid="500" grpId="1" animBg="1"/>
      <p:bldP spid="510" grpId="0"/>
      <p:bldP spid="51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63" grpId="0" animBg="1"/>
      <p:bldP spid="564" grpId="0" animBg="1"/>
      <p:bldP spid="542" grpId="0"/>
      <p:bldP spid="264" grpId="0"/>
      <p:bldP spid="265" grpId="0"/>
      <p:bldP spid="2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455" y="924878"/>
            <a:ext cx="1038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80" descr="http://static.tumblr.com/52679116680c197db232c3116ce98537/y07rdrp/1XJmt370e/tumblr_static_demotimehead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" y="928648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15016"/>
          <a:stretch>
            <a:fillRect/>
          </a:stretch>
        </p:blipFill>
        <p:spPr bwMode="auto">
          <a:xfrm>
            <a:off x="74512" y="2338046"/>
            <a:ext cx="8785398" cy="186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4927" y="1489058"/>
            <a:ext cx="6040437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377017" y="1770688"/>
            <a:ext cx="7739789" cy="2786071"/>
          </a:xfrm>
          <a:prstGeom prst="straightConnector1">
            <a:avLst/>
          </a:prstGeom>
          <a:ln w="19050">
            <a:solidFill>
              <a:srgbClr val="FF99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29390" y="1961190"/>
            <a:ext cx="7787414" cy="3182310"/>
          </a:xfrm>
          <a:prstGeom prst="straightConnector1">
            <a:avLst/>
          </a:prstGeom>
          <a:ln w="19050">
            <a:solidFill>
              <a:srgbClr val="FF99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565" y="4463092"/>
            <a:ext cx="8001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 Execution was normal. There was no change which caused to recompile the query plan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8416" y="5048562"/>
            <a:ext cx="7935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 When query plan get complied because x change, you will get map value “Recompiled”</a:t>
            </a:r>
            <a:endParaRPr lang="en-US" sz="1200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29389" y="2105820"/>
            <a:ext cx="7787414" cy="3578700"/>
          </a:xfrm>
          <a:prstGeom prst="straightConnector1">
            <a:avLst/>
          </a:prstGeom>
          <a:ln w="19050">
            <a:solidFill>
              <a:srgbClr val="FF99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4131" y="5585772"/>
            <a:ext cx="7825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 When execution plan will be flushed, you will get the map value “Execution Plan Flush”</a:t>
            </a:r>
            <a:endParaRPr lang="en-US" sz="1200" b="1" dirty="0"/>
          </a:p>
        </p:txBody>
      </p:sp>
      <p:cxnSp>
        <p:nvCxnSpPr>
          <p:cNvPr id="13" name="Straight Arrow Connector 12"/>
          <p:cNvCxnSpPr>
            <a:endCxn id="14" idx="1"/>
          </p:cNvCxnSpPr>
          <p:nvPr/>
        </p:nvCxnSpPr>
        <p:spPr>
          <a:xfrm flipV="1">
            <a:off x="3986784" y="1938181"/>
            <a:ext cx="3977618" cy="2062827"/>
          </a:xfrm>
          <a:prstGeom prst="straightConnector1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7964402" y="1709581"/>
            <a:ext cx="152400" cy="457200"/>
          </a:xfrm>
          <a:prstGeom prst="leftBrace">
            <a:avLst/>
          </a:prstGeom>
          <a:ln w="1905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b="1" dirty="0" smtClean="0"/>
              <a:t>Frequent Recompilation of Queries (1)…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10057"/>
          <a:stretch>
            <a:fillRect/>
          </a:stretch>
        </p:blipFill>
        <p:spPr bwMode="auto">
          <a:xfrm>
            <a:off x="26301" y="3860801"/>
            <a:ext cx="8595528" cy="225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442" y="1390760"/>
            <a:ext cx="6248558" cy="282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359770" y="1390760"/>
            <a:ext cx="1753750" cy="282553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2"/>
          </p:cNvCxnSpPr>
          <p:nvPr/>
        </p:nvCxnSpPr>
        <p:spPr>
          <a:xfrm flipV="1">
            <a:off x="3667760" y="4216290"/>
            <a:ext cx="4568885" cy="176795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b="1" dirty="0" smtClean="0"/>
              <a:t>Frequent Recompilation of Queries (2)…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455" y="924878"/>
            <a:ext cx="1038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80" descr="http://static.tumblr.com/52679116680c197db232c3116ce98537/y07rdrp/1XJmt370e/tumblr_static_demotimehead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" y="928648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74399" y="2242868"/>
            <a:ext cx="8208912" cy="224103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 dirty="0" smtClean="0">
                <a:solidFill>
                  <a:schemeClr val="tx1"/>
                </a:solidFill>
              </a:rPr>
              <a:t>Thank you for attending!!!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967" t="12826" r="19946" b="15966"/>
          <a:stretch/>
        </p:blipFill>
        <p:spPr>
          <a:xfrm>
            <a:off x="2323565" y="29508"/>
            <a:ext cx="966099" cy="15523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46" y="1419219"/>
            <a:ext cx="7000281" cy="323165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Dharmendra Keshari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a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Microsoft Data Platform MVP.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He has been organizing world renowned events like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 Saturday (Singapore)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also a co-organizer of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KDSSG MSSQL Tech Unite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events (in India), and also a core member of “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Singapore SQL PASS Chapter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”. He also frequently blogs on his website and also a regular </a:t>
            </a:r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contributor at </a:t>
            </a:r>
            <a:r>
              <a:rPr lang="pt-BR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sqlservercentral.com</a:t>
            </a:r>
            <a:endParaRPr lang="pt-B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SG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Currently working as </a:t>
            </a:r>
            <a:r>
              <a:rPr lang="en-SG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Senior Database Administrator </a:t>
            </a:r>
            <a:r>
              <a:rPr lang="en-SG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</a:t>
            </a:r>
            <a:r>
              <a:rPr lang="en-SG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Micron Technology, Singapore</a:t>
            </a:r>
            <a:r>
              <a:rPr lang="en-SG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He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 worked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variety of roles including SQL DBA, Windows/Hyper-V Administrator and also worked very closely with Storage team and vendor management which have given him extensive experience planning and implementing large-scale environment changes and upgrades.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 his free time, Dharmendra loves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hang out with family &amp; friends, joining Marathons </a:t>
            </a:r>
          </a:p>
          <a:p>
            <a:pPr algn="just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spend time reading on SQL Server new technology developments.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72" y="5239081"/>
            <a:ext cx="370861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pPr>
              <a:lnSpc>
                <a:spcPct val="200000"/>
              </a:lnSpc>
            </a:pP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  <a:hlinkClick r:id="rId6"/>
              </a:rPr>
              <a:t>dharmendra.keshari@gmail.com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  <a:hlinkClick r:id="rId7"/>
              </a:rPr>
              <a:t>dharmendra.keshari@kdssg.com</a:t>
            </a:r>
            <a:endParaRPr lang="en-US" sz="1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9483" y="496904"/>
            <a:ext cx="1865557" cy="77270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1481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Who Am I</a:t>
            </a:r>
            <a:r>
              <a:rPr lang="en-US" sz="177700" b="1" cap="none" spc="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</a:t>
            </a:r>
            <a:endParaRPr lang="en-US" sz="148100" b="1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4" y="4602551"/>
            <a:ext cx="254499" cy="3393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7" y="5017493"/>
            <a:ext cx="376754" cy="3762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480" t="9742" r="12379" b="19785"/>
          <a:stretch/>
        </p:blipFill>
        <p:spPr>
          <a:xfrm>
            <a:off x="236664" y="5407517"/>
            <a:ext cx="283659" cy="33679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69" y="4288043"/>
            <a:ext cx="1346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/>
              <a:t>Reachable at: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043" y="3762589"/>
            <a:ext cx="2097958" cy="8332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33180" y="604693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600" b="1" dirty="0" smtClean="0">
                <a:solidFill>
                  <a:schemeClr val="accent6">
                    <a:lumMod val="75000"/>
                  </a:schemeClr>
                </a:solidFill>
              </a:rPr>
              <a:t>C:\&gt;</a:t>
            </a:r>
            <a:endParaRPr lang="en-SG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2969" y="5799468"/>
            <a:ext cx="199103" cy="26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25891" y="2456454"/>
            <a:ext cx="201811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2" name="Picture 10" descr="Image result for sqlpass chapte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442438" y="1419219"/>
            <a:ext cx="673908" cy="911604"/>
          </a:xfrm>
          <a:prstGeom prst="rect">
            <a:avLst/>
          </a:prstGeom>
          <a:noFill/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00800" y="4727076"/>
            <a:ext cx="27432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509658" y="4527230"/>
            <a:ext cx="4011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hlinkClick r:id="rId16"/>
              </a:rPr>
              <a:t>https://sg.linkedin.com/in/dharmendra-keshari-a7043398</a:t>
            </a:r>
            <a:endParaRPr lang="en-US" sz="1200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10774" y="4897809"/>
            <a:ext cx="3504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  <a:hlinkClick r:id="rId17"/>
              </a:rPr>
              <a:t>https://www.facebook.com/dharmendra.keshari.9</a:t>
            </a:r>
            <a:endParaRPr lang="en-US" sz="12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Introduction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Replace SQL Trace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Enhancements – </a:t>
            </a:r>
            <a:r>
              <a:rPr lang="en-US" sz="2800" b="1" dirty="0" err="1" smtClean="0"/>
              <a:t>xEvents</a:t>
            </a:r>
            <a:r>
              <a:rPr lang="en-US" sz="2800" b="1" dirty="0" smtClean="0"/>
              <a:t> Vs </a:t>
            </a:r>
            <a:r>
              <a:rPr lang="en-US" sz="2800" b="1" dirty="0" err="1" smtClean="0"/>
              <a:t>SQLTrace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/>
              <a:t>Extended Events Architecture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System Health – Historical Data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TempDB</a:t>
            </a:r>
            <a:r>
              <a:rPr lang="en-US" sz="2800" b="1" dirty="0" smtClean="0"/>
              <a:t> Contention Issue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72461" y="6286903"/>
            <a:ext cx="9531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z="1050" smtClean="0"/>
              <a:pPr/>
              <a:t>2/17/2018</a:t>
            </a:fld>
            <a:r>
              <a:rPr lang="en-US" sz="1000" dirty="0" smtClean="0"/>
              <a:t>  |</a:t>
            </a:r>
            <a:endParaRPr lang="en-US" sz="10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0125" y="6286903"/>
            <a:ext cx="1046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 smtClean="0"/>
              <a:t>  | 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5986" y="1267471"/>
            <a:ext cx="1401704" cy="4705736"/>
            <a:chOff x="410671" y="856687"/>
            <a:chExt cx="1580362" cy="5418667"/>
          </a:xfrm>
        </p:grpSpPr>
        <p:sp>
          <p:nvSpPr>
            <p:cNvPr id="11" name="Freeform 10"/>
            <p:cNvSpPr/>
            <p:nvPr/>
          </p:nvSpPr>
          <p:spPr>
            <a:xfrm>
              <a:off x="410671" y="856687"/>
              <a:ext cx="1580362" cy="54186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3700" tIns="1083733" rIns="394892" bIns="1083733" numCol="1" spcCol="1270" anchor="t" anchorCtr="0">
              <a:noAutofit/>
            </a:bodyPr>
            <a:lstStyle/>
            <a:p>
              <a:pPr lvl="0" algn="l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0" kern="1200"/>
            </a:p>
            <a:p>
              <a:pPr marL="285750" lvl="1" indent="-28575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4000" kern="120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389541" y="3250606"/>
              <a:ext cx="3180790" cy="41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What is Extended Events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619711" y="1394736"/>
            <a:ext cx="70263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SQL Server Extended </a:t>
            </a:r>
            <a:r>
              <a:rPr lang="en-US" sz="1400" dirty="0" smtClean="0"/>
              <a:t>Events is </a:t>
            </a:r>
            <a:r>
              <a:rPr lang="en-US" sz="1400" dirty="0"/>
              <a:t>a general event-handling system for </a:t>
            </a:r>
            <a:r>
              <a:rPr lang="en-US" sz="1400" dirty="0" smtClean="0"/>
              <a:t>SQL Server </a:t>
            </a:r>
            <a:r>
              <a:rPr lang="en-US" sz="1400" dirty="0"/>
              <a:t>systems. </a:t>
            </a:r>
            <a:r>
              <a:rPr lang="en-US" sz="1400" dirty="0" smtClean="0"/>
              <a:t>“The </a:t>
            </a:r>
            <a:r>
              <a:rPr lang="en-US" sz="1400" dirty="0"/>
              <a:t>Extended Events infrastructure supports the correlation of data from SQL Server</a:t>
            </a:r>
            <a:r>
              <a:rPr lang="en-US" sz="1400" dirty="0" smtClean="0"/>
              <a:t>.”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870764" y="1921613"/>
            <a:ext cx="391876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</a:t>
            </a:r>
            <a:r>
              <a:rPr 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technet.microsoft.com/en-us/library/bb630354%28v=sql.105%29.aspx</a:t>
            </a:r>
            <a:endParaRPr lang="en-US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86752" y="4653481"/>
            <a:ext cx="5406854" cy="100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/>
              <a:t>There </a:t>
            </a:r>
            <a:r>
              <a:rPr lang="en-US" sz="1400" dirty="0"/>
              <a:t>is an infrastructure within SQLOS </a:t>
            </a:r>
            <a:r>
              <a:rPr lang="en-US" sz="1400" dirty="0" smtClean="0"/>
              <a:t>known as Extended Events infrastructure. It allows </a:t>
            </a:r>
            <a:r>
              <a:rPr lang="en-US" sz="1400" dirty="0"/>
              <a:t>us to create </a:t>
            </a:r>
            <a:r>
              <a:rPr lang="en-US" sz="1400" dirty="0" smtClean="0"/>
              <a:t>sessions </a:t>
            </a:r>
            <a:r>
              <a:rPr lang="en-US" sz="1400" dirty="0"/>
              <a:t>which collect event data </a:t>
            </a:r>
            <a:r>
              <a:rPr lang="en-US" sz="1400" dirty="0" smtClean="0"/>
              <a:t>for </a:t>
            </a:r>
            <a:r>
              <a:rPr lang="en-US" sz="1400" dirty="0"/>
              <a:t>analysis </a:t>
            </a:r>
            <a:r>
              <a:rPr lang="en-US" sz="1400" dirty="0" smtClean="0"/>
              <a:t>&amp; troubleshooting and helps to understand what’s going on inside SQL Server.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2073244" y="2589291"/>
            <a:ext cx="1613508" cy="1441638"/>
          </a:xfrm>
          <a:prstGeom prst="cloudCallout">
            <a:avLst>
              <a:gd name="adj1" fmla="val 67316"/>
              <a:gd name="adj2" fmla="val 94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Simpler version</a:t>
            </a:r>
            <a:endParaRPr lang="en-US" sz="1400" b="1" dirty="0"/>
          </a:p>
        </p:txBody>
      </p:sp>
      <p:sp>
        <p:nvSpPr>
          <p:cNvPr id="17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17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Replace SQL Trace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99504" y="1311444"/>
            <a:ext cx="7853431" cy="534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700" b="1" dirty="0" smtClean="0"/>
              <a:t>Implementation of SQL Trace is very limiting to flexibility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9503" y="2514324"/>
            <a:ext cx="920858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impacts on performance during event collection 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9503" y="3075495"/>
            <a:ext cx="9410877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not generate </a:t>
            </a:r>
            <a:r>
              <a:rPr lang="en-US" sz="17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 name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globally, you have to </a:t>
            </a:r>
            <a:r>
              <a:rPr lang="en-US" sz="17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to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it done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9504" y="3579416"/>
            <a:ext cx="8189218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do any kind of analysis without using T-SQL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9503" y="4059467"/>
            <a:ext cx="984188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Cannot capture new features information, like in-memory, </a:t>
            </a:r>
            <a:r>
              <a:rPr lang="en-US" sz="17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AlwaysOn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,and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</a:t>
            </a:r>
            <a:r>
              <a:rPr lang="en-US" sz="17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…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9504" y="4525464"/>
            <a:ext cx="7290910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 Years old technology (Introduced in 1998)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9504" y="5059090"/>
            <a:ext cx="6692530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enhancements after SQL Server 2005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9504" y="5548064"/>
            <a:ext cx="6244218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MSDN says it will be deprecated soon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4743" y="2010024"/>
            <a:ext cx="10132175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Filtering can be only applied once the event has been fired </a:t>
            </a:r>
            <a:r>
              <a:rPr lang="en-US" sz="17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completely; not </a:t>
            </a: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beginning </a:t>
            </a:r>
            <a:endParaRPr lang="en-US" sz="17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en I see the list of upcoming SQL Server 2018 features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1314" y="1632701"/>
            <a:ext cx="3124200" cy="3971925"/>
          </a:xfrm>
          <a:prstGeom prst="rect">
            <a:avLst/>
          </a:prstGeom>
          <a:noFill/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30125" y="6286903"/>
            <a:ext cx="1046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12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6676" y="4890315"/>
            <a:ext cx="8887324" cy="834098"/>
            <a:chOff x="856116" y="5012235"/>
            <a:chExt cx="11333940" cy="834098"/>
          </a:xfrm>
        </p:grpSpPr>
        <p:sp>
          <p:nvSpPr>
            <p:cNvPr id="6" name="Rectangle 5"/>
            <p:cNvSpPr/>
            <p:nvPr/>
          </p:nvSpPr>
          <p:spPr>
            <a:xfrm>
              <a:off x="856116" y="5012235"/>
              <a:ext cx="11333940" cy="834098"/>
            </a:xfrm>
            <a:prstGeom prst="rect">
              <a:avLst/>
            </a:prstGeom>
            <a:gradFill>
              <a:gsLst>
                <a:gs pos="60164">
                  <a:srgbClr val="E6ECF7"/>
                </a:gs>
                <a:gs pos="80000">
                  <a:srgbClr val="D9E2F3"/>
                </a:gs>
                <a:gs pos="100000">
                  <a:schemeClr val="bg1"/>
                </a:gs>
                <a:gs pos="97000">
                  <a:schemeClr val="accent5">
                    <a:lumMod val="60000"/>
                    <a:lumOff val="40000"/>
                  </a:schemeClr>
                </a:gs>
                <a:gs pos="23000">
                  <a:schemeClr val="bg1"/>
                </a:gs>
                <a:gs pos="61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2391" y="5475787"/>
              <a:ext cx="133139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 smtClean="0">
                  <a:solidFill>
                    <a:srgbClr val="C00000"/>
                  </a:solidFill>
                </a:rPr>
                <a:t>SQL Server Trace</a:t>
              </a:r>
              <a:endParaRPr lang="en-US" sz="13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6677" y="1520832"/>
            <a:ext cx="8840963" cy="3364163"/>
            <a:chOff x="856116" y="929136"/>
            <a:chExt cx="11333940" cy="3701860"/>
          </a:xfrm>
        </p:grpSpPr>
        <p:sp>
          <p:nvSpPr>
            <p:cNvPr id="9" name="Rectangle 8"/>
            <p:cNvSpPr/>
            <p:nvPr/>
          </p:nvSpPr>
          <p:spPr>
            <a:xfrm>
              <a:off x="856116" y="973566"/>
              <a:ext cx="11333940" cy="3657430"/>
            </a:xfrm>
            <a:prstGeom prst="rect">
              <a:avLst/>
            </a:prstGeom>
            <a:gradFill>
              <a:gsLst>
                <a:gs pos="8000">
                  <a:srgbClr val="F5FAF1"/>
                </a:gs>
                <a:gs pos="95000">
                  <a:schemeClr val="accent6">
                    <a:lumMod val="75000"/>
                  </a:schemeClr>
                </a:gs>
                <a:gs pos="67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9931" y="929136"/>
              <a:ext cx="2419744" cy="323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C00000"/>
                  </a:solidFill>
                </a:rPr>
                <a:t>Extended Events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5400000" flipH="1" flipV="1">
            <a:off x="-1991769" y="3575370"/>
            <a:ext cx="4357039" cy="22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5422" y="5770468"/>
            <a:ext cx="8867361" cy="1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1918671" y="2202342"/>
            <a:ext cx="4017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Number of </a:t>
            </a:r>
            <a:r>
              <a:rPr lang="en-US" sz="1100" b="1" dirty="0" err="1" smtClean="0"/>
              <a:t>xEvents</a:t>
            </a:r>
            <a:r>
              <a:rPr lang="en-US" sz="1100" b="1" dirty="0" smtClean="0"/>
              <a:t> or </a:t>
            </a:r>
            <a:r>
              <a:rPr lang="en-US" sz="1100" b="1" dirty="0" err="1" smtClean="0"/>
              <a:t>SQLTrace</a:t>
            </a:r>
            <a:r>
              <a:rPr lang="en-US" sz="1100" b="1" dirty="0" smtClean="0"/>
              <a:t> Events</a:t>
            </a:r>
            <a:endParaRPr lang="en-US" sz="11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6197" y="2979251"/>
            <a:ext cx="1762002" cy="1853547"/>
            <a:chOff x="856116" y="2459517"/>
            <a:chExt cx="2253494" cy="2222517"/>
          </a:xfrm>
        </p:grpSpPr>
        <p:sp>
          <p:nvSpPr>
            <p:cNvPr id="15" name="Round Same Side Corner Rectangle 14"/>
            <p:cNvSpPr/>
            <p:nvPr/>
          </p:nvSpPr>
          <p:spPr>
            <a:xfrm>
              <a:off x="913265" y="2642562"/>
              <a:ext cx="2124952" cy="1669676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913265" y="4312239"/>
              <a:ext cx="2124952" cy="369795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kern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6116" y="2668119"/>
              <a:ext cx="2182102" cy="177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- </a:t>
              </a:r>
              <a:r>
                <a:rPr lang="en-US" sz="900" b="1" dirty="0" err="1" smtClean="0"/>
                <a:t>XEvents</a:t>
              </a:r>
              <a:r>
                <a:rPr lang="en-US" sz="900" b="1" dirty="0" smtClean="0"/>
                <a:t> introduced</a:t>
              </a:r>
            </a:p>
            <a:p>
              <a:endParaRPr lang="en-US" sz="900" b="1" dirty="0" smtClean="0"/>
            </a:p>
            <a:p>
              <a:r>
                <a:rPr lang="en-US" sz="900" b="1" dirty="0" smtClean="0"/>
                <a:t>- No GUI option</a:t>
              </a:r>
            </a:p>
            <a:p>
              <a:endParaRPr lang="en-US" sz="900" b="1" dirty="0" smtClean="0"/>
            </a:p>
            <a:p>
              <a:r>
                <a:rPr lang="en-US" sz="900" b="1" dirty="0" smtClean="0"/>
                <a:t>- T-SQL only option</a:t>
              </a:r>
            </a:p>
            <a:p>
              <a:endParaRPr lang="en-US" sz="900" b="1" dirty="0" smtClean="0"/>
            </a:p>
            <a:p>
              <a:r>
                <a:rPr lang="en-US" sz="900" b="1" dirty="0" smtClean="0"/>
                <a:t>- Data returned as XML</a:t>
              </a:r>
            </a:p>
            <a:p>
              <a:endParaRPr lang="en-US" sz="900" b="1" dirty="0"/>
            </a:p>
            <a:p>
              <a:r>
                <a:rPr lang="en-US" sz="900" b="1" dirty="0" smtClean="0"/>
                <a:t>- Low adoption</a:t>
              </a:r>
            </a:p>
            <a:p>
              <a:r>
                <a:rPr lang="en-US" sz="900" b="1" dirty="0" smtClean="0"/>
                <a:t> </a:t>
              </a:r>
              <a:endParaRPr lang="en-US" sz="9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5098" y="4335185"/>
              <a:ext cx="2132583" cy="313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SQL Server 2008 &amp; </a:t>
              </a:r>
              <a:r>
                <a:rPr lang="en-US" sz="1100" b="1" dirty="0" smtClean="0">
                  <a:solidFill>
                    <a:srgbClr val="FF0000"/>
                  </a:solidFill>
                </a:rPr>
                <a:t>R2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726113" y="2459517"/>
              <a:ext cx="383497" cy="383497"/>
            </a:xfrm>
            <a:prstGeom prst="ellips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42278" y="301231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</a:rPr>
              <a:t>243</a:t>
            </a:r>
            <a:endParaRPr lang="en-US" sz="1050" b="1" dirty="0">
              <a:solidFill>
                <a:schemeClr val="bg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09150" y="2669036"/>
            <a:ext cx="1796555" cy="1791418"/>
            <a:chOff x="3106429" y="2141350"/>
            <a:chExt cx="2297687" cy="2148021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3152516" y="2251213"/>
              <a:ext cx="2124952" cy="1669676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3106429" y="2520327"/>
              <a:ext cx="2297687" cy="1457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- </a:t>
              </a:r>
              <a:r>
                <a:rPr lang="en-US" sz="1000" b="1" dirty="0" smtClean="0">
                  <a:solidFill>
                    <a:srgbClr val="00B050"/>
                  </a:solidFill>
                </a:rPr>
                <a:t>GUI Option introduced</a:t>
              </a:r>
              <a:endParaRPr lang="en-US" sz="900" b="1" dirty="0" smtClean="0">
                <a:solidFill>
                  <a:srgbClr val="00B050"/>
                </a:solidFill>
              </a:endParaRPr>
            </a:p>
            <a:p>
              <a:endParaRPr lang="en-US" sz="900" b="1" dirty="0" smtClean="0"/>
            </a:p>
            <a:p>
              <a:r>
                <a:rPr lang="en-US" sz="900" b="1" dirty="0" smtClean="0"/>
                <a:t>- Easy to use! A bit more </a:t>
              </a:r>
            </a:p>
            <a:p>
              <a:r>
                <a:rPr lang="en-US" sz="900" b="1" dirty="0" smtClean="0"/>
                <a:t>  adoption compare to SQL    </a:t>
              </a:r>
            </a:p>
            <a:p>
              <a:r>
                <a:rPr lang="en-US" sz="900" b="1" dirty="0" smtClean="0"/>
                <a:t>  2K8 &amp; 2K8R2 </a:t>
              </a:r>
            </a:p>
            <a:p>
              <a:endParaRPr lang="en-US" sz="900" b="1" dirty="0" smtClean="0"/>
            </a:p>
            <a:p>
              <a:r>
                <a:rPr lang="en-US" sz="900" b="1" dirty="0" smtClean="0"/>
                <a:t>- More events introduced</a:t>
              </a:r>
            </a:p>
            <a:p>
              <a:endParaRPr lang="en-US" sz="900" b="1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150880" y="3919576"/>
              <a:ext cx="2124952" cy="369795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74345" y="3929086"/>
              <a:ext cx="2081295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SQL Server 2012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959307" y="2141350"/>
              <a:ext cx="383497" cy="383497"/>
            </a:xfrm>
            <a:prstGeom prst="ellipse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6334" y="2199063"/>
              <a:ext cx="506796" cy="295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625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70158" y="2278505"/>
            <a:ext cx="1813979" cy="1832232"/>
            <a:chOff x="5354103" y="1722375"/>
            <a:chExt cx="2319969" cy="2196959"/>
          </a:xfrm>
        </p:grpSpPr>
        <p:sp>
          <p:nvSpPr>
            <p:cNvPr id="29" name="Round Same Side Corner Rectangle 28"/>
            <p:cNvSpPr/>
            <p:nvPr/>
          </p:nvSpPr>
          <p:spPr>
            <a:xfrm>
              <a:off x="5416963" y="1872796"/>
              <a:ext cx="2124952" cy="1669676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/>
            <p:cNvSpPr txBox="1"/>
            <p:nvPr/>
          </p:nvSpPr>
          <p:spPr>
            <a:xfrm>
              <a:off x="5354103" y="2327531"/>
              <a:ext cx="2255842" cy="996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900" b="1" dirty="0" smtClean="0"/>
                <a:t>Adoption increase a lot   </a:t>
              </a:r>
            </a:p>
            <a:p>
              <a:r>
                <a:rPr lang="en-US" sz="900" b="1" dirty="0" smtClean="0"/>
                <a:t>  compare previous  versions</a:t>
              </a:r>
            </a:p>
            <a:p>
              <a:endParaRPr lang="en-US" sz="600" b="1" dirty="0" smtClean="0"/>
            </a:p>
            <a:p>
              <a:r>
                <a:rPr lang="en-US" sz="900" b="1" dirty="0" smtClean="0"/>
                <a:t>- More events introduced</a:t>
              </a:r>
            </a:p>
            <a:p>
              <a:endParaRPr lang="en-US" sz="600" b="1" dirty="0" smtClean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16963" y="3549539"/>
              <a:ext cx="2124952" cy="369795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21852" y="3552292"/>
              <a:ext cx="2081296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SQL Server 2014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235146" y="1722375"/>
              <a:ext cx="383497" cy="383497"/>
            </a:xfrm>
            <a:prstGeom prst="ellipse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7277" y="1774479"/>
              <a:ext cx="506795" cy="295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870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531564" y="1947563"/>
            <a:ext cx="1891392" cy="1793231"/>
            <a:chOff x="7590951" y="1389036"/>
            <a:chExt cx="2418992" cy="2150195"/>
          </a:xfrm>
        </p:grpSpPr>
        <p:sp>
          <p:nvSpPr>
            <p:cNvPr id="36" name="Round Same Side Corner Rectangle 35"/>
            <p:cNvSpPr/>
            <p:nvPr/>
          </p:nvSpPr>
          <p:spPr>
            <a:xfrm>
              <a:off x="7658990" y="1498262"/>
              <a:ext cx="2124952" cy="16696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TextBox 36"/>
            <p:cNvSpPr txBox="1"/>
            <p:nvPr/>
          </p:nvSpPr>
          <p:spPr>
            <a:xfrm>
              <a:off x="7590951" y="1607916"/>
              <a:ext cx="2352957" cy="176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900" b="1" dirty="0" smtClean="0"/>
                <a:t> More events introduced</a:t>
              </a:r>
            </a:p>
            <a:p>
              <a:pPr>
                <a:buFontTx/>
                <a:buChar char="-"/>
              </a:pPr>
              <a:endParaRPr lang="en-US" sz="600" b="1" dirty="0" smtClean="0"/>
            </a:p>
            <a:p>
              <a:r>
                <a:rPr lang="en-US" sz="800" b="1" dirty="0" smtClean="0"/>
                <a:t>**</a:t>
              </a:r>
              <a:r>
                <a:rPr lang="en-US" sz="500" b="1" dirty="0" smtClean="0"/>
                <a:t> </a:t>
              </a:r>
              <a:r>
                <a:rPr lang="en-US" sz="800" b="1" dirty="0" smtClean="0"/>
                <a:t>Insufficient memory to process</a:t>
              </a:r>
            </a:p>
            <a:p>
              <a:endParaRPr lang="en-US" sz="300" b="1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sz="800" b="1" i="1" dirty="0" smtClean="0"/>
                <a:t> </a:t>
              </a:r>
              <a:r>
                <a:rPr lang="en-US" sz="800" b="1" i="1" dirty="0" err="1" smtClean="0"/>
                <a:t>hash_spill_details</a:t>
              </a:r>
              <a:endParaRPr lang="en-US" sz="800" b="1" i="1" dirty="0" smtClean="0"/>
            </a:p>
            <a:p>
              <a:endParaRPr lang="en-US" sz="800" b="1" i="1" dirty="0" smtClean="0"/>
            </a:p>
            <a:p>
              <a:r>
                <a:rPr lang="en-US" sz="1050" b="1" dirty="0" smtClean="0"/>
                <a:t>**</a:t>
              </a:r>
              <a:r>
                <a:rPr lang="en-US" sz="800" b="1" dirty="0" smtClean="0"/>
                <a:t> Detailed Backup Info</a:t>
              </a:r>
            </a:p>
            <a:p>
              <a:endParaRPr lang="en-US" sz="400" b="1" i="1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sz="700" b="1" dirty="0" err="1" smtClean="0"/>
                <a:t>Backup_restore_progress_trace</a:t>
              </a:r>
              <a:endParaRPr lang="en-US" sz="700" b="1" dirty="0" smtClean="0"/>
            </a:p>
            <a:p>
              <a:pPr>
                <a:buFont typeface="Wingdings" pitchFamily="2" charset="2"/>
                <a:buChar char="ü"/>
              </a:pPr>
              <a:endParaRPr lang="en-US" sz="400" b="1" dirty="0" smtClean="0"/>
            </a:p>
            <a:p>
              <a:pPr>
                <a:buFont typeface="Wingdings" pitchFamily="2" charset="2"/>
                <a:buChar char="ü"/>
              </a:pPr>
              <a:r>
                <a:rPr lang="en-US" sz="700" b="1" dirty="0" err="1" smtClean="0"/>
                <a:t>Database_backup_restore_through</a:t>
              </a:r>
              <a:r>
                <a:rPr lang="en-US" sz="700" b="1" dirty="0" smtClean="0"/>
                <a:t> put</a:t>
              </a:r>
            </a:p>
            <a:p>
              <a:r>
                <a:rPr lang="en-US" sz="800" b="1" dirty="0" smtClean="0"/>
                <a:t> </a:t>
              </a:r>
              <a:endParaRPr lang="en-US" sz="800" b="1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7657840" y="3169436"/>
              <a:ext cx="2124952" cy="369795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0" tIns="0" rIns="712226" bIns="0" numCol="1" spcCol="1270" anchor="ctr" anchorCtr="0">
              <a:noAutofit/>
            </a:bodyPr>
            <a:lstStyle/>
            <a:p>
              <a:pPr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75667" y="3171012"/>
              <a:ext cx="2081308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SQL Server 2016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494708" y="1389036"/>
              <a:ext cx="383497" cy="383497"/>
            </a:xfrm>
            <a:prstGeom prst="ellips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0" tIns="0" rIns="712226" bIns="0" numCol="1" spcCol="1270" anchor="ctr" anchorCtr="0">
              <a:noAutofit/>
            </a:bodyPr>
            <a:lstStyle/>
            <a:p>
              <a:pPr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12941" y="1430040"/>
              <a:ext cx="597002" cy="295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1301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09729" y="1520833"/>
            <a:ext cx="1876645" cy="1832838"/>
            <a:chOff x="9826821" y="923943"/>
            <a:chExt cx="2400102" cy="2197684"/>
          </a:xfrm>
        </p:grpSpPr>
        <p:sp>
          <p:nvSpPr>
            <p:cNvPr id="43" name="Round Same Side Corner Rectangle 42"/>
            <p:cNvSpPr/>
            <p:nvPr/>
          </p:nvSpPr>
          <p:spPr>
            <a:xfrm>
              <a:off x="9901888" y="1087187"/>
              <a:ext cx="2124952" cy="1669675"/>
            </a:xfrm>
            <a:prstGeom prst="round2SameRect">
              <a:avLst>
                <a:gd name="adj1" fmla="val 8000"/>
                <a:gd name="adj2" fmla="val 0"/>
              </a:avLst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/>
            <p:cNvSpPr txBox="1"/>
            <p:nvPr/>
          </p:nvSpPr>
          <p:spPr>
            <a:xfrm>
              <a:off x="9826821" y="1159805"/>
              <a:ext cx="2400047" cy="12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en-US" sz="900" b="1" dirty="0" smtClean="0"/>
                <a:t> More </a:t>
              </a:r>
              <a:r>
                <a:rPr lang="en-US" sz="900" b="1" dirty="0"/>
                <a:t>events </a:t>
              </a:r>
              <a:r>
                <a:rPr lang="en-US" sz="900" b="1" dirty="0" smtClean="0"/>
                <a:t>introduced</a:t>
              </a:r>
            </a:p>
            <a:p>
              <a:pPr>
                <a:buFontTx/>
                <a:buChar char="-"/>
              </a:pPr>
              <a:endParaRPr lang="en-US" sz="600" b="1" dirty="0" smtClean="0"/>
            </a:p>
            <a:p>
              <a:r>
                <a:rPr lang="en-SG" sz="800" b="1" dirty="0" err="1" smtClean="0"/>
                <a:t>adaptive_join_skipped</a:t>
              </a:r>
              <a:endParaRPr lang="en-SG" sz="800" b="1" dirty="0" smtClean="0"/>
            </a:p>
            <a:p>
              <a:endParaRPr lang="en-US" sz="800" b="1" i="1" dirty="0" smtClean="0"/>
            </a:p>
            <a:p>
              <a:r>
                <a:rPr lang="en-US" sz="800" b="1" dirty="0" err="1" smtClean="0"/>
                <a:t>excessive_memory</a:t>
              </a:r>
              <a:r>
                <a:rPr lang="en-US" sz="800" b="1" dirty="0" smtClean="0"/>
                <a:t> </a:t>
              </a:r>
              <a:r>
                <a:rPr lang="en-US" sz="800" b="1" dirty="0" err="1" smtClean="0"/>
                <a:t>spilled_to_workfiles</a:t>
              </a:r>
              <a:endParaRPr lang="en-US" sz="800" b="1" dirty="0" smtClean="0"/>
            </a:p>
            <a:p>
              <a:endParaRPr lang="en-US" sz="700" b="1" dirty="0" smtClean="0"/>
            </a:p>
            <a:p>
              <a:r>
                <a:rPr lang="en-US" sz="800" b="1" dirty="0" smtClean="0"/>
                <a:t> </a:t>
              </a:r>
              <a:endParaRPr lang="en-US" sz="800" b="1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9905600" y="2751832"/>
              <a:ext cx="2124952" cy="369795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0" tIns="0" rIns="712226" bIns="0" numCol="1" spcCol="1270" anchor="ctr" anchorCtr="0">
              <a:noAutofit/>
            </a:bodyPr>
            <a:lstStyle/>
            <a:p>
              <a:pPr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14687" y="2756867"/>
              <a:ext cx="2081296" cy="33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SQL Server 2017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1730003" y="923943"/>
              <a:ext cx="383497" cy="383497"/>
            </a:xfrm>
            <a:prstGeom prst="ellipse">
              <a:avLst/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0" tIns="0" rIns="712226" bIns="0" numCol="1" spcCol="1270" anchor="ctr" anchorCtr="0">
              <a:noAutofit/>
            </a:bodyPr>
            <a:lstStyle/>
            <a:p>
              <a:pPr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629925" y="962484"/>
              <a:ext cx="596998" cy="295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1503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08677" y="5079728"/>
            <a:ext cx="2081296" cy="198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SQL Server 2008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79047" y="4998017"/>
            <a:ext cx="8818594" cy="407795"/>
            <a:chOff x="876124" y="5223173"/>
            <a:chExt cx="10868695" cy="407795"/>
          </a:xfrm>
        </p:grpSpPr>
        <p:sp>
          <p:nvSpPr>
            <p:cNvPr id="51" name="Freeform 50"/>
            <p:cNvSpPr/>
            <p:nvPr/>
          </p:nvSpPr>
          <p:spPr>
            <a:xfrm>
              <a:off x="984523" y="5312429"/>
              <a:ext cx="2124952" cy="244066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lvl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130747" y="5313385"/>
              <a:ext cx="2124952" cy="244066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55294" y="5320069"/>
              <a:ext cx="20812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SQL Server 2012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277291" y="5310791"/>
              <a:ext cx="2124952" cy="244066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82182" y="5309242"/>
              <a:ext cx="20812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SQL Server 2014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14750" y="5311302"/>
              <a:ext cx="2124952" cy="244066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0" tIns="0" rIns="712226" bIns="0" numCol="1" spcCol="1270" anchor="ctr" anchorCtr="0">
              <a:noAutofit/>
            </a:bodyPr>
            <a:lstStyle/>
            <a:p>
              <a:pPr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2534" y="5316799"/>
              <a:ext cx="20812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SQL Server 2016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9619867" y="5308324"/>
              <a:ext cx="2124952" cy="244066"/>
            </a:xfrm>
            <a:custGeom>
              <a:avLst/>
              <a:gdLst>
                <a:gd name="connsiteX0" fmla="*/ 0 w 2193309"/>
                <a:gd name="connsiteY0" fmla="*/ 0 h 704021"/>
                <a:gd name="connsiteX1" fmla="*/ 2193309 w 2193309"/>
                <a:gd name="connsiteY1" fmla="*/ 0 h 704021"/>
                <a:gd name="connsiteX2" fmla="*/ 2193309 w 2193309"/>
                <a:gd name="connsiteY2" fmla="*/ 704021 h 704021"/>
                <a:gd name="connsiteX3" fmla="*/ 0 w 2193309"/>
                <a:gd name="connsiteY3" fmla="*/ 704021 h 704021"/>
                <a:gd name="connsiteX4" fmla="*/ 0 w 2193309"/>
                <a:gd name="connsiteY4" fmla="*/ 0 h 70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3309" h="704021">
                  <a:moveTo>
                    <a:pt x="0" y="0"/>
                  </a:moveTo>
                  <a:lnTo>
                    <a:pt x="2193309" y="0"/>
                  </a:lnTo>
                  <a:lnTo>
                    <a:pt x="2193309" y="704021"/>
                  </a:lnTo>
                  <a:lnTo>
                    <a:pt x="0" y="7040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0500" tIns="0" rIns="712226" bIns="0" numCol="1" spcCol="1270" anchor="ctr" anchorCtr="0">
              <a:noAutofit/>
            </a:bodyPr>
            <a:lstStyle/>
            <a:p>
              <a:pPr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591390" y="5299322"/>
              <a:ext cx="20812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SQL Server 2017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918764" y="5240336"/>
              <a:ext cx="383497" cy="383497"/>
            </a:xfrm>
            <a:prstGeom prst="ellips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dirty="0"/>
            </a:p>
          </p:txBody>
        </p:sp>
        <p:grpSp>
          <p:nvGrpSpPr>
            <p:cNvPr id="61" name="Group 104"/>
            <p:cNvGrpSpPr/>
            <p:nvPr/>
          </p:nvGrpSpPr>
          <p:grpSpPr>
            <a:xfrm>
              <a:off x="3010810" y="5242973"/>
              <a:ext cx="464675" cy="383497"/>
              <a:chOff x="3046521" y="4922169"/>
              <a:chExt cx="464675" cy="38349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085283" y="4922169"/>
                <a:ext cx="383497" cy="383497"/>
              </a:xfrm>
              <a:prstGeom prst="ellipse">
                <a:avLst/>
              </a:pr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1450" tIns="0" rIns="705876" bIns="0" numCol="1" spcCol="1270" anchor="ctr" anchorCtr="0">
                <a:noAutofit/>
              </a:bodyPr>
              <a:lstStyle/>
              <a:p>
                <a:pPr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046521" y="5009087"/>
                <a:ext cx="464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180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105"/>
            <p:cNvGrpSpPr/>
            <p:nvPr/>
          </p:nvGrpSpPr>
          <p:grpSpPr>
            <a:xfrm>
              <a:off x="5173252" y="5247471"/>
              <a:ext cx="464674" cy="383497"/>
              <a:chOff x="5305238" y="4503194"/>
              <a:chExt cx="464674" cy="38349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348422" y="4503194"/>
                <a:ext cx="383497" cy="383497"/>
              </a:xfrm>
              <a:prstGeom prst="ellipse">
                <a:avLst/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1450" tIns="0" rIns="705876" bIns="0" numCol="1" spcCol="1270" anchor="ctr" anchorCtr="0">
                <a:noAutofit/>
              </a:bodyPr>
              <a:lstStyle/>
              <a:p>
                <a:pPr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305238" y="4564819"/>
                <a:ext cx="4646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180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Group 106"/>
            <p:cNvGrpSpPr/>
            <p:nvPr/>
          </p:nvGrpSpPr>
          <p:grpSpPr>
            <a:xfrm>
              <a:off x="7315283" y="5224989"/>
              <a:ext cx="464675" cy="383497"/>
              <a:chOff x="7583982" y="4169855"/>
              <a:chExt cx="464675" cy="383497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7620684" y="4169855"/>
                <a:ext cx="383497" cy="383497"/>
              </a:xfrm>
              <a:prstGeom prst="ellipse">
                <a:avLst/>
              </a:pr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00" tIns="0" rIns="712226" bIns="0" numCol="1" spcCol="1270" anchor="ctr" anchorCtr="0">
                <a:noAutofit/>
              </a:bodyPr>
              <a:lstStyle/>
              <a:p>
                <a:pPr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583982" y="4254268"/>
                <a:ext cx="464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180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4" name="Group 107"/>
            <p:cNvGrpSpPr/>
            <p:nvPr/>
          </p:nvGrpSpPr>
          <p:grpSpPr>
            <a:xfrm>
              <a:off x="9435482" y="5223173"/>
              <a:ext cx="464675" cy="383497"/>
              <a:chOff x="9830233" y="3704762"/>
              <a:chExt cx="464675" cy="38349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9868679" y="3704762"/>
                <a:ext cx="383497" cy="383497"/>
              </a:xfrm>
              <a:prstGeom prst="ellipse">
                <a:avLst/>
              </a:pr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0500" tIns="0" rIns="712226" bIns="0" numCol="1" spcCol="1270" anchor="ctr" anchorCtr="0">
                <a:noAutofit/>
              </a:bodyPr>
              <a:lstStyle/>
              <a:p>
                <a:pPr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90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830233" y="3786075"/>
                <a:ext cx="464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180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76124" y="5306144"/>
              <a:ext cx="4646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</a:rPr>
                <a:t>180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TextBox 75"/>
          <p:cNvSpPr txBox="1"/>
          <p:nvPr/>
        </p:nvSpPr>
        <p:spPr>
          <a:xfrm>
            <a:off x="204636" y="5075664"/>
            <a:ext cx="20812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SQL Server 2008 &amp; R2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3673" y="2256571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>
                <a:solidFill>
                  <a:srgbClr val="0070C0"/>
                </a:solidFill>
              </a:rPr>
              <a:t>SSMS </a:t>
            </a:r>
            <a:r>
              <a:rPr lang="en-US" sz="1100" b="1" u="sng" dirty="0" err="1">
                <a:solidFill>
                  <a:srgbClr val="0070C0"/>
                </a:solidFill>
              </a:rPr>
              <a:t>Addin</a:t>
            </a:r>
            <a:endParaRPr lang="en-US" sz="1100" b="1" u="sng" dirty="0">
              <a:solidFill>
                <a:srgbClr val="0070C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rot="5400000" flipH="1" flipV="1">
            <a:off x="723170" y="2816246"/>
            <a:ext cx="631324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859246" y="5765056"/>
            <a:ext cx="374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SQL Server Versions</a:t>
            </a:r>
            <a:endParaRPr lang="en-US" sz="1200" b="1" dirty="0"/>
          </a:p>
        </p:txBody>
      </p:sp>
      <p:sp>
        <p:nvSpPr>
          <p:cNvPr id="99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Enhancements – </a:t>
            </a:r>
            <a:r>
              <a:rPr lang="en-US" b="1" dirty="0" err="1" smtClean="0"/>
              <a:t>xEvents</a:t>
            </a:r>
            <a:r>
              <a:rPr lang="en-US" b="1" dirty="0" smtClean="0"/>
              <a:t> Vs </a:t>
            </a:r>
            <a:r>
              <a:rPr lang="en-US" b="1" dirty="0" err="1" smtClean="0"/>
              <a:t>SQLTrace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8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smtClean="0"/>
              <a:t>  |  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1642278" y="3344887"/>
            <a:ext cx="396262" cy="319831"/>
            <a:chOff x="1642278" y="3344887"/>
            <a:chExt cx="396262" cy="319831"/>
          </a:xfrm>
        </p:grpSpPr>
        <p:sp>
          <p:nvSpPr>
            <p:cNvPr id="85" name="Oval 84"/>
            <p:cNvSpPr/>
            <p:nvPr/>
          </p:nvSpPr>
          <p:spPr>
            <a:xfrm>
              <a:off x="1688344" y="3344887"/>
              <a:ext cx="299855" cy="3198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1450" tIns="0" rIns="705876" bIns="0" numCol="1" spcCol="1270" anchor="ctr" anchorCtr="0">
              <a:noAutofit/>
            </a:bodyPr>
            <a:lstStyle/>
            <a:p>
              <a:pPr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5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42278" y="3379072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</a:rPr>
                <a:t>262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9" grpId="0"/>
      <p:bldP spid="78" grpId="0"/>
      <p:bldP spid="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Elbow Connector 47"/>
          <p:cNvCxnSpPr>
            <a:endCxn id="89" idx="1"/>
          </p:cNvCxnSpPr>
          <p:nvPr/>
        </p:nvCxnSpPr>
        <p:spPr>
          <a:xfrm rot="16200000" flipH="1">
            <a:off x="2825385" y="1716835"/>
            <a:ext cx="1260504" cy="68007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518572" y="1426622"/>
            <a:ext cx="8318088" cy="426722"/>
          </a:xfrm>
          <a:prstGeom prst="roundRect">
            <a:avLst/>
          </a:prstGeom>
          <a:solidFill>
            <a:srgbClr val="0070C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Extended Events Engine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95712" y="2136634"/>
            <a:ext cx="1584521" cy="674464"/>
          </a:xfrm>
          <a:prstGeom prst="roundRect">
            <a:avLst/>
          </a:prstGeom>
          <a:solidFill>
            <a:srgbClr val="0070C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Registered Packages </a:t>
            </a:r>
            <a:r>
              <a:rPr lang="en-US" sz="1050" dirty="0" smtClean="0"/>
              <a:t>&amp; </a:t>
            </a:r>
            <a:r>
              <a:rPr lang="en-US" sz="1050" dirty="0" err="1" smtClean="0"/>
              <a:t>Medadata</a:t>
            </a:r>
            <a:endParaRPr lang="en-US" sz="1050" dirty="0"/>
          </a:p>
        </p:txBody>
      </p:sp>
      <p:sp>
        <p:nvSpPr>
          <p:cNvPr id="88" name="Rounded Rectangle 87"/>
          <p:cNvSpPr/>
          <p:nvPr/>
        </p:nvSpPr>
        <p:spPr>
          <a:xfrm>
            <a:off x="507834" y="3451861"/>
            <a:ext cx="6378545" cy="727070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795677" y="2349895"/>
            <a:ext cx="1348583" cy="674463"/>
          </a:xfrm>
          <a:prstGeom prst="roundRect">
            <a:avLst/>
          </a:prstGeom>
          <a:solidFill>
            <a:srgbClr val="0070C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Sessions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822046" y="1949492"/>
            <a:ext cx="1064334" cy="323538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822046" y="2456099"/>
            <a:ext cx="1064334" cy="323538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Buffers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822046" y="2993182"/>
            <a:ext cx="1064334" cy="323538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Targets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7472617" y="2087626"/>
            <a:ext cx="1348583" cy="674463"/>
          </a:xfrm>
          <a:prstGeom prst="roundRect">
            <a:avLst/>
          </a:prstGeom>
          <a:solidFill>
            <a:srgbClr val="0070C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Dispatcher </a:t>
            </a:r>
            <a:r>
              <a:rPr lang="en-US" sz="1050" dirty="0"/>
              <a:t>Pool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612240" y="3491093"/>
            <a:ext cx="678742" cy="663972"/>
            <a:chOff x="1514919" y="4750960"/>
            <a:chExt cx="1111375" cy="1087191"/>
          </a:xfrm>
          <a:solidFill>
            <a:schemeClr val="accent5">
              <a:lumMod val="50000"/>
            </a:schemeClr>
          </a:solidFill>
        </p:grpSpPr>
        <p:sp>
          <p:nvSpPr>
            <p:cNvPr id="95" name="Oval 94"/>
            <p:cNvSpPr/>
            <p:nvPr/>
          </p:nvSpPr>
          <p:spPr>
            <a:xfrm>
              <a:off x="1549394" y="4750960"/>
              <a:ext cx="1024165" cy="1087191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14919" y="5122376"/>
              <a:ext cx="1111375" cy="36682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Events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7799" y="3480882"/>
            <a:ext cx="625481" cy="663971"/>
            <a:chOff x="2616194" y="4757204"/>
            <a:chExt cx="1024165" cy="1087191"/>
          </a:xfrm>
          <a:solidFill>
            <a:schemeClr val="accent5">
              <a:lumMod val="50000"/>
            </a:schemeClr>
          </a:solidFill>
        </p:grpSpPr>
        <p:sp>
          <p:nvSpPr>
            <p:cNvPr id="100" name="Oval 99"/>
            <p:cNvSpPr/>
            <p:nvPr/>
          </p:nvSpPr>
          <p:spPr>
            <a:xfrm>
              <a:off x="2616194" y="4757204"/>
              <a:ext cx="1024165" cy="1087191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58140" y="5110775"/>
              <a:ext cx="957110" cy="36682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Actions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76839" y="3480882"/>
            <a:ext cx="625481" cy="663971"/>
            <a:chOff x="3682994" y="4733952"/>
            <a:chExt cx="1024165" cy="1087191"/>
          </a:xfrm>
          <a:solidFill>
            <a:schemeClr val="accent5">
              <a:lumMod val="50000"/>
            </a:schemeClr>
          </a:solidFill>
        </p:grpSpPr>
        <p:sp>
          <p:nvSpPr>
            <p:cNvPr id="103" name="Oval 102"/>
            <p:cNvSpPr/>
            <p:nvPr/>
          </p:nvSpPr>
          <p:spPr>
            <a:xfrm>
              <a:off x="3682994" y="4733952"/>
              <a:ext cx="1024165" cy="1087191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74739" y="5102716"/>
              <a:ext cx="870154" cy="366824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Types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994221" y="3491094"/>
            <a:ext cx="625481" cy="663971"/>
            <a:chOff x="4739557" y="4755494"/>
            <a:chExt cx="1024165" cy="1087191"/>
          </a:xfrm>
          <a:solidFill>
            <a:schemeClr val="accent5">
              <a:lumMod val="50000"/>
            </a:schemeClr>
          </a:solidFill>
        </p:grpSpPr>
        <p:sp>
          <p:nvSpPr>
            <p:cNvPr id="106" name="Oval 105"/>
            <p:cNvSpPr/>
            <p:nvPr/>
          </p:nvSpPr>
          <p:spPr>
            <a:xfrm>
              <a:off x="4739557" y="4755494"/>
              <a:ext cx="1024165" cy="1087191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12038" y="5122380"/>
              <a:ext cx="870154" cy="366824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Maps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087341" y="3484897"/>
            <a:ext cx="625481" cy="663971"/>
            <a:chOff x="5770499" y="4743903"/>
            <a:chExt cx="1024165" cy="1087191"/>
          </a:xfrm>
          <a:solidFill>
            <a:schemeClr val="accent5">
              <a:lumMod val="50000"/>
            </a:schemeClr>
          </a:solidFill>
        </p:grpSpPr>
        <p:sp>
          <p:nvSpPr>
            <p:cNvPr id="109" name="Oval 108"/>
            <p:cNvSpPr/>
            <p:nvPr/>
          </p:nvSpPr>
          <p:spPr>
            <a:xfrm>
              <a:off x="5770499" y="4743903"/>
              <a:ext cx="1024165" cy="1087191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770501" y="5097799"/>
              <a:ext cx="978488" cy="36682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Targets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987740" y="3484757"/>
            <a:ext cx="817722" cy="663973"/>
            <a:chOff x="6680327" y="4765445"/>
            <a:chExt cx="1338942" cy="1087191"/>
          </a:xfrm>
          <a:solidFill>
            <a:schemeClr val="accent5">
              <a:lumMod val="50000"/>
            </a:schemeClr>
          </a:solidFill>
        </p:grpSpPr>
        <p:sp>
          <p:nvSpPr>
            <p:cNvPr id="112" name="Oval 111"/>
            <p:cNvSpPr/>
            <p:nvPr/>
          </p:nvSpPr>
          <p:spPr>
            <a:xfrm>
              <a:off x="6827062" y="4765445"/>
              <a:ext cx="1024165" cy="1087191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80327" y="5102718"/>
              <a:ext cx="1338942" cy="36682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Predicates</a:t>
              </a: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7443121" y="3060735"/>
            <a:ext cx="1348583" cy="480081"/>
          </a:xfrm>
          <a:prstGeom prst="rect">
            <a:avLst/>
          </a:prstGeom>
          <a:solidFill>
            <a:srgbClr val="0070C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Dispatcher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 rot="5400000">
            <a:off x="1162620" y="1985672"/>
            <a:ext cx="272773" cy="1588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942875" y="3112632"/>
            <a:ext cx="703691" cy="1588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5140563" y="2103710"/>
            <a:ext cx="685227" cy="1054141"/>
            <a:chOff x="5872083" y="1813050"/>
            <a:chExt cx="862608" cy="1327021"/>
          </a:xfrm>
          <a:solidFill>
            <a:srgbClr val="0070C0"/>
          </a:solidFill>
        </p:grpSpPr>
        <p:cxnSp>
          <p:nvCxnSpPr>
            <p:cNvPr id="119" name="Straight Connector 118"/>
            <p:cNvCxnSpPr/>
            <p:nvPr/>
          </p:nvCxnSpPr>
          <p:spPr>
            <a:xfrm>
              <a:off x="6327055" y="1813050"/>
              <a:ext cx="0" cy="1327021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321603" y="1813050"/>
              <a:ext cx="400457" cy="0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5872083" y="2466894"/>
              <a:ext cx="854895" cy="0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334234" y="3140071"/>
              <a:ext cx="400457" cy="0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/>
          <p:nvPr/>
        </p:nvCxnSpPr>
        <p:spPr>
          <a:xfrm rot="5400000">
            <a:off x="7984814" y="1948128"/>
            <a:ext cx="272773" cy="1588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rot="5400000">
            <a:off x="7959011" y="2923315"/>
            <a:ext cx="310122" cy="1588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-42589" y="4693340"/>
            <a:ext cx="1379300" cy="1213574"/>
            <a:chOff x="48851" y="5178529"/>
            <a:chExt cx="1500494" cy="136084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6" name="Cloud Callout 125"/>
            <p:cNvSpPr/>
            <p:nvPr/>
          </p:nvSpPr>
          <p:spPr>
            <a:xfrm rot="8667156">
              <a:off x="48851" y="5178529"/>
              <a:ext cx="1500494" cy="1360843"/>
            </a:xfrm>
            <a:prstGeom prst="cloudCallout">
              <a:avLst>
                <a:gd name="adj1" fmla="val -62306"/>
                <a:gd name="adj2" fmla="val 62217"/>
              </a:avLst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2949" y="5380950"/>
              <a:ext cx="1301188" cy="10353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err="1" smtClean="0"/>
                <a:t>Store_Procedure</a:t>
              </a:r>
              <a:endParaRPr lang="en-US" sz="900" b="1" dirty="0" smtClean="0"/>
            </a:p>
            <a:p>
              <a:r>
                <a:rPr lang="en-US" sz="900" dirty="0" err="1" smtClean="0"/>
                <a:t>SP_Started</a:t>
              </a:r>
              <a:endParaRPr lang="en-US" sz="900" dirty="0" smtClean="0"/>
            </a:p>
            <a:p>
              <a:r>
                <a:rPr lang="en-US" sz="900" dirty="0" err="1" smtClean="0"/>
                <a:t>SP_completed</a:t>
              </a:r>
              <a:endParaRPr lang="en-US" sz="900" dirty="0" smtClean="0"/>
            </a:p>
            <a:p>
              <a:r>
                <a:rPr lang="en-US" sz="900" dirty="0" smtClean="0"/>
                <a:t>-</a:t>
              </a:r>
            </a:p>
            <a:p>
              <a:r>
                <a:rPr lang="en-US" sz="900" dirty="0" smtClean="0"/>
                <a:t>-</a:t>
              </a:r>
            </a:p>
            <a:p>
              <a:r>
                <a:rPr lang="en-US" sz="900" dirty="0" err="1" smtClean="0"/>
                <a:t>etc</a:t>
              </a:r>
              <a:endParaRPr lang="en-US" sz="9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302453" y="4713838"/>
            <a:ext cx="1477042" cy="1213575"/>
            <a:chOff x="1531053" y="5061865"/>
            <a:chExt cx="1606824" cy="136084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9" name="Cloud Callout 128"/>
            <p:cNvSpPr/>
            <p:nvPr/>
          </p:nvSpPr>
          <p:spPr>
            <a:xfrm rot="8667156">
              <a:off x="1531053" y="5061865"/>
              <a:ext cx="1500495" cy="1360842"/>
            </a:xfrm>
            <a:prstGeom prst="cloudCallout">
              <a:avLst>
                <a:gd name="adj1" fmla="val -51258"/>
                <a:gd name="adj2" fmla="val 76744"/>
              </a:avLst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26408" y="5219870"/>
              <a:ext cx="1411469" cy="103537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Column Selection</a:t>
              </a:r>
            </a:p>
            <a:p>
              <a:r>
                <a:rPr lang="en-US" sz="900" dirty="0" err="1" smtClean="0"/>
                <a:t>Session_ID</a:t>
              </a:r>
              <a:endParaRPr lang="en-US" sz="900" dirty="0" smtClean="0"/>
            </a:p>
            <a:p>
              <a:r>
                <a:rPr lang="en-US" sz="900" dirty="0" err="1" smtClean="0"/>
                <a:t>Database_ID</a:t>
              </a:r>
              <a:endParaRPr lang="en-US" sz="900" dirty="0" smtClean="0"/>
            </a:p>
            <a:p>
              <a:r>
                <a:rPr lang="en-US" sz="900" dirty="0" smtClean="0"/>
                <a:t>-</a:t>
              </a:r>
            </a:p>
            <a:p>
              <a:r>
                <a:rPr lang="en-US" sz="900" dirty="0" smtClean="0"/>
                <a:t>-</a:t>
              </a:r>
            </a:p>
            <a:p>
              <a:r>
                <a:rPr lang="en-US" sz="900" dirty="0" err="1" smtClean="0"/>
                <a:t>etc</a:t>
              </a:r>
              <a:endParaRPr lang="en-US" sz="9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668410" y="4695365"/>
            <a:ext cx="1389462" cy="1213575"/>
            <a:chOff x="3110365" y="5119597"/>
            <a:chExt cx="1511547" cy="136084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2" name="Cloud Callout 131"/>
            <p:cNvSpPr/>
            <p:nvPr/>
          </p:nvSpPr>
          <p:spPr>
            <a:xfrm rot="8667156">
              <a:off x="3110365" y="5119597"/>
              <a:ext cx="1500493" cy="1360843"/>
            </a:xfrm>
            <a:prstGeom prst="cloudCallout">
              <a:avLst>
                <a:gd name="adj1" fmla="val -38387"/>
                <a:gd name="adj2" fmla="val 86289"/>
              </a:avLst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03124" y="5282131"/>
              <a:ext cx="1318788" cy="10353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 smtClean="0"/>
                <a:t>Data Types</a:t>
              </a:r>
            </a:p>
            <a:p>
              <a:endParaRPr lang="en-US" sz="900" b="1" dirty="0" smtClean="0"/>
            </a:p>
            <a:p>
              <a:r>
                <a:rPr lang="en-US" sz="900" dirty="0" smtClean="0"/>
                <a:t>It defines the data </a:t>
              </a:r>
            </a:p>
            <a:p>
              <a:r>
                <a:rPr lang="en-US" sz="900" dirty="0" smtClean="0"/>
                <a:t>Type for an event column, action or global predicate</a:t>
              </a:r>
              <a:endParaRPr lang="en-US" sz="9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027635" y="4678680"/>
            <a:ext cx="1755424" cy="1273621"/>
            <a:chOff x="4778212" y="5127004"/>
            <a:chExt cx="1729206" cy="142817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5" name="Cloud Callout 134"/>
            <p:cNvSpPr/>
            <p:nvPr/>
          </p:nvSpPr>
          <p:spPr>
            <a:xfrm rot="8667156">
              <a:off x="4778212" y="5127004"/>
              <a:ext cx="1500495" cy="1360842"/>
            </a:xfrm>
            <a:prstGeom prst="cloudCallout">
              <a:avLst>
                <a:gd name="adj1" fmla="val -16011"/>
                <a:gd name="adj2" fmla="val 101001"/>
              </a:avLst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928105" y="5364497"/>
              <a:ext cx="1579313" cy="1190682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   It provides mapping </a:t>
              </a:r>
            </a:p>
            <a:p>
              <a:r>
                <a:rPr lang="en-US" sz="900" dirty="0" smtClean="0"/>
                <a:t>from Key value to</a:t>
              </a:r>
            </a:p>
            <a:p>
              <a:r>
                <a:rPr lang="en-US" sz="900" dirty="0" smtClean="0"/>
                <a:t>text value. For Example Exclusive lock</a:t>
              </a:r>
            </a:p>
            <a:p>
              <a:r>
                <a:rPr lang="en-US" sz="900" dirty="0" smtClean="0"/>
                <a:t>  Key value=5</a:t>
              </a:r>
            </a:p>
            <a:p>
              <a:r>
                <a:rPr lang="en-US" sz="900" dirty="0" smtClean="0"/>
                <a:t>  Text value=‘X’</a:t>
              </a:r>
              <a:endParaRPr lang="en-US" sz="900" dirty="0"/>
            </a:p>
            <a:p>
              <a:endParaRPr lang="en-US" sz="9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529369" y="4695566"/>
            <a:ext cx="1379300" cy="1213574"/>
            <a:chOff x="6485973" y="5071920"/>
            <a:chExt cx="1500494" cy="136084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8" name="Cloud Callout 137"/>
            <p:cNvSpPr/>
            <p:nvPr/>
          </p:nvSpPr>
          <p:spPr>
            <a:xfrm rot="8667156">
              <a:off x="6485973" y="5071920"/>
              <a:ext cx="1500494" cy="1360843"/>
            </a:xfrm>
            <a:prstGeom prst="cloudCallout">
              <a:avLst>
                <a:gd name="adj1" fmla="val -1143"/>
                <a:gd name="adj2" fmla="val 114575"/>
              </a:avLst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769217" y="5428065"/>
              <a:ext cx="1179350" cy="72476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Target is final destination where you are going to put the data</a:t>
              </a:r>
              <a:endParaRPr lang="en-US" sz="9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901618" y="4663173"/>
            <a:ext cx="1379300" cy="1213574"/>
            <a:chOff x="8340868" y="4769297"/>
            <a:chExt cx="1500494" cy="1360843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1" name="Cloud Callout 140"/>
            <p:cNvSpPr/>
            <p:nvPr/>
          </p:nvSpPr>
          <p:spPr>
            <a:xfrm rot="8667156">
              <a:off x="8340868" y="4769297"/>
              <a:ext cx="1500494" cy="1360843"/>
            </a:xfrm>
            <a:prstGeom prst="cloudCallout">
              <a:avLst>
                <a:gd name="adj1" fmla="val 21437"/>
                <a:gd name="adj2" fmla="val 131150"/>
              </a:avLst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599233" y="5266342"/>
              <a:ext cx="1179350" cy="41415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It is a ‘where’ clause.</a:t>
              </a:r>
              <a:endParaRPr lang="en-US" sz="900" dirty="0"/>
            </a:p>
          </p:txBody>
        </p:sp>
      </p:grpSp>
      <p:sp>
        <p:nvSpPr>
          <p:cNvPr id="156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Extended Events Architecture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8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60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455" y="924878"/>
            <a:ext cx="1038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" name="Picture 80" descr="http://static.tumblr.com/52679116680c197db232c3116ce98537/y07rdrp/1XJmt370e/tumblr_static_demotimehead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" y="928648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System Health – Historical 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4930" y="1322025"/>
            <a:ext cx="5069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 In SQL 2012 onwards, </a:t>
            </a:r>
            <a:r>
              <a:rPr lang="en-US" sz="1200" b="1" dirty="0" err="1" smtClean="0"/>
              <a:t>SP_Server_Diagnostics</a:t>
            </a:r>
            <a:r>
              <a:rPr lang="en-US" sz="1200" b="1" dirty="0" smtClean="0"/>
              <a:t> executes every 5 </a:t>
            </a:r>
          </a:p>
          <a:p>
            <a:r>
              <a:rPr lang="en-US" sz="1200" b="1" dirty="0" smtClean="0"/>
              <a:t>    minus Intervals to check the current health of the SQL Instance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20882" y="2256363"/>
            <a:ext cx="50531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 It provides the following sections of health information: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8321" y="4607826"/>
            <a:ext cx="8651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 </a:t>
            </a:r>
            <a:r>
              <a:rPr lang="en-US" sz="1200" b="1" dirty="0" err="1" smtClean="0"/>
              <a:t>SP_Server_Diagnostics</a:t>
            </a:r>
            <a:r>
              <a:rPr lang="en-US" sz="1200" b="1" dirty="0" smtClean="0"/>
              <a:t> is collected by the </a:t>
            </a:r>
            <a:r>
              <a:rPr lang="en-US" sz="1200" b="1" dirty="0" err="1" smtClean="0"/>
              <a:t>System_Health</a:t>
            </a:r>
            <a:r>
              <a:rPr lang="en-US" sz="1200" b="1" dirty="0" smtClean="0"/>
              <a:t> session and written to a file which can be trended over </a:t>
            </a:r>
          </a:p>
          <a:p>
            <a:r>
              <a:rPr lang="en-US" sz="1200" b="1" dirty="0" smtClean="0"/>
              <a:t>     longer period of time. Even it is available, if the SQL instance restart or crash.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6647" y="5185924"/>
            <a:ext cx="620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 Recreating the </a:t>
            </a:r>
            <a:r>
              <a:rPr lang="en-US" sz="1200" b="1" dirty="0" err="1" smtClean="0"/>
              <a:t>System_health</a:t>
            </a:r>
            <a:r>
              <a:rPr lang="en-US" sz="1200" b="1" dirty="0" smtClean="0"/>
              <a:t> or other </a:t>
            </a:r>
          </a:p>
          <a:p>
            <a:r>
              <a:rPr lang="en-US" sz="1200" b="1" dirty="0" smtClean="0"/>
              <a:t>    inbuilt Extended Events sessions: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590589" y="3405174"/>
            <a:ext cx="4464839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050" dirty="0" smtClean="0"/>
              <a:t> CPU, Page faults, Non-yielding tasks, latches, dumps and spinlock</a:t>
            </a:r>
          </a:p>
          <a:p>
            <a:endParaRPr lang="en-US" sz="40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 Physical and Virtual memory usage</a:t>
            </a:r>
            <a:endParaRPr lang="en-US" sz="800" dirty="0" smtClean="0"/>
          </a:p>
          <a:p>
            <a:endParaRPr lang="en-US" sz="20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 Max workers, idle workers, tasks completed in interval</a:t>
            </a:r>
          </a:p>
          <a:p>
            <a:endParaRPr lang="en-US" sz="20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 Long interval I/O, I/O Latch timeout, I/O pending requests</a:t>
            </a:r>
          </a:p>
          <a:p>
            <a:endParaRPr lang="en-US" sz="300" dirty="0" smtClean="0"/>
          </a:p>
          <a:p>
            <a:pPr>
              <a:buFont typeface="Arial" pitchFamily="34" charset="0"/>
              <a:buChar char="•"/>
            </a:pPr>
            <a:r>
              <a:rPr lang="en-US" sz="1050" dirty="0" smtClean="0"/>
              <a:t>Buffer Exception, Ring buffer, Buffer Pool, Scheduler Monitor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9480" y="5236912"/>
            <a:ext cx="5649008" cy="811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/>
          <a:srcRect t="14831" r="71388"/>
          <a:stretch>
            <a:fillRect/>
          </a:stretch>
        </p:blipFill>
        <p:spPr bwMode="auto">
          <a:xfrm>
            <a:off x="652595" y="2650248"/>
            <a:ext cx="3845756" cy="18239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>
            <a:off x="4379874" y="3542665"/>
            <a:ext cx="2646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78631" y="3745783"/>
            <a:ext cx="2646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84445" y="3939920"/>
            <a:ext cx="2646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78957" y="4126016"/>
            <a:ext cx="2646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78651" y="4333823"/>
            <a:ext cx="26465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97931" y="3249824"/>
            <a:ext cx="984638" cy="12110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 l="5081" t="7401"/>
          <a:stretch>
            <a:fillRect/>
          </a:stretch>
        </p:blipFill>
        <p:spPr bwMode="auto">
          <a:xfrm>
            <a:off x="5217460" y="1349058"/>
            <a:ext cx="3891028" cy="1775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buNone/>
            </a:pPr>
            <a:fld id="{5942B21B-2ADA-A040-A652-A7305E1B99FE}" type="datetimeFigureOut">
              <a:rPr lang="en-US" smtClean="0"/>
              <a:pPr>
                <a:buNone/>
              </a:pPr>
              <a:t>2/17/2018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3" y="6286903"/>
            <a:ext cx="35752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SQLSaturday#706 Wellington, New Zealand 2018</a:t>
            </a:r>
            <a:endParaRPr lang="en-US" dirty="0"/>
          </a:p>
        </p:txBody>
      </p:sp>
      <p:sp>
        <p:nvSpPr>
          <p:cNvPr id="27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smtClean="0"/>
              <a:t>  |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94" grpId="0"/>
      <p:bldP spid="90" grpId="0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1135</Words>
  <Application>Microsoft Office PowerPoint</Application>
  <PresentationFormat>On-screen Show (4:3)</PresentationFormat>
  <Paragraphs>274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Agenda</vt:lpstr>
      <vt:lpstr>Introduction</vt:lpstr>
      <vt:lpstr>Replace SQL Trace</vt:lpstr>
      <vt:lpstr>Enhancements – xEvents Vs SQLTrace</vt:lpstr>
      <vt:lpstr>Extended Events Architecture</vt:lpstr>
      <vt:lpstr>Slide 8</vt:lpstr>
      <vt:lpstr>System Health – Historical Data</vt:lpstr>
      <vt:lpstr>Slide 10</vt:lpstr>
      <vt:lpstr>TempDB Contention Issue (1)…</vt:lpstr>
      <vt:lpstr>TempDB Contention Issue (2)…</vt:lpstr>
      <vt:lpstr>Slide 13</vt:lpstr>
      <vt:lpstr> Frequent Recompilation of Queries (1)…</vt:lpstr>
      <vt:lpstr> Frequent Recompilation of Queries (2)…</vt:lpstr>
      <vt:lpstr>Slide 16</vt:lpstr>
      <vt:lpstr>Slide 17</vt:lpstr>
    </vt:vector>
  </TitlesOfParts>
  <Company>Revealed Design,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User</cp:lastModifiedBy>
  <cp:revision>204</cp:revision>
  <dcterms:created xsi:type="dcterms:W3CDTF">2011-08-19T20:30:49Z</dcterms:created>
  <dcterms:modified xsi:type="dcterms:W3CDTF">2018-02-17T03:58:52Z</dcterms:modified>
</cp:coreProperties>
</file>