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7"/>
  </p:notesMasterIdLst>
  <p:handoutMasterIdLst>
    <p:handoutMasterId r:id="rId18"/>
  </p:handoutMasterIdLst>
  <p:sldIdLst>
    <p:sldId id="1377" r:id="rId5"/>
    <p:sldId id="1378" r:id="rId6"/>
    <p:sldId id="1382" r:id="rId7"/>
    <p:sldId id="1381" r:id="rId8"/>
    <p:sldId id="1384" r:id="rId9"/>
    <p:sldId id="1383" r:id="rId10"/>
    <p:sldId id="1371" r:id="rId11"/>
    <p:sldId id="1387" r:id="rId12"/>
    <p:sldId id="1386" r:id="rId13"/>
    <p:sldId id="1391" r:id="rId14"/>
    <p:sldId id="1390" r:id="rId15"/>
    <p:sldId id="1374" r:id="rId16"/>
  </p:sldIdLst>
  <p:sldSz cx="12436475" cy="6994525"/>
  <p:notesSz cx="9296400" cy="147828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0C8682EF-709C-4DD2-B11B-19E2D910C2A9}">
          <p14:sldIdLst>
            <p14:sldId id="1377"/>
          </p14:sldIdLst>
        </p14:section>
        <p14:section name="Body" id="{5B0B8DFF-57E5-4D4B-BA72-542DF84B8E2F}">
          <p14:sldIdLst>
            <p14:sldId id="1378"/>
            <p14:sldId id="1382"/>
            <p14:sldId id="1381"/>
            <p14:sldId id="1384"/>
            <p14:sldId id="1383"/>
            <p14:sldId id="1371"/>
            <p14:sldId id="1387"/>
            <p14:sldId id="1386"/>
            <p14:sldId id="1391"/>
            <p14:sldId id="1390"/>
          </p14:sldIdLst>
        </p14:section>
        <p14:section name="Closing" id="{A6E96BAF-F407-4CB1-A87E-F33A583BE3D9}">
          <p14:sldIdLst>
            <p14:sldId id="137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4656" userDrawn="1">
          <p15:clr>
            <a:srgbClr val="A4A3A4"/>
          </p15:clr>
        </p15:guide>
        <p15:guide id="2" pos="292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0101"/>
    <a:srgbClr val="BD0000"/>
    <a:srgbClr val="2A81AC"/>
    <a:srgbClr val="A80000"/>
    <a:srgbClr val="E81123"/>
    <a:srgbClr val="525252"/>
    <a:srgbClr val="D83B01"/>
    <a:srgbClr val="FFFFFF"/>
    <a:srgbClr val="EAEAEB"/>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2" autoAdjust="0"/>
    <p:restoredTop sz="78571" autoAdjust="0"/>
  </p:normalViewPr>
  <p:slideViewPr>
    <p:cSldViewPr>
      <p:cViewPr>
        <p:scale>
          <a:sx n="71" d="100"/>
          <a:sy n="71" d="100"/>
        </p:scale>
        <p:origin x="-32"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72" d="100"/>
          <a:sy n="72" d="100"/>
        </p:scale>
        <p:origin x="4326" y="90"/>
      </p:cViewPr>
      <p:guideLst>
        <p:guide orient="horz" pos="4656"/>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8711"/>
            <a:ext cx="4028440" cy="739140"/>
          </a:xfrm>
          <a:prstGeom prst="rect">
            <a:avLst/>
          </a:prstGeom>
        </p:spPr>
        <p:txBody>
          <a:bodyPr vert="horz" lIns="137585" tIns="68793" rIns="137585" bIns="68793" rtlCol="0"/>
          <a:lstStyle>
            <a:lvl1pPr algn="l">
              <a:defRPr sz="1800"/>
            </a:lvl1pPr>
          </a:lstStyle>
          <a:p>
            <a:endParaRPr lang="en-US" dirty="0">
              <a:latin typeface="Segoe UI" pitchFamily="34" charset="0"/>
            </a:endParaRPr>
          </a:p>
        </p:txBody>
      </p:sp>
      <p:sp>
        <p:nvSpPr>
          <p:cNvPr id="7" name="Date Placeholder 6"/>
          <p:cNvSpPr>
            <a:spLocks noGrp="1"/>
          </p:cNvSpPr>
          <p:nvPr>
            <p:ph type="dt" sz="quarter" idx="1"/>
          </p:nvPr>
        </p:nvSpPr>
        <p:spPr>
          <a:xfrm>
            <a:off x="5265809" y="0"/>
            <a:ext cx="4028440" cy="739140"/>
          </a:xfrm>
          <a:prstGeom prst="rect">
            <a:avLst/>
          </a:prstGeom>
        </p:spPr>
        <p:txBody>
          <a:bodyPr vert="horz" lIns="137585" tIns="68793" rIns="137585" bIns="68793" rtlCol="0"/>
          <a:lstStyle>
            <a:lvl1pPr algn="r">
              <a:defRPr sz="1800"/>
            </a:lvl1pPr>
          </a:lstStyle>
          <a:p>
            <a:fld id="{8C8D045D-9A66-44E7-900A-FC6D0BD4E54A}" type="datetime8">
              <a:rPr lang="en-US" smtClean="0">
                <a:latin typeface="Segoe UI" pitchFamily="34" charset="0"/>
              </a:rPr>
              <a:t>4/2/2016 11:10 AM</a:t>
            </a:fld>
            <a:endParaRPr lang="en-US" dirty="0">
              <a:latin typeface="Segoe UI" pitchFamily="34" charset="0"/>
            </a:endParaRPr>
          </a:p>
        </p:txBody>
      </p:sp>
      <p:sp>
        <p:nvSpPr>
          <p:cNvPr id="8" name="Footer Placeholder 7"/>
          <p:cNvSpPr>
            <a:spLocks noGrp="1"/>
          </p:cNvSpPr>
          <p:nvPr>
            <p:ph type="ftr" sz="quarter" idx="2"/>
          </p:nvPr>
        </p:nvSpPr>
        <p:spPr>
          <a:xfrm>
            <a:off x="0" y="14041094"/>
            <a:ext cx="7855458" cy="537436"/>
          </a:xfrm>
          <a:prstGeom prst="rect">
            <a:avLst/>
          </a:prstGeom>
        </p:spPr>
        <p:txBody>
          <a:bodyPr vert="horz" lIns="137585" tIns="68793" rIns="137585" bIns="68793" rtlCol="0" anchor="b"/>
          <a:lstStyle>
            <a:lvl1pPr algn="l">
              <a:defRPr sz="1800"/>
            </a:lvl1pPr>
          </a:lstStyle>
          <a:p>
            <a:pPr marL="599550" defTabSz="1375404" eaLnBrk="0" hangingPunct="0"/>
            <a:r>
              <a:rPr lang="en-US" sz="6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7839963" y="14041095"/>
            <a:ext cx="1454285" cy="739140"/>
          </a:xfrm>
          <a:prstGeom prst="rect">
            <a:avLst/>
          </a:prstGeom>
        </p:spPr>
        <p:txBody>
          <a:bodyPr vert="horz" lIns="137585" tIns="68793" rIns="137585" bIns="68793" rtlCol="0" anchor="b"/>
          <a:lstStyle>
            <a:lvl1pPr algn="r">
              <a:defRPr sz="18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4028440" cy="739140"/>
          </a:xfrm>
          <a:prstGeom prst="rect">
            <a:avLst/>
          </a:prstGeom>
        </p:spPr>
        <p:txBody>
          <a:bodyPr vert="horz" lIns="137585" tIns="68793" rIns="137585" bIns="68793" rtlCol="0"/>
          <a:lstStyle>
            <a:lvl1pPr algn="l">
              <a:defRPr sz="18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0" y="1108075"/>
            <a:ext cx="9296400" cy="5229225"/>
          </a:xfrm>
          <a:prstGeom prst="rect">
            <a:avLst/>
          </a:prstGeom>
          <a:noFill/>
          <a:ln w="12700">
            <a:solidFill>
              <a:prstClr val="black"/>
            </a:solidFill>
          </a:ln>
        </p:spPr>
        <p:txBody>
          <a:bodyPr vert="horz" lIns="137585" tIns="68793" rIns="137585" bIns="68793" rtlCol="0" anchor="ctr"/>
          <a:lstStyle/>
          <a:p>
            <a:endParaRPr lang="en-US" dirty="0"/>
          </a:p>
        </p:txBody>
      </p:sp>
      <p:sp>
        <p:nvSpPr>
          <p:cNvPr id="10" name="Footer Placeholder 9"/>
          <p:cNvSpPr>
            <a:spLocks noGrp="1"/>
          </p:cNvSpPr>
          <p:nvPr>
            <p:ph type="ftr" sz="quarter" idx="4"/>
          </p:nvPr>
        </p:nvSpPr>
        <p:spPr>
          <a:xfrm>
            <a:off x="0" y="14043661"/>
            <a:ext cx="8025892" cy="575476"/>
          </a:xfrm>
          <a:prstGeom prst="rect">
            <a:avLst/>
          </a:prstGeom>
        </p:spPr>
        <p:txBody>
          <a:bodyPr vert="horz" lIns="137585" tIns="68793" rIns="137585" bIns="68793" rtlCol="0" anchor="b"/>
          <a:lstStyle>
            <a:lvl1pPr marL="859911" indent="0" algn="l">
              <a:defRPr sz="1800"/>
            </a:lvl1pPr>
          </a:lstStyle>
          <a:p>
            <a:pPr defTabSz="1375404" eaLnBrk="0" hangingPunct="0"/>
            <a:r>
              <a:rPr lang="en-US" sz="6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5265809" y="0"/>
            <a:ext cx="4028440" cy="739140"/>
          </a:xfrm>
          <a:prstGeom prst="rect">
            <a:avLst/>
          </a:prstGeom>
        </p:spPr>
        <p:txBody>
          <a:bodyPr vert="horz" lIns="137585" tIns="68793" rIns="137585" bIns="68793" rtlCol="0"/>
          <a:lstStyle>
            <a:lvl1pPr algn="r">
              <a:defRPr sz="1800">
                <a:latin typeface="Segoe UI" pitchFamily="34" charset="0"/>
              </a:defRPr>
            </a:lvl1pPr>
          </a:lstStyle>
          <a:p>
            <a:fld id="{38EEC551-8CDA-4EB6-89BB-2A86C9F091C8}" type="datetime8">
              <a:rPr lang="en-US" smtClean="0"/>
              <a:t>4/2/2016 11:10 AM</a:t>
            </a:fld>
            <a:endParaRPr lang="en-US" dirty="0"/>
          </a:p>
        </p:txBody>
      </p:sp>
      <p:sp>
        <p:nvSpPr>
          <p:cNvPr id="12" name="Notes Placeholder 11"/>
          <p:cNvSpPr>
            <a:spLocks noGrp="1"/>
          </p:cNvSpPr>
          <p:nvPr>
            <p:ph type="body" sz="quarter" idx="3"/>
          </p:nvPr>
        </p:nvSpPr>
        <p:spPr>
          <a:xfrm>
            <a:off x="929640" y="7021830"/>
            <a:ext cx="7437120" cy="6652260"/>
          </a:xfrm>
          <a:prstGeom prst="rect">
            <a:avLst/>
          </a:prstGeom>
        </p:spPr>
        <p:txBody>
          <a:bodyPr vert="horz" lIns="137585" tIns="68793" rIns="137585" bIns="6879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8010397" y="14041095"/>
            <a:ext cx="1283851" cy="739140"/>
          </a:xfrm>
          <a:prstGeom prst="rect">
            <a:avLst/>
          </a:prstGeom>
        </p:spPr>
        <p:txBody>
          <a:bodyPr vert="horz" lIns="137585" tIns="68793" rIns="137585" bIns="68793" rtlCol="0" anchor="b"/>
          <a:lstStyle>
            <a:lvl1pPr algn="r">
              <a:defRPr sz="18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1375404" eaLnBrk="0" hangingPunct="0"/>
            <a:r>
              <a:rPr lang="en-US" sz="6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4/2/2016 11:10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36617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information about this improvement can</a:t>
            </a:r>
            <a:r>
              <a:rPr lang="en-US" baseline="0" dirty="0"/>
              <a:t> be found in the following articles:</a:t>
            </a:r>
          </a:p>
          <a:p>
            <a:r>
              <a:rPr lang="en-US" baseline="0" dirty="0"/>
              <a:t>https://blogs.msdn.microsoft.com/alwaysonpro/2016/02/23/improved-alwayson-availability-group-lease-timeout-diagnostics/</a:t>
            </a:r>
          </a:p>
          <a:p>
            <a:r>
              <a:rPr lang="en-US" dirty="0"/>
              <a:t>https://support.microsoft.com/en-us/kb/3112363 </a:t>
            </a:r>
          </a:p>
          <a:p>
            <a:endParaRPr lang="en-US" dirty="0"/>
          </a:p>
          <a:p>
            <a:r>
              <a:rPr lang="en-US" dirty="0"/>
              <a:t>Refer the following for Lease Timeouts: https://blogs.msdn.microsoft.com/psssql/2012/09/07/how-it-works-sql-server-alwayson-lease-timeout/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1375404" eaLnBrk="0" hangingPunct="0"/>
            <a:r>
              <a:rPr lang="en-US" sz="6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4/2/2016 11:10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126366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1375404" eaLnBrk="0" hangingPunct="0"/>
            <a:r>
              <a:rPr lang="en-US" sz="6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4/2/2016 11:10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059498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information about this improvement can</a:t>
            </a:r>
            <a:r>
              <a:rPr lang="en-US" baseline="0" dirty="0"/>
              <a:t> be found in the following articles:</a:t>
            </a:r>
          </a:p>
          <a:p>
            <a:r>
              <a:rPr lang="en-US" baseline="0" dirty="0"/>
              <a:t>https://support.microsoft.com/en-us/kb/3107173</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1375404" eaLnBrk="0" hangingPunct="0"/>
            <a:r>
              <a:rPr lang="en-US" sz="6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4/2/2016 11:10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769533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information about this improvement can</a:t>
            </a:r>
            <a:r>
              <a:rPr lang="en-US" baseline="0" dirty="0"/>
              <a:t> be found in the following articles:</a:t>
            </a:r>
          </a:p>
          <a:p>
            <a:r>
              <a:rPr lang="en-US" baseline="0" dirty="0"/>
              <a:t>https://blogs.msdn.microsoft.com/sql_server_team/added-per-operator-level-performance-stats-for-query-processing/</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1375404" eaLnBrk="0" hangingPunct="0"/>
            <a:r>
              <a:rPr lang="en-US" sz="6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4/2/2016 11:10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90160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details about</a:t>
            </a:r>
            <a:r>
              <a:rPr lang="en-US" baseline="0" dirty="0"/>
              <a:t> these </a:t>
            </a:r>
            <a:r>
              <a:rPr lang="en-US" baseline="0" dirty="0" err="1"/>
              <a:t>Xevents</a:t>
            </a:r>
            <a:r>
              <a:rPr lang="en-US" baseline="0" dirty="0"/>
              <a:t> are available at:</a:t>
            </a:r>
          </a:p>
          <a:p>
            <a:r>
              <a:rPr lang="en-US" dirty="0"/>
              <a:t>https://blogs.msdn.microsoft.com/sql_server_team/new-extended-event-to-track-backup-and-restore-progress/ </a:t>
            </a:r>
          </a:p>
          <a:p>
            <a:r>
              <a:rPr lang="en-US" dirty="0"/>
              <a:t>https://blogs.msdn.microsoft.com/sql_server_team/new-extended-events-for-database-recovery-progress/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1375404" eaLnBrk="0" hangingPunct="0"/>
            <a:r>
              <a:rPr lang="en-US" sz="6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4/2/2016 11:10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8513002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2" name="Rectangle 1"/>
          <p:cNvSpPr/>
          <p:nvPr userDrawn="1"/>
        </p:nvSpPr>
        <p:spPr bwMode="auto">
          <a:xfrm>
            <a:off x="286977" y="2125678"/>
            <a:ext cx="6858000" cy="3566160"/>
          </a:xfrm>
          <a:prstGeom prst="rect">
            <a:avLst/>
          </a:prstGeom>
          <a:solidFill>
            <a:srgbClr val="E81123">
              <a:alpha val="93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90281" y="2125677"/>
            <a:ext cx="6858000"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88629" y="3954458"/>
            <a:ext cx="6858000" cy="1737360"/>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0" y="6149340"/>
            <a:ext cx="1702253" cy="36576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8837" y="557207"/>
            <a:ext cx="5227638" cy="5227638"/>
          </a:xfrm>
          <a:prstGeom prst="rect">
            <a:avLst/>
          </a:prstGeom>
        </p:spPr>
      </p:pic>
    </p:spTree>
    <p:extLst>
      <p:ext uri="{BB962C8B-B14F-4D97-AF65-F5344CB8AC3E}">
        <p14:creationId xmlns:p14="http://schemas.microsoft.com/office/powerpoint/2010/main" val="393819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274639" y="295274"/>
            <a:ext cx="10662115" cy="917575"/>
          </a:xfrm>
        </p:spPr>
        <p:txBody>
          <a:bodyPr/>
          <a:lstStyle/>
          <a:p>
            <a:r>
              <a:rPr lang="en-US"/>
              <a:t>Click to edit Master title style</a:t>
            </a:r>
          </a:p>
        </p:txBody>
      </p:sp>
      <p:pic>
        <p:nvPicPr>
          <p:cNvPr id="5" name="Picture 4"/>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9128"/>
          <a:stretch/>
        </p:blipFill>
        <p:spPr>
          <a:xfrm>
            <a:off x="10936754" y="1"/>
            <a:ext cx="1499721" cy="1212848"/>
          </a:xfrm>
          <a:prstGeom prst="rect">
            <a:avLst/>
          </a:prstGeom>
        </p:spPr>
      </p:pic>
      <p:sp>
        <p:nvSpPr>
          <p:cNvPr id="8" name="TextBox 7"/>
          <p:cNvSpPr txBox="1"/>
          <p:nvPr userDrawn="1"/>
        </p:nvSpPr>
        <p:spPr>
          <a:xfrm>
            <a:off x="10324743" y="6513097"/>
            <a:ext cx="211173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solidFill>
                  <a:srgbClr val="BD0000"/>
                </a:solidFill>
                <a:latin typeface="Segoe Pro" panose="020B0502040504020203" pitchFamily="34" charset="0"/>
              </a:rPr>
              <a:t>SQL Server Tiger Team</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0662115" cy="917575"/>
          </a:xfr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9128"/>
          <a:stretch/>
        </p:blipFill>
        <p:spPr>
          <a:xfrm>
            <a:off x="10936754" y="1"/>
            <a:ext cx="1499721" cy="1212848"/>
          </a:xfrm>
          <a:prstGeom prst="rect">
            <a:avLst/>
          </a:prstGeom>
        </p:spPr>
      </p:pic>
      <p:sp>
        <p:nvSpPr>
          <p:cNvPr id="8" name="TextBox 7"/>
          <p:cNvSpPr txBox="1"/>
          <p:nvPr userDrawn="1"/>
        </p:nvSpPr>
        <p:spPr>
          <a:xfrm>
            <a:off x="10324743" y="6513097"/>
            <a:ext cx="211173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solidFill>
                  <a:srgbClr val="BD0000"/>
                </a:solidFill>
                <a:latin typeface="Segoe Pro" panose="020B0502040504020203" pitchFamily="34" charset="0"/>
              </a:rPr>
              <a:t>SQL Server Tiger Team</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0662115" cy="917575"/>
          </a:xfr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9128"/>
          <a:stretch/>
        </p:blipFill>
        <p:spPr>
          <a:xfrm>
            <a:off x="10936754" y="1"/>
            <a:ext cx="1499721" cy="1212848"/>
          </a:xfrm>
          <a:prstGeom prst="rect">
            <a:avLst/>
          </a:prstGeom>
        </p:spPr>
      </p:pic>
      <p:sp>
        <p:nvSpPr>
          <p:cNvPr id="8" name="TextBox 7"/>
          <p:cNvSpPr txBox="1"/>
          <p:nvPr userDrawn="1"/>
        </p:nvSpPr>
        <p:spPr>
          <a:xfrm>
            <a:off x="10324743" y="6513097"/>
            <a:ext cx="211173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solidFill>
                  <a:srgbClr val="BD0000"/>
                </a:solidFill>
                <a:latin typeface="Segoe Pro" panose="020B0502040504020203" pitchFamily="34" charset="0"/>
              </a:rPr>
              <a:t>SQL Server Tiger Team</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0662115" cy="917575"/>
          </a:xfr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9128"/>
          <a:stretch/>
        </p:blipFill>
        <p:spPr>
          <a:xfrm>
            <a:off x="10936754" y="1"/>
            <a:ext cx="1499721" cy="1212848"/>
          </a:xfrm>
          <a:prstGeom prst="rect">
            <a:avLst/>
          </a:prstGeom>
        </p:spPr>
      </p:pic>
      <p:sp>
        <p:nvSpPr>
          <p:cNvPr id="8" name="TextBox 7"/>
          <p:cNvSpPr txBox="1"/>
          <p:nvPr userDrawn="1"/>
        </p:nvSpPr>
        <p:spPr>
          <a:xfrm>
            <a:off x="10324743" y="6513097"/>
            <a:ext cx="211173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solidFill>
                  <a:srgbClr val="BD0000"/>
                </a:solidFill>
                <a:latin typeface="Segoe Pro" panose="020B0502040504020203" pitchFamily="34" charset="0"/>
              </a:rPr>
              <a:t>SQL Server Tiger Team</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0662115" cy="917575"/>
          </a:xfr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9128"/>
          <a:stretch/>
        </p:blipFill>
        <p:spPr>
          <a:xfrm>
            <a:off x="10936754" y="1"/>
            <a:ext cx="1499721" cy="1212848"/>
          </a:xfrm>
          <a:prstGeom prst="rect">
            <a:avLst/>
          </a:prstGeom>
        </p:spPr>
      </p:pic>
      <p:sp>
        <p:nvSpPr>
          <p:cNvPr id="8" name="TextBox 7"/>
          <p:cNvSpPr txBox="1"/>
          <p:nvPr userDrawn="1"/>
        </p:nvSpPr>
        <p:spPr>
          <a:xfrm>
            <a:off x="10324743" y="6513097"/>
            <a:ext cx="211173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solidFill>
                  <a:srgbClr val="BD0000"/>
                </a:solidFill>
                <a:latin typeface="Segoe Pro" panose="020B0502040504020203" pitchFamily="34" charset="0"/>
              </a:rPr>
              <a:t>SQL Server Tiger Team</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0662220" cy="917575"/>
          </a:xfrm>
        </p:spPr>
        <p:txBody>
          <a:bodyPr/>
          <a:lstStyle/>
          <a:p>
            <a:r>
              <a:rPr lang="en-US"/>
              <a:t>Click to edit Master title style</a:t>
            </a:r>
          </a:p>
        </p:txBody>
      </p:sp>
      <p:pic>
        <p:nvPicPr>
          <p:cNvPr id="4" name="Picture 3"/>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936859" y="4253"/>
            <a:ext cx="1499616" cy="14996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_and_text">
    <p:bg>
      <p:bgPr>
        <a:solidFill>
          <a:srgbClr val="2A81A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0662220" cy="917575"/>
          </a:xfrm>
        </p:spPr>
        <p:txBody>
          <a:bodyPr/>
          <a:lstStyle>
            <a:lvl1pPr>
              <a:defRPr>
                <a:solidFill>
                  <a:schemeClr val="bg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1570038" y="2659062"/>
            <a:ext cx="9067800" cy="2554545"/>
          </a:xfrm>
        </p:spPr>
        <p:txBody>
          <a:bodyPr wrap="square">
            <a:spAutoFit/>
          </a:bodyPr>
          <a:lstStyle>
            <a:lvl1pPr marL="0" indent="0">
              <a:spcBef>
                <a:spcPts val="1224"/>
              </a:spcBef>
              <a:buClr>
                <a:schemeClr val="tx1"/>
              </a:buClr>
              <a:buFont typeface="Wingdings" pitchFamily="2" charset="2"/>
              <a:buNone/>
              <a:defRPr sz="4400">
                <a:solidFill>
                  <a:schemeClr val="bg1"/>
                </a:solidFill>
              </a:defRPr>
            </a:lvl1pPr>
            <a:lvl2pPr marL="0" indent="0">
              <a:buNone/>
              <a:defRPr sz="2800">
                <a:solidFill>
                  <a:schemeClr val="bg1"/>
                </a:solidFill>
              </a:defRPr>
            </a:lvl2pPr>
            <a:lvl3pPr marL="231775" indent="0">
              <a:buNone/>
              <a:tabLst/>
              <a:defRPr sz="2800">
                <a:solidFill>
                  <a:schemeClr val="bg1"/>
                </a:solidFill>
              </a:defRPr>
            </a:lvl3pPr>
            <a:lvl4pPr marL="460375" indent="0">
              <a:buNone/>
              <a:defRPr sz="2400">
                <a:solidFill>
                  <a:schemeClr val="bg1"/>
                </a:solidFill>
              </a:defRPr>
            </a:lvl4pPr>
            <a:lvl5pPr marL="685800" indent="0">
              <a:buNone/>
              <a:tabLst/>
              <a:defRPr sz="2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6859" y="0"/>
            <a:ext cx="1499616" cy="1499616"/>
          </a:xfrm>
          <a:prstGeom prst="rect">
            <a:avLst/>
          </a:prstGeom>
        </p:spPr>
      </p:pic>
    </p:spTree>
    <p:extLst>
      <p:ext uri="{BB962C8B-B14F-4D97-AF65-F5344CB8AC3E}">
        <p14:creationId xmlns:p14="http://schemas.microsoft.com/office/powerpoint/2010/main" val="27304796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_and_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0662220" cy="917575"/>
          </a:xfrm>
        </p:spPr>
        <p:txBody>
          <a:bodyP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1570038" y="2659062"/>
            <a:ext cx="9067800" cy="2554545"/>
          </a:xfrm>
        </p:spPr>
        <p:txBody>
          <a:bodyPr wrap="square">
            <a:spAutoFit/>
          </a:bodyPr>
          <a:lstStyle>
            <a:lvl1pPr marL="0" indent="0">
              <a:spcBef>
                <a:spcPts val="1224"/>
              </a:spcBef>
              <a:buClr>
                <a:schemeClr val="tx1"/>
              </a:buClr>
              <a:buFont typeface="Wingdings" pitchFamily="2" charset="2"/>
              <a:buNone/>
              <a:defRPr sz="4400">
                <a:solidFill>
                  <a:schemeClr val="tx1"/>
                </a:solidFill>
              </a:defRPr>
            </a:lvl1pPr>
            <a:lvl2pPr marL="0" indent="0">
              <a:buNone/>
              <a:defRPr sz="2800">
                <a:solidFill>
                  <a:schemeClr val="tx1"/>
                </a:solidFill>
              </a:defRPr>
            </a:lvl2pPr>
            <a:lvl3pPr marL="231775" indent="0">
              <a:buNone/>
              <a:tabLst/>
              <a:defRPr sz="2800">
                <a:solidFill>
                  <a:schemeClr val="tx1"/>
                </a:solidFill>
              </a:defRPr>
            </a:lvl3pPr>
            <a:lvl4pPr marL="460375" indent="0">
              <a:buNone/>
              <a:defRPr sz="2400">
                <a:solidFill>
                  <a:schemeClr val="tx1"/>
                </a:solidFill>
              </a:defRPr>
            </a:lvl4pPr>
            <a:lvl5pPr marL="685800" indent="0">
              <a:buNone/>
              <a:tabLst/>
              <a:defRPr sz="24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936859" y="4253"/>
            <a:ext cx="1499616" cy="1499616"/>
          </a:xfrm>
          <a:prstGeom prst="rect">
            <a:avLst/>
          </a:prstGeom>
        </p:spPr>
      </p:pic>
    </p:spTree>
    <p:extLst>
      <p:ext uri="{BB962C8B-B14F-4D97-AF65-F5344CB8AC3E}">
        <p14:creationId xmlns:p14="http://schemas.microsoft.com/office/powerpoint/2010/main" val="345385156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clrChange>
              <a:clrFrom>
                <a:srgbClr val="2A81AC"/>
              </a:clrFrom>
              <a:clrTo>
                <a:srgbClr val="2A81AC">
                  <a:alpha val="0"/>
                </a:srgbClr>
              </a:clrTo>
            </a:clrChange>
            <a:extLst>
              <a:ext uri="{28A0092B-C50C-407E-A947-70E740481C1C}">
                <a14:useLocalDpi xmlns:a14="http://schemas.microsoft.com/office/drawing/2010/main" val="0"/>
              </a:ext>
            </a:extLst>
          </a:blip>
          <a:stretch>
            <a:fillRect/>
          </a:stretch>
        </p:blipFill>
        <p:spPr>
          <a:xfrm>
            <a:off x="10936859" y="11112"/>
            <a:ext cx="1499616" cy="1499616"/>
          </a:xfrm>
          <a:prstGeom prst="rect">
            <a:avLst/>
          </a:prstGeom>
        </p:spPr>
      </p:pic>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pic>
        <p:nvPicPr>
          <p:cNvPr id="4" name="Picture 3"/>
          <p:cNvPicPr>
            <a:picLocks noChangeAspect="1"/>
          </p:cNvPicPr>
          <p:nvPr userDrawn="1"/>
        </p:nvPicPr>
        <p:blipFill>
          <a:blip r:embed="rId2">
            <a:clrChange>
              <a:clrFrom>
                <a:srgbClr val="2A81AC"/>
              </a:clrFrom>
              <a:clrTo>
                <a:srgbClr val="2A81AC">
                  <a:alpha val="0"/>
                </a:srgbClr>
              </a:clrTo>
            </a:clrChange>
            <a:extLst>
              <a:ext uri="{28A0092B-C50C-407E-A947-70E740481C1C}">
                <a14:useLocalDpi xmlns:a14="http://schemas.microsoft.com/office/drawing/2010/main" val="0"/>
              </a:ext>
            </a:extLst>
          </a:blip>
          <a:stretch>
            <a:fillRect/>
          </a:stretch>
        </p:blipFill>
        <p:spPr>
          <a:xfrm>
            <a:off x="10936859" y="11112"/>
            <a:ext cx="1499616" cy="1499616"/>
          </a:xfrm>
          <a:prstGeom prst="rect">
            <a:avLst/>
          </a:prstGeom>
        </p:spPr>
      </p:pic>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hoto_Option">
    <p:spTree>
      <p:nvGrpSpPr>
        <p:cNvPr id="1" name=""/>
        <p:cNvGrpSpPr/>
        <p:nvPr/>
      </p:nvGrpSpPr>
      <p:grpSpPr>
        <a:xfrm>
          <a:off x="0" y="0"/>
          <a:ext cx="0" cy="0"/>
          <a:chOff x="0" y="0"/>
          <a:chExt cx="0" cy="0"/>
        </a:xfrm>
      </p:grpSpPr>
      <p:sp>
        <p:nvSpPr>
          <p:cNvPr id="2" name="Rectangle 1"/>
          <p:cNvSpPr/>
          <p:nvPr userDrawn="1"/>
        </p:nvSpPr>
        <p:spPr bwMode="auto">
          <a:xfrm>
            <a:off x="286977" y="2125678"/>
            <a:ext cx="6858000" cy="3566160"/>
          </a:xfrm>
          <a:prstGeom prst="rect">
            <a:avLst/>
          </a:prstGeom>
          <a:solidFill>
            <a:srgbClr val="E81123">
              <a:alpha val="93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90281" y="2125677"/>
            <a:ext cx="6858000"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88629" y="3954458"/>
            <a:ext cx="6858000" cy="1737360"/>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0" y="6149340"/>
            <a:ext cx="1702253" cy="365760"/>
          </a:xfrm>
          <a:prstGeom prst="rect">
            <a:avLst/>
          </a:prstGeom>
        </p:spPr>
      </p:pic>
      <p:pic>
        <p:nvPicPr>
          <p:cNvPr id="8" name="Picture 7"/>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b="1488"/>
          <a:stretch/>
        </p:blipFill>
        <p:spPr>
          <a:xfrm>
            <a:off x="7208837" y="557207"/>
            <a:ext cx="5227638" cy="5149855"/>
          </a:xfrm>
          <a:prstGeom prst="rect">
            <a:avLst/>
          </a:prstGeom>
        </p:spPr>
      </p:pic>
    </p:spTree>
    <p:extLst>
      <p:ext uri="{BB962C8B-B14F-4D97-AF65-F5344CB8AC3E}">
        <p14:creationId xmlns:p14="http://schemas.microsoft.com/office/powerpoint/2010/main" val="28025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pic>
        <p:nvPicPr>
          <p:cNvPr id="4" name="Picture 3"/>
          <p:cNvPicPr>
            <a:picLocks noChangeAspect="1"/>
          </p:cNvPicPr>
          <p:nvPr userDrawn="1"/>
        </p:nvPicPr>
        <p:blipFill>
          <a:blip r:embed="rId2">
            <a:clrChange>
              <a:clrFrom>
                <a:srgbClr val="2A81AC"/>
              </a:clrFrom>
              <a:clrTo>
                <a:srgbClr val="2A81AC">
                  <a:alpha val="0"/>
                </a:srgbClr>
              </a:clrTo>
            </a:clrChange>
            <a:extLst>
              <a:ext uri="{28A0092B-C50C-407E-A947-70E740481C1C}">
                <a14:useLocalDpi xmlns:a14="http://schemas.microsoft.com/office/drawing/2010/main" val="0"/>
              </a:ext>
            </a:extLst>
          </a:blip>
          <a:stretch>
            <a:fillRect/>
          </a:stretch>
        </p:blipFill>
        <p:spPr>
          <a:xfrm>
            <a:off x="10942637" y="1587"/>
            <a:ext cx="1499616" cy="1499616"/>
          </a:xfrm>
          <a:prstGeom prst="rect">
            <a:avLst/>
          </a:prstGeom>
        </p:spPr>
      </p:pic>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pic>
        <p:nvPicPr>
          <p:cNvPr id="5" name="Picture 4"/>
          <p:cNvPicPr>
            <a:picLocks noChangeAspect="1"/>
          </p:cNvPicPr>
          <p:nvPr userDrawn="1"/>
        </p:nvPicPr>
        <p:blipFill>
          <a:blip r:embed="rId2">
            <a:clrChange>
              <a:clrFrom>
                <a:srgbClr val="2A81AC"/>
              </a:clrFrom>
              <a:clrTo>
                <a:srgbClr val="2A81AC">
                  <a:alpha val="0"/>
                </a:srgbClr>
              </a:clrTo>
            </a:clrChange>
            <a:extLst>
              <a:ext uri="{28A0092B-C50C-407E-A947-70E740481C1C}">
                <a14:useLocalDpi xmlns:a14="http://schemas.microsoft.com/office/drawing/2010/main" val="0"/>
              </a:ext>
            </a:extLst>
          </a:blip>
          <a:stretch>
            <a:fillRect/>
          </a:stretch>
        </p:blipFill>
        <p:spPr>
          <a:xfrm>
            <a:off x="10942637" y="1587"/>
            <a:ext cx="1499616" cy="1499616"/>
          </a:xfrm>
          <a:prstGeom prst="rect">
            <a:avLst/>
          </a:prstGeom>
        </p:spPr>
      </p:pic>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pic>
        <p:nvPicPr>
          <p:cNvPr id="5" name="Picture 4"/>
          <p:cNvPicPr>
            <a:picLocks noChangeAspect="1"/>
          </p:cNvPicPr>
          <p:nvPr userDrawn="1"/>
        </p:nvPicPr>
        <p:blipFill>
          <a:blip r:embed="rId2">
            <a:clrChange>
              <a:clrFrom>
                <a:srgbClr val="2A81AC"/>
              </a:clrFrom>
              <a:clrTo>
                <a:srgbClr val="2A81AC">
                  <a:alpha val="0"/>
                </a:srgbClr>
              </a:clrTo>
            </a:clrChange>
            <a:extLst>
              <a:ext uri="{28A0092B-C50C-407E-A947-70E740481C1C}">
                <a14:useLocalDpi xmlns:a14="http://schemas.microsoft.com/office/drawing/2010/main" val="0"/>
              </a:ext>
            </a:extLst>
          </a:blip>
          <a:stretch>
            <a:fillRect/>
          </a:stretch>
        </p:blipFill>
        <p:spPr>
          <a:xfrm>
            <a:off x="10942637" y="1587"/>
            <a:ext cx="1499616" cy="1499616"/>
          </a:xfrm>
          <a:prstGeom prst="rect">
            <a:avLst/>
          </a:prstGeom>
        </p:spPr>
      </p:pic>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936859" y="4253"/>
            <a:ext cx="1499616" cy="1499616"/>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clrChange>
              <a:clrFrom>
                <a:srgbClr val="2A81AC"/>
              </a:clrFrom>
              <a:clrTo>
                <a:srgbClr val="2A81AC">
                  <a:alpha val="0"/>
                </a:srgbClr>
              </a:clrTo>
            </a:clrChange>
            <a:extLst>
              <a:ext uri="{28A0092B-C50C-407E-A947-70E740481C1C}">
                <a14:useLocalDpi xmlns:a14="http://schemas.microsoft.com/office/drawing/2010/main" val="0"/>
              </a:ext>
            </a:extLst>
          </a:blip>
          <a:stretch>
            <a:fillRect/>
          </a:stretch>
        </p:blipFill>
        <p:spPr>
          <a:xfrm>
            <a:off x="10942637" y="1587"/>
            <a:ext cx="1499616" cy="1499616"/>
          </a:xfrm>
          <a:prstGeom prst="rect">
            <a:avLst/>
          </a:prstGeom>
        </p:spPr>
      </p:pic>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clrChange>
              <a:clrFrom>
                <a:srgbClr val="2A81AC"/>
              </a:clrFrom>
              <a:clrTo>
                <a:srgbClr val="2A81AC">
                  <a:alpha val="0"/>
                </a:srgbClr>
              </a:clrTo>
            </a:clrChange>
            <a:extLst>
              <a:ext uri="{28A0092B-C50C-407E-A947-70E740481C1C}">
                <a14:useLocalDpi xmlns:a14="http://schemas.microsoft.com/office/drawing/2010/main" val="0"/>
              </a:ext>
            </a:extLst>
          </a:blip>
          <a:stretch>
            <a:fillRect/>
          </a:stretch>
        </p:blipFill>
        <p:spPr>
          <a:xfrm>
            <a:off x="10942637" y="1587"/>
            <a:ext cx="1499616" cy="1499616"/>
          </a:xfrm>
          <a:prstGeom prst="rect">
            <a:avLst/>
          </a:prstGeom>
        </p:spPr>
      </p:pic>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clrChange>
              <a:clrFrom>
                <a:srgbClr val="2A81AC"/>
              </a:clrFrom>
              <a:clrTo>
                <a:srgbClr val="2A81AC">
                  <a:alpha val="0"/>
                </a:srgbClr>
              </a:clrTo>
            </a:clrChange>
            <a:extLst>
              <a:ext uri="{28A0092B-C50C-407E-A947-70E740481C1C}">
                <a14:useLocalDpi xmlns:a14="http://schemas.microsoft.com/office/drawing/2010/main" val="0"/>
              </a:ext>
            </a:extLst>
          </a:blip>
          <a:stretch>
            <a:fillRect/>
          </a:stretch>
        </p:blipFill>
        <p:spPr>
          <a:xfrm>
            <a:off x="10942637" y="1587"/>
            <a:ext cx="1499616" cy="1499616"/>
          </a:xfrm>
          <a:prstGeom prst="rect">
            <a:avLst/>
          </a:prstGeom>
        </p:spPr>
      </p:pic>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95274"/>
            <a:ext cx="10662114" cy="917575"/>
          </a:xfrm>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7"/>
          <p:cNvSpPr txBox="1"/>
          <p:nvPr userDrawn="1"/>
        </p:nvSpPr>
        <p:spPr>
          <a:xfrm>
            <a:off x="10324743" y="6513097"/>
            <a:ext cx="211173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solidFill>
                  <a:srgbClr val="BD0000"/>
                </a:solidFill>
                <a:latin typeface="Segoe Pro" panose="020B0502040504020203" pitchFamily="34" charset="0"/>
              </a:rPr>
              <a:t>SQL Server Tiger Team</a:t>
            </a:r>
          </a:p>
        </p:txBody>
      </p:sp>
      <p:pic>
        <p:nvPicPr>
          <p:cNvPr id="7" name="Picture 6"/>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9128"/>
          <a:stretch/>
        </p:blipFill>
        <p:spPr>
          <a:xfrm>
            <a:off x="10936754" y="1"/>
            <a:ext cx="1499721" cy="121284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237" y="3145040"/>
            <a:ext cx="3278492" cy="704445"/>
          </a:xfrm>
          <a:prstGeom prst="rect">
            <a:avLst/>
          </a:prstGeom>
        </p:spPr>
      </p:pic>
    </p:spTree>
    <p:extLst>
      <p:ext uri="{BB962C8B-B14F-4D97-AF65-F5344CB8AC3E}">
        <p14:creationId xmlns:p14="http://schemas.microsoft.com/office/powerpoint/2010/main" val="42086060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A8000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auto">
          <a:xfrm>
            <a:off x="286977" y="2125678"/>
            <a:ext cx="6858000" cy="3566160"/>
          </a:xfrm>
          <a:prstGeom prst="rect">
            <a:avLst/>
          </a:prstGeom>
          <a:solidFill>
            <a:srgbClr val="E81123">
              <a:alpha val="93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90281" y="2125677"/>
            <a:ext cx="6858000"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88629" y="3954458"/>
            <a:ext cx="6858000" cy="1737360"/>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0" y="6149340"/>
            <a:ext cx="1702253" cy="365760"/>
          </a:xfrm>
          <a:prstGeom prst="rect">
            <a:avLst/>
          </a:prstGeom>
        </p:spPr>
      </p:pic>
      <p:pic>
        <p:nvPicPr>
          <p:cNvPr id="8" name="Picture 7"/>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b="17522"/>
          <a:stretch/>
        </p:blipFill>
        <p:spPr>
          <a:xfrm>
            <a:off x="7208837" y="1380163"/>
            <a:ext cx="5227638" cy="4311655"/>
          </a:xfrm>
          <a:prstGeom prst="rect">
            <a:avLst/>
          </a:prstGeom>
        </p:spPr>
      </p:pic>
      <p:sp>
        <p:nvSpPr>
          <p:cNvPr id="10" name="TextBox 9"/>
          <p:cNvSpPr txBox="1"/>
          <p:nvPr userDrawn="1"/>
        </p:nvSpPr>
        <p:spPr>
          <a:xfrm>
            <a:off x="10298297" y="6087537"/>
            <a:ext cx="211173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solidFill>
                  <a:srgbClr val="BD0000"/>
                </a:solidFill>
                <a:latin typeface="Segoe Pro" panose="020B0502040504020203" pitchFamily="34" charset="0"/>
              </a:rPr>
              <a:t>SQL Server Tiger Team</a:t>
            </a:r>
          </a:p>
        </p:txBody>
      </p:sp>
    </p:spTree>
    <p:extLst>
      <p:ext uri="{BB962C8B-B14F-4D97-AF65-F5344CB8AC3E}">
        <p14:creationId xmlns:p14="http://schemas.microsoft.com/office/powerpoint/2010/main" val="321740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65754"/>
            <a:ext cx="3109119" cy="2331508"/>
          </a:xfrm>
          <a:solidFill>
            <a:srgbClr val="0A5BBA"/>
          </a:solidFill>
        </p:spPr>
        <p:txBody>
          <a:bodyPr rIns="91440">
            <a:normAutofit/>
          </a:bodyPr>
          <a:lstStyle>
            <a:lvl1pPr>
              <a:defRPr sz="2448" baseline="0">
                <a:solidFill>
                  <a:schemeClr val="tx1"/>
                </a:solidFill>
                <a:latin typeface="+mn-lt"/>
              </a:defRPr>
            </a:lvl1pPr>
          </a:lstStyle>
          <a:p>
            <a:r>
              <a:rPr lang="en-US" dirty="0"/>
              <a:t>Click to edit slide title</a:t>
            </a:r>
          </a:p>
        </p:txBody>
      </p:sp>
      <p:sp>
        <p:nvSpPr>
          <p:cNvPr id="3" name="Date Placeholder 2"/>
          <p:cNvSpPr>
            <a:spLocks noGrp="1"/>
          </p:cNvSpPr>
          <p:nvPr>
            <p:ph type="dt" sz="half" idx="10"/>
          </p:nvPr>
        </p:nvSpPr>
        <p:spPr/>
        <p:txBody>
          <a:bodyPr/>
          <a:lstStyle>
            <a:lvl1pPr>
              <a:defRPr>
                <a:solidFill>
                  <a:schemeClr val="bg1">
                    <a:lumMod val="75000"/>
                    <a:lumOff val="25000"/>
                  </a:schemeClr>
                </a:solidFill>
                <a:latin typeface="+mn-lt"/>
              </a:defRPr>
            </a:lvl1pPr>
          </a:lstStyle>
          <a:p>
            <a:fld id="{17060D3C-4028-8F45-B941-6DAA70ECC4AB}" type="datetime1">
              <a:rPr lang="en-US" smtClean="0"/>
              <a:pPr/>
              <a:t>4/2/2016</a:t>
            </a:fld>
            <a:endParaRPr lang="en-US" dirty="0"/>
          </a:p>
        </p:txBody>
      </p:sp>
      <p:sp>
        <p:nvSpPr>
          <p:cNvPr id="4" name="Slide Number Placeholder 3"/>
          <p:cNvSpPr>
            <a:spLocks noGrp="1"/>
          </p:cNvSpPr>
          <p:nvPr>
            <p:ph type="sldNum" sz="quarter" idx="11"/>
          </p:nvPr>
        </p:nvSpPr>
        <p:spPr/>
        <p:txBody>
          <a:bodyPr/>
          <a:lstStyle>
            <a:lvl1pPr>
              <a:defRPr>
                <a:solidFill>
                  <a:schemeClr val="bg1">
                    <a:lumMod val="75000"/>
                    <a:lumOff val="25000"/>
                  </a:schemeClr>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4663678" y="1165754"/>
            <a:ext cx="7150973" cy="5051601"/>
          </a:xfrm>
          <a:prstGeom prst="rect">
            <a:avLst/>
          </a:prstGeom>
        </p:spPr>
        <p:txBody>
          <a:bodyPr vert="horz" lIns="91440" tIns="45720">
            <a:normAutofit/>
          </a:bodyPr>
          <a:lstStyle>
            <a:lvl1pPr marL="0" indent="0">
              <a:lnSpc>
                <a:spcPct val="100000"/>
              </a:lnSpc>
              <a:spcBef>
                <a:spcPts val="306"/>
              </a:spcBef>
              <a:buFontTx/>
              <a:buNone/>
              <a:defRPr sz="3264" baseline="0">
                <a:solidFill>
                  <a:srgbClr val="3F3F3F"/>
                </a:solidFill>
                <a:latin typeface="Segoe UI Light" pitchFamily="34" charset="0"/>
              </a:defRPr>
            </a:lvl1pPr>
          </a:lstStyle>
          <a:p>
            <a:pPr lvl="0"/>
            <a:r>
              <a:rPr lang="en-US" dirty="0"/>
              <a:t>Click to edit slide content</a:t>
            </a:r>
          </a:p>
        </p:txBody>
      </p:sp>
    </p:spTree>
    <p:extLst>
      <p:ext uri="{BB962C8B-B14F-4D97-AF65-F5344CB8AC3E}">
        <p14:creationId xmlns:p14="http://schemas.microsoft.com/office/powerpoint/2010/main" val="67298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0" y="6149340"/>
            <a:ext cx="1707454" cy="365760"/>
          </a:xfrm>
          <a:prstGeom prst="rect">
            <a:avLst/>
          </a:prstGeom>
        </p:spPr>
      </p:pic>
      <p:pic>
        <p:nvPicPr>
          <p:cNvPr id="2" name="Picture 1"/>
          <p:cNvPicPr>
            <a:picLocks noChangeAspect="1"/>
          </p:cNvPicPr>
          <p:nvPr userDrawn="1"/>
        </p:nvPicPr>
        <p:blipFill rotWithShape="1">
          <a:blip r:embed="rId3">
            <a:extLst>
              <a:ext uri="{28A0092B-C50C-407E-A947-70E740481C1C}">
                <a14:useLocalDpi xmlns:a14="http://schemas.microsoft.com/office/drawing/2010/main" val="0"/>
              </a:ext>
            </a:extLst>
          </a:blip>
          <a:srcRect b="1488"/>
          <a:stretch/>
        </p:blipFill>
        <p:spPr>
          <a:xfrm>
            <a:off x="8128825" y="1592262"/>
            <a:ext cx="4325112" cy="4260757"/>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0" y="6149340"/>
            <a:ext cx="1707454" cy="365760"/>
          </a:xfrm>
          <a:prstGeom prst="rect">
            <a:avLst/>
          </a:prstGeom>
        </p:spPr>
      </p:pic>
      <p:pic>
        <p:nvPicPr>
          <p:cNvPr id="2" name="Picture 1"/>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b="1488"/>
          <a:stretch/>
        </p:blipFill>
        <p:spPr>
          <a:xfrm>
            <a:off x="8119300" y="1592262"/>
            <a:ext cx="4325112" cy="4260759"/>
          </a:xfrm>
          <a:prstGeom prst="rect">
            <a:avLst/>
          </a:prstGeom>
        </p:spPr>
      </p:pic>
    </p:spTree>
    <p:extLst>
      <p:ext uri="{BB962C8B-B14F-4D97-AF65-F5344CB8AC3E}">
        <p14:creationId xmlns:p14="http://schemas.microsoft.com/office/powerpoint/2010/main" val="20850372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0" y="6149340"/>
            <a:ext cx="1707454" cy="365760"/>
          </a:xfrm>
          <a:prstGeom prst="rect">
            <a:avLst/>
          </a:prstGeom>
        </p:spPr>
      </p:pic>
      <p:pic>
        <p:nvPicPr>
          <p:cNvPr id="6" name="Picture 5"/>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b="17522"/>
          <a:stretch/>
        </p:blipFill>
        <p:spPr>
          <a:xfrm>
            <a:off x="8112381" y="1591056"/>
            <a:ext cx="4324094" cy="3580832"/>
          </a:xfrm>
          <a:prstGeom prst="rect">
            <a:avLst/>
          </a:prstGeom>
        </p:spPr>
      </p:pic>
      <p:sp>
        <p:nvSpPr>
          <p:cNvPr id="10" name="TextBox 9"/>
          <p:cNvSpPr txBox="1"/>
          <p:nvPr userDrawn="1"/>
        </p:nvSpPr>
        <p:spPr>
          <a:xfrm>
            <a:off x="10298297" y="6087537"/>
            <a:ext cx="211173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solidFill>
                  <a:srgbClr val="BD0000"/>
                </a:solidFill>
                <a:latin typeface="Segoe Pro" panose="020B0502040504020203" pitchFamily="34" charset="0"/>
              </a:rPr>
              <a:t>SQL Server Tiger Team</a:t>
            </a:r>
          </a:p>
        </p:txBody>
      </p:sp>
    </p:spTree>
    <p:extLst>
      <p:ext uri="{BB962C8B-B14F-4D97-AF65-F5344CB8AC3E}">
        <p14:creationId xmlns:p14="http://schemas.microsoft.com/office/powerpoint/2010/main" val="20101904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38" y="295274"/>
            <a:ext cx="10662115" cy="917575"/>
          </a:xfrm>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9128"/>
          <a:stretch/>
        </p:blipFill>
        <p:spPr>
          <a:xfrm>
            <a:off x="10936754" y="1"/>
            <a:ext cx="1499721" cy="1212848"/>
          </a:xfrm>
          <a:prstGeom prst="rect">
            <a:avLst/>
          </a:prstGeom>
        </p:spPr>
      </p:pic>
      <p:sp>
        <p:nvSpPr>
          <p:cNvPr id="7" name="TextBox 6"/>
          <p:cNvSpPr txBox="1"/>
          <p:nvPr userDrawn="1"/>
        </p:nvSpPr>
        <p:spPr>
          <a:xfrm>
            <a:off x="10324743" y="6513097"/>
            <a:ext cx="211173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solidFill>
                  <a:srgbClr val="BD0000"/>
                </a:solidFill>
                <a:latin typeface="Segoe Pro" panose="020B0502040504020203" pitchFamily="34" charset="0"/>
              </a:rPr>
              <a:t>SQL Server Tiger Team</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0662115" cy="917575"/>
          </a:xfrm>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9128"/>
          <a:stretch/>
        </p:blipFill>
        <p:spPr>
          <a:xfrm>
            <a:off x="10936754" y="1"/>
            <a:ext cx="1499721" cy="1212848"/>
          </a:xfrm>
          <a:prstGeom prst="rect">
            <a:avLst/>
          </a:prstGeom>
        </p:spPr>
      </p:pic>
      <p:sp>
        <p:nvSpPr>
          <p:cNvPr id="8" name="TextBox 7"/>
          <p:cNvSpPr txBox="1"/>
          <p:nvPr userDrawn="1"/>
        </p:nvSpPr>
        <p:spPr>
          <a:xfrm>
            <a:off x="10324743" y="6513097"/>
            <a:ext cx="211173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solidFill>
                  <a:srgbClr val="BD0000"/>
                </a:solidFill>
                <a:latin typeface="Segoe Pro" panose="020B0502040504020203" pitchFamily="34" charset="0"/>
              </a:rPr>
              <a:t>SQL Server Tiger Team</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274639" y="295274"/>
            <a:ext cx="10662115" cy="917575"/>
          </a:xfrm>
        </p:spPr>
        <p:txBody>
          <a:bodyPr/>
          <a:lstStyle/>
          <a:p>
            <a:r>
              <a:rPr lang="en-US"/>
              <a:t>Click to edit Master title style</a:t>
            </a:r>
          </a:p>
        </p:txBody>
      </p:sp>
      <p:pic>
        <p:nvPicPr>
          <p:cNvPr id="5" name="Picture 4"/>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19128"/>
          <a:stretch/>
        </p:blipFill>
        <p:spPr>
          <a:xfrm>
            <a:off x="10936754" y="1"/>
            <a:ext cx="1499721" cy="1212848"/>
          </a:xfrm>
          <a:prstGeom prst="rect">
            <a:avLst/>
          </a:prstGeom>
        </p:spPr>
      </p:pic>
      <p:sp>
        <p:nvSpPr>
          <p:cNvPr id="8" name="TextBox 7"/>
          <p:cNvSpPr txBox="1"/>
          <p:nvPr userDrawn="1"/>
        </p:nvSpPr>
        <p:spPr>
          <a:xfrm>
            <a:off x="10324743" y="6513097"/>
            <a:ext cx="211173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solidFill>
                  <a:srgbClr val="BD0000"/>
                </a:solidFill>
                <a:latin typeface="Segoe Pro" panose="020B0502040504020203" pitchFamily="34" charset="0"/>
              </a:rPr>
              <a:t>SQL Server Tiger Team</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2"/>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67" r:id="rId1"/>
    <p:sldLayoutId id="2147484339" r:id="rId2"/>
    <p:sldLayoutId id="2147484337" r:id="rId3"/>
    <p:sldLayoutId id="2147484167" r:id="rId4"/>
    <p:sldLayoutId id="2147484340" r:id="rId5"/>
    <p:sldLayoutId id="2147484338" r:id="rId6"/>
    <p:sldLayoutId id="2147484087" r:id="rId7"/>
    <p:sldLayoutId id="2147484098" r:id="rId8"/>
    <p:sldLayoutId id="2147484107" r:id="rId9"/>
    <p:sldLayoutId id="2147484086" r:id="rId10"/>
    <p:sldLayoutId id="2147484099" r:id="rId11"/>
    <p:sldLayoutId id="2147484100" r:id="rId12"/>
    <p:sldLayoutId id="2147484106" r:id="rId13"/>
    <p:sldLayoutId id="2147484089" r:id="rId14"/>
    <p:sldLayoutId id="2147484092" r:id="rId15"/>
    <p:sldLayoutId id="2147484322" r:id="rId16"/>
    <p:sldLayoutId id="2147484324" r:id="rId17"/>
    <p:sldLayoutId id="2147484105" r:id="rId18"/>
    <p:sldLayoutId id="2147484182" r:id="rId19"/>
    <p:sldLayoutId id="2147484130" r:id="rId20"/>
    <p:sldLayoutId id="2147484101" r:id="rId21"/>
    <p:sldLayoutId id="2147484102" r:id="rId22"/>
    <p:sldLayoutId id="2147484093" r:id="rId23"/>
    <p:sldLayoutId id="2147484127" r:id="rId24"/>
    <p:sldLayoutId id="2147484128" r:id="rId25"/>
    <p:sldLayoutId id="2147484129" r:id="rId26"/>
    <p:sldLayoutId id="2147484094" r:id="rId27"/>
    <p:sldLayoutId id="2147484295" r:id="rId28"/>
    <p:sldLayoutId id="2147484195" r:id="rId29"/>
    <p:sldLayoutId id="2147484341" r:id="rId3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Troubleshooting made easier using Extended events</a:t>
            </a:r>
          </a:p>
        </p:txBody>
      </p:sp>
      <p:sp>
        <p:nvSpPr>
          <p:cNvPr id="3" name="Text Placeholder 2"/>
          <p:cNvSpPr>
            <a:spLocks noGrp="1"/>
          </p:cNvSpPr>
          <p:nvPr>
            <p:ph type="body" sz="quarter" idx="14"/>
          </p:nvPr>
        </p:nvSpPr>
        <p:spPr/>
        <p:txBody>
          <a:bodyPr/>
          <a:lstStyle/>
          <a:p>
            <a:r>
              <a:rPr lang="en-US" dirty="0"/>
              <a:t>Amit Banerjee</a:t>
            </a:r>
          </a:p>
          <a:p>
            <a:r>
              <a:rPr lang="en-US" sz="2800" dirty="0"/>
              <a:t>Sr. Program Manager</a:t>
            </a:r>
          </a:p>
          <a:p>
            <a:r>
              <a:rPr lang="en-US" sz="2800" dirty="0"/>
              <a:t>Microsoft Data Group</a:t>
            </a:r>
          </a:p>
        </p:txBody>
      </p:sp>
      <p:pic>
        <p:nvPicPr>
          <p:cNvPr id="4" name="Picture 3"/>
          <p:cNvPicPr>
            <a:picLocks noChangeAspect="1"/>
          </p:cNvPicPr>
          <p:nvPr/>
        </p:nvPicPr>
        <p:blipFill>
          <a:blip r:embed="rId3"/>
          <a:stretch>
            <a:fillRect/>
          </a:stretch>
        </p:blipFill>
        <p:spPr>
          <a:xfrm>
            <a:off x="0" y="77811"/>
            <a:ext cx="2286000" cy="1133475"/>
          </a:xfrm>
          <a:prstGeom prst="rect">
            <a:avLst/>
          </a:prstGeom>
        </p:spPr>
      </p:pic>
    </p:spTree>
    <p:extLst>
      <p:ext uri="{BB962C8B-B14F-4D97-AF65-F5344CB8AC3E}">
        <p14:creationId xmlns:p14="http://schemas.microsoft.com/office/powerpoint/2010/main" val="1428016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9600" dirty="0"/>
              <a:t>DEMO</a:t>
            </a:r>
          </a:p>
        </p:txBody>
      </p:sp>
    </p:spTree>
    <p:extLst>
      <p:ext uri="{BB962C8B-B14F-4D97-AF65-F5344CB8AC3E}">
        <p14:creationId xmlns:p14="http://schemas.microsoft.com/office/powerpoint/2010/main" val="11101122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Questions</a:t>
            </a:r>
          </a:p>
        </p:txBody>
      </p:sp>
      <p:sp>
        <p:nvSpPr>
          <p:cNvPr id="8" name="Text Placeholder 7"/>
          <p:cNvSpPr>
            <a:spLocks noGrp="1"/>
          </p:cNvSpPr>
          <p:nvPr>
            <p:ph sz="quarter" idx="4294967295"/>
          </p:nvPr>
        </p:nvSpPr>
        <p:spPr>
          <a:xfrm>
            <a:off x="579437" y="1212849"/>
            <a:ext cx="9677400" cy="5673725"/>
          </a:xfrm>
        </p:spPr>
        <p:txBody>
          <a:bodyPr>
            <a:noAutofit/>
          </a:bodyPr>
          <a:lstStyle/>
          <a:p>
            <a:pPr lvl="1"/>
            <a:r>
              <a:rPr lang="en-US" sz="3200" dirty="0">
                <a:solidFill>
                  <a:srgbClr val="002060"/>
                </a:solidFill>
              </a:rPr>
              <a:t>Blog: </a:t>
            </a:r>
          </a:p>
          <a:p>
            <a:pPr lvl="2"/>
            <a:r>
              <a:rPr lang="en-US" sz="2400" b="1" dirty="0">
                <a:solidFill>
                  <a:srgbClr val="002060"/>
                </a:solidFill>
              </a:rPr>
              <a:t>Aka.ms/</a:t>
            </a:r>
            <a:r>
              <a:rPr lang="en-US" sz="2400" b="1" dirty="0" err="1">
                <a:solidFill>
                  <a:srgbClr val="002060"/>
                </a:solidFill>
              </a:rPr>
              <a:t>sqlserverteam</a:t>
            </a:r>
            <a:r>
              <a:rPr lang="en-US" sz="2400" b="1" dirty="0">
                <a:solidFill>
                  <a:srgbClr val="002060"/>
                </a:solidFill>
              </a:rPr>
              <a:t> </a:t>
            </a:r>
          </a:p>
          <a:p>
            <a:pPr lvl="2"/>
            <a:r>
              <a:rPr lang="en-US" sz="2400" b="1" dirty="0">
                <a:solidFill>
                  <a:srgbClr val="002060"/>
                </a:solidFill>
              </a:rPr>
              <a:t>www.troubleshootingsql.com </a:t>
            </a:r>
          </a:p>
          <a:p>
            <a:pPr lvl="1"/>
            <a:r>
              <a:rPr lang="en-US" sz="3200" dirty="0">
                <a:solidFill>
                  <a:srgbClr val="002060"/>
                </a:solidFill>
              </a:rPr>
              <a:t>Twitter: </a:t>
            </a:r>
          </a:p>
          <a:p>
            <a:pPr lvl="2"/>
            <a:r>
              <a:rPr lang="en-US" sz="2400" b="1" dirty="0">
                <a:solidFill>
                  <a:srgbClr val="002060"/>
                </a:solidFill>
              </a:rPr>
              <a:t>@</a:t>
            </a:r>
            <a:r>
              <a:rPr lang="en-US" sz="2400" b="1" dirty="0" err="1">
                <a:solidFill>
                  <a:srgbClr val="002060"/>
                </a:solidFill>
              </a:rPr>
              <a:t>banerjeeamit</a:t>
            </a:r>
            <a:endParaRPr lang="en-US" sz="2400" b="1" dirty="0">
              <a:solidFill>
                <a:srgbClr val="002060"/>
              </a:solidFill>
            </a:endParaRPr>
          </a:p>
          <a:p>
            <a:pPr lvl="2"/>
            <a:r>
              <a:rPr lang="en-US" sz="2400" b="1" dirty="0">
                <a:solidFill>
                  <a:srgbClr val="002060"/>
                </a:solidFill>
              </a:rPr>
              <a:t>@</a:t>
            </a:r>
            <a:r>
              <a:rPr lang="en-US" sz="2400" b="1" dirty="0" err="1">
                <a:solidFill>
                  <a:srgbClr val="002060"/>
                </a:solidFill>
              </a:rPr>
              <a:t>mssqltiger</a:t>
            </a:r>
            <a:endParaRPr lang="en-US" sz="2400" b="1" dirty="0">
              <a:solidFill>
                <a:srgbClr val="002060"/>
              </a:solidFill>
            </a:endParaRPr>
          </a:p>
          <a:p>
            <a:pPr lvl="1"/>
            <a:r>
              <a:rPr lang="en-US" sz="3200" dirty="0">
                <a:solidFill>
                  <a:srgbClr val="002060"/>
                </a:solidFill>
              </a:rPr>
              <a:t>Email: </a:t>
            </a:r>
            <a:r>
              <a:rPr lang="en-US" b="1" dirty="0">
                <a:solidFill>
                  <a:srgbClr val="002060"/>
                </a:solidFill>
              </a:rPr>
              <a:t>admin@troubleshootingsql.com </a:t>
            </a:r>
          </a:p>
          <a:p>
            <a:pPr lvl="1"/>
            <a:r>
              <a:rPr lang="en-US" sz="3200" dirty="0">
                <a:solidFill>
                  <a:srgbClr val="002060"/>
                </a:solidFill>
              </a:rPr>
              <a:t>Facebook: </a:t>
            </a:r>
            <a:r>
              <a:rPr lang="en-US" b="1" dirty="0">
                <a:solidFill>
                  <a:srgbClr val="002060"/>
                </a:solidFill>
              </a:rPr>
              <a:t>www.facebook.com/TroubleshootingSQL </a:t>
            </a:r>
          </a:p>
          <a:p>
            <a:endParaRPr lang="en-US" sz="3600" dirty="0">
              <a:solidFill>
                <a:srgbClr val="00206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8332" y="1820862"/>
            <a:ext cx="2817053" cy="4598528"/>
          </a:xfrm>
          <a:prstGeom prst="rect">
            <a:avLst/>
          </a:prstGeom>
        </p:spPr>
      </p:pic>
    </p:spTree>
    <p:extLst>
      <p:ext uri="{BB962C8B-B14F-4D97-AF65-F5344CB8AC3E}">
        <p14:creationId xmlns:p14="http://schemas.microsoft.com/office/powerpoint/2010/main" val="301411530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910149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7" y="601662"/>
            <a:ext cx="2286000" cy="1373188"/>
          </a:xfrm>
        </p:spPr>
        <p:txBody>
          <a:bodyPr>
            <a:noAutofit/>
          </a:bodyPr>
          <a:lstStyle/>
          <a:p>
            <a:r>
              <a:rPr lang="en-US" sz="2800" b="1" dirty="0"/>
              <a:t>C:\Users\&gt;</a:t>
            </a:r>
            <a:br>
              <a:rPr lang="en-US" sz="2800" b="1" dirty="0"/>
            </a:br>
            <a:r>
              <a:rPr lang="en-US" sz="2800" b="1" dirty="0" err="1"/>
              <a:t>whoami</a:t>
            </a:r>
            <a:br>
              <a:rPr lang="en-US" sz="2800" b="1" dirty="0"/>
            </a:br>
            <a:br>
              <a:rPr lang="en-US" sz="1800" dirty="0"/>
            </a:br>
            <a:r>
              <a:rPr lang="en-US" sz="1800" dirty="0"/>
              <a:t>Known on Twitter as</a:t>
            </a:r>
            <a:br>
              <a:rPr lang="en-US" sz="1800" dirty="0"/>
            </a:br>
            <a:r>
              <a:rPr lang="en-US" sz="2400" b="1" dirty="0"/>
              <a:t>@</a:t>
            </a:r>
            <a:r>
              <a:rPr lang="en-US" sz="2400" b="1" dirty="0" err="1"/>
              <a:t>banerjeeamit</a:t>
            </a:r>
            <a:endParaRPr lang="en-US" sz="3600" b="1" dirty="0"/>
          </a:p>
        </p:txBody>
      </p:sp>
      <p:sp>
        <p:nvSpPr>
          <p:cNvPr id="5" name="Content Placeholder 4"/>
          <p:cNvSpPr>
            <a:spLocks noGrp="1"/>
          </p:cNvSpPr>
          <p:nvPr>
            <p:ph type="body" sz="quarter" idx="10"/>
          </p:nvPr>
        </p:nvSpPr>
        <p:spPr>
          <a:xfrm>
            <a:off x="3170237" y="604610"/>
            <a:ext cx="7543800" cy="5635852"/>
          </a:xfrm>
        </p:spPr>
        <p:txBody>
          <a:bodyPr>
            <a:noAutofit/>
          </a:bodyPr>
          <a:lstStyle/>
          <a:p>
            <a:r>
              <a:rPr lang="en-US" sz="2000" dirty="0"/>
              <a:t>An affair with SQL Server for nearly a decade</a:t>
            </a:r>
          </a:p>
          <a:p>
            <a:r>
              <a:rPr lang="en-US" sz="2000" dirty="0"/>
              <a:t>Was part of SQL Escalation Services and Premier Field Engineering team at Microsoft</a:t>
            </a:r>
          </a:p>
          <a:p>
            <a:r>
              <a:rPr lang="en-US" sz="2000" dirty="0"/>
              <a:t>Now a Sr. Program Manager on the Microsoft SQL Server (TIGER) product team focusing on HADR and Replication</a:t>
            </a:r>
          </a:p>
          <a:p>
            <a:r>
              <a:rPr lang="en-US" sz="2000" dirty="0"/>
              <a:t>Speaker at SQL PASS 24HOP TechEd Virtual </a:t>
            </a:r>
            <a:r>
              <a:rPr lang="en-US" sz="2000" dirty="0" err="1"/>
              <a:t>TechDays</a:t>
            </a:r>
            <a:r>
              <a:rPr lang="en-US" sz="2000" dirty="0"/>
              <a:t> User Groups SQL Saturdays</a:t>
            </a:r>
          </a:p>
          <a:p>
            <a:r>
              <a:rPr lang="en-US" sz="2000" dirty="0"/>
              <a:t>Dabble around with supportability tools and have contributed to SQL Backup Simulator SQLDIAG/PSSDIAG Manager  and SQL Nexus</a:t>
            </a:r>
          </a:p>
          <a:p>
            <a:r>
              <a:rPr lang="en-US" sz="2000" dirty="0"/>
              <a:t>Co-authored “</a:t>
            </a:r>
            <a:r>
              <a:rPr lang="en-US" sz="2000" b="1" dirty="0"/>
              <a:t>Professional SQL Server 2012: Internals and Troubleshooting</a:t>
            </a:r>
            <a:r>
              <a:rPr lang="en-US" sz="2000" dirty="0"/>
              <a:t>”</a:t>
            </a:r>
          </a:p>
          <a:p>
            <a:r>
              <a:rPr lang="en-US" sz="2000" dirty="0"/>
              <a:t>Own </a:t>
            </a:r>
            <a:r>
              <a:rPr lang="en-US" sz="2000" b="1" dirty="0"/>
              <a:t>TroubleshootingSQL.com</a:t>
            </a:r>
          </a:p>
          <a:p>
            <a:endParaRPr lang="en-US" sz="2000" dirty="0"/>
          </a:p>
          <a:p>
            <a:r>
              <a:rPr lang="en-US" sz="2000" dirty="0"/>
              <a:t>Also found on </a:t>
            </a:r>
            <a:r>
              <a:rPr lang="en-US" sz="2000" b="1" dirty="0"/>
              <a:t>http://aka.ms/sqlserverteam</a:t>
            </a:r>
          </a:p>
        </p:txBody>
      </p:sp>
      <p:sp>
        <p:nvSpPr>
          <p:cNvPr id="4" name="Slide Number Placeholder 3"/>
          <p:cNvSpPr>
            <a:spLocks noGrp="1"/>
          </p:cNvSpPr>
          <p:nvPr>
            <p:ph type="sldNum" sz="quarter" idx="4"/>
          </p:nvPr>
        </p:nvSpPr>
        <p:spPr/>
        <p:txBody>
          <a:bodyPr/>
          <a:lstStyle/>
          <a:p>
            <a:fld id="{74A398B2-5A34-1A4A-811E-F4027282568C}" type="slidenum">
              <a:rPr lang="en-US" smtClean="0"/>
              <a:pPr/>
              <a:t>2</a:t>
            </a:fld>
            <a:endParaRPr lang="en-US"/>
          </a:p>
        </p:txBody>
      </p:sp>
      <p:sp>
        <p:nvSpPr>
          <p:cNvPr id="3" name="TextBox 2"/>
          <p:cNvSpPr txBox="1"/>
          <p:nvPr/>
        </p:nvSpPr>
        <p:spPr>
          <a:xfrm>
            <a:off x="10714036" y="1346986"/>
            <a:ext cx="1775619" cy="544765"/>
          </a:xfrm>
          <a:prstGeom prst="rect">
            <a:avLst/>
          </a:prstGeom>
          <a:noFill/>
        </p:spPr>
        <p:txBody>
          <a:bodyPr wrap="square" lIns="182880" tIns="146304" rIns="182880" bIns="146304" rtlCol="0">
            <a:spAutoFit/>
          </a:bodyPr>
          <a:lstStyle/>
          <a:p>
            <a:pPr>
              <a:lnSpc>
                <a:spcPct val="90000"/>
              </a:lnSpc>
              <a:spcAft>
                <a:spcPts val="600"/>
              </a:spcAft>
            </a:pPr>
            <a:r>
              <a:rPr lang="en-US" b="1" dirty="0"/>
              <a:t>@</a:t>
            </a:r>
            <a:r>
              <a:rPr lang="en-US" b="1" dirty="0" err="1"/>
              <a:t>mssqltiger</a:t>
            </a:r>
            <a:endParaRPr lang="en-US"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029945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this session is all about	</a:t>
            </a:r>
          </a:p>
        </p:txBody>
      </p:sp>
      <p:sp>
        <p:nvSpPr>
          <p:cNvPr id="3" name="Text Placeholder 2"/>
          <p:cNvSpPr>
            <a:spLocks noGrp="1"/>
          </p:cNvSpPr>
          <p:nvPr>
            <p:ph type="body" sz="quarter" idx="10"/>
          </p:nvPr>
        </p:nvSpPr>
        <p:spPr>
          <a:xfrm rot="20647370">
            <a:off x="346800" y="2818445"/>
            <a:ext cx="11887200" cy="1071062"/>
          </a:xfrm>
          <a:solidFill>
            <a:srgbClr val="C30101"/>
          </a:solidFill>
        </p:spPr>
        <p:txBody>
          <a:bodyPr/>
          <a:lstStyle/>
          <a:p>
            <a:pPr algn="ctr"/>
            <a:r>
              <a:rPr lang="en-US" sz="3200" b="1" dirty="0">
                <a:solidFill>
                  <a:schemeClr val="bg1"/>
                </a:solidFill>
                <a:effectLst>
                  <a:outerShdw blurRad="38100" dist="38100" dir="2700000" algn="tl">
                    <a:srgbClr val="000000">
                      <a:alpha val="43137"/>
                    </a:srgbClr>
                  </a:outerShdw>
                </a:effectLst>
              </a:rPr>
              <a:t>Extended Events in SQL Server 2012 Service Pack 3 and higher which makes working with your database easier!</a:t>
            </a:r>
          </a:p>
        </p:txBody>
      </p:sp>
    </p:spTree>
    <p:extLst>
      <p:ext uri="{BB962C8B-B14F-4D97-AF65-F5344CB8AC3E}">
        <p14:creationId xmlns:p14="http://schemas.microsoft.com/office/powerpoint/2010/main" val="20744067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set>
                                      <p:cBhvr>
                                        <p:cTn id="7" dur="455" fill="hold">
                                          <p:stCondLst>
                                            <p:cond delay="0"/>
                                          </p:stCondLst>
                                        </p:cTn>
                                        <p:tgtEl>
                                          <p:spTgt spid="3"/>
                                        </p:tgtEl>
                                        <p:attrNameLst>
                                          <p:attrName>style.rotation</p:attrName>
                                        </p:attrNameLst>
                                      </p:cBhvr>
                                      <p:to>
                                        <p:strVal val="-45.0"/>
                                      </p:to>
                                    </p:set>
                                    <p:anim calcmode="lin" valueType="num">
                                      <p:cBhvr>
                                        <p:cTn id="8" dur="455" fill="hold">
                                          <p:stCondLst>
                                            <p:cond delay="455"/>
                                          </p:stCondLst>
                                        </p:cTn>
                                        <p:tgtEl>
                                          <p:spTgt spid="3"/>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3"/>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3"/>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3"/>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Availability Group: Lease Timeout</a:t>
            </a:r>
          </a:p>
        </p:txBody>
      </p:sp>
      <p:sp>
        <p:nvSpPr>
          <p:cNvPr id="2" name="Text Placeholder 1"/>
          <p:cNvSpPr>
            <a:spLocks noGrp="1"/>
          </p:cNvSpPr>
          <p:nvPr>
            <p:ph type="body" sz="quarter" idx="10"/>
          </p:nvPr>
        </p:nvSpPr>
        <p:spPr>
          <a:xfrm>
            <a:off x="251733" y="2482639"/>
            <a:ext cx="3147104" cy="1461939"/>
          </a:xfrm>
        </p:spPr>
        <p:txBody>
          <a:bodyPr/>
          <a:lstStyle/>
          <a:p>
            <a:pPr algn="ctr"/>
            <a:r>
              <a:rPr lang="en-US" sz="1400" b="1" dirty="0">
                <a:latin typeface="Consolas" panose="020B0609020204030204" pitchFamily="49" charset="0"/>
              </a:rPr>
              <a:t>Root Cause Analysis</a:t>
            </a:r>
          </a:p>
          <a:p>
            <a:pPr algn="ctr"/>
            <a:endParaRPr lang="en-US" sz="2400" b="1" dirty="0">
              <a:latin typeface="Consolas" panose="020B0609020204030204" pitchFamily="49" charset="0"/>
            </a:endParaRPr>
          </a:p>
          <a:p>
            <a:pPr algn="ctr"/>
            <a:endParaRPr lang="en-US" sz="3200" b="1" dirty="0"/>
          </a:p>
        </p:txBody>
      </p:sp>
      <p:sp>
        <p:nvSpPr>
          <p:cNvPr id="3" name="Text Placeholder 2"/>
          <p:cNvSpPr>
            <a:spLocks noGrp="1"/>
          </p:cNvSpPr>
          <p:nvPr>
            <p:ph type="body" sz="quarter" idx="11"/>
          </p:nvPr>
        </p:nvSpPr>
        <p:spPr>
          <a:xfrm>
            <a:off x="4577723" y="1363662"/>
            <a:ext cx="7584114" cy="2332946"/>
          </a:xfrm>
        </p:spPr>
        <p:txBody>
          <a:bodyPr/>
          <a:lstStyle/>
          <a:p>
            <a:pPr marL="571500" indent="-571500">
              <a:buFont typeface="Arial" panose="020B0604020202020204" pitchFamily="34" charset="0"/>
              <a:buChar char="•"/>
            </a:pPr>
            <a:r>
              <a:rPr lang="en-US" dirty="0" err="1"/>
              <a:t>hadr_ag_lease_renewal</a:t>
            </a:r>
            <a:r>
              <a:rPr lang="en-US" dirty="0"/>
              <a:t> - Renews every 5 seconds</a:t>
            </a:r>
          </a:p>
          <a:p>
            <a:pPr marL="571500" indent="-571500">
              <a:buFont typeface="Arial" panose="020B0604020202020204" pitchFamily="34" charset="0"/>
              <a:buChar char="•"/>
            </a:pPr>
            <a:r>
              <a:rPr lang="en-US" dirty="0" err="1"/>
              <a:t>availability_group_lease_expired</a:t>
            </a:r>
            <a:r>
              <a:rPr lang="en-US" dirty="0"/>
              <a:t> – Raised when the lease expires</a:t>
            </a:r>
          </a:p>
        </p:txBody>
      </p:sp>
      <p:pic>
        <p:nvPicPr>
          <p:cNvPr id="7" name="Picture 6" descr="DB Server by lnasto - database server icon"/>
          <p:cNvPicPr>
            <a:picLocks noChangeAspect="1"/>
          </p:cNvPicPr>
          <p:nvPr/>
        </p:nvPicPr>
        <p:blipFill>
          <a:blip r:embed="rId3"/>
          <a:stretch>
            <a:fillRect/>
          </a:stretch>
        </p:blipFill>
        <p:spPr>
          <a:xfrm>
            <a:off x="427037" y="2897868"/>
            <a:ext cx="3200400" cy="3200400"/>
          </a:xfrm>
          <a:prstGeom prst="rect">
            <a:avLst/>
          </a:prstGeom>
        </p:spPr>
      </p:pic>
      <p:sp>
        <p:nvSpPr>
          <p:cNvPr id="8" name="TextBox 7"/>
          <p:cNvSpPr txBox="1"/>
          <p:nvPr/>
        </p:nvSpPr>
        <p:spPr>
          <a:xfrm rot="20029926">
            <a:off x="137412" y="4582577"/>
            <a:ext cx="4410695" cy="572464"/>
          </a:xfrm>
          <a:prstGeom prst="rect">
            <a:avLst/>
          </a:prstGeom>
          <a:solidFill>
            <a:srgbClr val="FFFF00"/>
          </a:solidFill>
        </p:spPr>
        <p:txBody>
          <a:bodyPr wrap="square" lIns="182880" tIns="146304" rIns="182880" bIns="146304" rtlCol="0">
            <a:spAutoFit/>
          </a:bodyPr>
          <a:lstStyle/>
          <a:p>
            <a:pPr>
              <a:lnSpc>
                <a:spcPct val="90000"/>
              </a:lnSpc>
              <a:spcAft>
                <a:spcPts val="600"/>
              </a:spcAft>
            </a:pPr>
            <a:r>
              <a:rPr lang="en-US" sz="2000" b="1" dirty="0">
                <a:solidFill>
                  <a:schemeClr val="tx1">
                    <a:lumMod val="50000"/>
                  </a:schemeClr>
                </a:solidFill>
                <a:latin typeface="Franklin Gothic Book" panose="020B0503020102020204" pitchFamily="34" charset="0"/>
              </a:rPr>
              <a:t>DBA INVESTIGATION: WILL TAKE TIME</a:t>
            </a:r>
          </a:p>
        </p:txBody>
      </p:sp>
      <p:sp>
        <p:nvSpPr>
          <p:cNvPr id="9" name="TextBox 8"/>
          <p:cNvSpPr txBox="1"/>
          <p:nvPr/>
        </p:nvSpPr>
        <p:spPr>
          <a:xfrm>
            <a:off x="947656" y="5759323"/>
            <a:ext cx="1981200" cy="794064"/>
          </a:xfrm>
          <a:prstGeom prst="rect">
            <a:avLst/>
          </a:prstGeom>
          <a:noFill/>
        </p:spPr>
        <p:txBody>
          <a:bodyPr wrap="square" lIns="182880" tIns="146304" rIns="182880" bIns="146304" rtlCol="0">
            <a:spAutoFit/>
          </a:bodyPr>
          <a:lstStyle/>
          <a:p>
            <a:pPr algn="ctr">
              <a:lnSpc>
                <a:spcPct val="90000"/>
              </a:lnSpc>
              <a:spcAft>
                <a:spcPts val="600"/>
              </a:spcAft>
            </a:pPr>
            <a:r>
              <a:rPr lang="en-US" b="1" dirty="0">
                <a:gradFill>
                  <a:gsLst>
                    <a:gs pos="2917">
                      <a:schemeClr val="tx1"/>
                    </a:gs>
                    <a:gs pos="30000">
                      <a:schemeClr val="tx1"/>
                    </a:gs>
                  </a:gsLst>
                  <a:lin ang="5400000" scaled="0"/>
                </a:gradFill>
              </a:rPr>
              <a:t>Production </a:t>
            </a:r>
            <a:br>
              <a:rPr lang="en-US" b="1" dirty="0">
                <a:gradFill>
                  <a:gsLst>
                    <a:gs pos="2917">
                      <a:schemeClr val="tx1"/>
                    </a:gs>
                    <a:gs pos="30000">
                      <a:schemeClr val="tx1"/>
                    </a:gs>
                  </a:gsLst>
                  <a:lin ang="5400000" scaled="0"/>
                </a:gradFill>
              </a:rPr>
            </a:br>
            <a:r>
              <a:rPr lang="en-US" b="1" dirty="0">
                <a:gradFill>
                  <a:gsLst>
                    <a:gs pos="2917">
                      <a:schemeClr val="tx1"/>
                    </a:gs>
                    <a:gs pos="30000">
                      <a:schemeClr val="tx1"/>
                    </a:gs>
                  </a:gsLst>
                  <a:lin ang="5400000" scaled="0"/>
                </a:gradFill>
              </a:rPr>
              <a:t>Server</a:t>
            </a:r>
          </a:p>
        </p:txBody>
      </p:sp>
      <p:pic>
        <p:nvPicPr>
          <p:cNvPr id="6" name="Picture 5"/>
          <p:cNvPicPr>
            <a:picLocks noChangeAspect="1"/>
          </p:cNvPicPr>
          <p:nvPr/>
        </p:nvPicPr>
        <p:blipFill>
          <a:blip r:embed="rId4"/>
          <a:stretch>
            <a:fillRect/>
          </a:stretch>
        </p:blipFill>
        <p:spPr>
          <a:xfrm>
            <a:off x="319347" y="1144729"/>
            <a:ext cx="3237818" cy="1479147"/>
          </a:xfrm>
          <a:prstGeom prst="rect">
            <a:avLst/>
          </a:prstGeom>
        </p:spPr>
      </p:pic>
      <p:sp>
        <p:nvSpPr>
          <p:cNvPr id="4" name="Rectangle 3"/>
          <p:cNvSpPr/>
          <p:nvPr/>
        </p:nvSpPr>
        <p:spPr bwMode="auto">
          <a:xfrm rot="20379939">
            <a:off x="6874909" y="4366715"/>
            <a:ext cx="2496655" cy="1595791"/>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SQL Server 2012 Service Pack 3 and above</a:t>
            </a:r>
          </a:p>
        </p:txBody>
      </p:sp>
    </p:spTree>
    <p:extLst>
      <p:ext uri="{BB962C8B-B14F-4D97-AF65-F5344CB8AC3E}">
        <p14:creationId xmlns:p14="http://schemas.microsoft.com/office/powerpoint/2010/main" val="3551074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9" presetClass="entr" presetSubtype="0" decel="10000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 calcmode="lin" valueType="num">
                                      <p:cBhvr>
                                        <p:cTn id="20" dur="500" fill="hold"/>
                                        <p:tgtEl>
                                          <p:spTgt spid="8"/>
                                        </p:tgtEl>
                                        <p:attrNameLst>
                                          <p:attrName>style.rotation</p:attrName>
                                        </p:attrNameLst>
                                      </p:cBhvr>
                                      <p:tavLst>
                                        <p:tav tm="0">
                                          <p:val>
                                            <p:fltVal val="360"/>
                                          </p:val>
                                        </p:tav>
                                        <p:tav tm="100000">
                                          <p:val>
                                            <p:fltVal val="0"/>
                                          </p:val>
                                        </p:tav>
                                      </p:tavLst>
                                    </p:anim>
                                    <p:animEffect transition="in" filter="fade">
                                      <p:cBhvr>
                                        <p:cTn id="21" dur="500"/>
                                        <p:tgtEl>
                                          <p:spTgt spid="8"/>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49" presetClass="entr" presetSubtype="0" decel="10000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p:cTn id="36" dur="500" fill="hold"/>
                                        <p:tgtEl>
                                          <p:spTgt spid="4"/>
                                        </p:tgtEl>
                                        <p:attrNameLst>
                                          <p:attrName>ppt_w</p:attrName>
                                        </p:attrNameLst>
                                      </p:cBhvr>
                                      <p:tavLst>
                                        <p:tav tm="0">
                                          <p:val>
                                            <p:fltVal val="0"/>
                                          </p:val>
                                        </p:tav>
                                        <p:tav tm="100000">
                                          <p:val>
                                            <p:strVal val="#ppt_w"/>
                                          </p:val>
                                        </p:tav>
                                      </p:tavLst>
                                    </p:anim>
                                    <p:anim calcmode="lin" valueType="num">
                                      <p:cBhvr>
                                        <p:cTn id="37" dur="500" fill="hold"/>
                                        <p:tgtEl>
                                          <p:spTgt spid="4"/>
                                        </p:tgtEl>
                                        <p:attrNameLst>
                                          <p:attrName>ppt_h</p:attrName>
                                        </p:attrNameLst>
                                      </p:cBhvr>
                                      <p:tavLst>
                                        <p:tav tm="0">
                                          <p:val>
                                            <p:fltVal val="0"/>
                                          </p:val>
                                        </p:tav>
                                        <p:tav tm="100000">
                                          <p:val>
                                            <p:strVal val="#ppt_h"/>
                                          </p:val>
                                        </p:tav>
                                      </p:tavLst>
                                    </p:anim>
                                    <p:anim calcmode="lin" valueType="num">
                                      <p:cBhvr>
                                        <p:cTn id="38" dur="500" fill="hold"/>
                                        <p:tgtEl>
                                          <p:spTgt spid="4"/>
                                        </p:tgtEl>
                                        <p:attrNameLst>
                                          <p:attrName>style.rotation</p:attrName>
                                        </p:attrNameLst>
                                      </p:cBhvr>
                                      <p:tavLst>
                                        <p:tav tm="0">
                                          <p:val>
                                            <p:fltVal val="360"/>
                                          </p:val>
                                        </p:tav>
                                        <p:tav tm="100000">
                                          <p:val>
                                            <p:fltVal val="0"/>
                                          </p:val>
                                        </p:tav>
                                      </p:tavLst>
                                    </p:anim>
                                    <p:animEffect transition="in" filter="fade">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uiExpand="1" build="p"/>
      <p:bldP spid="8" grpId="0" animBg="1"/>
      <p:bldP spid="9" grpId="0"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Lease Timeout</a:t>
            </a:r>
          </a:p>
        </p:txBody>
      </p:sp>
      <p:pic>
        <p:nvPicPr>
          <p:cNvPr id="3" name="Picture 2"/>
          <p:cNvPicPr>
            <a:picLocks noChangeAspect="1"/>
          </p:cNvPicPr>
          <p:nvPr/>
        </p:nvPicPr>
        <p:blipFill rotWithShape="1">
          <a:blip r:embed="rId2"/>
          <a:srcRect l="752"/>
          <a:stretch/>
        </p:blipFill>
        <p:spPr>
          <a:xfrm>
            <a:off x="427037" y="1058862"/>
            <a:ext cx="10058400" cy="5638800"/>
          </a:xfrm>
          <a:prstGeom prst="rect">
            <a:avLst/>
          </a:prstGeom>
        </p:spPr>
      </p:pic>
      <p:sp>
        <p:nvSpPr>
          <p:cNvPr id="5" name="Rectangular Callout 4"/>
          <p:cNvSpPr/>
          <p:nvPr/>
        </p:nvSpPr>
        <p:spPr bwMode="auto">
          <a:xfrm>
            <a:off x="6980237" y="3192462"/>
            <a:ext cx="3956622" cy="1295400"/>
          </a:xfrm>
          <a:prstGeom prst="wedgeRectCallout">
            <a:avLst>
              <a:gd name="adj1" fmla="val -98974"/>
              <a:gd name="adj2" fmla="val -3636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b="1" dirty="0">
                <a:gradFill>
                  <a:gsLst>
                    <a:gs pos="0">
                      <a:srgbClr val="FFFFFF"/>
                    </a:gs>
                    <a:gs pos="100000">
                      <a:srgbClr val="FFFFFF"/>
                    </a:gs>
                  </a:gsLst>
                  <a:lin ang="5400000" scaled="0"/>
                </a:gradFill>
                <a:ea typeface="Segoe UI" pitchFamily="34" charset="0"/>
                <a:cs typeface="Segoe UI" pitchFamily="34" charset="0"/>
              </a:rPr>
              <a:t>Somebody got hurt real bad!!! </a:t>
            </a:r>
            <a:r>
              <a:rPr lang="en-US" sz="3200" b="1" dirty="0">
                <a:gradFill>
                  <a:gsLst>
                    <a:gs pos="0">
                      <a:srgbClr val="FFFFFF"/>
                    </a:gs>
                    <a:gs pos="100000">
                      <a:srgbClr val="FFFFFF"/>
                    </a:gs>
                  </a:gsLst>
                  <a:lin ang="5400000" scaled="0"/>
                </a:gradFill>
                <a:ea typeface="Segoe UI" pitchFamily="34" charset="0"/>
                <a:cs typeface="Segoe UI" pitchFamily="34" charset="0"/>
                <a:sym typeface="Wingdings" panose="05000000000000000000" pitchFamily="2" charset="2"/>
              </a:rPr>
              <a:t></a:t>
            </a:r>
            <a:endParaRPr lang="en-US" sz="3200" b="1"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478682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Availability Group: Latency</a:t>
            </a:r>
          </a:p>
        </p:txBody>
      </p:sp>
      <p:sp>
        <p:nvSpPr>
          <p:cNvPr id="2" name="Text Placeholder 1"/>
          <p:cNvSpPr>
            <a:spLocks noGrp="1"/>
          </p:cNvSpPr>
          <p:nvPr>
            <p:ph type="body" sz="quarter" idx="10"/>
          </p:nvPr>
        </p:nvSpPr>
        <p:spPr>
          <a:xfrm>
            <a:off x="251733" y="2482639"/>
            <a:ext cx="3147104" cy="1461939"/>
          </a:xfrm>
        </p:spPr>
        <p:txBody>
          <a:bodyPr/>
          <a:lstStyle/>
          <a:p>
            <a:pPr algn="ctr"/>
            <a:r>
              <a:rPr lang="en-US" sz="1400" b="1" dirty="0">
                <a:latin typeface="Consolas" panose="020B0609020204030204" pitchFamily="49" charset="0"/>
              </a:rPr>
              <a:t>Root Cause Analysis</a:t>
            </a:r>
          </a:p>
          <a:p>
            <a:pPr algn="ctr"/>
            <a:endParaRPr lang="en-US" sz="2400" b="1" dirty="0">
              <a:latin typeface="Consolas" panose="020B0609020204030204" pitchFamily="49" charset="0"/>
            </a:endParaRPr>
          </a:p>
          <a:p>
            <a:pPr algn="ctr"/>
            <a:endParaRPr lang="en-US" sz="3200" b="1" dirty="0"/>
          </a:p>
        </p:txBody>
      </p:sp>
      <p:sp>
        <p:nvSpPr>
          <p:cNvPr id="3" name="Text Placeholder 2"/>
          <p:cNvSpPr>
            <a:spLocks noGrp="1"/>
          </p:cNvSpPr>
          <p:nvPr>
            <p:ph type="body" sz="quarter" idx="11"/>
          </p:nvPr>
        </p:nvSpPr>
        <p:spPr>
          <a:xfrm>
            <a:off x="251732" y="3184519"/>
            <a:ext cx="8862104" cy="3344585"/>
          </a:xfrm>
        </p:spPr>
        <p:txBody>
          <a:bodyPr numCol="2"/>
          <a:lstStyle/>
          <a:p>
            <a:pPr>
              <a:lnSpc>
                <a:spcPct val="100000"/>
              </a:lnSpc>
              <a:spcBef>
                <a:spcPts val="0"/>
              </a:spcBef>
            </a:pPr>
            <a:r>
              <a:rPr lang="en-US" sz="1800" dirty="0" err="1"/>
              <a:t>hadr_apply_log_block</a:t>
            </a:r>
            <a:endParaRPr lang="en-US" sz="1800" dirty="0"/>
          </a:p>
          <a:p>
            <a:pPr>
              <a:lnSpc>
                <a:spcPct val="100000"/>
              </a:lnSpc>
              <a:spcBef>
                <a:spcPts val="0"/>
              </a:spcBef>
            </a:pPr>
            <a:r>
              <a:rPr lang="en-US" sz="1800" dirty="0" err="1"/>
              <a:t>hadr_capture_log_block</a:t>
            </a:r>
            <a:endParaRPr lang="en-US" sz="1800" dirty="0"/>
          </a:p>
          <a:p>
            <a:pPr>
              <a:lnSpc>
                <a:spcPct val="100000"/>
              </a:lnSpc>
              <a:spcBef>
                <a:spcPts val="0"/>
              </a:spcBef>
            </a:pPr>
            <a:r>
              <a:rPr lang="en-US" sz="1800" dirty="0" err="1"/>
              <a:t>hadr_capture_vlfheader</a:t>
            </a:r>
            <a:r>
              <a:rPr lang="en-US" sz="1800" dirty="0"/>
              <a:t> </a:t>
            </a:r>
            <a:r>
              <a:rPr lang="en-US" sz="1800" dirty="0" err="1"/>
              <a:t>hadr_database_flow_control_action</a:t>
            </a:r>
            <a:endParaRPr lang="en-US" sz="1800" dirty="0"/>
          </a:p>
          <a:p>
            <a:pPr>
              <a:lnSpc>
                <a:spcPct val="100000"/>
              </a:lnSpc>
              <a:spcBef>
                <a:spcPts val="0"/>
              </a:spcBef>
            </a:pPr>
            <a:r>
              <a:rPr lang="en-US" sz="1800" dirty="0" err="1"/>
              <a:t>hadr_db_commit_mgr_harden</a:t>
            </a:r>
            <a:endParaRPr lang="en-US" sz="1800" dirty="0"/>
          </a:p>
          <a:p>
            <a:pPr>
              <a:lnSpc>
                <a:spcPct val="100000"/>
              </a:lnSpc>
              <a:spcBef>
                <a:spcPts val="0"/>
              </a:spcBef>
            </a:pPr>
            <a:r>
              <a:rPr lang="en-US" sz="1800" dirty="0" err="1"/>
              <a:t>hadr_log_block_compression</a:t>
            </a:r>
            <a:endParaRPr lang="en-US" sz="1800" dirty="0"/>
          </a:p>
          <a:p>
            <a:pPr>
              <a:lnSpc>
                <a:spcPct val="100000"/>
              </a:lnSpc>
              <a:spcBef>
                <a:spcPts val="0"/>
              </a:spcBef>
            </a:pPr>
            <a:r>
              <a:rPr lang="en-US" sz="1800" dirty="0" err="1"/>
              <a:t>hadr_log_block_decompression</a:t>
            </a:r>
            <a:endParaRPr lang="en-US" sz="1800" dirty="0"/>
          </a:p>
          <a:p>
            <a:pPr>
              <a:lnSpc>
                <a:spcPct val="100000"/>
              </a:lnSpc>
              <a:spcBef>
                <a:spcPts val="0"/>
              </a:spcBef>
            </a:pPr>
            <a:r>
              <a:rPr lang="en-US" sz="1800" dirty="0" err="1"/>
              <a:t>hadr_log_block_group_commit</a:t>
            </a:r>
            <a:endParaRPr lang="en-US" sz="1800" dirty="0"/>
          </a:p>
          <a:p>
            <a:pPr>
              <a:lnSpc>
                <a:spcPct val="100000"/>
              </a:lnSpc>
              <a:spcBef>
                <a:spcPts val="0"/>
              </a:spcBef>
            </a:pPr>
            <a:r>
              <a:rPr lang="en-US" sz="1800" dirty="0" err="1"/>
              <a:t>hadr_log_block_send_complete</a:t>
            </a:r>
            <a:endParaRPr lang="en-US" sz="1800" dirty="0"/>
          </a:p>
          <a:p>
            <a:pPr>
              <a:lnSpc>
                <a:spcPct val="100000"/>
              </a:lnSpc>
              <a:spcBef>
                <a:spcPts val="0"/>
              </a:spcBef>
            </a:pPr>
            <a:r>
              <a:rPr lang="en-US" sz="1800" dirty="0" err="1"/>
              <a:t>hadr_lsn_send_complete</a:t>
            </a:r>
            <a:endParaRPr lang="en-US" sz="1800" dirty="0"/>
          </a:p>
          <a:p>
            <a:pPr>
              <a:lnSpc>
                <a:spcPct val="100000"/>
              </a:lnSpc>
              <a:spcBef>
                <a:spcPts val="0"/>
              </a:spcBef>
            </a:pPr>
            <a:r>
              <a:rPr lang="en-US" sz="1800" dirty="0" err="1"/>
              <a:t>hadr_receive_harden_lsn_message</a:t>
            </a:r>
            <a:endParaRPr lang="en-US" sz="1800" dirty="0"/>
          </a:p>
          <a:p>
            <a:pPr>
              <a:lnSpc>
                <a:spcPct val="100000"/>
              </a:lnSpc>
              <a:spcBef>
                <a:spcPts val="0"/>
              </a:spcBef>
            </a:pPr>
            <a:r>
              <a:rPr lang="en-US" sz="1800" dirty="0" err="1"/>
              <a:t>hadr_send_harden_lsn_message</a:t>
            </a:r>
            <a:endParaRPr lang="en-US" sz="1800" dirty="0"/>
          </a:p>
          <a:p>
            <a:pPr>
              <a:lnSpc>
                <a:spcPct val="100000"/>
              </a:lnSpc>
              <a:spcBef>
                <a:spcPts val="0"/>
              </a:spcBef>
            </a:pPr>
            <a:r>
              <a:rPr lang="en-US" sz="1800" dirty="0" err="1"/>
              <a:t>hadr_transport_flow_control_action</a:t>
            </a:r>
            <a:endParaRPr lang="en-US" sz="1800" dirty="0"/>
          </a:p>
          <a:p>
            <a:pPr>
              <a:lnSpc>
                <a:spcPct val="100000"/>
              </a:lnSpc>
              <a:spcBef>
                <a:spcPts val="0"/>
              </a:spcBef>
            </a:pPr>
            <a:r>
              <a:rPr lang="en-US" sz="1800" dirty="0" err="1"/>
              <a:t>hadr_transport_receive_log_block_message</a:t>
            </a:r>
            <a:endParaRPr lang="en-US" sz="1800" dirty="0"/>
          </a:p>
          <a:p>
            <a:pPr>
              <a:lnSpc>
                <a:spcPct val="100000"/>
              </a:lnSpc>
              <a:spcBef>
                <a:spcPts val="0"/>
              </a:spcBef>
            </a:pPr>
            <a:r>
              <a:rPr lang="en-US" sz="1800" dirty="0" err="1"/>
              <a:t>log_block_pushed_to_logpool</a:t>
            </a:r>
            <a:endParaRPr lang="en-US" sz="1800" dirty="0"/>
          </a:p>
          <a:p>
            <a:pPr>
              <a:lnSpc>
                <a:spcPct val="100000"/>
              </a:lnSpc>
              <a:spcBef>
                <a:spcPts val="0"/>
              </a:spcBef>
            </a:pPr>
            <a:r>
              <a:rPr lang="en-US" sz="1800" dirty="0" err="1"/>
              <a:t>log_flush_complete</a:t>
            </a:r>
            <a:endParaRPr lang="en-US" sz="1800" dirty="0"/>
          </a:p>
          <a:p>
            <a:pPr>
              <a:lnSpc>
                <a:spcPct val="100000"/>
              </a:lnSpc>
              <a:spcBef>
                <a:spcPts val="0"/>
              </a:spcBef>
            </a:pPr>
            <a:r>
              <a:rPr lang="en-US" sz="1800" dirty="0" err="1"/>
              <a:t>log_flush_start</a:t>
            </a:r>
            <a:endParaRPr lang="en-US" sz="1800" dirty="0"/>
          </a:p>
          <a:p>
            <a:pPr>
              <a:lnSpc>
                <a:spcPct val="100000"/>
              </a:lnSpc>
              <a:spcBef>
                <a:spcPts val="0"/>
              </a:spcBef>
            </a:pPr>
            <a:r>
              <a:rPr lang="en-US" sz="1800" dirty="0" err="1"/>
              <a:t>recovery_unit_harden_log_timestamps</a:t>
            </a:r>
            <a:endParaRPr lang="en-US" sz="1800" dirty="0"/>
          </a:p>
        </p:txBody>
      </p:sp>
      <p:grpSp>
        <p:nvGrpSpPr>
          <p:cNvPr id="10" name="Group 9"/>
          <p:cNvGrpSpPr/>
          <p:nvPr/>
        </p:nvGrpSpPr>
        <p:grpSpPr>
          <a:xfrm>
            <a:off x="8656637" y="2630315"/>
            <a:ext cx="3779838" cy="3457747"/>
            <a:chOff x="137412" y="2897868"/>
            <a:chExt cx="4410695" cy="3655519"/>
          </a:xfrm>
        </p:grpSpPr>
        <p:pic>
          <p:nvPicPr>
            <p:cNvPr id="7" name="Picture 6" descr="DB Server by lnasto - database server icon"/>
            <p:cNvPicPr>
              <a:picLocks noChangeAspect="1"/>
            </p:cNvPicPr>
            <p:nvPr/>
          </p:nvPicPr>
          <p:blipFill>
            <a:blip r:embed="rId3"/>
            <a:stretch>
              <a:fillRect/>
            </a:stretch>
          </p:blipFill>
          <p:spPr>
            <a:xfrm>
              <a:off x="427037" y="2897868"/>
              <a:ext cx="3200400" cy="3200400"/>
            </a:xfrm>
            <a:prstGeom prst="rect">
              <a:avLst/>
            </a:prstGeom>
          </p:spPr>
        </p:pic>
        <p:sp>
          <p:nvSpPr>
            <p:cNvPr id="8" name="TextBox 7"/>
            <p:cNvSpPr txBox="1"/>
            <p:nvPr/>
          </p:nvSpPr>
          <p:spPr>
            <a:xfrm rot="20029926">
              <a:off x="137412" y="4595488"/>
              <a:ext cx="4410695" cy="546639"/>
            </a:xfrm>
            <a:prstGeom prst="rect">
              <a:avLst/>
            </a:prstGeom>
            <a:solidFill>
              <a:srgbClr val="FFFF00"/>
            </a:solidFill>
          </p:spPr>
          <p:txBody>
            <a:bodyPr wrap="square" lIns="182880" tIns="146304" rIns="182880" bIns="146304" rtlCol="0">
              <a:spAutoFit/>
            </a:bodyPr>
            <a:lstStyle/>
            <a:p>
              <a:pPr>
                <a:lnSpc>
                  <a:spcPct val="90000"/>
                </a:lnSpc>
                <a:spcAft>
                  <a:spcPts val="600"/>
                </a:spcAft>
              </a:pPr>
              <a:r>
                <a:rPr lang="en-US" sz="1600" b="1" dirty="0">
                  <a:solidFill>
                    <a:schemeClr val="tx1">
                      <a:lumMod val="50000"/>
                    </a:schemeClr>
                  </a:solidFill>
                  <a:latin typeface="Franklin Gothic Book" panose="020B0503020102020204" pitchFamily="34" charset="0"/>
                </a:rPr>
                <a:t>DBA INVESTIGATION: WILL TAKE TIME</a:t>
              </a:r>
            </a:p>
          </p:txBody>
        </p:sp>
        <p:sp>
          <p:nvSpPr>
            <p:cNvPr id="9" name="TextBox 8"/>
            <p:cNvSpPr txBox="1"/>
            <p:nvPr/>
          </p:nvSpPr>
          <p:spPr>
            <a:xfrm>
              <a:off x="947656" y="5759323"/>
              <a:ext cx="1981200" cy="794064"/>
            </a:xfrm>
            <a:prstGeom prst="rect">
              <a:avLst/>
            </a:prstGeom>
            <a:noFill/>
          </p:spPr>
          <p:txBody>
            <a:bodyPr wrap="square" lIns="182880" tIns="146304" rIns="182880" bIns="146304" rtlCol="0">
              <a:spAutoFit/>
            </a:bodyPr>
            <a:lstStyle/>
            <a:p>
              <a:pPr algn="ctr">
                <a:lnSpc>
                  <a:spcPct val="90000"/>
                </a:lnSpc>
                <a:spcAft>
                  <a:spcPts val="600"/>
                </a:spcAft>
              </a:pPr>
              <a:r>
                <a:rPr lang="en-US" b="1" dirty="0">
                  <a:gradFill>
                    <a:gsLst>
                      <a:gs pos="2917">
                        <a:schemeClr val="tx1"/>
                      </a:gs>
                      <a:gs pos="30000">
                        <a:schemeClr val="tx1"/>
                      </a:gs>
                    </a:gsLst>
                    <a:lin ang="5400000" scaled="0"/>
                  </a:gradFill>
                </a:rPr>
                <a:t>Production </a:t>
              </a:r>
              <a:br>
                <a:rPr lang="en-US" b="1" dirty="0">
                  <a:gradFill>
                    <a:gsLst>
                      <a:gs pos="2917">
                        <a:schemeClr val="tx1"/>
                      </a:gs>
                      <a:gs pos="30000">
                        <a:schemeClr val="tx1"/>
                      </a:gs>
                    </a:gsLst>
                    <a:lin ang="5400000" scaled="0"/>
                  </a:gradFill>
                </a:rPr>
              </a:br>
              <a:r>
                <a:rPr lang="en-US" b="1" dirty="0">
                  <a:gradFill>
                    <a:gsLst>
                      <a:gs pos="2917">
                        <a:schemeClr val="tx1"/>
                      </a:gs>
                      <a:gs pos="30000">
                        <a:schemeClr val="tx1"/>
                      </a:gs>
                    </a:gsLst>
                    <a:lin ang="5400000" scaled="0"/>
                  </a:gradFill>
                </a:rPr>
                <a:t>Server</a:t>
              </a:r>
            </a:p>
          </p:txBody>
        </p:sp>
      </p:grpSp>
      <p:pic>
        <p:nvPicPr>
          <p:cNvPr id="6" name="Picture 5"/>
          <p:cNvPicPr>
            <a:picLocks noChangeAspect="1"/>
          </p:cNvPicPr>
          <p:nvPr/>
        </p:nvPicPr>
        <p:blipFill>
          <a:blip r:embed="rId4"/>
          <a:stretch>
            <a:fillRect/>
          </a:stretch>
        </p:blipFill>
        <p:spPr>
          <a:xfrm>
            <a:off x="319347" y="1144729"/>
            <a:ext cx="3237818" cy="1479147"/>
          </a:xfrm>
          <a:prstGeom prst="rect">
            <a:avLst/>
          </a:prstGeom>
        </p:spPr>
      </p:pic>
      <p:sp>
        <p:nvSpPr>
          <p:cNvPr id="4" name="Rectangle 3"/>
          <p:cNvSpPr/>
          <p:nvPr/>
        </p:nvSpPr>
        <p:spPr bwMode="auto">
          <a:xfrm rot="20379939">
            <a:off x="7865509" y="1217473"/>
            <a:ext cx="2496655" cy="1595791"/>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SQL Server 2012 Service Pack 3 and above</a:t>
            </a:r>
          </a:p>
        </p:txBody>
      </p:sp>
    </p:spTree>
    <p:extLst>
      <p:ext uri="{BB962C8B-B14F-4D97-AF65-F5344CB8AC3E}">
        <p14:creationId xmlns:p14="http://schemas.microsoft.com/office/powerpoint/2010/main" val="3245826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9" presetClass="entr" presetSubtype="0" decel="10000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 calcmode="lin" valueType="num">
                                      <p:cBhvr>
                                        <p:cTn id="23" dur="500" fill="hold"/>
                                        <p:tgtEl>
                                          <p:spTgt spid="4"/>
                                        </p:tgtEl>
                                        <p:attrNameLst>
                                          <p:attrName>style.rotation</p:attrName>
                                        </p:attrNameLst>
                                      </p:cBhvr>
                                      <p:tavLst>
                                        <p:tav tm="0">
                                          <p:val>
                                            <p:fltVal val="360"/>
                                          </p:val>
                                        </p:tav>
                                        <p:tav tm="100000">
                                          <p:val>
                                            <p:fltVal val="0"/>
                                          </p:val>
                                        </p:tav>
                                      </p:tavLst>
                                    </p:anim>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Query Memory Grant </a:t>
            </a:r>
          </a:p>
        </p:txBody>
      </p:sp>
      <p:sp>
        <p:nvSpPr>
          <p:cNvPr id="2" name="Text Placeholder 1"/>
          <p:cNvSpPr>
            <a:spLocks noGrp="1"/>
          </p:cNvSpPr>
          <p:nvPr>
            <p:ph type="body" sz="quarter" idx="10"/>
          </p:nvPr>
        </p:nvSpPr>
        <p:spPr>
          <a:xfrm>
            <a:off x="251733" y="2482639"/>
            <a:ext cx="3473678" cy="405024"/>
          </a:xfrm>
        </p:spPr>
        <p:txBody>
          <a:bodyPr/>
          <a:lstStyle/>
          <a:p>
            <a:r>
              <a:rPr lang="en-US" sz="1400" b="1" dirty="0">
                <a:latin typeface="Consolas" panose="020B0609020204030204" pitchFamily="49" charset="0"/>
              </a:rPr>
              <a:t>Query Performance Investigation</a:t>
            </a:r>
          </a:p>
          <a:p>
            <a:endParaRPr lang="en-US" sz="2400" b="1" dirty="0">
              <a:latin typeface="Consolas" panose="020B0609020204030204" pitchFamily="49" charset="0"/>
            </a:endParaRPr>
          </a:p>
          <a:p>
            <a:endParaRPr lang="en-US" sz="3200" b="1" dirty="0"/>
          </a:p>
        </p:txBody>
      </p:sp>
      <p:sp>
        <p:nvSpPr>
          <p:cNvPr id="3" name="Text Placeholder 2"/>
          <p:cNvSpPr>
            <a:spLocks noGrp="1"/>
          </p:cNvSpPr>
          <p:nvPr>
            <p:ph type="body" sz="quarter" idx="11"/>
          </p:nvPr>
        </p:nvSpPr>
        <p:spPr>
          <a:xfrm>
            <a:off x="4540303" y="1164480"/>
            <a:ext cx="7584114" cy="683264"/>
          </a:xfrm>
        </p:spPr>
        <p:txBody>
          <a:bodyPr/>
          <a:lstStyle/>
          <a:p>
            <a:pPr marL="571500" indent="-571500">
              <a:buFont typeface="Arial" panose="020B0604020202020204" pitchFamily="34" charset="0"/>
              <a:buChar char="•"/>
            </a:pPr>
            <a:r>
              <a:rPr lang="en-US" dirty="0" err="1"/>
              <a:t>query_memory_grant_usage</a:t>
            </a:r>
            <a:endParaRPr lang="en-US" dirty="0"/>
          </a:p>
        </p:txBody>
      </p:sp>
      <p:pic>
        <p:nvPicPr>
          <p:cNvPr id="4" name="Picture 3"/>
          <p:cNvPicPr>
            <a:picLocks noChangeAspect="1"/>
          </p:cNvPicPr>
          <p:nvPr/>
        </p:nvPicPr>
        <p:blipFill>
          <a:blip r:embed="rId3"/>
          <a:stretch>
            <a:fillRect/>
          </a:stretch>
        </p:blipFill>
        <p:spPr>
          <a:xfrm>
            <a:off x="376658" y="1162738"/>
            <a:ext cx="3022438" cy="1522413"/>
          </a:xfrm>
          <a:prstGeom prst="rect">
            <a:avLst/>
          </a:prstGeom>
        </p:spPr>
      </p:pic>
      <p:pic>
        <p:nvPicPr>
          <p:cNvPr id="7" name="Picture 6" descr="DB Server by lnasto - database server icon"/>
          <p:cNvPicPr>
            <a:picLocks noChangeAspect="1"/>
          </p:cNvPicPr>
          <p:nvPr/>
        </p:nvPicPr>
        <p:blipFill>
          <a:blip r:embed="rId4"/>
          <a:stretch>
            <a:fillRect/>
          </a:stretch>
        </p:blipFill>
        <p:spPr>
          <a:xfrm>
            <a:off x="427037" y="2897868"/>
            <a:ext cx="3200400" cy="3200400"/>
          </a:xfrm>
          <a:prstGeom prst="rect">
            <a:avLst/>
          </a:prstGeom>
        </p:spPr>
      </p:pic>
      <p:sp>
        <p:nvSpPr>
          <p:cNvPr id="8" name="TextBox 7"/>
          <p:cNvSpPr txBox="1"/>
          <p:nvPr/>
        </p:nvSpPr>
        <p:spPr>
          <a:xfrm rot="20029926">
            <a:off x="140862" y="4597415"/>
            <a:ext cx="4343400" cy="572464"/>
          </a:xfrm>
          <a:prstGeom prst="rect">
            <a:avLst/>
          </a:prstGeom>
          <a:solidFill>
            <a:srgbClr val="FFFF00"/>
          </a:solidFill>
        </p:spPr>
        <p:txBody>
          <a:bodyPr wrap="square" lIns="182880" tIns="146304" rIns="182880" bIns="146304" rtlCol="0">
            <a:spAutoFit/>
          </a:bodyPr>
          <a:lstStyle/>
          <a:p>
            <a:pPr>
              <a:lnSpc>
                <a:spcPct val="90000"/>
              </a:lnSpc>
              <a:spcAft>
                <a:spcPts val="600"/>
              </a:spcAft>
            </a:pPr>
            <a:r>
              <a:rPr lang="en-US" sz="2000" b="1" dirty="0">
                <a:solidFill>
                  <a:schemeClr val="tx1">
                    <a:lumMod val="50000"/>
                  </a:schemeClr>
                </a:solidFill>
                <a:latin typeface="Franklin Gothic Book" panose="020B0503020102020204" pitchFamily="34" charset="0"/>
              </a:rPr>
              <a:t>DBA INVESTIGATION: DO NOT CROSS</a:t>
            </a:r>
          </a:p>
        </p:txBody>
      </p:sp>
      <p:sp>
        <p:nvSpPr>
          <p:cNvPr id="9" name="TextBox 8"/>
          <p:cNvSpPr txBox="1"/>
          <p:nvPr/>
        </p:nvSpPr>
        <p:spPr>
          <a:xfrm>
            <a:off x="947656" y="5759323"/>
            <a:ext cx="1981200" cy="794064"/>
          </a:xfrm>
          <a:prstGeom prst="rect">
            <a:avLst/>
          </a:prstGeom>
          <a:noFill/>
        </p:spPr>
        <p:txBody>
          <a:bodyPr wrap="square" lIns="182880" tIns="146304" rIns="182880" bIns="146304" rtlCol="0">
            <a:spAutoFit/>
          </a:bodyPr>
          <a:lstStyle/>
          <a:p>
            <a:pPr algn="ctr">
              <a:lnSpc>
                <a:spcPct val="90000"/>
              </a:lnSpc>
              <a:spcAft>
                <a:spcPts val="600"/>
              </a:spcAft>
            </a:pPr>
            <a:r>
              <a:rPr lang="en-US" b="1" dirty="0">
                <a:gradFill>
                  <a:gsLst>
                    <a:gs pos="2917">
                      <a:schemeClr val="tx1"/>
                    </a:gs>
                    <a:gs pos="30000">
                      <a:schemeClr val="tx1"/>
                    </a:gs>
                  </a:gsLst>
                  <a:lin ang="5400000" scaled="0"/>
                </a:gradFill>
              </a:rPr>
              <a:t>Production </a:t>
            </a:r>
            <a:br>
              <a:rPr lang="en-US" b="1" dirty="0">
                <a:gradFill>
                  <a:gsLst>
                    <a:gs pos="2917">
                      <a:schemeClr val="tx1"/>
                    </a:gs>
                    <a:gs pos="30000">
                      <a:schemeClr val="tx1"/>
                    </a:gs>
                  </a:gsLst>
                  <a:lin ang="5400000" scaled="0"/>
                </a:gradFill>
              </a:rPr>
            </a:br>
            <a:r>
              <a:rPr lang="en-US" b="1" dirty="0">
                <a:gradFill>
                  <a:gsLst>
                    <a:gs pos="2917">
                      <a:schemeClr val="tx1"/>
                    </a:gs>
                    <a:gs pos="30000">
                      <a:schemeClr val="tx1"/>
                    </a:gs>
                  </a:gsLst>
                  <a:lin ang="5400000" scaled="0"/>
                </a:gradFill>
              </a:rPr>
              <a:t>Server</a:t>
            </a:r>
          </a:p>
        </p:txBody>
      </p:sp>
      <p:graphicFrame>
        <p:nvGraphicFramePr>
          <p:cNvPr id="6" name="Table 5"/>
          <p:cNvGraphicFramePr>
            <a:graphicFrameLocks noGrp="1"/>
          </p:cNvGraphicFramePr>
          <p:nvPr>
            <p:extLst>
              <p:ext uri="{D42A27DB-BD31-4B8C-83A1-F6EECF244321}">
                <p14:modId xmlns:p14="http://schemas.microsoft.com/office/powerpoint/2010/main" val="1916861900"/>
              </p:ext>
            </p:extLst>
          </p:nvPr>
        </p:nvGraphicFramePr>
        <p:xfrm>
          <a:off x="4682668" y="1849870"/>
          <a:ext cx="7621534" cy="4623191"/>
        </p:xfrm>
        <a:graphic>
          <a:graphicData uri="http://schemas.openxmlformats.org/drawingml/2006/table">
            <a:tbl>
              <a:tblPr>
                <a:tableStyleId>{5DA37D80-6434-44D0-A028-1B22A696006F}</a:tableStyleId>
              </a:tblPr>
              <a:tblGrid>
                <a:gridCol w="1858914">
                  <a:extLst>
                    <a:ext uri="{9D8B030D-6E8A-4147-A177-3AD203B41FA5}">
                      <a16:colId xmlns:a16="http://schemas.microsoft.com/office/drawing/2014/main" val="2863801295"/>
                    </a:ext>
                  </a:extLst>
                </a:gridCol>
                <a:gridCol w="5762620">
                  <a:extLst>
                    <a:ext uri="{9D8B030D-6E8A-4147-A177-3AD203B41FA5}">
                      <a16:colId xmlns:a16="http://schemas.microsoft.com/office/drawing/2014/main" val="2681645717"/>
                    </a:ext>
                  </a:extLst>
                </a:gridCol>
              </a:tblGrid>
              <a:tr h="212686">
                <a:tc>
                  <a:txBody>
                    <a:bodyPr/>
                    <a:lstStyle/>
                    <a:p>
                      <a:r>
                        <a:rPr lang="en-US" sz="1400"/>
                        <a:t>Column</a:t>
                      </a:r>
                    </a:p>
                  </a:txBody>
                  <a:tcPr marL="22743" marR="22743" marT="11371" marB="11371"/>
                </a:tc>
                <a:tc>
                  <a:txBody>
                    <a:bodyPr/>
                    <a:lstStyle/>
                    <a:p>
                      <a:r>
                        <a:rPr lang="en-US" sz="1400" dirty="0"/>
                        <a:t>Description</a:t>
                      </a:r>
                    </a:p>
                  </a:txBody>
                  <a:tcPr marL="22743" marR="22743" marT="11371" marB="11371"/>
                </a:tc>
                <a:extLst>
                  <a:ext uri="{0D108BD9-81ED-4DB2-BD59-A6C34878D82A}">
                    <a16:rowId xmlns:a16="http://schemas.microsoft.com/office/drawing/2014/main" val="465196391"/>
                  </a:ext>
                </a:extLst>
              </a:tr>
              <a:tr h="430848">
                <a:tc>
                  <a:txBody>
                    <a:bodyPr/>
                    <a:lstStyle/>
                    <a:p>
                      <a:r>
                        <a:rPr lang="en-US" sz="1400"/>
                        <a:t>Sql_handle</a:t>
                      </a:r>
                    </a:p>
                  </a:txBody>
                  <a:tcPr marL="22743" marR="22743" marT="11371" marB="11371"/>
                </a:tc>
                <a:tc>
                  <a:txBody>
                    <a:bodyPr/>
                    <a:lstStyle/>
                    <a:p>
                      <a:r>
                        <a:rPr lang="en-US" sz="1400" dirty="0"/>
                        <a:t>Hash map of the SQL text of the request. Is </a:t>
                      </a:r>
                      <a:r>
                        <a:rPr lang="en-US" sz="1400" dirty="0" err="1"/>
                        <a:t>nullable</a:t>
                      </a:r>
                      <a:r>
                        <a:rPr lang="en-US" sz="1400" dirty="0"/>
                        <a:t>.</a:t>
                      </a:r>
                    </a:p>
                  </a:txBody>
                  <a:tcPr marL="22743" marR="22743" marT="11371" marB="11371"/>
                </a:tc>
                <a:extLst>
                  <a:ext uri="{0D108BD9-81ED-4DB2-BD59-A6C34878D82A}">
                    <a16:rowId xmlns:a16="http://schemas.microsoft.com/office/drawing/2014/main" val="3770595974"/>
                  </a:ext>
                </a:extLst>
              </a:tr>
              <a:tr h="430848">
                <a:tc>
                  <a:txBody>
                    <a:bodyPr/>
                    <a:lstStyle/>
                    <a:p>
                      <a:r>
                        <a:rPr lang="en-US" sz="1400"/>
                        <a:t>Plan_handle</a:t>
                      </a:r>
                    </a:p>
                  </a:txBody>
                  <a:tcPr marL="22743" marR="22743" marT="11371" marB="11371"/>
                </a:tc>
                <a:tc>
                  <a:txBody>
                    <a:bodyPr/>
                    <a:lstStyle/>
                    <a:p>
                      <a:r>
                        <a:rPr lang="en-US" sz="1400"/>
                        <a:t>Hash map of the plan for SQL execution. Is nullable.</a:t>
                      </a:r>
                    </a:p>
                  </a:txBody>
                  <a:tcPr marL="22743" marR="22743" marT="11371" marB="11371"/>
                </a:tc>
                <a:extLst>
                  <a:ext uri="{0D108BD9-81ED-4DB2-BD59-A6C34878D82A}">
                    <a16:rowId xmlns:a16="http://schemas.microsoft.com/office/drawing/2014/main" val="63907864"/>
                  </a:ext>
                </a:extLst>
              </a:tr>
              <a:tr h="789285">
                <a:tc>
                  <a:txBody>
                    <a:bodyPr/>
                    <a:lstStyle/>
                    <a:p>
                      <a:r>
                        <a:rPr lang="en-US" sz="1400" dirty="0" err="1"/>
                        <a:t>Query_hash</a:t>
                      </a:r>
                      <a:endParaRPr lang="en-US" sz="1400" dirty="0"/>
                    </a:p>
                  </a:txBody>
                  <a:tcPr marL="22743" marR="22743" marT="11371" marB="11371"/>
                </a:tc>
                <a:tc>
                  <a:txBody>
                    <a:bodyPr/>
                    <a:lstStyle/>
                    <a:p>
                      <a:r>
                        <a:rPr lang="en-US" sz="1400" dirty="0"/>
                        <a:t>Binary hash value calculated on the query and used to identify queries that have similar logic. You can use the query hash to determine the aggregate resource usage for queries that differ only by literal values.</a:t>
                      </a:r>
                    </a:p>
                  </a:txBody>
                  <a:tcPr marL="22743" marR="22743" marT="11371" marB="11371"/>
                </a:tc>
                <a:extLst>
                  <a:ext uri="{0D108BD9-81ED-4DB2-BD59-A6C34878D82A}">
                    <a16:rowId xmlns:a16="http://schemas.microsoft.com/office/drawing/2014/main" val="535087822"/>
                  </a:ext>
                </a:extLst>
              </a:tr>
              <a:tr h="597085">
                <a:tc>
                  <a:txBody>
                    <a:bodyPr/>
                    <a:lstStyle/>
                    <a:p>
                      <a:r>
                        <a:rPr lang="en-US" sz="1400"/>
                        <a:t>Query_plan_hash</a:t>
                      </a:r>
                    </a:p>
                  </a:txBody>
                  <a:tcPr marL="22743" marR="22743" marT="11371" marB="11371"/>
                </a:tc>
                <a:tc>
                  <a:txBody>
                    <a:bodyPr/>
                    <a:lstStyle/>
                    <a:p>
                      <a:r>
                        <a:rPr lang="en-US" sz="1400" dirty="0"/>
                        <a:t>Binary hash value calculated on the query execution plan and used to identify similar query execution plans. You can use the query plan hash to find the cumulative cost of queries that have similar execution plans.</a:t>
                      </a:r>
                    </a:p>
                  </a:txBody>
                  <a:tcPr marL="22743" marR="22743" marT="11371" marB="11371"/>
                </a:tc>
                <a:extLst>
                  <a:ext uri="{0D108BD9-81ED-4DB2-BD59-A6C34878D82A}">
                    <a16:rowId xmlns:a16="http://schemas.microsoft.com/office/drawing/2014/main" val="1932135626"/>
                  </a:ext>
                </a:extLst>
              </a:tr>
              <a:tr h="292159">
                <a:tc>
                  <a:txBody>
                    <a:bodyPr/>
                    <a:lstStyle/>
                    <a:p>
                      <a:r>
                        <a:rPr lang="en-US" sz="1400"/>
                        <a:t>Ideal_memory_kb</a:t>
                      </a:r>
                    </a:p>
                  </a:txBody>
                  <a:tcPr marL="22743" marR="22743" marT="11371" marB="11371"/>
                </a:tc>
                <a:tc>
                  <a:txBody>
                    <a:bodyPr/>
                    <a:lstStyle/>
                    <a:p>
                      <a:r>
                        <a:rPr lang="en-US" sz="1400"/>
                        <a:t>Ideal memory grant size in KB.</a:t>
                      </a:r>
                    </a:p>
                  </a:txBody>
                  <a:tcPr marL="22743" marR="22743" marT="11371" marB="11371"/>
                </a:tc>
                <a:extLst>
                  <a:ext uri="{0D108BD9-81ED-4DB2-BD59-A6C34878D82A}">
                    <a16:rowId xmlns:a16="http://schemas.microsoft.com/office/drawing/2014/main" val="2792853168"/>
                  </a:ext>
                </a:extLst>
              </a:tr>
              <a:tr h="304273">
                <a:tc>
                  <a:txBody>
                    <a:bodyPr/>
                    <a:lstStyle/>
                    <a:p>
                      <a:r>
                        <a:rPr lang="en-US" sz="1400"/>
                        <a:t>Granted_memory_kb</a:t>
                      </a:r>
                    </a:p>
                  </a:txBody>
                  <a:tcPr marL="22743" marR="22743" marT="11371" marB="11371"/>
                </a:tc>
                <a:tc>
                  <a:txBody>
                    <a:bodyPr/>
                    <a:lstStyle/>
                    <a:p>
                      <a:r>
                        <a:rPr lang="en-US" sz="1400"/>
                        <a:t>Granted memory in KB.</a:t>
                      </a:r>
                    </a:p>
                  </a:txBody>
                  <a:tcPr marL="22743" marR="22743" marT="11371" marB="11371"/>
                </a:tc>
                <a:extLst>
                  <a:ext uri="{0D108BD9-81ED-4DB2-BD59-A6C34878D82A}">
                    <a16:rowId xmlns:a16="http://schemas.microsoft.com/office/drawing/2014/main" val="1188250551"/>
                  </a:ext>
                </a:extLst>
              </a:tr>
              <a:tr h="212686">
                <a:tc>
                  <a:txBody>
                    <a:bodyPr/>
                    <a:lstStyle/>
                    <a:p>
                      <a:r>
                        <a:rPr lang="en-US" sz="1400"/>
                        <a:t>Used_memory_kb</a:t>
                      </a:r>
                    </a:p>
                  </a:txBody>
                  <a:tcPr marL="22743" marR="22743" marT="11371" marB="11371"/>
                </a:tc>
                <a:tc>
                  <a:txBody>
                    <a:bodyPr/>
                    <a:lstStyle/>
                    <a:p>
                      <a:r>
                        <a:rPr lang="en-US" sz="1400"/>
                        <a:t>Used memory in KB.</a:t>
                      </a:r>
                    </a:p>
                  </a:txBody>
                  <a:tcPr marL="22743" marR="22743" marT="11371" marB="11371"/>
                </a:tc>
                <a:extLst>
                  <a:ext uri="{0D108BD9-81ED-4DB2-BD59-A6C34878D82A}">
                    <a16:rowId xmlns:a16="http://schemas.microsoft.com/office/drawing/2014/main" val="2654131282"/>
                  </a:ext>
                </a:extLst>
              </a:tr>
              <a:tr h="430848">
                <a:tc>
                  <a:txBody>
                    <a:bodyPr/>
                    <a:lstStyle/>
                    <a:p>
                      <a:r>
                        <a:rPr lang="en-US" sz="1400"/>
                        <a:t>Usage_percent</a:t>
                      </a:r>
                    </a:p>
                  </a:txBody>
                  <a:tcPr marL="22743" marR="22743" marT="11371" marB="11371"/>
                </a:tc>
                <a:tc>
                  <a:txBody>
                    <a:bodyPr/>
                    <a:lstStyle/>
                    <a:p>
                      <a:r>
                        <a:rPr lang="en-US" sz="1400"/>
                        <a:t>Used/granted memory for easy filtering.</a:t>
                      </a:r>
                    </a:p>
                  </a:txBody>
                  <a:tcPr marL="22743" marR="22743" marT="11371" marB="11371"/>
                </a:tc>
                <a:extLst>
                  <a:ext uri="{0D108BD9-81ED-4DB2-BD59-A6C34878D82A}">
                    <a16:rowId xmlns:a16="http://schemas.microsoft.com/office/drawing/2014/main" val="104035786"/>
                  </a:ext>
                </a:extLst>
              </a:tr>
              <a:tr h="292159">
                <a:tc>
                  <a:txBody>
                    <a:bodyPr/>
                    <a:lstStyle/>
                    <a:p>
                      <a:r>
                        <a:rPr lang="en-US" sz="1400"/>
                        <a:t>Dop</a:t>
                      </a:r>
                    </a:p>
                  </a:txBody>
                  <a:tcPr marL="22743" marR="22743" marT="11371" marB="11371"/>
                </a:tc>
                <a:tc>
                  <a:txBody>
                    <a:bodyPr/>
                    <a:lstStyle/>
                    <a:p>
                      <a:r>
                        <a:rPr lang="en-US" sz="1400"/>
                        <a:t>Degree of parallelism.</a:t>
                      </a:r>
                    </a:p>
                  </a:txBody>
                  <a:tcPr marL="22743" marR="22743" marT="11371" marB="11371"/>
                </a:tc>
                <a:extLst>
                  <a:ext uri="{0D108BD9-81ED-4DB2-BD59-A6C34878D82A}">
                    <a16:rowId xmlns:a16="http://schemas.microsoft.com/office/drawing/2014/main" val="2283922246"/>
                  </a:ext>
                </a:extLst>
              </a:tr>
              <a:tr h="430848">
                <a:tc>
                  <a:txBody>
                    <a:bodyPr/>
                    <a:lstStyle/>
                    <a:p>
                      <a:r>
                        <a:rPr lang="en-US" sz="1400"/>
                        <a:t>Granted_percent</a:t>
                      </a:r>
                    </a:p>
                  </a:txBody>
                  <a:tcPr marL="22743" marR="22743" marT="11371" marB="11371"/>
                </a:tc>
                <a:tc>
                  <a:txBody>
                    <a:bodyPr/>
                    <a:lstStyle/>
                    <a:p>
                      <a:r>
                        <a:rPr lang="en-US" sz="1400" dirty="0"/>
                        <a:t>Granted/ideal memory for easy filtering.</a:t>
                      </a:r>
                    </a:p>
                  </a:txBody>
                  <a:tcPr marL="22743" marR="22743" marT="11371" marB="11371"/>
                </a:tc>
                <a:extLst>
                  <a:ext uri="{0D108BD9-81ED-4DB2-BD59-A6C34878D82A}">
                    <a16:rowId xmlns:a16="http://schemas.microsoft.com/office/drawing/2014/main" val="1083584565"/>
                  </a:ext>
                </a:extLst>
              </a:tr>
            </a:tbl>
          </a:graphicData>
        </a:graphic>
      </p:graphicFrame>
      <p:sp>
        <p:nvSpPr>
          <p:cNvPr id="11" name="Rectangle 10"/>
          <p:cNvSpPr/>
          <p:nvPr/>
        </p:nvSpPr>
        <p:spPr bwMode="auto">
          <a:xfrm rot="20379939">
            <a:off x="9688426" y="4795728"/>
            <a:ext cx="2496655" cy="1595791"/>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SQL Server 2012 Service Pack 3 and above</a:t>
            </a:r>
          </a:p>
        </p:txBody>
      </p:sp>
    </p:spTree>
    <p:extLst>
      <p:ext uri="{BB962C8B-B14F-4D97-AF65-F5344CB8AC3E}">
        <p14:creationId xmlns:p14="http://schemas.microsoft.com/office/powerpoint/2010/main" val="840922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0"/>
                            </p:stCondLst>
                            <p:childTnLst>
                              <p:par>
                                <p:cTn id="17" presetID="49" presetClass="entr" presetSubtype="0" decel="10000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 calcmode="lin" valueType="num">
                                      <p:cBhvr>
                                        <p:cTn id="21" dur="500" fill="hold"/>
                                        <p:tgtEl>
                                          <p:spTgt spid="8"/>
                                        </p:tgtEl>
                                        <p:attrNameLst>
                                          <p:attrName>style.rotation</p:attrName>
                                        </p:attrNameLst>
                                      </p:cBhvr>
                                      <p:tavLst>
                                        <p:tav tm="0">
                                          <p:val>
                                            <p:fltVal val="360"/>
                                          </p:val>
                                        </p:tav>
                                        <p:tav tm="100000">
                                          <p:val>
                                            <p:fltVal val="0"/>
                                          </p:val>
                                        </p:tav>
                                      </p:tavLst>
                                    </p:anim>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par>
                                <p:cTn id="28" presetID="1"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9" presetClass="entr" presetSubtype="0" decel="10000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 calcmode="lin" valueType="num">
                                      <p:cBhvr>
                                        <p:cTn id="36" dur="500" fill="hold"/>
                                        <p:tgtEl>
                                          <p:spTgt spid="11"/>
                                        </p:tgtEl>
                                        <p:attrNameLst>
                                          <p:attrName>style.rotation</p:attrName>
                                        </p:attrNameLst>
                                      </p:cBhvr>
                                      <p:tavLst>
                                        <p:tav tm="0">
                                          <p:val>
                                            <p:fltVal val="360"/>
                                          </p:val>
                                        </p:tav>
                                        <p:tav tm="100000">
                                          <p:val>
                                            <p:fltVal val="0"/>
                                          </p:val>
                                        </p:tav>
                                      </p:tavLst>
                                    </p:anim>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8" grpId="0" animBg="1"/>
      <p:bldP spid="9" grpId="0"/>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Parallelism</a:t>
            </a:r>
          </a:p>
        </p:txBody>
      </p:sp>
      <p:sp>
        <p:nvSpPr>
          <p:cNvPr id="2" name="Text Placeholder 1"/>
          <p:cNvSpPr>
            <a:spLocks noGrp="1"/>
          </p:cNvSpPr>
          <p:nvPr>
            <p:ph type="body" sz="quarter" idx="10"/>
          </p:nvPr>
        </p:nvSpPr>
        <p:spPr>
          <a:xfrm>
            <a:off x="251733" y="2482639"/>
            <a:ext cx="3473678" cy="405024"/>
          </a:xfrm>
        </p:spPr>
        <p:txBody>
          <a:bodyPr/>
          <a:lstStyle/>
          <a:p>
            <a:r>
              <a:rPr lang="en-US" sz="1400" b="1" dirty="0">
                <a:latin typeface="Consolas" panose="020B0609020204030204" pitchFamily="49" charset="0"/>
              </a:rPr>
              <a:t>Query Performance Investigation</a:t>
            </a:r>
          </a:p>
          <a:p>
            <a:endParaRPr lang="en-US" sz="2400" b="1" dirty="0">
              <a:latin typeface="Consolas" panose="020B0609020204030204" pitchFamily="49" charset="0"/>
            </a:endParaRPr>
          </a:p>
          <a:p>
            <a:endParaRPr lang="en-US" sz="3200" b="1" dirty="0"/>
          </a:p>
        </p:txBody>
      </p:sp>
      <p:sp>
        <p:nvSpPr>
          <p:cNvPr id="3" name="Text Placeholder 2"/>
          <p:cNvSpPr>
            <a:spLocks noGrp="1"/>
          </p:cNvSpPr>
          <p:nvPr>
            <p:ph type="body" sz="quarter" idx="11"/>
          </p:nvPr>
        </p:nvSpPr>
        <p:spPr>
          <a:xfrm>
            <a:off x="4577723" y="1363662"/>
            <a:ext cx="7584114" cy="683264"/>
          </a:xfrm>
        </p:spPr>
        <p:txBody>
          <a:bodyPr/>
          <a:lstStyle/>
          <a:p>
            <a:pPr marL="571500" indent="-571500">
              <a:buFont typeface="Arial" panose="020B0604020202020204" pitchFamily="34" charset="0"/>
              <a:buChar char="•"/>
            </a:pPr>
            <a:r>
              <a:rPr lang="en-US" dirty="0" err="1"/>
              <a:t>Query_thread_profile</a:t>
            </a:r>
            <a:endParaRPr lang="en-US" dirty="0"/>
          </a:p>
        </p:txBody>
      </p:sp>
      <p:pic>
        <p:nvPicPr>
          <p:cNvPr id="4" name="Picture 3"/>
          <p:cNvPicPr>
            <a:picLocks noChangeAspect="1"/>
          </p:cNvPicPr>
          <p:nvPr/>
        </p:nvPicPr>
        <p:blipFill>
          <a:blip r:embed="rId3"/>
          <a:stretch>
            <a:fillRect/>
          </a:stretch>
        </p:blipFill>
        <p:spPr>
          <a:xfrm>
            <a:off x="427037" y="1212849"/>
            <a:ext cx="3022438" cy="1522413"/>
          </a:xfrm>
          <a:prstGeom prst="rect">
            <a:avLst/>
          </a:prstGeom>
        </p:spPr>
      </p:pic>
      <p:pic>
        <p:nvPicPr>
          <p:cNvPr id="7" name="Picture 6" descr="DB Server by lnasto - database server icon"/>
          <p:cNvPicPr>
            <a:picLocks noChangeAspect="1"/>
          </p:cNvPicPr>
          <p:nvPr/>
        </p:nvPicPr>
        <p:blipFill>
          <a:blip r:embed="rId4"/>
          <a:stretch>
            <a:fillRect/>
          </a:stretch>
        </p:blipFill>
        <p:spPr>
          <a:xfrm>
            <a:off x="427037" y="2897868"/>
            <a:ext cx="3200400" cy="3200400"/>
          </a:xfrm>
          <a:prstGeom prst="rect">
            <a:avLst/>
          </a:prstGeom>
        </p:spPr>
      </p:pic>
      <p:sp>
        <p:nvSpPr>
          <p:cNvPr id="8" name="TextBox 7"/>
          <p:cNvSpPr txBox="1"/>
          <p:nvPr/>
        </p:nvSpPr>
        <p:spPr>
          <a:xfrm rot="20029926">
            <a:off x="140862" y="4597415"/>
            <a:ext cx="4343400" cy="572464"/>
          </a:xfrm>
          <a:prstGeom prst="rect">
            <a:avLst/>
          </a:prstGeom>
          <a:solidFill>
            <a:srgbClr val="FFFF00"/>
          </a:solidFill>
        </p:spPr>
        <p:txBody>
          <a:bodyPr wrap="square" lIns="182880" tIns="146304" rIns="182880" bIns="146304" rtlCol="0">
            <a:spAutoFit/>
          </a:bodyPr>
          <a:lstStyle/>
          <a:p>
            <a:pPr>
              <a:lnSpc>
                <a:spcPct val="90000"/>
              </a:lnSpc>
              <a:spcAft>
                <a:spcPts val="600"/>
              </a:spcAft>
            </a:pPr>
            <a:r>
              <a:rPr lang="en-US" sz="2000" b="1" dirty="0">
                <a:solidFill>
                  <a:schemeClr val="tx1">
                    <a:lumMod val="50000"/>
                  </a:schemeClr>
                </a:solidFill>
                <a:latin typeface="Franklin Gothic Book" panose="020B0503020102020204" pitchFamily="34" charset="0"/>
              </a:rPr>
              <a:t>DBA INVESTIGATION: DO NOT CROSS</a:t>
            </a:r>
          </a:p>
        </p:txBody>
      </p:sp>
      <p:sp>
        <p:nvSpPr>
          <p:cNvPr id="9" name="TextBox 8"/>
          <p:cNvSpPr txBox="1"/>
          <p:nvPr/>
        </p:nvSpPr>
        <p:spPr>
          <a:xfrm>
            <a:off x="947656" y="5759323"/>
            <a:ext cx="1981200" cy="794064"/>
          </a:xfrm>
          <a:prstGeom prst="rect">
            <a:avLst/>
          </a:prstGeom>
          <a:noFill/>
        </p:spPr>
        <p:txBody>
          <a:bodyPr wrap="square" lIns="182880" tIns="146304" rIns="182880" bIns="146304" rtlCol="0">
            <a:spAutoFit/>
          </a:bodyPr>
          <a:lstStyle/>
          <a:p>
            <a:pPr algn="ctr">
              <a:lnSpc>
                <a:spcPct val="90000"/>
              </a:lnSpc>
              <a:spcAft>
                <a:spcPts val="600"/>
              </a:spcAft>
            </a:pPr>
            <a:r>
              <a:rPr lang="en-US" b="1" dirty="0">
                <a:gradFill>
                  <a:gsLst>
                    <a:gs pos="2917">
                      <a:schemeClr val="tx1"/>
                    </a:gs>
                    <a:gs pos="30000">
                      <a:schemeClr val="tx1"/>
                    </a:gs>
                  </a:gsLst>
                  <a:lin ang="5400000" scaled="0"/>
                </a:gradFill>
              </a:rPr>
              <a:t>Production </a:t>
            </a:r>
            <a:br>
              <a:rPr lang="en-US" b="1" dirty="0">
                <a:gradFill>
                  <a:gsLst>
                    <a:gs pos="2917">
                      <a:schemeClr val="tx1"/>
                    </a:gs>
                    <a:gs pos="30000">
                      <a:schemeClr val="tx1"/>
                    </a:gs>
                  </a:gsLst>
                  <a:lin ang="5400000" scaled="0"/>
                </a:gradFill>
              </a:rPr>
            </a:br>
            <a:r>
              <a:rPr lang="en-US" b="1" dirty="0">
                <a:gradFill>
                  <a:gsLst>
                    <a:gs pos="2917">
                      <a:schemeClr val="tx1"/>
                    </a:gs>
                    <a:gs pos="30000">
                      <a:schemeClr val="tx1"/>
                    </a:gs>
                  </a:gsLst>
                  <a:lin ang="5400000" scaled="0"/>
                </a:gradFill>
              </a:rPr>
              <a:t>Server</a:t>
            </a:r>
          </a:p>
        </p:txBody>
      </p:sp>
      <p:pic>
        <p:nvPicPr>
          <p:cNvPr id="11" name="Picture 10"/>
          <p:cNvPicPr>
            <a:picLocks noChangeAspect="1"/>
          </p:cNvPicPr>
          <p:nvPr/>
        </p:nvPicPr>
        <p:blipFill>
          <a:blip r:embed="rId5"/>
          <a:stretch>
            <a:fillRect/>
          </a:stretch>
        </p:blipFill>
        <p:spPr>
          <a:xfrm>
            <a:off x="4699049" y="2288268"/>
            <a:ext cx="7341462" cy="3810000"/>
          </a:xfrm>
          <a:prstGeom prst="rect">
            <a:avLst/>
          </a:prstGeom>
        </p:spPr>
      </p:pic>
      <p:sp>
        <p:nvSpPr>
          <p:cNvPr id="10" name="Rectangle 9"/>
          <p:cNvSpPr/>
          <p:nvPr/>
        </p:nvSpPr>
        <p:spPr bwMode="auto">
          <a:xfrm rot="20379939">
            <a:off x="8886143" y="4909232"/>
            <a:ext cx="3122387" cy="144230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SQL Server 2014 Upcoming Service Pack  and above</a:t>
            </a:r>
          </a:p>
        </p:txBody>
      </p:sp>
    </p:spTree>
    <p:extLst>
      <p:ext uri="{BB962C8B-B14F-4D97-AF65-F5344CB8AC3E}">
        <p14:creationId xmlns:p14="http://schemas.microsoft.com/office/powerpoint/2010/main" val="2464874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0"/>
                            </p:stCondLst>
                            <p:childTnLst>
                              <p:par>
                                <p:cTn id="17" presetID="49" presetClass="entr" presetSubtype="0" decel="10000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 calcmode="lin" valueType="num">
                                      <p:cBhvr>
                                        <p:cTn id="21" dur="500" fill="hold"/>
                                        <p:tgtEl>
                                          <p:spTgt spid="8"/>
                                        </p:tgtEl>
                                        <p:attrNameLst>
                                          <p:attrName>style.rotation</p:attrName>
                                        </p:attrNameLst>
                                      </p:cBhvr>
                                      <p:tavLst>
                                        <p:tav tm="0">
                                          <p:val>
                                            <p:fltVal val="360"/>
                                          </p:val>
                                        </p:tav>
                                        <p:tav tm="100000">
                                          <p:val>
                                            <p:fltVal val="0"/>
                                          </p:val>
                                        </p:tav>
                                      </p:tavLst>
                                    </p:anim>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9" presetClass="entr" presetSubtype="0" decel="10000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 calcmode="lin" valueType="num">
                                      <p:cBhvr>
                                        <p:cTn id="37" dur="500" fill="hold"/>
                                        <p:tgtEl>
                                          <p:spTgt spid="10"/>
                                        </p:tgtEl>
                                        <p:attrNameLst>
                                          <p:attrName>style.rotation</p:attrName>
                                        </p:attrNameLst>
                                      </p:cBhvr>
                                      <p:tavLst>
                                        <p:tav tm="0">
                                          <p:val>
                                            <p:fltVal val="360"/>
                                          </p:val>
                                        </p:tav>
                                        <p:tav tm="100000">
                                          <p:val>
                                            <p:fltVal val="0"/>
                                          </p:val>
                                        </p:tav>
                                      </p:tavLst>
                                    </p:anim>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8" grpId="0" animBg="1"/>
      <p:bldP spid="9" grpId="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Backup &amp; Restore</a:t>
            </a:r>
          </a:p>
        </p:txBody>
      </p:sp>
      <p:sp>
        <p:nvSpPr>
          <p:cNvPr id="2" name="Text Placeholder 1"/>
          <p:cNvSpPr>
            <a:spLocks noGrp="1"/>
          </p:cNvSpPr>
          <p:nvPr>
            <p:ph type="body" sz="quarter" idx="10"/>
          </p:nvPr>
        </p:nvSpPr>
        <p:spPr>
          <a:xfrm>
            <a:off x="251733" y="2482639"/>
            <a:ext cx="3147104" cy="1461939"/>
          </a:xfrm>
        </p:spPr>
        <p:txBody>
          <a:bodyPr/>
          <a:lstStyle/>
          <a:p>
            <a:pPr algn="ctr"/>
            <a:r>
              <a:rPr lang="en-US" sz="1400" b="1" dirty="0">
                <a:latin typeface="Consolas" panose="020B0609020204030204" pitchFamily="49" charset="0"/>
              </a:rPr>
              <a:t>Root Cause Analysis</a:t>
            </a:r>
          </a:p>
          <a:p>
            <a:pPr algn="ctr"/>
            <a:endParaRPr lang="en-US" sz="2400" b="1" dirty="0">
              <a:latin typeface="Consolas" panose="020B0609020204030204" pitchFamily="49" charset="0"/>
            </a:endParaRPr>
          </a:p>
          <a:p>
            <a:pPr algn="ctr"/>
            <a:endParaRPr lang="en-US" sz="3200" b="1" dirty="0"/>
          </a:p>
        </p:txBody>
      </p:sp>
      <p:sp>
        <p:nvSpPr>
          <p:cNvPr id="3" name="Text Placeholder 2"/>
          <p:cNvSpPr>
            <a:spLocks noGrp="1"/>
          </p:cNvSpPr>
          <p:nvPr>
            <p:ph type="body" sz="quarter" idx="11"/>
          </p:nvPr>
        </p:nvSpPr>
        <p:spPr>
          <a:xfrm>
            <a:off x="297810" y="3256909"/>
            <a:ext cx="7185705" cy="2400657"/>
          </a:xfrm>
        </p:spPr>
        <p:txBody>
          <a:bodyPr numCol="1"/>
          <a:lstStyle/>
          <a:p>
            <a:pPr>
              <a:lnSpc>
                <a:spcPct val="100000"/>
              </a:lnSpc>
              <a:spcBef>
                <a:spcPts val="0"/>
              </a:spcBef>
            </a:pPr>
            <a:r>
              <a:rPr lang="en-US" b="1" i="1" dirty="0" err="1"/>
              <a:t>database_recovery_progress_report</a:t>
            </a:r>
            <a:r>
              <a:rPr lang="en-US" b="1" i="1" dirty="0"/>
              <a:t> </a:t>
            </a:r>
          </a:p>
          <a:p>
            <a:pPr>
              <a:lnSpc>
                <a:spcPct val="100000"/>
              </a:lnSpc>
              <a:spcBef>
                <a:spcPts val="0"/>
              </a:spcBef>
            </a:pPr>
            <a:r>
              <a:rPr lang="en-US" b="1" i="1" dirty="0" err="1"/>
              <a:t>database_recovery_times</a:t>
            </a:r>
            <a:r>
              <a:rPr lang="en-US" b="1" i="1" dirty="0"/>
              <a:t> </a:t>
            </a:r>
          </a:p>
          <a:p>
            <a:pPr>
              <a:lnSpc>
                <a:spcPct val="100000"/>
              </a:lnSpc>
              <a:spcBef>
                <a:spcPts val="0"/>
              </a:spcBef>
            </a:pPr>
            <a:r>
              <a:rPr lang="en-US" b="1" i="1" dirty="0" err="1"/>
              <a:t>database_recovery_trace</a:t>
            </a:r>
            <a:r>
              <a:rPr lang="en-US" b="1" i="1" dirty="0"/>
              <a:t> </a:t>
            </a:r>
          </a:p>
          <a:p>
            <a:pPr>
              <a:lnSpc>
                <a:spcPct val="100000"/>
              </a:lnSpc>
              <a:spcBef>
                <a:spcPts val="0"/>
              </a:spcBef>
            </a:pPr>
            <a:r>
              <a:rPr lang="en-US" b="1" i="1" dirty="0" err="1"/>
              <a:t>backup_restore_progress_trace</a:t>
            </a:r>
            <a:endParaRPr lang="en-US" sz="1800" dirty="0"/>
          </a:p>
        </p:txBody>
      </p:sp>
      <p:grpSp>
        <p:nvGrpSpPr>
          <p:cNvPr id="10" name="Group 9"/>
          <p:cNvGrpSpPr/>
          <p:nvPr/>
        </p:nvGrpSpPr>
        <p:grpSpPr>
          <a:xfrm>
            <a:off x="8656637" y="2630315"/>
            <a:ext cx="3779838" cy="3457747"/>
            <a:chOff x="137412" y="2897868"/>
            <a:chExt cx="4410695" cy="3655519"/>
          </a:xfrm>
        </p:grpSpPr>
        <p:pic>
          <p:nvPicPr>
            <p:cNvPr id="7" name="Picture 6" descr="DB Server by lnasto - database server icon"/>
            <p:cNvPicPr>
              <a:picLocks noChangeAspect="1"/>
            </p:cNvPicPr>
            <p:nvPr/>
          </p:nvPicPr>
          <p:blipFill>
            <a:blip r:embed="rId3"/>
            <a:stretch>
              <a:fillRect/>
            </a:stretch>
          </p:blipFill>
          <p:spPr>
            <a:xfrm>
              <a:off x="427037" y="2897868"/>
              <a:ext cx="3200400" cy="3200400"/>
            </a:xfrm>
            <a:prstGeom prst="rect">
              <a:avLst/>
            </a:prstGeom>
          </p:spPr>
        </p:pic>
        <p:sp>
          <p:nvSpPr>
            <p:cNvPr id="8" name="TextBox 7"/>
            <p:cNvSpPr txBox="1"/>
            <p:nvPr/>
          </p:nvSpPr>
          <p:spPr>
            <a:xfrm rot="20029926">
              <a:off x="137412" y="4595488"/>
              <a:ext cx="4410695" cy="546639"/>
            </a:xfrm>
            <a:prstGeom prst="rect">
              <a:avLst/>
            </a:prstGeom>
            <a:solidFill>
              <a:srgbClr val="FFFF00"/>
            </a:solidFill>
          </p:spPr>
          <p:txBody>
            <a:bodyPr wrap="square" lIns="182880" tIns="146304" rIns="182880" bIns="146304" rtlCol="0">
              <a:spAutoFit/>
            </a:bodyPr>
            <a:lstStyle/>
            <a:p>
              <a:pPr>
                <a:lnSpc>
                  <a:spcPct val="90000"/>
                </a:lnSpc>
                <a:spcAft>
                  <a:spcPts val="600"/>
                </a:spcAft>
              </a:pPr>
              <a:r>
                <a:rPr lang="en-US" sz="1600" b="1" dirty="0">
                  <a:solidFill>
                    <a:schemeClr val="tx1">
                      <a:lumMod val="50000"/>
                    </a:schemeClr>
                  </a:solidFill>
                  <a:latin typeface="Franklin Gothic Book" panose="020B0503020102020204" pitchFamily="34" charset="0"/>
                </a:rPr>
                <a:t>DBA INVESTIGATION: WILL TAKE TIME</a:t>
              </a:r>
            </a:p>
          </p:txBody>
        </p:sp>
        <p:sp>
          <p:nvSpPr>
            <p:cNvPr id="9" name="TextBox 8"/>
            <p:cNvSpPr txBox="1"/>
            <p:nvPr/>
          </p:nvSpPr>
          <p:spPr>
            <a:xfrm>
              <a:off x="947656" y="5759323"/>
              <a:ext cx="1981200" cy="794064"/>
            </a:xfrm>
            <a:prstGeom prst="rect">
              <a:avLst/>
            </a:prstGeom>
            <a:noFill/>
          </p:spPr>
          <p:txBody>
            <a:bodyPr wrap="square" lIns="182880" tIns="146304" rIns="182880" bIns="146304" rtlCol="0">
              <a:spAutoFit/>
            </a:bodyPr>
            <a:lstStyle/>
            <a:p>
              <a:pPr algn="ctr">
                <a:lnSpc>
                  <a:spcPct val="90000"/>
                </a:lnSpc>
                <a:spcAft>
                  <a:spcPts val="600"/>
                </a:spcAft>
              </a:pPr>
              <a:r>
                <a:rPr lang="en-US" b="1" dirty="0">
                  <a:gradFill>
                    <a:gsLst>
                      <a:gs pos="2917">
                        <a:schemeClr val="tx1"/>
                      </a:gs>
                      <a:gs pos="30000">
                        <a:schemeClr val="tx1"/>
                      </a:gs>
                    </a:gsLst>
                    <a:lin ang="5400000" scaled="0"/>
                  </a:gradFill>
                </a:rPr>
                <a:t>Production </a:t>
              </a:r>
              <a:br>
                <a:rPr lang="en-US" b="1" dirty="0">
                  <a:gradFill>
                    <a:gsLst>
                      <a:gs pos="2917">
                        <a:schemeClr val="tx1"/>
                      </a:gs>
                      <a:gs pos="30000">
                        <a:schemeClr val="tx1"/>
                      </a:gs>
                    </a:gsLst>
                    <a:lin ang="5400000" scaled="0"/>
                  </a:gradFill>
                </a:rPr>
              </a:br>
              <a:r>
                <a:rPr lang="en-US" b="1" dirty="0">
                  <a:gradFill>
                    <a:gsLst>
                      <a:gs pos="2917">
                        <a:schemeClr val="tx1"/>
                      </a:gs>
                      <a:gs pos="30000">
                        <a:schemeClr val="tx1"/>
                      </a:gs>
                    </a:gsLst>
                    <a:lin ang="5400000" scaled="0"/>
                  </a:gradFill>
                </a:rPr>
                <a:t>Server</a:t>
              </a:r>
            </a:p>
          </p:txBody>
        </p:sp>
      </p:grpSp>
      <p:pic>
        <p:nvPicPr>
          <p:cNvPr id="6" name="Picture 5"/>
          <p:cNvPicPr>
            <a:picLocks noChangeAspect="1"/>
          </p:cNvPicPr>
          <p:nvPr/>
        </p:nvPicPr>
        <p:blipFill>
          <a:blip r:embed="rId4"/>
          <a:stretch>
            <a:fillRect/>
          </a:stretch>
        </p:blipFill>
        <p:spPr>
          <a:xfrm>
            <a:off x="427037" y="1151168"/>
            <a:ext cx="3237818" cy="1479147"/>
          </a:xfrm>
          <a:prstGeom prst="rect">
            <a:avLst/>
          </a:prstGeom>
        </p:spPr>
      </p:pic>
    </p:spTree>
    <p:extLst>
      <p:ext uri="{BB962C8B-B14F-4D97-AF65-F5344CB8AC3E}">
        <p14:creationId xmlns:p14="http://schemas.microsoft.com/office/powerpoint/2010/main" val="3925169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uiExpand="1" build="p"/>
    </p:bldLst>
  </p:timing>
</p:sld>
</file>

<file path=ppt/theme/theme1.xml><?xml version="1.0" encoding="utf-8"?>
<a:theme xmlns:a="http://schemas.openxmlformats.org/drawingml/2006/main" name="WHITE TEMPLATE">
  <a:themeElements>
    <a:clrScheme name="MSVID White with Red">
      <a:dk1>
        <a:srgbClr val="505050"/>
      </a:dk1>
      <a:lt1>
        <a:srgbClr val="FFFFFF"/>
      </a:lt1>
      <a:dk2>
        <a:srgbClr val="A80000"/>
      </a:dk2>
      <a:lt2>
        <a:srgbClr val="FFE5E5"/>
      </a:lt2>
      <a:accent1>
        <a:srgbClr val="E81123"/>
      </a:accent1>
      <a:accent2>
        <a:srgbClr val="00188F"/>
      </a:accent2>
      <a:accent3>
        <a:srgbClr val="0078D7"/>
      </a:accent3>
      <a:accent4>
        <a:srgbClr val="5C005C"/>
      </a:accent4>
      <a:accent5>
        <a:srgbClr val="B4009E"/>
      </a:accent5>
      <a:accent6>
        <a:srgbClr val="008272"/>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3E2C43AD-0F06-4E54-8E36-19FF7E1A1DD0}" vid="{B7C50DD1-D5F9-490A-9CAB-3FF7B2C6DF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18370D0D9D9C4CA212A6797E876922" ma:contentTypeVersion="6" ma:contentTypeDescription="Create a new document." ma:contentTypeScope="" ma:versionID="bc4ac8047248903170ed972dc24ae0a2">
  <xsd:schema xmlns:xsd="http://www.w3.org/2001/XMLSchema" xmlns:xs="http://www.w3.org/2001/XMLSchema" xmlns:p="http://schemas.microsoft.com/office/2006/metadata/properties" xmlns:ns1="http://schemas.microsoft.com/sharepoint/v3" xmlns:ns2="c73a9f7e-102e-464a-a3f5-3449eda536bc" xmlns:ns3="21c263bf-8bfe-4c16-a997-11c88fee9166" targetNamespace="http://schemas.microsoft.com/office/2006/metadata/properties" ma:root="true" ma:fieldsID="0ef13a5b546b85512df74745aadd7d0a" ns1:_="" ns2:_="" ns3:_="">
    <xsd:import namespace="http://schemas.microsoft.com/sharepoint/v3"/>
    <xsd:import namespace="c73a9f7e-102e-464a-a3f5-3449eda536bc"/>
    <xsd:import namespace="21c263bf-8bfe-4c16-a997-11c88fee9166"/>
    <xsd:element name="properties">
      <xsd:complexType>
        <xsd:sequence>
          <xsd:element name="documentManagement">
            <xsd:complexType>
              <xsd:all>
                <xsd:element ref="ns2:SharedWithUsers" minOccurs="0"/>
                <xsd:element ref="ns2:SharingHintHash" minOccurs="0"/>
                <xsd:element ref="ns2:SharedWithDetails" minOccurs="0"/>
                <xsd:element ref="ns3:_ShortcutUrl"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3a9f7e-102e-464a-a3f5-3449eda536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1c263bf-8bfe-4c16-a997-11c88fee9166" elementFormDefault="qualified">
    <xsd:import namespace="http://schemas.microsoft.com/office/2006/documentManagement/types"/>
    <xsd:import namespace="http://schemas.microsoft.com/office/infopath/2007/PartnerControls"/>
    <xsd:element name="_ShortcutUrl" ma:index="11" nillable="true" ma:displayName="_ShortcutUrl" ma:hidden="true" ma:internalName="_Shortcut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ShortcutUrl xmlns="21c263bf-8bfe-4c16-a997-11c88fee9166">
      <Url xsi:nil="true"/>
      <Description xsi:nil="true"/>
    </_ShortcutUrl>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0C675D-442F-4062-86B2-0D2DC2F88D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73a9f7e-102e-464a-a3f5-3449eda536bc"/>
    <ds:schemaRef ds:uri="21c263bf-8bfe-4c16-a997-11c88fee91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1c263bf-8bfe-4c16-a997-11c88fee9166"/>
    <ds:schemaRef ds:uri="c73a9f7e-102e-464a-a3f5-3449eda536bc"/>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TigerPresentation</Template>
  <TotalTime>395</TotalTime>
  <Words>663</Words>
  <Application>Microsoft Office PowerPoint</Application>
  <PresentationFormat>Custom</PresentationFormat>
  <Paragraphs>131</Paragraphs>
  <Slides>12</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Consolas</vt:lpstr>
      <vt:lpstr>Franklin Gothic Book</vt:lpstr>
      <vt:lpstr>Segoe Pro</vt:lpstr>
      <vt:lpstr>Segoe UI</vt:lpstr>
      <vt:lpstr>Segoe UI Light</vt:lpstr>
      <vt:lpstr>Wingdings</vt:lpstr>
      <vt:lpstr>WHITE TEMPLATE</vt:lpstr>
      <vt:lpstr>Troubleshooting made easier using Extended events</vt:lpstr>
      <vt:lpstr>C:\Users\&gt; whoami  Known on Twitter as @banerjeeamit</vt:lpstr>
      <vt:lpstr>What this session is all about </vt:lpstr>
      <vt:lpstr>Availability Group: Lease Timeout</vt:lpstr>
      <vt:lpstr>Lease Timeout</vt:lpstr>
      <vt:lpstr>Availability Group: Latency</vt:lpstr>
      <vt:lpstr>Query Memory Grant </vt:lpstr>
      <vt:lpstr>Parallelism</vt:lpstr>
      <vt:lpstr>Backup &amp; Restore</vt:lpstr>
      <vt:lpstr>DEMO</vt:lpstr>
      <vt:lpstr>Questions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Amit Banerjee</dc:creator>
  <cp:keywords>Tiger</cp:keywords>
  <dc:description>Template: Maryfj_x000d_
Formatting: _x000d_
Audience Type:</dc:description>
  <cp:lastModifiedBy>Amit Banerjee</cp:lastModifiedBy>
  <cp:revision>23</cp:revision>
  <cp:lastPrinted>2015-09-23T23:59:32Z</cp:lastPrinted>
  <dcterms:created xsi:type="dcterms:W3CDTF">2016-04-02T01:10:18Z</dcterms:created>
  <dcterms:modified xsi:type="dcterms:W3CDTF">2016-04-02T18:35:20Z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0x0101000A18370D0D9D9C4CA212A6797E876922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