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01" r:id="rId2"/>
    <p:sldId id="302" r:id="rId3"/>
    <p:sldId id="356" r:id="rId4"/>
    <p:sldId id="329" r:id="rId5"/>
    <p:sldId id="351" r:id="rId6"/>
    <p:sldId id="259" r:id="rId7"/>
    <p:sldId id="266" r:id="rId8"/>
    <p:sldId id="330" r:id="rId9"/>
    <p:sldId id="357" r:id="rId10"/>
    <p:sldId id="358" r:id="rId11"/>
    <p:sldId id="359" r:id="rId12"/>
    <p:sldId id="349" r:id="rId13"/>
    <p:sldId id="366" r:id="rId14"/>
    <p:sldId id="360" r:id="rId15"/>
    <p:sldId id="365" r:id="rId16"/>
    <p:sldId id="362" r:id="rId17"/>
    <p:sldId id="364" r:id="rId18"/>
    <p:sldId id="370" r:id="rId19"/>
    <p:sldId id="367" r:id="rId20"/>
    <p:sldId id="371" r:id="rId21"/>
    <p:sldId id="369" r:id="rId22"/>
    <p:sldId id="353" r:id="rId23"/>
    <p:sldId id="361" r:id="rId24"/>
    <p:sldId id="363" r:id="rId25"/>
    <p:sldId id="372" r:id="rId26"/>
    <p:sldId id="373" r:id="rId27"/>
    <p:sldId id="352" r:id="rId28"/>
    <p:sldId id="33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3399"/>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0219" autoAdjust="0"/>
  </p:normalViewPr>
  <p:slideViewPr>
    <p:cSldViewPr snapToGrid="0">
      <p:cViewPr varScale="1">
        <p:scale>
          <a:sx n="82" d="100"/>
          <a:sy n="82" d="100"/>
        </p:scale>
        <p:origin x="894" y="84"/>
      </p:cViewPr>
      <p:guideLst>
        <p:guide orient="horz" pos="2160"/>
        <p:guide pos="3840"/>
      </p:guideLst>
    </p:cSldViewPr>
  </p:slideViewPr>
  <p:notesTextViewPr>
    <p:cViewPr>
      <p:scale>
        <a:sx n="1" d="1"/>
        <a:sy n="1" d="1"/>
      </p:scale>
      <p:origin x="0" y="0"/>
    </p:cViewPr>
  </p:notesTextViewPr>
  <p:sorterViewPr>
    <p:cViewPr>
      <p:scale>
        <a:sx n="100" d="100"/>
        <a:sy n="100" d="100"/>
      </p:scale>
      <p:origin x="0" y="-60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Zeszyt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l-PL" sz="1800" b="0" i="0" baseline="0">
                <a:effectLst/>
              </a:rPr>
              <a:t>SeeQuality session #2</a:t>
            </a:r>
            <a:endParaRPr lang="pl-PL">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col"/>
        <c:grouping val="clustered"/>
        <c:varyColors val="0"/>
        <c:ser>
          <c:idx val="0"/>
          <c:order val="0"/>
          <c:tx>
            <c:strRef>
              <c:f>Arkusz1!$D$16</c:f>
              <c:strCache>
                <c:ptCount val="1"/>
                <c:pt idx="0">
                  <c:v>Kolumna2</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Arkusz1!$C$17:$C$21</c:f>
              <c:strCache>
                <c:ptCount val="5"/>
                <c:pt idx="0">
                  <c:v>Introduction to R </c:v>
                </c:pt>
                <c:pt idx="1">
                  <c:v>Integration Services Performance Tuning </c:v>
                </c:pt>
                <c:pt idx="2">
                  <c:v>Design cube like a pro </c:v>
                </c:pt>
                <c:pt idx="3">
                  <c:v>SQL Server data types - why this is so important?</c:v>
                </c:pt>
                <c:pt idx="4">
                  <c:v>Inside SQL Server Transactions</c:v>
                </c:pt>
              </c:strCache>
            </c:strRef>
          </c:cat>
          <c:val>
            <c:numRef>
              <c:f>Arkusz1!$D$17:$D$21</c:f>
              <c:numCache>
                <c:formatCode>0%</c:formatCode>
                <c:ptCount val="5"/>
                <c:pt idx="0">
                  <c:v>0.21428571428571427</c:v>
                </c:pt>
                <c:pt idx="1">
                  <c:v>0.14285714285714285</c:v>
                </c:pt>
                <c:pt idx="2">
                  <c:v>0.21428571428571427</c:v>
                </c:pt>
                <c:pt idx="3">
                  <c:v>0.2857142857142857</c:v>
                </c:pt>
                <c:pt idx="4">
                  <c:v>0.14285714285714285</c:v>
                </c:pt>
              </c:numCache>
            </c:numRef>
          </c:val>
          <c:extLst>
            <c:ext xmlns:c16="http://schemas.microsoft.com/office/drawing/2014/chart" uri="{C3380CC4-5D6E-409C-BE32-E72D297353CC}">
              <c16:uniqueId val="{00000000-5465-4B34-97A6-25ED25F6086C}"/>
            </c:ext>
          </c:extLst>
        </c:ser>
        <c:dLbls>
          <c:showLegendKey val="0"/>
          <c:showVal val="0"/>
          <c:showCatName val="0"/>
          <c:showSerName val="0"/>
          <c:showPercent val="0"/>
          <c:showBubbleSize val="0"/>
        </c:dLbls>
        <c:gapWidth val="219"/>
        <c:overlap val="-27"/>
        <c:axId val="1288502239"/>
        <c:axId val="1288503487"/>
      </c:barChart>
      <c:catAx>
        <c:axId val="12885022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pl-PL"/>
          </a:p>
        </c:txPr>
        <c:crossAx val="1288503487"/>
        <c:crosses val="autoZero"/>
        <c:auto val="1"/>
        <c:lblAlgn val="ctr"/>
        <c:lblOffset val="100"/>
        <c:noMultiLvlLbl val="0"/>
      </c:catAx>
      <c:valAx>
        <c:axId val="1288503487"/>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28850223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EA9A09-0C6C-478E-80FB-2979CBE7A8A2}" type="datetimeFigureOut">
              <a:rPr lang="en-US" smtClean="0"/>
              <a:t>4/28/2016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4FC7BB-0CA2-449A-8FC9-3D8686BD971A}" type="slidenum">
              <a:rPr lang="en-US" smtClean="0"/>
              <a:t>‹#›</a:t>
            </a:fld>
            <a:endParaRPr lang="en-US"/>
          </a:p>
        </p:txBody>
      </p:sp>
    </p:spTree>
    <p:extLst>
      <p:ext uri="{BB962C8B-B14F-4D97-AF65-F5344CB8AC3E}">
        <p14:creationId xmlns:p14="http://schemas.microsoft.com/office/powerpoint/2010/main" val="58258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4FC7BB-0CA2-449A-8FC9-3D8686BD971A}" type="slidenum">
              <a:rPr lang="en-US" smtClean="0"/>
              <a:t>6</a:t>
            </a:fld>
            <a:endParaRPr lang="en-US"/>
          </a:p>
        </p:txBody>
      </p:sp>
    </p:spTree>
    <p:extLst>
      <p:ext uri="{BB962C8B-B14F-4D97-AF65-F5344CB8AC3E}">
        <p14:creationId xmlns:p14="http://schemas.microsoft.com/office/powerpoint/2010/main" val="3164522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Source: https://msdn.microsoft.com/en-us/library/ms177566.aspx</a:t>
            </a:r>
          </a:p>
          <a:p>
            <a:endParaRPr lang="pl-PL" dirty="0" smtClean="0"/>
          </a:p>
        </p:txBody>
      </p:sp>
      <p:sp>
        <p:nvSpPr>
          <p:cNvPr id="4" name="Symbol zastępczy numeru slajdu 3"/>
          <p:cNvSpPr>
            <a:spLocks noGrp="1"/>
          </p:cNvSpPr>
          <p:nvPr>
            <p:ph type="sldNum" sz="quarter" idx="10"/>
          </p:nvPr>
        </p:nvSpPr>
        <p:spPr/>
        <p:txBody>
          <a:bodyPr/>
          <a:lstStyle/>
          <a:p>
            <a:fld id="{C14FC7BB-0CA2-449A-8FC9-3D8686BD971A}" type="slidenum">
              <a:rPr lang="en-US" smtClean="0"/>
              <a:t>18</a:t>
            </a:fld>
            <a:endParaRPr lang="en-US"/>
          </a:p>
        </p:txBody>
      </p:sp>
    </p:spTree>
    <p:extLst>
      <p:ext uri="{BB962C8B-B14F-4D97-AF65-F5344CB8AC3E}">
        <p14:creationId xmlns:p14="http://schemas.microsoft.com/office/powerpoint/2010/main" val="3453925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Source: https://msdn.microsoft.com/en-us/library/ms177566.aspx</a:t>
            </a:r>
          </a:p>
          <a:p>
            <a:endParaRPr lang="pl-PL" dirty="0" smtClean="0"/>
          </a:p>
        </p:txBody>
      </p:sp>
      <p:sp>
        <p:nvSpPr>
          <p:cNvPr id="4" name="Symbol zastępczy numeru slajdu 3"/>
          <p:cNvSpPr>
            <a:spLocks noGrp="1"/>
          </p:cNvSpPr>
          <p:nvPr>
            <p:ph type="sldNum" sz="quarter" idx="10"/>
          </p:nvPr>
        </p:nvSpPr>
        <p:spPr/>
        <p:txBody>
          <a:bodyPr/>
          <a:lstStyle/>
          <a:p>
            <a:fld id="{C14FC7BB-0CA2-449A-8FC9-3D8686BD971A}" type="slidenum">
              <a:rPr lang="en-US" smtClean="0"/>
              <a:t>19</a:t>
            </a:fld>
            <a:endParaRPr lang="en-US"/>
          </a:p>
        </p:txBody>
      </p:sp>
    </p:spTree>
    <p:extLst>
      <p:ext uri="{BB962C8B-B14F-4D97-AF65-F5344CB8AC3E}">
        <p14:creationId xmlns:p14="http://schemas.microsoft.com/office/powerpoint/2010/main" val="541709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Source: https://msdn.microsoft.com/en-us/library/ms177566.aspx</a:t>
            </a:r>
          </a:p>
          <a:p>
            <a:endParaRPr lang="pl-PL" dirty="0" smtClean="0"/>
          </a:p>
        </p:txBody>
      </p:sp>
      <p:sp>
        <p:nvSpPr>
          <p:cNvPr id="4" name="Symbol zastępczy numeru slajdu 3"/>
          <p:cNvSpPr>
            <a:spLocks noGrp="1"/>
          </p:cNvSpPr>
          <p:nvPr>
            <p:ph type="sldNum" sz="quarter" idx="10"/>
          </p:nvPr>
        </p:nvSpPr>
        <p:spPr/>
        <p:txBody>
          <a:bodyPr/>
          <a:lstStyle/>
          <a:p>
            <a:fld id="{C14FC7BB-0CA2-449A-8FC9-3D8686BD971A}" type="slidenum">
              <a:rPr lang="en-US" smtClean="0"/>
              <a:t>20</a:t>
            </a:fld>
            <a:endParaRPr lang="en-US"/>
          </a:p>
        </p:txBody>
      </p:sp>
    </p:spTree>
    <p:extLst>
      <p:ext uri="{BB962C8B-B14F-4D97-AF65-F5344CB8AC3E}">
        <p14:creationId xmlns:p14="http://schemas.microsoft.com/office/powerpoint/2010/main" val="2944407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smtClean="0"/>
          </a:p>
        </p:txBody>
      </p:sp>
      <p:sp>
        <p:nvSpPr>
          <p:cNvPr id="4" name="Symbol zastępczy numeru slajdu 3"/>
          <p:cNvSpPr>
            <a:spLocks noGrp="1"/>
          </p:cNvSpPr>
          <p:nvPr>
            <p:ph type="sldNum" sz="quarter" idx="10"/>
          </p:nvPr>
        </p:nvSpPr>
        <p:spPr/>
        <p:txBody>
          <a:bodyPr/>
          <a:lstStyle/>
          <a:p>
            <a:fld id="{C14FC7BB-0CA2-449A-8FC9-3D8686BD971A}" type="slidenum">
              <a:rPr lang="en-US" smtClean="0"/>
              <a:t>21</a:t>
            </a:fld>
            <a:endParaRPr lang="en-US"/>
          </a:p>
        </p:txBody>
      </p:sp>
    </p:spTree>
    <p:extLst>
      <p:ext uri="{BB962C8B-B14F-4D97-AF65-F5344CB8AC3E}">
        <p14:creationId xmlns:p14="http://schemas.microsoft.com/office/powerpoint/2010/main" val="2543529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Source https://msdn.microsoft.com/en-us/library/dn133179.aspx</a:t>
            </a:r>
          </a:p>
          <a:p>
            <a:endParaRPr lang="pl-PL" dirty="0" smtClean="0"/>
          </a:p>
        </p:txBody>
      </p:sp>
      <p:sp>
        <p:nvSpPr>
          <p:cNvPr id="4" name="Symbol zastępczy numeru slajdu 3"/>
          <p:cNvSpPr>
            <a:spLocks noGrp="1"/>
          </p:cNvSpPr>
          <p:nvPr>
            <p:ph type="sldNum" sz="quarter" idx="10"/>
          </p:nvPr>
        </p:nvSpPr>
        <p:spPr/>
        <p:txBody>
          <a:bodyPr/>
          <a:lstStyle/>
          <a:p>
            <a:fld id="{C14FC7BB-0CA2-449A-8FC9-3D8686BD971A}" type="slidenum">
              <a:rPr lang="en-US" smtClean="0"/>
              <a:t>23</a:t>
            </a:fld>
            <a:endParaRPr lang="en-US"/>
          </a:p>
        </p:txBody>
      </p:sp>
    </p:spTree>
    <p:extLst>
      <p:ext uri="{BB962C8B-B14F-4D97-AF65-F5344CB8AC3E}">
        <p14:creationId xmlns:p14="http://schemas.microsoft.com/office/powerpoint/2010/main" val="1168803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https://msdn.microsoft.com/en-us/library/gg492153.aspx#LimitRest</a:t>
            </a:r>
          </a:p>
        </p:txBody>
      </p:sp>
      <p:sp>
        <p:nvSpPr>
          <p:cNvPr id="4" name="Symbol zastępczy numeru slajdu 3"/>
          <p:cNvSpPr>
            <a:spLocks noGrp="1"/>
          </p:cNvSpPr>
          <p:nvPr>
            <p:ph type="sldNum" sz="quarter" idx="10"/>
          </p:nvPr>
        </p:nvSpPr>
        <p:spPr/>
        <p:txBody>
          <a:bodyPr/>
          <a:lstStyle/>
          <a:p>
            <a:fld id="{C14FC7BB-0CA2-449A-8FC9-3D8686BD971A}" type="slidenum">
              <a:rPr lang="en-US" smtClean="0"/>
              <a:t>24</a:t>
            </a:fld>
            <a:endParaRPr lang="en-US"/>
          </a:p>
        </p:txBody>
      </p:sp>
    </p:spTree>
    <p:extLst>
      <p:ext uri="{BB962C8B-B14F-4D97-AF65-F5344CB8AC3E}">
        <p14:creationId xmlns:p14="http://schemas.microsoft.com/office/powerpoint/2010/main" val="3274091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smtClean="0"/>
          </a:p>
        </p:txBody>
      </p:sp>
      <p:sp>
        <p:nvSpPr>
          <p:cNvPr id="4" name="Symbol zastępczy numeru slajdu 3"/>
          <p:cNvSpPr>
            <a:spLocks noGrp="1"/>
          </p:cNvSpPr>
          <p:nvPr>
            <p:ph type="sldNum" sz="quarter" idx="10"/>
          </p:nvPr>
        </p:nvSpPr>
        <p:spPr/>
        <p:txBody>
          <a:bodyPr/>
          <a:lstStyle/>
          <a:p>
            <a:fld id="{C14FC7BB-0CA2-449A-8FC9-3D8686BD971A}" type="slidenum">
              <a:rPr lang="en-US" smtClean="0"/>
              <a:t>25</a:t>
            </a:fld>
            <a:endParaRPr lang="en-US"/>
          </a:p>
        </p:txBody>
      </p:sp>
    </p:spTree>
    <p:extLst>
      <p:ext uri="{BB962C8B-B14F-4D97-AF65-F5344CB8AC3E}">
        <p14:creationId xmlns:p14="http://schemas.microsoft.com/office/powerpoint/2010/main" val="786848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smtClean="0"/>
          </a:p>
        </p:txBody>
      </p:sp>
      <p:sp>
        <p:nvSpPr>
          <p:cNvPr id="4" name="Symbol zastępczy numeru slajdu 3"/>
          <p:cNvSpPr>
            <a:spLocks noGrp="1"/>
          </p:cNvSpPr>
          <p:nvPr>
            <p:ph type="sldNum" sz="quarter" idx="10"/>
          </p:nvPr>
        </p:nvSpPr>
        <p:spPr/>
        <p:txBody>
          <a:bodyPr/>
          <a:lstStyle/>
          <a:p>
            <a:fld id="{C14FC7BB-0CA2-449A-8FC9-3D8686BD971A}" type="slidenum">
              <a:rPr lang="en-US" smtClean="0"/>
              <a:t>26</a:t>
            </a:fld>
            <a:endParaRPr lang="en-US"/>
          </a:p>
        </p:txBody>
      </p:sp>
    </p:spTree>
    <p:extLst>
      <p:ext uri="{BB962C8B-B14F-4D97-AF65-F5344CB8AC3E}">
        <p14:creationId xmlns:p14="http://schemas.microsoft.com/office/powerpoint/2010/main" val="2663994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C14FC7BB-0CA2-449A-8FC9-3D8686BD971A}" type="slidenum">
              <a:rPr lang="en-US" smtClean="0"/>
              <a:t>27</a:t>
            </a:fld>
            <a:endParaRPr lang="en-US"/>
          </a:p>
        </p:txBody>
      </p:sp>
    </p:spTree>
    <p:extLst>
      <p:ext uri="{BB962C8B-B14F-4D97-AF65-F5344CB8AC3E}">
        <p14:creationId xmlns:p14="http://schemas.microsoft.com/office/powerpoint/2010/main" val="202250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Source: https://msdn.microsoft.com/en-us/library/ms187752.aspx</a:t>
            </a:r>
            <a:endParaRPr lang="pl-PL" dirty="0"/>
          </a:p>
        </p:txBody>
      </p:sp>
      <p:sp>
        <p:nvSpPr>
          <p:cNvPr id="4" name="Symbol zastępczy numeru slajdu 3"/>
          <p:cNvSpPr>
            <a:spLocks noGrp="1"/>
          </p:cNvSpPr>
          <p:nvPr>
            <p:ph type="sldNum" sz="quarter" idx="10"/>
          </p:nvPr>
        </p:nvSpPr>
        <p:spPr/>
        <p:txBody>
          <a:bodyPr/>
          <a:lstStyle/>
          <a:p>
            <a:fld id="{C14FC7BB-0CA2-449A-8FC9-3D8686BD971A}" type="slidenum">
              <a:rPr lang="en-US" smtClean="0"/>
              <a:t>9</a:t>
            </a:fld>
            <a:endParaRPr lang="en-US"/>
          </a:p>
        </p:txBody>
      </p:sp>
    </p:spTree>
    <p:extLst>
      <p:ext uri="{BB962C8B-B14F-4D97-AF65-F5344CB8AC3E}">
        <p14:creationId xmlns:p14="http://schemas.microsoft.com/office/powerpoint/2010/main" val="3086690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Source: https://msdn.microsoft.com/en-us/library/ms187752.aspx</a:t>
            </a:r>
            <a:endParaRPr lang="pl-PL" dirty="0"/>
          </a:p>
        </p:txBody>
      </p:sp>
      <p:sp>
        <p:nvSpPr>
          <p:cNvPr id="4" name="Symbol zastępczy numeru slajdu 3"/>
          <p:cNvSpPr>
            <a:spLocks noGrp="1"/>
          </p:cNvSpPr>
          <p:nvPr>
            <p:ph type="sldNum" sz="quarter" idx="10"/>
          </p:nvPr>
        </p:nvSpPr>
        <p:spPr/>
        <p:txBody>
          <a:bodyPr/>
          <a:lstStyle/>
          <a:p>
            <a:fld id="{C14FC7BB-0CA2-449A-8FC9-3D8686BD971A}" type="slidenum">
              <a:rPr lang="en-US" smtClean="0"/>
              <a:t>10</a:t>
            </a:fld>
            <a:endParaRPr lang="en-US"/>
          </a:p>
        </p:txBody>
      </p:sp>
    </p:spTree>
    <p:extLst>
      <p:ext uri="{BB962C8B-B14F-4D97-AF65-F5344CB8AC3E}">
        <p14:creationId xmlns:p14="http://schemas.microsoft.com/office/powerpoint/2010/main" val="1100339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Source: https://msdn.microsoft.com/en-us/library/ms177566.aspx</a:t>
            </a:r>
          </a:p>
          <a:p>
            <a:endParaRPr lang="pl-PL" dirty="0" smtClean="0"/>
          </a:p>
          <a:p>
            <a:r>
              <a:rPr lang="en-US" sz="1200" kern="1200" dirty="0" smtClean="0">
                <a:solidFill>
                  <a:schemeClr val="tx1"/>
                </a:solidFill>
                <a:effectLst/>
                <a:latin typeface="+mn-lt"/>
                <a:ea typeface="+mn-ea"/>
                <a:cs typeface="+mn-cs"/>
              </a:rPr>
              <a:t>CREATE TABLE </a:t>
            </a:r>
            <a:r>
              <a:rPr lang="en-US" sz="1200" kern="1200" dirty="0" err="1" smtClean="0">
                <a:solidFill>
                  <a:schemeClr val="tx1"/>
                </a:solidFill>
                <a:effectLst/>
                <a:latin typeface="+mn-lt"/>
                <a:ea typeface="+mn-ea"/>
                <a:cs typeface="+mn-cs"/>
              </a:rPr>
              <a:t>ExampleTable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PriKey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PRIMARY KEY, </a:t>
            </a:r>
            <a:r>
              <a:rPr lang="en-US" sz="1200" kern="1200" dirty="0" err="1" smtClean="0">
                <a:solidFill>
                  <a:schemeClr val="tx1"/>
                </a:solidFill>
                <a:effectLst/>
                <a:latin typeface="+mn-lt"/>
                <a:ea typeface="+mn-ea"/>
                <a:cs typeface="+mn-cs"/>
              </a:rPr>
              <a:t>VarCharCol</a:t>
            </a:r>
            <a:r>
              <a:rPr lang="en-US" sz="1200" kern="1200" dirty="0" smtClean="0">
                <a:solidFill>
                  <a:schemeClr val="tx1"/>
                </a:solidFill>
                <a:effectLst/>
                <a:latin typeface="+mn-lt"/>
                <a:ea typeface="+mn-ea"/>
                <a:cs typeface="+mn-cs"/>
              </a:rPr>
              <a:t> national character varying(10))</a:t>
            </a:r>
            <a:endParaRPr lang="pl-PL" dirty="0"/>
          </a:p>
        </p:txBody>
      </p:sp>
      <p:sp>
        <p:nvSpPr>
          <p:cNvPr id="4" name="Symbol zastępczy numeru slajdu 3"/>
          <p:cNvSpPr>
            <a:spLocks noGrp="1"/>
          </p:cNvSpPr>
          <p:nvPr>
            <p:ph type="sldNum" sz="quarter" idx="10"/>
          </p:nvPr>
        </p:nvSpPr>
        <p:spPr/>
        <p:txBody>
          <a:bodyPr/>
          <a:lstStyle/>
          <a:p>
            <a:fld id="{C14FC7BB-0CA2-449A-8FC9-3D8686BD971A}" type="slidenum">
              <a:rPr lang="en-US" smtClean="0"/>
              <a:t>11</a:t>
            </a:fld>
            <a:endParaRPr lang="en-US"/>
          </a:p>
        </p:txBody>
      </p:sp>
    </p:spTree>
    <p:extLst>
      <p:ext uri="{BB962C8B-B14F-4D97-AF65-F5344CB8AC3E}">
        <p14:creationId xmlns:p14="http://schemas.microsoft.com/office/powerpoint/2010/main" val="1910907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Source: https://msdn.microsoft.com/en-us/library/ms177566.aspx</a:t>
            </a:r>
          </a:p>
          <a:p>
            <a:endParaRPr lang="pl-PL" dirty="0" smtClean="0"/>
          </a:p>
        </p:txBody>
      </p:sp>
      <p:sp>
        <p:nvSpPr>
          <p:cNvPr id="4" name="Symbol zastępczy numeru slajdu 3"/>
          <p:cNvSpPr>
            <a:spLocks noGrp="1"/>
          </p:cNvSpPr>
          <p:nvPr>
            <p:ph type="sldNum" sz="quarter" idx="10"/>
          </p:nvPr>
        </p:nvSpPr>
        <p:spPr/>
        <p:txBody>
          <a:bodyPr/>
          <a:lstStyle/>
          <a:p>
            <a:fld id="{C14FC7BB-0CA2-449A-8FC9-3D8686BD971A}" type="slidenum">
              <a:rPr lang="en-US" smtClean="0"/>
              <a:t>13</a:t>
            </a:fld>
            <a:endParaRPr lang="en-US"/>
          </a:p>
        </p:txBody>
      </p:sp>
    </p:spTree>
    <p:extLst>
      <p:ext uri="{BB962C8B-B14F-4D97-AF65-F5344CB8AC3E}">
        <p14:creationId xmlns:p14="http://schemas.microsoft.com/office/powerpoint/2010/main" val="2415650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Source: https://msdn.microsoft.com/en-us/library/ms177566.aspx</a:t>
            </a:r>
          </a:p>
          <a:p>
            <a:endParaRPr lang="pl-PL" dirty="0" smtClean="0"/>
          </a:p>
        </p:txBody>
      </p:sp>
      <p:sp>
        <p:nvSpPr>
          <p:cNvPr id="4" name="Symbol zastępczy numeru slajdu 3"/>
          <p:cNvSpPr>
            <a:spLocks noGrp="1"/>
          </p:cNvSpPr>
          <p:nvPr>
            <p:ph type="sldNum" sz="quarter" idx="10"/>
          </p:nvPr>
        </p:nvSpPr>
        <p:spPr/>
        <p:txBody>
          <a:bodyPr/>
          <a:lstStyle/>
          <a:p>
            <a:fld id="{C14FC7BB-0CA2-449A-8FC9-3D8686BD971A}" type="slidenum">
              <a:rPr lang="en-US" smtClean="0"/>
              <a:t>14</a:t>
            </a:fld>
            <a:endParaRPr lang="en-US"/>
          </a:p>
        </p:txBody>
      </p:sp>
    </p:spTree>
    <p:extLst>
      <p:ext uri="{BB962C8B-B14F-4D97-AF65-F5344CB8AC3E}">
        <p14:creationId xmlns:p14="http://schemas.microsoft.com/office/powerpoint/2010/main" val="365279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Source: https://msdn.microsoft.com/en-us/library/ms177566.aspx</a:t>
            </a:r>
          </a:p>
          <a:p>
            <a:endParaRPr lang="pl-PL" dirty="0" smtClean="0"/>
          </a:p>
        </p:txBody>
      </p:sp>
      <p:sp>
        <p:nvSpPr>
          <p:cNvPr id="4" name="Symbol zastępczy numeru slajdu 3"/>
          <p:cNvSpPr>
            <a:spLocks noGrp="1"/>
          </p:cNvSpPr>
          <p:nvPr>
            <p:ph type="sldNum" sz="quarter" idx="10"/>
          </p:nvPr>
        </p:nvSpPr>
        <p:spPr/>
        <p:txBody>
          <a:bodyPr/>
          <a:lstStyle/>
          <a:p>
            <a:fld id="{C14FC7BB-0CA2-449A-8FC9-3D8686BD971A}" type="slidenum">
              <a:rPr lang="en-US" smtClean="0"/>
              <a:t>15</a:t>
            </a:fld>
            <a:endParaRPr lang="en-US"/>
          </a:p>
        </p:txBody>
      </p:sp>
    </p:spTree>
    <p:extLst>
      <p:ext uri="{BB962C8B-B14F-4D97-AF65-F5344CB8AC3E}">
        <p14:creationId xmlns:p14="http://schemas.microsoft.com/office/powerpoint/2010/main" val="3249614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Source: http://stackoverflow.com/questions/582797/should-you-choose-the-money-or-decimalx-y-datatypes-in-sql-server</a:t>
            </a:r>
          </a:p>
          <a:p>
            <a:r>
              <a:rPr lang="pl-PL" dirty="0" smtClean="0"/>
              <a:t>http://stackoverflow.com/questions/224462/storing-money-in-a-decimal-column-what-precision-and-scale</a:t>
            </a:r>
          </a:p>
          <a:p>
            <a:r>
              <a:rPr lang="pl-PL" dirty="0" smtClean="0"/>
              <a:t>http://sqlblog.com/blogs/aaron_bertrand/archive/2008/04/27/performance-storage-comparisons-money-vs-decimal.aspx</a:t>
            </a:r>
          </a:p>
          <a:p>
            <a:endParaRPr lang="pl-PL" dirty="0" smtClean="0"/>
          </a:p>
          <a:p>
            <a:r>
              <a:rPr lang="pl-PL" dirty="0" smtClean="0"/>
              <a:t>http://stackoverflow.com/questions/1056323/difference-between-numeric-float-and-decimal-in-sql-server</a:t>
            </a:r>
          </a:p>
          <a:p>
            <a:endParaRPr lang="pl-PL" dirty="0" smtClean="0"/>
          </a:p>
          <a:p>
            <a:r>
              <a:rPr lang="pl-PL" dirty="0" smtClean="0"/>
              <a:t>Real/</a:t>
            </a:r>
            <a:r>
              <a:rPr lang="pl-PL" dirty="0" err="1" smtClean="0"/>
              <a:t>float</a:t>
            </a:r>
            <a:r>
              <a:rPr lang="pl-PL" dirty="0" smtClean="0"/>
              <a:t> vs </a:t>
            </a:r>
            <a:r>
              <a:rPr lang="pl-PL" dirty="0" err="1" smtClean="0"/>
              <a:t>decimal</a:t>
            </a:r>
            <a:endParaRPr lang="pl-PL" dirty="0" smtClean="0"/>
          </a:p>
          <a:p>
            <a:r>
              <a:rPr lang="pl-PL" dirty="0" smtClean="0"/>
              <a:t>https://technet.microsoft.com/en-us/library/ms187912(v=sql.105).aspx</a:t>
            </a:r>
          </a:p>
          <a:p>
            <a:endParaRPr lang="pl-PL" dirty="0" smtClean="0"/>
          </a:p>
          <a:p>
            <a:endParaRPr lang="pl-PL" dirty="0" smtClean="0"/>
          </a:p>
          <a:p>
            <a:r>
              <a:rPr lang="pl-PL" dirty="0" smtClean="0"/>
              <a:t>Data </a:t>
            </a:r>
            <a:r>
              <a:rPr lang="pl-PL" dirty="0" err="1" smtClean="0"/>
              <a:t>types</a:t>
            </a:r>
            <a:r>
              <a:rPr lang="pl-PL" dirty="0" smtClean="0"/>
              <a:t> </a:t>
            </a:r>
            <a:r>
              <a:rPr lang="pl-PL" dirty="0" err="1" smtClean="0"/>
              <a:t>size</a:t>
            </a:r>
            <a:r>
              <a:rPr lang="pl-PL" dirty="0" smtClean="0"/>
              <a:t>:</a:t>
            </a:r>
          </a:p>
          <a:p>
            <a:r>
              <a:rPr lang="pl-PL" dirty="0" smtClean="0"/>
              <a:t>https://technet.microsoft.com/en-us/library/ms172424(v=sql.110).aspx</a:t>
            </a:r>
          </a:p>
          <a:p>
            <a:endParaRPr lang="pl-PL" dirty="0" smtClean="0"/>
          </a:p>
          <a:p>
            <a:endParaRPr lang="pl-PL" dirty="0" smtClean="0"/>
          </a:p>
          <a:p>
            <a:r>
              <a:rPr lang="pl-PL" dirty="0" err="1" smtClean="0"/>
              <a:t>Decimal</a:t>
            </a:r>
            <a:r>
              <a:rPr lang="pl-PL" dirty="0" smtClean="0"/>
              <a:t> and </a:t>
            </a:r>
            <a:r>
              <a:rPr lang="pl-PL" dirty="0" err="1" smtClean="0"/>
              <a:t>numeric</a:t>
            </a:r>
            <a:r>
              <a:rPr lang="pl-PL" baseline="0" dirty="0" smtClean="0"/>
              <a:t> </a:t>
            </a:r>
            <a:r>
              <a:rPr lang="pl-PL" baseline="0" dirty="0" err="1" smtClean="0"/>
              <a:t>are</a:t>
            </a:r>
            <a:r>
              <a:rPr lang="pl-PL" baseline="0" dirty="0" smtClean="0"/>
              <a:t> the same, but </a:t>
            </a:r>
            <a:r>
              <a:rPr lang="pl-PL" baseline="0" dirty="0" err="1" smtClean="0"/>
              <a:t>decimal</a:t>
            </a:r>
            <a:r>
              <a:rPr lang="pl-PL" baseline="0" dirty="0" smtClean="0"/>
              <a:t> </a:t>
            </a:r>
            <a:r>
              <a:rPr lang="pl-PL" baseline="0" dirty="0" err="1" smtClean="0"/>
              <a:t>is</a:t>
            </a:r>
            <a:r>
              <a:rPr lang="pl-PL" baseline="0" dirty="0" smtClean="0"/>
              <a:t> the standard and </a:t>
            </a:r>
            <a:r>
              <a:rPr lang="pl-PL" baseline="0" dirty="0" err="1" smtClean="0"/>
              <a:t>numeric</a:t>
            </a:r>
            <a:r>
              <a:rPr lang="pl-PL" baseline="0" dirty="0" smtClean="0"/>
              <a:t> </a:t>
            </a:r>
            <a:r>
              <a:rPr lang="pl-PL" baseline="0" dirty="0" err="1" smtClean="0"/>
              <a:t>is</a:t>
            </a:r>
            <a:r>
              <a:rPr lang="pl-PL" baseline="0" dirty="0" smtClean="0"/>
              <a:t> </a:t>
            </a:r>
            <a:r>
              <a:rPr lang="pl-PL" baseline="0" dirty="0" err="1" smtClean="0"/>
              <a:t>microosft</a:t>
            </a:r>
            <a:r>
              <a:rPr lang="pl-PL" baseline="0" dirty="0" smtClean="0"/>
              <a:t> </a:t>
            </a:r>
            <a:r>
              <a:rPr lang="pl-PL" baseline="0" dirty="0" err="1" smtClean="0"/>
              <a:t>implementation</a:t>
            </a:r>
            <a:endParaRPr lang="pl-PL" baseline="0" dirty="0" smtClean="0"/>
          </a:p>
          <a:p>
            <a:endParaRPr lang="pl-PL" baseline="0" dirty="0" smtClean="0"/>
          </a:p>
          <a:p>
            <a:endParaRPr lang="pl-PL" baseline="0" dirty="0" smtClean="0"/>
          </a:p>
          <a:p>
            <a:r>
              <a:rPr lang="pl-PL" baseline="0" dirty="0" err="1" smtClean="0"/>
              <a:t>Changing</a:t>
            </a:r>
            <a:r>
              <a:rPr lang="pl-PL" baseline="0" dirty="0" smtClean="0"/>
              <a:t> the </a:t>
            </a:r>
            <a:r>
              <a:rPr lang="pl-PL" baseline="0" dirty="0" err="1" smtClean="0"/>
              <a:t>int</a:t>
            </a:r>
            <a:r>
              <a:rPr lang="pl-PL" baseline="0" dirty="0" smtClean="0"/>
              <a:t> to </a:t>
            </a:r>
            <a:r>
              <a:rPr lang="pl-PL" baseline="0" dirty="0" err="1" smtClean="0"/>
              <a:t>bigint</a:t>
            </a:r>
            <a:endParaRPr lang="pl-PL" baseline="0" dirty="0" smtClean="0"/>
          </a:p>
          <a:p>
            <a:r>
              <a:rPr lang="pl-PL" dirty="0" smtClean="0"/>
              <a:t>http://sqlperformance.com/2016/01/sql-indexes/widening-identity-column-1</a:t>
            </a:r>
          </a:p>
        </p:txBody>
      </p:sp>
      <p:sp>
        <p:nvSpPr>
          <p:cNvPr id="4" name="Symbol zastępczy numeru slajdu 3"/>
          <p:cNvSpPr>
            <a:spLocks noGrp="1"/>
          </p:cNvSpPr>
          <p:nvPr>
            <p:ph type="sldNum" sz="quarter" idx="10"/>
          </p:nvPr>
        </p:nvSpPr>
        <p:spPr/>
        <p:txBody>
          <a:bodyPr/>
          <a:lstStyle/>
          <a:p>
            <a:fld id="{C14FC7BB-0CA2-449A-8FC9-3D8686BD971A}" type="slidenum">
              <a:rPr lang="en-US" smtClean="0"/>
              <a:t>16</a:t>
            </a:fld>
            <a:endParaRPr lang="en-US"/>
          </a:p>
        </p:txBody>
      </p:sp>
    </p:spTree>
    <p:extLst>
      <p:ext uri="{BB962C8B-B14F-4D97-AF65-F5344CB8AC3E}">
        <p14:creationId xmlns:p14="http://schemas.microsoft.com/office/powerpoint/2010/main" val="1622885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smtClean="0"/>
          </a:p>
        </p:txBody>
      </p:sp>
      <p:sp>
        <p:nvSpPr>
          <p:cNvPr id="4" name="Symbol zastępczy numeru slajdu 3"/>
          <p:cNvSpPr>
            <a:spLocks noGrp="1"/>
          </p:cNvSpPr>
          <p:nvPr>
            <p:ph type="sldNum" sz="quarter" idx="10"/>
          </p:nvPr>
        </p:nvSpPr>
        <p:spPr/>
        <p:txBody>
          <a:bodyPr/>
          <a:lstStyle/>
          <a:p>
            <a:fld id="{C14FC7BB-0CA2-449A-8FC9-3D8686BD971A}" type="slidenum">
              <a:rPr lang="en-US" smtClean="0"/>
              <a:t>17</a:t>
            </a:fld>
            <a:endParaRPr lang="en-US"/>
          </a:p>
        </p:txBody>
      </p:sp>
    </p:spTree>
    <p:extLst>
      <p:ext uri="{BB962C8B-B14F-4D97-AF65-F5344CB8AC3E}">
        <p14:creationId xmlns:p14="http://schemas.microsoft.com/office/powerpoint/2010/main" val="3300112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4FAD3F-8C27-4494-8CCF-C4BFDC58D8A3}"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277547-3A6E-463E-9350-61A66E048FDA}" type="slidenum">
              <a:rPr lang="en-US" smtClean="0"/>
              <a:t>‹#›</a:t>
            </a:fld>
            <a:endParaRPr lang="en-US"/>
          </a:p>
        </p:txBody>
      </p:sp>
    </p:spTree>
    <p:extLst>
      <p:ext uri="{BB962C8B-B14F-4D97-AF65-F5344CB8AC3E}">
        <p14:creationId xmlns:p14="http://schemas.microsoft.com/office/powerpoint/2010/main" val="206964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4FAD3F-8C27-4494-8CCF-C4BFDC58D8A3}"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277547-3A6E-463E-9350-61A66E048FDA}" type="slidenum">
              <a:rPr lang="en-US" smtClean="0"/>
              <a:t>‹#›</a:t>
            </a:fld>
            <a:endParaRPr lang="en-US"/>
          </a:p>
        </p:txBody>
      </p:sp>
    </p:spTree>
    <p:extLst>
      <p:ext uri="{BB962C8B-B14F-4D97-AF65-F5344CB8AC3E}">
        <p14:creationId xmlns:p14="http://schemas.microsoft.com/office/powerpoint/2010/main" val="210582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4FAD3F-8C27-4494-8CCF-C4BFDC58D8A3}"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277547-3A6E-463E-9350-61A66E048FDA}" type="slidenum">
              <a:rPr lang="en-US" smtClean="0"/>
              <a:t>‹#›</a:t>
            </a:fld>
            <a:endParaRPr lang="en-US"/>
          </a:p>
        </p:txBody>
      </p:sp>
    </p:spTree>
    <p:extLst>
      <p:ext uri="{BB962C8B-B14F-4D97-AF65-F5344CB8AC3E}">
        <p14:creationId xmlns:p14="http://schemas.microsoft.com/office/powerpoint/2010/main" val="125530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4FAD3F-8C27-4494-8CCF-C4BFDC58D8A3}"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277547-3A6E-463E-9350-61A66E048FDA}" type="slidenum">
              <a:rPr lang="en-US" smtClean="0"/>
              <a:t>‹#›</a:t>
            </a:fld>
            <a:endParaRPr lang="en-US"/>
          </a:p>
        </p:txBody>
      </p:sp>
    </p:spTree>
    <p:extLst>
      <p:ext uri="{BB962C8B-B14F-4D97-AF65-F5344CB8AC3E}">
        <p14:creationId xmlns:p14="http://schemas.microsoft.com/office/powerpoint/2010/main" val="245727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4FAD3F-8C27-4494-8CCF-C4BFDC58D8A3}"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277547-3A6E-463E-9350-61A66E048FDA}" type="slidenum">
              <a:rPr lang="en-US" smtClean="0"/>
              <a:t>‹#›</a:t>
            </a:fld>
            <a:endParaRPr lang="en-US"/>
          </a:p>
        </p:txBody>
      </p:sp>
    </p:spTree>
    <p:extLst>
      <p:ext uri="{BB962C8B-B14F-4D97-AF65-F5344CB8AC3E}">
        <p14:creationId xmlns:p14="http://schemas.microsoft.com/office/powerpoint/2010/main" val="2805579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4FAD3F-8C27-4494-8CCF-C4BFDC58D8A3}" type="datetimeFigureOut">
              <a:rPr lang="en-US" smtClean="0"/>
              <a:t>4/28/2016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277547-3A6E-463E-9350-61A66E048FDA}" type="slidenum">
              <a:rPr lang="en-US" smtClean="0"/>
              <a:t>‹#›</a:t>
            </a:fld>
            <a:endParaRPr lang="en-US"/>
          </a:p>
        </p:txBody>
      </p:sp>
    </p:spTree>
    <p:extLst>
      <p:ext uri="{BB962C8B-B14F-4D97-AF65-F5344CB8AC3E}">
        <p14:creationId xmlns:p14="http://schemas.microsoft.com/office/powerpoint/2010/main" val="2301305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4FAD3F-8C27-4494-8CCF-C4BFDC58D8A3}" type="datetimeFigureOut">
              <a:rPr lang="en-US" smtClean="0"/>
              <a:t>4/28/2016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277547-3A6E-463E-9350-61A66E048FDA}" type="slidenum">
              <a:rPr lang="en-US" smtClean="0"/>
              <a:t>‹#›</a:t>
            </a:fld>
            <a:endParaRPr lang="en-US"/>
          </a:p>
        </p:txBody>
      </p:sp>
    </p:spTree>
    <p:extLst>
      <p:ext uri="{BB962C8B-B14F-4D97-AF65-F5344CB8AC3E}">
        <p14:creationId xmlns:p14="http://schemas.microsoft.com/office/powerpoint/2010/main" val="1189609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4FAD3F-8C27-4494-8CCF-C4BFDC58D8A3}" type="datetimeFigureOut">
              <a:rPr lang="en-US" smtClean="0"/>
              <a:t>4/28/2016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277547-3A6E-463E-9350-61A66E048FDA}" type="slidenum">
              <a:rPr lang="en-US" smtClean="0"/>
              <a:t>‹#›</a:t>
            </a:fld>
            <a:endParaRPr lang="en-US"/>
          </a:p>
        </p:txBody>
      </p:sp>
    </p:spTree>
    <p:extLst>
      <p:ext uri="{BB962C8B-B14F-4D97-AF65-F5344CB8AC3E}">
        <p14:creationId xmlns:p14="http://schemas.microsoft.com/office/powerpoint/2010/main" val="1839695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4FAD3F-8C27-4494-8CCF-C4BFDC58D8A3}" type="datetimeFigureOut">
              <a:rPr lang="en-US" smtClean="0"/>
              <a:t>4/28/2016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277547-3A6E-463E-9350-61A66E048FDA}" type="slidenum">
              <a:rPr lang="en-US" smtClean="0"/>
              <a:t>‹#›</a:t>
            </a:fld>
            <a:endParaRPr lang="en-US"/>
          </a:p>
        </p:txBody>
      </p:sp>
    </p:spTree>
    <p:extLst>
      <p:ext uri="{BB962C8B-B14F-4D97-AF65-F5344CB8AC3E}">
        <p14:creationId xmlns:p14="http://schemas.microsoft.com/office/powerpoint/2010/main" val="399587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4FAD3F-8C27-4494-8CCF-C4BFDC58D8A3}" type="datetimeFigureOut">
              <a:rPr lang="en-US" smtClean="0"/>
              <a:t>4/28/2016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277547-3A6E-463E-9350-61A66E048FDA}" type="slidenum">
              <a:rPr lang="en-US" smtClean="0"/>
              <a:t>‹#›</a:t>
            </a:fld>
            <a:endParaRPr lang="en-US"/>
          </a:p>
        </p:txBody>
      </p:sp>
    </p:spTree>
    <p:extLst>
      <p:ext uri="{BB962C8B-B14F-4D97-AF65-F5344CB8AC3E}">
        <p14:creationId xmlns:p14="http://schemas.microsoft.com/office/powerpoint/2010/main" val="3384398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4FAD3F-8C27-4494-8CCF-C4BFDC58D8A3}" type="datetimeFigureOut">
              <a:rPr lang="en-US" smtClean="0"/>
              <a:t>4/28/2016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277547-3A6E-463E-9350-61A66E048FDA}" type="slidenum">
              <a:rPr lang="en-US" smtClean="0"/>
              <a:t>‹#›</a:t>
            </a:fld>
            <a:endParaRPr lang="en-US"/>
          </a:p>
        </p:txBody>
      </p:sp>
    </p:spTree>
    <p:extLst>
      <p:ext uri="{BB962C8B-B14F-4D97-AF65-F5344CB8AC3E}">
        <p14:creationId xmlns:p14="http://schemas.microsoft.com/office/powerpoint/2010/main" val="1179600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4FAD3F-8C27-4494-8CCF-C4BFDC58D8A3}" type="datetimeFigureOut">
              <a:rPr lang="en-US" smtClean="0"/>
              <a:t>4/28/2016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277547-3A6E-463E-9350-61A66E048FDA}" type="slidenum">
              <a:rPr lang="en-US" smtClean="0"/>
              <a:t>‹#›</a:t>
            </a:fld>
            <a:endParaRPr lang="en-US"/>
          </a:p>
        </p:txBody>
      </p:sp>
    </p:spTree>
    <p:extLst>
      <p:ext uri="{BB962C8B-B14F-4D97-AF65-F5344CB8AC3E}">
        <p14:creationId xmlns:p14="http://schemas.microsoft.com/office/powerpoint/2010/main" val="3411419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pl.seequality.net/typy-liczbowe-w-sql-server/"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research.microsoft.com/apps/pubs/default.aspx?id=64525"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seequality.net/" TargetMode="Externa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www.pl.seequality.pl/"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0455" y="6156744"/>
            <a:ext cx="10990645" cy="365760"/>
          </a:xfrm>
          <a:prstGeom prst="rect">
            <a:avLst/>
          </a:prstGeom>
          <a:solidFill>
            <a:schemeClr val="bg1"/>
          </a:solidFill>
        </p:spPr>
        <p:txBody>
          <a:bodyPr wrap="square" rtlCol="0">
            <a:spAutoFit/>
          </a:bodyPr>
          <a:lstStyle/>
          <a:p>
            <a:pPr algn="ctr"/>
            <a:r>
              <a:rPr lang="pl-PL" dirty="0" smtClean="0">
                <a:latin typeface="Segoe UI Light" panose="020B0502040204020203" pitchFamily="34" charset="0"/>
              </a:rPr>
              <a:t>Katowice</a:t>
            </a:r>
            <a:r>
              <a:rPr lang="en-US" dirty="0" smtClean="0">
                <a:latin typeface="Segoe UI Light" panose="020B0502040204020203" pitchFamily="34" charset="0"/>
              </a:rPr>
              <a:t>, 27.0</a:t>
            </a:r>
            <a:r>
              <a:rPr lang="pl-PL" dirty="0" smtClean="0">
                <a:latin typeface="Segoe UI Light" panose="020B0502040204020203" pitchFamily="34" charset="0"/>
              </a:rPr>
              <a:t>4</a:t>
            </a:r>
            <a:r>
              <a:rPr lang="en-US" dirty="0" smtClean="0">
                <a:latin typeface="Segoe UI Light" panose="020B0502040204020203" pitchFamily="34" charset="0"/>
              </a:rPr>
              <a:t>.201</a:t>
            </a:r>
            <a:r>
              <a:rPr lang="pl-PL" dirty="0">
                <a:latin typeface="Segoe UI Light" panose="020B0502040204020203" pitchFamily="34" charset="0"/>
              </a:rPr>
              <a:t>6</a:t>
            </a:r>
            <a:endParaRPr lang="en-US" dirty="0">
              <a:latin typeface="Segoe UI Light" panose="020B0502040204020203" pitchFamily="34" charset="0"/>
            </a:endParaRPr>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639" y="459924"/>
            <a:ext cx="8964276" cy="1914792"/>
          </a:xfrm>
          <a:prstGeom prst="rect">
            <a:avLst/>
          </a:prstGeom>
        </p:spPr>
      </p:pic>
      <p:sp>
        <p:nvSpPr>
          <p:cNvPr id="11" name="TextBox 10"/>
          <p:cNvSpPr txBox="1"/>
          <p:nvPr/>
        </p:nvSpPr>
        <p:spPr>
          <a:xfrm>
            <a:off x="1464025" y="4778924"/>
            <a:ext cx="9283503" cy="646331"/>
          </a:xfrm>
          <a:prstGeom prst="rect">
            <a:avLst/>
          </a:prstGeom>
          <a:noFill/>
        </p:spPr>
        <p:txBody>
          <a:bodyPr wrap="none" rtlCol="0">
            <a:spAutoFit/>
          </a:bodyPr>
          <a:lstStyle/>
          <a:p>
            <a:r>
              <a:rPr lang="en-US" sz="3600" dirty="0">
                <a:solidFill>
                  <a:srgbClr val="FFCC00"/>
                </a:solidFill>
              </a:rPr>
              <a:t>SQL</a:t>
            </a:r>
            <a:r>
              <a:rPr lang="en-US" sz="3600" dirty="0"/>
              <a:t> Server d</a:t>
            </a:r>
            <a:r>
              <a:rPr lang="en-US" sz="3600" dirty="0">
                <a:solidFill>
                  <a:srgbClr val="FFCC00"/>
                </a:solidFill>
              </a:rPr>
              <a:t>a</a:t>
            </a:r>
            <a:r>
              <a:rPr lang="en-US" sz="3600" dirty="0"/>
              <a:t>ta type</a:t>
            </a:r>
            <a:r>
              <a:rPr lang="en-US" sz="3600" dirty="0">
                <a:solidFill>
                  <a:srgbClr val="FFCC00"/>
                </a:solidFill>
              </a:rPr>
              <a:t>s</a:t>
            </a:r>
            <a:r>
              <a:rPr lang="en-US" sz="3600" dirty="0"/>
              <a:t> - why </a:t>
            </a:r>
            <a:r>
              <a:rPr lang="en-US" sz="3600" dirty="0">
                <a:solidFill>
                  <a:srgbClr val="FFCC00"/>
                </a:solidFill>
              </a:rPr>
              <a:t>t</a:t>
            </a:r>
            <a:r>
              <a:rPr lang="en-US" sz="3600" dirty="0"/>
              <a:t>his is so im</a:t>
            </a:r>
            <a:r>
              <a:rPr lang="en-US" sz="3600" dirty="0">
                <a:solidFill>
                  <a:srgbClr val="FFCC00"/>
                </a:solidFill>
              </a:rPr>
              <a:t>p</a:t>
            </a:r>
            <a:r>
              <a:rPr lang="en-US" sz="3600" dirty="0"/>
              <a:t>ortant?</a:t>
            </a:r>
            <a:endParaRPr lang="pl-PL" sz="3600" dirty="0"/>
          </a:p>
        </p:txBody>
      </p:sp>
      <p:sp>
        <p:nvSpPr>
          <p:cNvPr id="5" name="pole tekstowe 4"/>
          <p:cNvSpPr txBox="1"/>
          <p:nvPr/>
        </p:nvSpPr>
        <p:spPr>
          <a:xfrm>
            <a:off x="9454463" y="5237001"/>
            <a:ext cx="1133452" cy="369332"/>
          </a:xfrm>
          <a:prstGeom prst="rect">
            <a:avLst/>
          </a:prstGeom>
          <a:noFill/>
        </p:spPr>
        <p:txBody>
          <a:bodyPr wrap="none" rtlCol="0">
            <a:spAutoFit/>
          </a:bodyPr>
          <a:lstStyle/>
          <a:p>
            <a:r>
              <a:rPr lang="pl-PL" b="1" dirty="0" smtClean="0"/>
              <a:t>Level: 300</a:t>
            </a:r>
            <a:endParaRPr lang="pl-PL" b="1" dirty="0"/>
          </a:p>
        </p:txBody>
      </p:sp>
    </p:spTree>
    <p:extLst>
      <p:ext uri="{BB962C8B-B14F-4D97-AF65-F5344CB8AC3E}">
        <p14:creationId xmlns:p14="http://schemas.microsoft.com/office/powerpoint/2010/main" val="3748873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0456" y="274320"/>
            <a:ext cx="7443536" cy="1200329"/>
          </a:xfrm>
          <a:prstGeom prst="rect">
            <a:avLst/>
          </a:prstGeom>
          <a:solidFill>
            <a:srgbClr val="0070C0">
              <a:alpha val="0"/>
            </a:srgbClr>
          </a:solidFill>
        </p:spPr>
        <p:txBody>
          <a:bodyPr wrap="square" rtlCol="0">
            <a:spAutoFit/>
          </a:bodyPr>
          <a:lstStyle/>
          <a:p>
            <a:r>
              <a:rPr lang="pl-PL" sz="7200" dirty="0" err="1" smtClean="0">
                <a:solidFill>
                  <a:srgbClr val="FFC000"/>
                </a:solidFill>
              </a:rPr>
              <a:t>E</a:t>
            </a:r>
            <a:r>
              <a:rPr lang="pl-PL" sz="7200" dirty="0" err="1" smtClean="0"/>
              <a:t>xisting</a:t>
            </a:r>
            <a:r>
              <a:rPr lang="pl-PL" sz="7200" dirty="0" smtClean="0"/>
              <a:t> d</a:t>
            </a:r>
            <a:r>
              <a:rPr lang="pl-PL" sz="7200" dirty="0" smtClean="0">
                <a:solidFill>
                  <a:srgbClr val="FFC000"/>
                </a:solidFill>
              </a:rPr>
              <a:t>a</a:t>
            </a:r>
            <a:r>
              <a:rPr lang="pl-PL" sz="7200" dirty="0" smtClean="0"/>
              <a:t>ta </a:t>
            </a:r>
            <a:r>
              <a:rPr lang="pl-PL" sz="7200" dirty="0" err="1" smtClean="0"/>
              <a:t>ty</a:t>
            </a:r>
            <a:r>
              <a:rPr lang="pl-PL" sz="7200" dirty="0" err="1" smtClean="0">
                <a:solidFill>
                  <a:srgbClr val="FFC000"/>
                </a:solidFill>
              </a:rPr>
              <a:t>p</a:t>
            </a:r>
            <a:r>
              <a:rPr lang="pl-PL" sz="7200" dirty="0" err="1" smtClean="0"/>
              <a:t>es</a:t>
            </a:r>
            <a:endParaRPr lang="en-US" sz="7200" dirty="0"/>
          </a:p>
        </p:txBody>
      </p:sp>
      <p:sp>
        <p:nvSpPr>
          <p:cNvPr id="4" name="TextBox 3"/>
          <p:cNvSpPr txBox="1"/>
          <p:nvPr/>
        </p:nvSpPr>
        <p:spPr>
          <a:xfrm>
            <a:off x="402336" y="1474649"/>
            <a:ext cx="11507610" cy="4524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pl-PL" sz="2400" dirty="0" err="1" smtClean="0"/>
              <a:t>Exact</a:t>
            </a:r>
            <a:r>
              <a:rPr lang="pl-PL" sz="2400" dirty="0" smtClean="0"/>
              <a:t> </a:t>
            </a:r>
            <a:r>
              <a:rPr lang="pl-PL" sz="2400" dirty="0" err="1" smtClean="0"/>
              <a:t>numerics</a:t>
            </a:r>
            <a:r>
              <a:rPr lang="pl-PL" sz="2400" dirty="0" smtClean="0"/>
              <a:t> – </a:t>
            </a:r>
            <a:r>
              <a:rPr lang="pl-PL" sz="2400" dirty="0" err="1" smtClean="0"/>
              <a:t>bigint</a:t>
            </a:r>
            <a:r>
              <a:rPr lang="pl-PL" sz="2400" dirty="0" smtClean="0"/>
              <a:t>, bit, </a:t>
            </a:r>
            <a:r>
              <a:rPr lang="pl-PL" sz="2400" dirty="0" err="1" smtClean="0"/>
              <a:t>decimal</a:t>
            </a:r>
            <a:r>
              <a:rPr lang="pl-PL" sz="2400" dirty="0" smtClean="0"/>
              <a:t>, </a:t>
            </a:r>
            <a:r>
              <a:rPr lang="pl-PL" sz="2400" dirty="0" err="1" smtClean="0"/>
              <a:t>int</a:t>
            </a:r>
            <a:r>
              <a:rPr lang="pl-PL" sz="2400" dirty="0" smtClean="0"/>
              <a:t>, </a:t>
            </a:r>
            <a:r>
              <a:rPr lang="pl-PL" sz="2400" dirty="0" err="1" smtClean="0"/>
              <a:t>money</a:t>
            </a:r>
            <a:r>
              <a:rPr lang="pl-PL" sz="2400" dirty="0" smtClean="0"/>
              <a:t>, </a:t>
            </a:r>
            <a:r>
              <a:rPr lang="pl-PL" sz="2400" dirty="0" err="1" smtClean="0"/>
              <a:t>numeric</a:t>
            </a:r>
            <a:r>
              <a:rPr lang="pl-PL" sz="2400" dirty="0" smtClean="0"/>
              <a:t>, </a:t>
            </a:r>
            <a:r>
              <a:rPr lang="pl-PL" sz="2400" dirty="0" err="1" smtClean="0"/>
              <a:t>smallint</a:t>
            </a:r>
            <a:r>
              <a:rPr lang="pl-PL" sz="2400" dirty="0" smtClean="0"/>
              <a:t>, </a:t>
            </a:r>
            <a:r>
              <a:rPr lang="pl-PL" sz="2400" dirty="0" err="1" smtClean="0"/>
              <a:t>smallmoney</a:t>
            </a:r>
            <a:r>
              <a:rPr lang="pl-PL" sz="2400" dirty="0" smtClean="0"/>
              <a:t>, </a:t>
            </a:r>
            <a:r>
              <a:rPr lang="pl-PL" sz="2400" dirty="0" err="1" smtClean="0"/>
              <a:t>tinyint</a:t>
            </a:r>
            <a:r>
              <a:rPr lang="pl-PL" sz="2400" dirty="0" smtClean="0"/>
              <a:t> </a:t>
            </a:r>
          </a:p>
          <a:p>
            <a:pPr marL="285750" indent="-285750">
              <a:lnSpc>
                <a:spcPct val="150000"/>
              </a:lnSpc>
              <a:buFont typeface="Arial" panose="020B0604020202020204" pitchFamily="34" charset="0"/>
              <a:buChar char="•"/>
            </a:pPr>
            <a:r>
              <a:rPr lang="pl-PL" sz="2400" dirty="0" err="1" smtClean="0"/>
              <a:t>Approximate</a:t>
            </a:r>
            <a:r>
              <a:rPr lang="pl-PL" sz="2400" dirty="0" smtClean="0"/>
              <a:t> </a:t>
            </a:r>
            <a:r>
              <a:rPr lang="pl-PL" sz="2400" dirty="0" err="1" smtClean="0"/>
              <a:t>numerics</a:t>
            </a:r>
            <a:r>
              <a:rPr lang="pl-PL" sz="2400" dirty="0" smtClean="0"/>
              <a:t> – </a:t>
            </a:r>
            <a:r>
              <a:rPr lang="pl-PL" sz="2400" dirty="0" err="1" smtClean="0"/>
              <a:t>float</a:t>
            </a:r>
            <a:r>
              <a:rPr lang="pl-PL" sz="2400" dirty="0" smtClean="0"/>
              <a:t>, real</a:t>
            </a:r>
          </a:p>
          <a:p>
            <a:pPr marL="285750" indent="-285750">
              <a:lnSpc>
                <a:spcPct val="150000"/>
              </a:lnSpc>
              <a:buFont typeface="Arial" panose="020B0604020202020204" pitchFamily="34" charset="0"/>
              <a:buChar char="•"/>
            </a:pPr>
            <a:r>
              <a:rPr lang="pl-PL" sz="2400" dirty="0" err="1" smtClean="0"/>
              <a:t>Date</a:t>
            </a:r>
            <a:r>
              <a:rPr lang="pl-PL" sz="2400" dirty="0" smtClean="0"/>
              <a:t> and </a:t>
            </a:r>
            <a:r>
              <a:rPr lang="pl-PL" sz="2400" dirty="0" err="1" smtClean="0"/>
              <a:t>time</a:t>
            </a:r>
            <a:r>
              <a:rPr lang="pl-PL" sz="2400" dirty="0" smtClean="0"/>
              <a:t> – </a:t>
            </a:r>
            <a:r>
              <a:rPr lang="pl-PL" sz="2400" dirty="0" err="1" smtClean="0"/>
              <a:t>date</a:t>
            </a:r>
            <a:r>
              <a:rPr lang="pl-PL" sz="2400" dirty="0" smtClean="0"/>
              <a:t>, datetime2, </a:t>
            </a:r>
            <a:r>
              <a:rPr lang="pl-PL" sz="2400" dirty="0" err="1" smtClean="0"/>
              <a:t>datetime</a:t>
            </a:r>
            <a:r>
              <a:rPr lang="pl-PL" sz="2400" dirty="0" smtClean="0"/>
              <a:t>, </a:t>
            </a:r>
            <a:r>
              <a:rPr lang="pl-PL" sz="2400" dirty="0" err="1" smtClean="0"/>
              <a:t>datetimeoffset</a:t>
            </a:r>
            <a:r>
              <a:rPr lang="pl-PL" sz="2400" dirty="0" smtClean="0"/>
              <a:t>, </a:t>
            </a:r>
            <a:r>
              <a:rPr lang="pl-PL" sz="2400" dirty="0" err="1" smtClean="0"/>
              <a:t>smalldatetime</a:t>
            </a:r>
            <a:r>
              <a:rPr lang="pl-PL" sz="2400" dirty="0" smtClean="0"/>
              <a:t>, </a:t>
            </a:r>
            <a:r>
              <a:rPr lang="pl-PL" sz="2400" dirty="0" err="1" smtClean="0"/>
              <a:t>time</a:t>
            </a:r>
            <a:endParaRPr lang="pl-PL" sz="2400" dirty="0" smtClean="0"/>
          </a:p>
          <a:p>
            <a:pPr marL="285750" indent="-285750">
              <a:lnSpc>
                <a:spcPct val="150000"/>
              </a:lnSpc>
              <a:buFont typeface="Arial" panose="020B0604020202020204" pitchFamily="34" charset="0"/>
              <a:buChar char="•"/>
            </a:pPr>
            <a:r>
              <a:rPr lang="pl-PL" sz="2400" dirty="0" err="1" smtClean="0"/>
              <a:t>Character</a:t>
            </a:r>
            <a:r>
              <a:rPr lang="pl-PL" sz="2400" dirty="0" smtClean="0"/>
              <a:t> </a:t>
            </a:r>
            <a:r>
              <a:rPr lang="pl-PL" sz="2400" dirty="0" err="1" smtClean="0"/>
              <a:t>strings</a:t>
            </a:r>
            <a:r>
              <a:rPr lang="pl-PL" sz="2400" dirty="0" smtClean="0"/>
              <a:t> – char, </a:t>
            </a:r>
            <a:r>
              <a:rPr lang="pl-PL" sz="2400" b="1" dirty="0" err="1" smtClean="0">
                <a:solidFill>
                  <a:srgbClr val="C00000"/>
                </a:solidFill>
              </a:rPr>
              <a:t>varchar</a:t>
            </a:r>
            <a:r>
              <a:rPr lang="pl-PL" sz="2400" b="1" dirty="0" smtClean="0">
                <a:solidFill>
                  <a:srgbClr val="C00000"/>
                </a:solidFill>
              </a:rPr>
              <a:t>(max)</a:t>
            </a:r>
            <a:r>
              <a:rPr lang="pl-PL" sz="2400" dirty="0" smtClean="0"/>
              <a:t>, </a:t>
            </a:r>
            <a:r>
              <a:rPr lang="pl-PL" sz="2400" b="1" dirty="0" err="1" smtClean="0">
                <a:solidFill>
                  <a:srgbClr val="C00000"/>
                </a:solidFill>
              </a:rPr>
              <a:t>text</a:t>
            </a:r>
            <a:endParaRPr lang="pl-PL" sz="2400" b="1" dirty="0" smtClean="0">
              <a:solidFill>
                <a:srgbClr val="C00000"/>
              </a:solidFill>
            </a:endParaRPr>
          </a:p>
          <a:p>
            <a:pPr marL="285750" indent="-285750">
              <a:lnSpc>
                <a:spcPct val="150000"/>
              </a:lnSpc>
              <a:buFont typeface="Arial" panose="020B0604020202020204" pitchFamily="34" charset="0"/>
              <a:buChar char="•"/>
            </a:pPr>
            <a:r>
              <a:rPr lang="pl-PL" sz="2400" dirty="0" err="1" smtClean="0"/>
              <a:t>Unicode</a:t>
            </a:r>
            <a:r>
              <a:rPr lang="pl-PL" sz="2400" dirty="0" smtClean="0"/>
              <a:t> </a:t>
            </a:r>
            <a:r>
              <a:rPr lang="pl-PL" sz="2400" dirty="0" err="1" smtClean="0"/>
              <a:t>character</a:t>
            </a:r>
            <a:r>
              <a:rPr lang="pl-PL" sz="2400" dirty="0" smtClean="0"/>
              <a:t> </a:t>
            </a:r>
            <a:r>
              <a:rPr lang="pl-PL" sz="2400" dirty="0" err="1" smtClean="0"/>
              <a:t>strings</a:t>
            </a:r>
            <a:r>
              <a:rPr lang="pl-PL" sz="2400" dirty="0" smtClean="0"/>
              <a:t> – </a:t>
            </a:r>
            <a:r>
              <a:rPr lang="pl-PL" sz="2400" dirty="0" err="1" smtClean="0"/>
              <a:t>nchar</a:t>
            </a:r>
            <a:r>
              <a:rPr lang="pl-PL" sz="2400" dirty="0" smtClean="0"/>
              <a:t>, </a:t>
            </a:r>
            <a:r>
              <a:rPr lang="pl-PL" sz="2400" b="1" dirty="0" err="1" smtClean="0">
                <a:solidFill>
                  <a:srgbClr val="C00000"/>
                </a:solidFill>
              </a:rPr>
              <a:t>ntext</a:t>
            </a:r>
            <a:r>
              <a:rPr lang="pl-PL" sz="2400" dirty="0" smtClean="0"/>
              <a:t>, </a:t>
            </a:r>
            <a:r>
              <a:rPr lang="pl-PL" sz="2400" b="1" dirty="0" err="1" smtClean="0">
                <a:solidFill>
                  <a:srgbClr val="C00000"/>
                </a:solidFill>
              </a:rPr>
              <a:t>nvarchar</a:t>
            </a:r>
            <a:r>
              <a:rPr lang="pl-PL" sz="2400" b="1" dirty="0" smtClean="0">
                <a:solidFill>
                  <a:srgbClr val="C00000"/>
                </a:solidFill>
              </a:rPr>
              <a:t>(max)</a:t>
            </a:r>
          </a:p>
          <a:p>
            <a:pPr marL="285750" indent="-285750">
              <a:lnSpc>
                <a:spcPct val="150000"/>
              </a:lnSpc>
              <a:buFont typeface="Arial" panose="020B0604020202020204" pitchFamily="34" charset="0"/>
              <a:buChar char="•"/>
            </a:pPr>
            <a:r>
              <a:rPr lang="pl-PL" sz="2400" dirty="0" err="1" smtClean="0"/>
              <a:t>Binary</a:t>
            </a:r>
            <a:r>
              <a:rPr lang="pl-PL" sz="2400" dirty="0" smtClean="0"/>
              <a:t> </a:t>
            </a:r>
            <a:r>
              <a:rPr lang="pl-PL" sz="2400" dirty="0" err="1" smtClean="0"/>
              <a:t>strings</a:t>
            </a:r>
            <a:r>
              <a:rPr lang="pl-PL" sz="2400" dirty="0" smtClean="0"/>
              <a:t> – </a:t>
            </a:r>
            <a:r>
              <a:rPr lang="pl-PL" sz="2400" dirty="0" err="1" smtClean="0"/>
              <a:t>binary</a:t>
            </a:r>
            <a:r>
              <a:rPr lang="pl-PL" sz="2400" dirty="0" smtClean="0"/>
              <a:t>, </a:t>
            </a:r>
            <a:r>
              <a:rPr lang="pl-PL" sz="2400" b="1" dirty="0" err="1" smtClean="0">
                <a:solidFill>
                  <a:srgbClr val="C00000"/>
                </a:solidFill>
              </a:rPr>
              <a:t>varbinary</a:t>
            </a:r>
            <a:r>
              <a:rPr lang="pl-PL" sz="2400" b="1" dirty="0" smtClean="0">
                <a:solidFill>
                  <a:srgbClr val="C00000"/>
                </a:solidFill>
              </a:rPr>
              <a:t>(max)</a:t>
            </a:r>
            <a:r>
              <a:rPr lang="pl-PL" sz="2400" dirty="0" smtClean="0"/>
              <a:t>, </a:t>
            </a:r>
            <a:r>
              <a:rPr lang="pl-PL" sz="2400" b="1" dirty="0" smtClean="0">
                <a:solidFill>
                  <a:srgbClr val="C00000"/>
                </a:solidFill>
              </a:rPr>
              <a:t>image</a:t>
            </a:r>
          </a:p>
          <a:p>
            <a:pPr marL="285750" indent="-285750">
              <a:lnSpc>
                <a:spcPct val="150000"/>
              </a:lnSpc>
              <a:buFont typeface="Arial" panose="020B0604020202020204" pitchFamily="34" charset="0"/>
              <a:buChar char="•"/>
            </a:pPr>
            <a:r>
              <a:rPr lang="pl-PL" sz="2400" dirty="0" err="1" smtClean="0"/>
              <a:t>Other</a:t>
            </a:r>
            <a:r>
              <a:rPr lang="pl-PL" sz="2400" dirty="0" smtClean="0"/>
              <a:t> data </a:t>
            </a:r>
            <a:r>
              <a:rPr lang="pl-PL" sz="2400" dirty="0" err="1" smtClean="0"/>
              <a:t>types</a:t>
            </a:r>
            <a:r>
              <a:rPr lang="pl-PL" sz="2400" dirty="0" smtClean="0"/>
              <a:t> – </a:t>
            </a:r>
            <a:r>
              <a:rPr lang="pl-PL" sz="2400" dirty="0" err="1" smtClean="0"/>
              <a:t>cursor</a:t>
            </a:r>
            <a:r>
              <a:rPr lang="pl-PL" sz="2400" dirty="0" smtClean="0"/>
              <a:t>, </a:t>
            </a:r>
            <a:r>
              <a:rPr lang="pl-PL" sz="2400" dirty="0" err="1" smtClean="0"/>
              <a:t>hierarchyid</a:t>
            </a:r>
            <a:r>
              <a:rPr lang="pl-PL" sz="2400" dirty="0" smtClean="0"/>
              <a:t>, </a:t>
            </a:r>
            <a:r>
              <a:rPr lang="pl-PL" sz="2400" dirty="0" err="1" smtClean="0"/>
              <a:t>sql_variant</a:t>
            </a:r>
            <a:r>
              <a:rPr lang="pl-PL" sz="2400" dirty="0" smtClean="0"/>
              <a:t>, </a:t>
            </a:r>
            <a:r>
              <a:rPr lang="pl-PL" sz="2400" dirty="0" err="1" smtClean="0"/>
              <a:t>table</a:t>
            </a:r>
            <a:r>
              <a:rPr lang="pl-PL" sz="2400" dirty="0" smtClean="0"/>
              <a:t>, </a:t>
            </a:r>
            <a:r>
              <a:rPr lang="pl-PL" sz="2400" dirty="0" err="1" smtClean="0"/>
              <a:t>timestamp</a:t>
            </a:r>
            <a:r>
              <a:rPr lang="pl-PL" sz="2400" dirty="0" smtClean="0"/>
              <a:t>, </a:t>
            </a:r>
            <a:r>
              <a:rPr lang="pl-PL" sz="2400" dirty="0" err="1" smtClean="0"/>
              <a:t>uniquidentifier</a:t>
            </a:r>
            <a:r>
              <a:rPr lang="pl-PL" sz="2400" dirty="0" smtClean="0"/>
              <a:t>, </a:t>
            </a:r>
            <a:r>
              <a:rPr lang="pl-PL" sz="2400" b="1" dirty="0" err="1" smtClean="0">
                <a:solidFill>
                  <a:srgbClr val="C00000"/>
                </a:solidFill>
              </a:rPr>
              <a:t>xml</a:t>
            </a:r>
            <a:r>
              <a:rPr lang="pl-PL" sz="2400" dirty="0" smtClean="0"/>
              <a:t>, </a:t>
            </a:r>
            <a:r>
              <a:rPr lang="pl-PL" sz="2400" dirty="0" err="1" smtClean="0"/>
              <a:t>Spatial</a:t>
            </a:r>
            <a:r>
              <a:rPr lang="pl-PL" sz="2400" dirty="0" smtClean="0"/>
              <a:t> </a:t>
            </a:r>
            <a:r>
              <a:rPr lang="pl-PL" sz="2400" dirty="0" err="1" smtClean="0"/>
              <a:t>types</a:t>
            </a:r>
            <a:endParaRPr lang="pl-PL" sz="2400" dirty="0"/>
          </a:p>
        </p:txBody>
      </p:sp>
      <p:pic>
        <p:nvPicPr>
          <p:cNvPr id="5" name="Picture 4"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2842" y="6211669"/>
            <a:ext cx="2627104" cy="561156"/>
          </a:xfrm>
          <a:prstGeom prst="rect">
            <a:avLst/>
          </a:prstGeom>
        </p:spPr>
      </p:pic>
      <p:sp>
        <p:nvSpPr>
          <p:cNvPr id="2" name="Prostokąt 1"/>
          <p:cNvSpPr/>
          <p:nvPr/>
        </p:nvSpPr>
        <p:spPr>
          <a:xfrm>
            <a:off x="600456" y="6211669"/>
            <a:ext cx="5050536" cy="369332"/>
          </a:xfrm>
          <a:prstGeom prst="rect">
            <a:avLst/>
          </a:prstGeom>
          <a:solidFill>
            <a:srgbClr val="C00000"/>
          </a:solidFill>
        </p:spPr>
        <p:txBody>
          <a:bodyPr wrap="square">
            <a:spAutoFit/>
          </a:bodyPr>
          <a:lstStyle/>
          <a:p>
            <a:r>
              <a:rPr lang="pl-PL" b="1" dirty="0" err="1" smtClean="0"/>
              <a:t>Large</a:t>
            </a:r>
            <a:r>
              <a:rPr lang="pl-PL" b="1" dirty="0" smtClean="0"/>
              <a:t> </a:t>
            </a:r>
            <a:r>
              <a:rPr lang="pl-PL" b="1" dirty="0" err="1" smtClean="0"/>
              <a:t>value</a:t>
            </a:r>
            <a:r>
              <a:rPr lang="pl-PL" b="1" dirty="0" smtClean="0"/>
              <a:t> data </a:t>
            </a:r>
            <a:r>
              <a:rPr lang="pl-PL" b="1" dirty="0" err="1" smtClean="0"/>
              <a:t>types</a:t>
            </a:r>
            <a:r>
              <a:rPr lang="pl-PL" b="1" dirty="0" smtClean="0"/>
              <a:t> </a:t>
            </a:r>
            <a:r>
              <a:rPr lang="pl-PL" b="1" dirty="0" err="1"/>
              <a:t>large</a:t>
            </a:r>
            <a:r>
              <a:rPr lang="pl-PL" b="1" dirty="0"/>
              <a:t> </a:t>
            </a:r>
            <a:r>
              <a:rPr lang="pl-PL" b="1" dirty="0" err="1"/>
              <a:t>object</a:t>
            </a:r>
            <a:r>
              <a:rPr lang="pl-PL" b="1" dirty="0"/>
              <a:t> data </a:t>
            </a:r>
            <a:r>
              <a:rPr lang="pl-PL" b="1" dirty="0" err="1" smtClean="0"/>
              <a:t>type</a:t>
            </a:r>
            <a:endParaRPr lang="pl-PL" dirty="0"/>
          </a:p>
        </p:txBody>
      </p:sp>
    </p:spTree>
    <p:extLst>
      <p:ext uri="{BB962C8B-B14F-4D97-AF65-F5344CB8AC3E}">
        <p14:creationId xmlns:p14="http://schemas.microsoft.com/office/powerpoint/2010/main" val="409111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0455" y="274320"/>
            <a:ext cx="9551729" cy="1200329"/>
          </a:xfrm>
          <a:prstGeom prst="rect">
            <a:avLst/>
          </a:prstGeom>
          <a:solidFill>
            <a:srgbClr val="0070C0">
              <a:alpha val="0"/>
            </a:srgbClr>
          </a:solidFill>
        </p:spPr>
        <p:txBody>
          <a:bodyPr wrap="square" rtlCol="0">
            <a:spAutoFit/>
          </a:bodyPr>
          <a:lstStyle/>
          <a:p>
            <a:r>
              <a:rPr lang="pl-PL" sz="7200" dirty="0" smtClean="0"/>
              <a:t>D</a:t>
            </a:r>
            <a:r>
              <a:rPr lang="pl-PL" sz="7200" dirty="0" smtClean="0">
                <a:solidFill>
                  <a:srgbClr val="FFCC00"/>
                </a:solidFill>
              </a:rPr>
              <a:t>a</a:t>
            </a:r>
            <a:r>
              <a:rPr lang="pl-PL" sz="7200" dirty="0" smtClean="0"/>
              <a:t>ta </a:t>
            </a:r>
            <a:r>
              <a:rPr lang="pl-PL" sz="7200" dirty="0" err="1" smtClean="0"/>
              <a:t>type</a:t>
            </a:r>
            <a:r>
              <a:rPr lang="pl-PL" sz="7200" dirty="0" err="1" smtClean="0">
                <a:solidFill>
                  <a:srgbClr val="FFCC00"/>
                </a:solidFill>
              </a:rPr>
              <a:t>s</a:t>
            </a:r>
            <a:r>
              <a:rPr lang="pl-PL" sz="7200" dirty="0" smtClean="0"/>
              <a:t> </a:t>
            </a:r>
            <a:r>
              <a:rPr lang="pl-PL" sz="7200" dirty="0" err="1" smtClean="0"/>
              <a:t>syn</a:t>
            </a:r>
            <a:r>
              <a:rPr lang="pl-PL" sz="7200" dirty="0" err="1" smtClean="0">
                <a:solidFill>
                  <a:srgbClr val="FFCC00"/>
                </a:solidFill>
              </a:rPr>
              <a:t>o</a:t>
            </a:r>
            <a:r>
              <a:rPr lang="pl-PL" sz="7200" dirty="0" err="1" smtClean="0"/>
              <a:t>nyms</a:t>
            </a:r>
            <a:endParaRPr lang="en-US" sz="7200" dirty="0"/>
          </a:p>
        </p:txBody>
      </p:sp>
      <p:pic>
        <p:nvPicPr>
          <p:cNvPr id="5" name="Picture 4"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2842" y="6211669"/>
            <a:ext cx="2627104" cy="561156"/>
          </a:xfrm>
          <a:prstGeom prst="rect">
            <a:avLst/>
          </a:prstGeom>
        </p:spPr>
      </p:pic>
      <p:pic>
        <p:nvPicPr>
          <p:cNvPr id="3" name="Obraz 2"/>
          <p:cNvPicPr>
            <a:picLocks noChangeAspect="1"/>
          </p:cNvPicPr>
          <p:nvPr/>
        </p:nvPicPr>
        <p:blipFill>
          <a:blip r:embed="rId4"/>
          <a:stretch>
            <a:fillRect/>
          </a:stretch>
        </p:blipFill>
        <p:spPr>
          <a:xfrm>
            <a:off x="605567" y="1451203"/>
            <a:ext cx="8677275" cy="4019550"/>
          </a:xfrm>
          <a:prstGeom prst="rect">
            <a:avLst/>
          </a:prstGeom>
        </p:spPr>
      </p:pic>
      <p:sp>
        <p:nvSpPr>
          <p:cNvPr id="8" name="Prostokąt 7"/>
          <p:cNvSpPr/>
          <p:nvPr/>
        </p:nvSpPr>
        <p:spPr>
          <a:xfrm>
            <a:off x="600455" y="5274546"/>
            <a:ext cx="3530967" cy="369332"/>
          </a:xfrm>
          <a:prstGeom prst="rect">
            <a:avLst/>
          </a:prstGeom>
        </p:spPr>
        <p:txBody>
          <a:bodyPr wrap="none">
            <a:spAutoFit/>
          </a:bodyPr>
          <a:lstStyle/>
          <a:p>
            <a:r>
              <a:rPr lang="pl-PL" b="1" dirty="0" smtClean="0">
                <a:solidFill>
                  <a:srgbClr val="FFCC00"/>
                </a:solidFill>
              </a:rPr>
              <a:t>DEMO: 1_Data_type_synanyms.sql</a:t>
            </a:r>
            <a:endParaRPr lang="pl-PL" b="1" dirty="0">
              <a:solidFill>
                <a:srgbClr val="FFCC00"/>
              </a:solidFill>
            </a:endParaRPr>
          </a:p>
        </p:txBody>
      </p:sp>
      <p:sp>
        <p:nvSpPr>
          <p:cNvPr id="9" name="Prostokąt 8"/>
          <p:cNvSpPr/>
          <p:nvPr/>
        </p:nvSpPr>
        <p:spPr>
          <a:xfrm>
            <a:off x="573513" y="5578722"/>
            <a:ext cx="11336433" cy="923330"/>
          </a:xfrm>
          <a:prstGeom prst="rect">
            <a:avLst/>
          </a:prstGeom>
        </p:spPr>
        <p:txBody>
          <a:bodyPr wrap="square">
            <a:spAutoFit/>
          </a:bodyPr>
          <a:lstStyle/>
          <a:p>
            <a:r>
              <a:rPr lang="en-US" dirty="0"/>
              <a:t>All objects that are derived from the original object, such as result set columns or expressions, are assigned the base data type. All subsequent metadata functions performed on the original object and any derived objects will report the base data type, not the synonym.</a:t>
            </a:r>
            <a:endParaRPr lang="pl-PL" dirty="0"/>
          </a:p>
        </p:txBody>
      </p:sp>
    </p:spTree>
    <p:extLst>
      <p:ext uri="{BB962C8B-B14F-4D97-AF65-F5344CB8AC3E}">
        <p14:creationId xmlns:p14="http://schemas.microsoft.com/office/powerpoint/2010/main" val="44272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39496" y="2606040"/>
            <a:ext cx="7443536" cy="1200329"/>
          </a:xfrm>
          <a:prstGeom prst="rect">
            <a:avLst/>
          </a:prstGeom>
          <a:solidFill>
            <a:srgbClr val="0070C0">
              <a:alpha val="0"/>
            </a:srgbClr>
          </a:solidFill>
        </p:spPr>
        <p:txBody>
          <a:bodyPr wrap="square" rtlCol="0">
            <a:spAutoFit/>
          </a:bodyPr>
          <a:lstStyle/>
          <a:p>
            <a:r>
              <a:rPr lang="pl-PL" sz="7200" b="1" dirty="0" smtClean="0">
                <a:solidFill>
                  <a:schemeClr val="bg1"/>
                </a:solidFill>
                <a:latin typeface="Segoe UI Light" panose="020B0502040204020203" pitchFamily="34" charset="0"/>
              </a:rPr>
              <a:t>SCRA</a:t>
            </a:r>
            <a:endParaRPr lang="en-US" sz="7200" b="1" dirty="0">
              <a:solidFill>
                <a:schemeClr val="bg1"/>
              </a:solidFill>
              <a:latin typeface="Segoe UI Light" panose="020B0502040204020203" pitchFamily="34" charset="0"/>
            </a:endParaRPr>
          </a:p>
        </p:txBody>
      </p:sp>
      <p:sp>
        <p:nvSpPr>
          <p:cNvPr id="9" name="Content Placeholder 4"/>
          <p:cNvSpPr>
            <a:spLocks noGrp="1"/>
          </p:cNvSpPr>
          <p:nvPr/>
        </p:nvSpPr>
        <p:spPr>
          <a:xfrm flipH="1">
            <a:off x="3165713" y="4514540"/>
            <a:ext cx="2624328" cy="457200"/>
          </a:xfrm>
          <a:prstGeom prst="rect">
            <a:avLst/>
          </a:prstGeom>
          <a:solidFill>
            <a:schemeClr val="tx1">
              <a:lumMod val="75000"/>
              <a:lumOff val="25000"/>
            </a:schemeClr>
          </a:solidFill>
        </p:spPr>
        <p:txBody>
          <a:bodyPr anchor="b"/>
          <a:lstStyle>
            <a:lvl1pPr marL="0" indent="0" algn="l" defTabSz="914400" rtl="0" eaLnBrk="1" latinLnBrk="0" hangingPunct="1">
              <a:spcBef>
                <a:spcPct val="20000"/>
              </a:spcBef>
              <a:buClr>
                <a:schemeClr val="tx1"/>
              </a:buClr>
              <a:buFontTx/>
              <a:buNone/>
              <a:defRPr sz="2400" kern="1200">
                <a:solidFill>
                  <a:schemeClr val="bg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bg1">
                    <a:lumMod val="7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endParaRPr lang="en-GB" sz="1800" dirty="0">
              <a:latin typeface="Segoe UI" panose="020B0502040204020203" pitchFamily="34" charset="0"/>
            </a:endParaRPr>
          </a:p>
        </p:txBody>
      </p:sp>
      <p:sp>
        <p:nvSpPr>
          <p:cNvPr id="10" name="Content Placeholder 5"/>
          <p:cNvSpPr>
            <a:spLocks noGrp="1"/>
          </p:cNvSpPr>
          <p:nvPr/>
        </p:nvSpPr>
        <p:spPr>
          <a:xfrm flipH="1">
            <a:off x="5790041" y="4514540"/>
            <a:ext cx="2624328" cy="457200"/>
          </a:xfrm>
          <a:prstGeom prst="rect">
            <a:avLst/>
          </a:prstGeom>
          <a:solidFill>
            <a:srgbClr val="FFC000"/>
          </a:solidFill>
        </p:spPr>
        <p:txBody>
          <a:bodyPr anchor="b"/>
          <a:lstStyle>
            <a:lvl1pPr marL="0" indent="0" algn="l" defTabSz="914400" rtl="0" eaLnBrk="1" latinLnBrk="0" hangingPunct="1">
              <a:spcBef>
                <a:spcPct val="20000"/>
              </a:spcBef>
              <a:buClr>
                <a:schemeClr val="tx1"/>
              </a:buClr>
              <a:buFontTx/>
              <a:buNone/>
              <a:defRPr sz="2400" kern="1200">
                <a:solidFill>
                  <a:schemeClr val="bg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bg1">
                    <a:lumMod val="7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endParaRPr lang="en-GB" sz="1800" dirty="0">
              <a:latin typeface="Segoe UI" panose="020B0502040204020203" pitchFamily="34" charset="0"/>
            </a:endParaRPr>
          </a:p>
        </p:txBody>
      </p:sp>
      <p:sp>
        <p:nvSpPr>
          <p:cNvPr id="13" name="Content Placeholder 2"/>
          <p:cNvSpPr>
            <a:spLocks noGrp="1"/>
          </p:cNvSpPr>
          <p:nvPr/>
        </p:nvSpPr>
        <p:spPr>
          <a:xfrm flipH="1">
            <a:off x="8414370" y="4514540"/>
            <a:ext cx="2624328" cy="457200"/>
          </a:xfrm>
          <a:prstGeom prst="rect">
            <a:avLst/>
          </a:prstGeom>
          <a:solidFill>
            <a:schemeClr val="tx1">
              <a:lumMod val="75000"/>
              <a:lumOff val="25000"/>
            </a:schemeClr>
          </a:solidFill>
        </p:spPr>
        <p:txBody>
          <a:bodyPr anchor="b"/>
          <a:lstStyle>
            <a:lvl1pPr marL="0" indent="0" algn="l" defTabSz="914400" rtl="0" eaLnBrk="1" latinLnBrk="0" hangingPunct="1">
              <a:spcBef>
                <a:spcPct val="20000"/>
              </a:spcBef>
              <a:buClr>
                <a:schemeClr val="tx1"/>
              </a:buClr>
              <a:buFontTx/>
              <a:buNone/>
              <a:defRPr sz="2400" kern="1200">
                <a:solidFill>
                  <a:schemeClr val="bg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bg1">
                    <a:lumMod val="7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endParaRPr lang="en-GB" sz="1800" dirty="0">
              <a:latin typeface="Segoe UI" panose="020B0502040204020203" pitchFamily="34" charset="0"/>
            </a:endParaRPr>
          </a:p>
        </p:txBody>
      </p:sp>
      <p:sp>
        <p:nvSpPr>
          <p:cNvPr id="7" name="Content Placeholder 5"/>
          <p:cNvSpPr>
            <a:spLocks noGrp="1"/>
          </p:cNvSpPr>
          <p:nvPr/>
        </p:nvSpPr>
        <p:spPr>
          <a:xfrm flipH="1">
            <a:off x="541385" y="4514540"/>
            <a:ext cx="2624328" cy="457200"/>
          </a:xfrm>
          <a:prstGeom prst="rect">
            <a:avLst/>
          </a:prstGeom>
          <a:solidFill>
            <a:srgbClr val="FFC000"/>
          </a:solidFill>
        </p:spPr>
        <p:txBody>
          <a:bodyPr anchor="b"/>
          <a:lstStyle>
            <a:lvl1pPr marL="0" indent="0" algn="l" defTabSz="914400" rtl="0" eaLnBrk="1" latinLnBrk="0" hangingPunct="1">
              <a:spcBef>
                <a:spcPct val="20000"/>
              </a:spcBef>
              <a:buClr>
                <a:schemeClr val="tx1"/>
              </a:buClr>
              <a:buFontTx/>
              <a:buNone/>
              <a:defRPr sz="2400" kern="1200">
                <a:solidFill>
                  <a:schemeClr val="bg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bg1">
                    <a:lumMod val="7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endParaRPr lang="en-GB" sz="1800" dirty="0">
              <a:latin typeface="Segoe UI" panose="020B0502040204020203" pitchFamily="34" charset="0"/>
            </a:endParaRPr>
          </a:p>
        </p:txBody>
      </p:sp>
      <p:pic>
        <p:nvPicPr>
          <p:cNvPr id="12" name="Picture 11"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82842" y="6211669"/>
            <a:ext cx="2627104" cy="561156"/>
          </a:xfrm>
          <a:prstGeom prst="rect">
            <a:avLst/>
          </a:prstGeom>
        </p:spPr>
      </p:pic>
      <p:sp>
        <p:nvSpPr>
          <p:cNvPr id="14" name="Content Placeholder 4"/>
          <p:cNvSpPr>
            <a:spLocks noGrp="1"/>
          </p:cNvSpPr>
          <p:nvPr/>
        </p:nvSpPr>
        <p:spPr>
          <a:xfrm flipH="1">
            <a:off x="3165713" y="3806369"/>
            <a:ext cx="2624328" cy="1165371"/>
          </a:xfrm>
          <a:prstGeom prst="rect">
            <a:avLst/>
          </a:prstGeom>
          <a:solidFill>
            <a:schemeClr val="tx1">
              <a:lumMod val="75000"/>
              <a:lumOff val="25000"/>
            </a:schemeClr>
          </a:solidFill>
        </p:spPr>
        <p:txBody>
          <a:bodyPr anchor="b"/>
          <a:lstStyle>
            <a:lvl1pPr marL="0" indent="0" algn="l" defTabSz="914400" rtl="0" eaLnBrk="1" latinLnBrk="0" hangingPunct="1">
              <a:spcBef>
                <a:spcPct val="20000"/>
              </a:spcBef>
              <a:buClr>
                <a:schemeClr val="tx1"/>
              </a:buClr>
              <a:buFontTx/>
              <a:buNone/>
              <a:defRPr sz="2400" kern="1200">
                <a:solidFill>
                  <a:schemeClr val="bg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bg1">
                    <a:lumMod val="7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pl-PL" dirty="0">
                <a:latin typeface="Segoe UI" panose="020B0502040204020203" pitchFamily="34" charset="0"/>
              </a:rPr>
              <a:t>Data </a:t>
            </a:r>
            <a:r>
              <a:rPr lang="pl-PL" dirty="0" err="1">
                <a:latin typeface="Segoe UI" panose="020B0502040204020203" pitchFamily="34" charset="0"/>
              </a:rPr>
              <a:t>types</a:t>
            </a:r>
            <a:r>
              <a:rPr lang="pl-PL" dirty="0">
                <a:latin typeface="Segoe UI" panose="020B0502040204020203" pitchFamily="34" charset="0"/>
              </a:rPr>
              <a:t> </a:t>
            </a:r>
            <a:r>
              <a:rPr lang="pl-PL" dirty="0" err="1" smtClean="0">
                <a:latin typeface="Segoe UI" panose="020B0502040204020203" pitchFamily="34" charset="0"/>
              </a:rPr>
              <a:t>overview</a:t>
            </a:r>
            <a:r>
              <a:rPr lang="pl-PL" dirty="0" smtClean="0">
                <a:latin typeface="Segoe UI" panose="020B0502040204020203" pitchFamily="34" charset="0"/>
              </a:rPr>
              <a:t> and </a:t>
            </a:r>
            <a:r>
              <a:rPr lang="pl-PL" dirty="0" err="1" smtClean="0">
                <a:latin typeface="Segoe UI" panose="020B0502040204020203" pitchFamily="34" charset="0"/>
              </a:rPr>
              <a:t>problems</a:t>
            </a:r>
            <a:endParaRPr lang="en-GB" dirty="0">
              <a:latin typeface="Segoe UI" panose="020B0502040204020203" pitchFamily="34" charset="0"/>
            </a:endParaRPr>
          </a:p>
        </p:txBody>
      </p:sp>
    </p:spTree>
    <p:extLst>
      <p:ext uri="{BB962C8B-B14F-4D97-AF65-F5344CB8AC3E}">
        <p14:creationId xmlns:p14="http://schemas.microsoft.com/office/powerpoint/2010/main" val="60521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P spid="7"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0455" y="274320"/>
            <a:ext cx="9551729" cy="1200329"/>
          </a:xfrm>
          <a:prstGeom prst="rect">
            <a:avLst/>
          </a:prstGeom>
          <a:solidFill>
            <a:srgbClr val="0070C0">
              <a:alpha val="0"/>
            </a:srgbClr>
          </a:solidFill>
        </p:spPr>
        <p:txBody>
          <a:bodyPr wrap="square" rtlCol="0">
            <a:spAutoFit/>
          </a:bodyPr>
          <a:lstStyle/>
          <a:p>
            <a:r>
              <a:rPr lang="pl-PL" sz="7200" dirty="0" err="1" smtClean="0"/>
              <a:t>Char</a:t>
            </a:r>
            <a:r>
              <a:rPr lang="pl-PL" sz="7200" dirty="0" err="1" smtClean="0">
                <a:solidFill>
                  <a:srgbClr val="FFCC00"/>
                </a:solidFill>
              </a:rPr>
              <a:t>a</a:t>
            </a:r>
            <a:r>
              <a:rPr lang="pl-PL" sz="7200" dirty="0" err="1" smtClean="0"/>
              <a:t>cter</a:t>
            </a:r>
            <a:r>
              <a:rPr lang="en-US" sz="7200" dirty="0" smtClean="0"/>
              <a:t> </a:t>
            </a:r>
            <a:r>
              <a:rPr lang="en-US" sz="7200" dirty="0" smtClean="0">
                <a:solidFill>
                  <a:srgbClr val="FFCC00"/>
                </a:solidFill>
              </a:rPr>
              <a:t>d</a:t>
            </a:r>
            <a:r>
              <a:rPr lang="en-US" sz="7200" dirty="0" smtClean="0"/>
              <a:t>ata type</a:t>
            </a:r>
            <a:r>
              <a:rPr lang="en-US" sz="7200" dirty="0" smtClean="0">
                <a:solidFill>
                  <a:srgbClr val="FFCC00"/>
                </a:solidFill>
              </a:rPr>
              <a:t>s</a:t>
            </a:r>
            <a:endParaRPr lang="en-US" sz="7200" dirty="0">
              <a:solidFill>
                <a:srgbClr val="FFCC00"/>
              </a:solidFill>
            </a:endParaRPr>
          </a:p>
        </p:txBody>
      </p:sp>
      <p:pic>
        <p:nvPicPr>
          <p:cNvPr id="5" name="Picture 4"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2842" y="6211669"/>
            <a:ext cx="2627104" cy="561156"/>
          </a:xfrm>
          <a:prstGeom prst="rect">
            <a:avLst/>
          </a:prstGeom>
        </p:spPr>
      </p:pic>
      <p:graphicFrame>
        <p:nvGraphicFramePr>
          <p:cNvPr id="2" name="Tabela 1"/>
          <p:cNvGraphicFramePr>
            <a:graphicFrameLocks noGrp="1"/>
          </p:cNvGraphicFramePr>
          <p:nvPr>
            <p:extLst>
              <p:ext uri="{D42A27DB-BD31-4B8C-83A1-F6EECF244321}">
                <p14:modId xmlns:p14="http://schemas.microsoft.com/office/powerpoint/2010/main" val="450497354"/>
              </p:ext>
            </p:extLst>
          </p:nvPr>
        </p:nvGraphicFramePr>
        <p:xfrm>
          <a:off x="481610" y="1474649"/>
          <a:ext cx="9914727" cy="1939774"/>
        </p:xfrm>
        <a:graphic>
          <a:graphicData uri="http://schemas.openxmlformats.org/drawingml/2006/table">
            <a:tbl>
              <a:tblPr firstRow="1" bandRow="1">
                <a:tableStyleId>{D27102A9-8310-4765-A935-A1911B00CA55}</a:tableStyleId>
              </a:tblPr>
              <a:tblGrid>
                <a:gridCol w="2025174">
                  <a:extLst>
                    <a:ext uri="{9D8B030D-6E8A-4147-A177-3AD203B41FA5}">
                      <a16:colId xmlns:a16="http://schemas.microsoft.com/office/drawing/2014/main" val="1466538681"/>
                    </a:ext>
                  </a:extLst>
                </a:gridCol>
                <a:gridCol w="2638231">
                  <a:extLst>
                    <a:ext uri="{9D8B030D-6E8A-4147-A177-3AD203B41FA5}">
                      <a16:colId xmlns:a16="http://schemas.microsoft.com/office/drawing/2014/main" val="1022898569"/>
                    </a:ext>
                  </a:extLst>
                </a:gridCol>
                <a:gridCol w="2625661">
                  <a:extLst>
                    <a:ext uri="{9D8B030D-6E8A-4147-A177-3AD203B41FA5}">
                      <a16:colId xmlns:a16="http://schemas.microsoft.com/office/drawing/2014/main" val="2731647997"/>
                    </a:ext>
                  </a:extLst>
                </a:gridCol>
                <a:gridCol w="2625661">
                  <a:extLst>
                    <a:ext uri="{9D8B030D-6E8A-4147-A177-3AD203B41FA5}">
                      <a16:colId xmlns:a16="http://schemas.microsoft.com/office/drawing/2014/main" val="2468222529"/>
                    </a:ext>
                  </a:extLst>
                </a:gridCol>
              </a:tblGrid>
              <a:tr h="370840">
                <a:tc>
                  <a:txBody>
                    <a:bodyPr/>
                    <a:lstStyle/>
                    <a:p>
                      <a:r>
                        <a:rPr lang="en-GB" dirty="0" smtClean="0"/>
                        <a:t>Data</a:t>
                      </a:r>
                      <a:r>
                        <a:rPr lang="en-GB" baseline="0" dirty="0" smtClean="0"/>
                        <a:t> type</a:t>
                      </a:r>
                      <a:endParaRPr lang="pl-PL" dirty="0"/>
                    </a:p>
                  </a:txBody>
                  <a:tcPr/>
                </a:tc>
                <a:tc>
                  <a:txBody>
                    <a:bodyPr/>
                    <a:lstStyle/>
                    <a:p>
                      <a:r>
                        <a:rPr lang="pl-PL" dirty="0" err="1" smtClean="0"/>
                        <a:t>Legth</a:t>
                      </a:r>
                      <a:endParaRPr lang="pl-PL" dirty="0"/>
                    </a:p>
                  </a:txBody>
                  <a:tcPr/>
                </a:tc>
                <a:tc>
                  <a:txBody>
                    <a:bodyPr/>
                    <a:lstStyle/>
                    <a:p>
                      <a:r>
                        <a:rPr lang="pl-PL" dirty="0" err="1" smtClean="0"/>
                        <a:t>Unicode</a:t>
                      </a:r>
                      <a:endParaRPr lang="pl-PL" dirty="0"/>
                    </a:p>
                  </a:txBody>
                  <a:tcPr/>
                </a:tc>
                <a:tc>
                  <a:txBody>
                    <a:bodyPr/>
                    <a:lstStyle/>
                    <a:p>
                      <a:r>
                        <a:rPr lang="pl-PL" dirty="0" err="1" smtClean="0"/>
                        <a:t>Size</a:t>
                      </a:r>
                      <a:endParaRPr lang="pl-PL" dirty="0"/>
                    </a:p>
                  </a:txBody>
                  <a:tcPr/>
                </a:tc>
                <a:extLst>
                  <a:ext uri="{0D108BD9-81ED-4DB2-BD59-A6C34878D82A}">
                    <a16:rowId xmlns:a16="http://schemas.microsoft.com/office/drawing/2014/main" val="686509043"/>
                  </a:ext>
                </a:extLst>
              </a:tr>
              <a:tr h="370840">
                <a:tc>
                  <a:txBody>
                    <a:bodyPr/>
                    <a:lstStyle/>
                    <a:p>
                      <a:r>
                        <a:rPr lang="pl-PL" dirty="0" smtClean="0"/>
                        <a:t>Char(n)</a:t>
                      </a:r>
                      <a:endParaRPr lang="pl-PL" dirty="0"/>
                    </a:p>
                  </a:txBody>
                  <a:tcPr/>
                </a:tc>
                <a:tc>
                  <a:txBody>
                    <a:bodyPr/>
                    <a:lstStyle/>
                    <a:p>
                      <a:r>
                        <a:rPr lang="pl-PL" dirty="0" err="1" smtClean="0"/>
                        <a:t>Fixed</a:t>
                      </a:r>
                      <a:endParaRPr lang="pl-PL" dirty="0"/>
                    </a:p>
                  </a:txBody>
                  <a:tcPr/>
                </a:tc>
                <a:tc>
                  <a:txBody>
                    <a:bodyPr/>
                    <a:lstStyle/>
                    <a:p>
                      <a:r>
                        <a:rPr lang="pl-PL" dirty="0" smtClean="0"/>
                        <a:t>NO</a:t>
                      </a:r>
                      <a:endParaRPr lang="pl-PL" dirty="0"/>
                    </a:p>
                  </a:txBody>
                  <a:tcPr/>
                </a:tc>
                <a:tc>
                  <a:txBody>
                    <a:bodyPr/>
                    <a:lstStyle/>
                    <a:p>
                      <a:r>
                        <a:rPr lang="pl-PL" dirty="0" smtClean="0"/>
                        <a:t>N </a:t>
                      </a:r>
                      <a:r>
                        <a:rPr lang="pl-PL" dirty="0" err="1" smtClean="0"/>
                        <a:t>bytes</a:t>
                      </a:r>
                      <a:endParaRPr lang="pl-PL" dirty="0"/>
                    </a:p>
                  </a:txBody>
                  <a:tcPr/>
                </a:tc>
                <a:extLst>
                  <a:ext uri="{0D108BD9-81ED-4DB2-BD59-A6C34878D82A}">
                    <a16:rowId xmlns:a16="http://schemas.microsoft.com/office/drawing/2014/main" val="4152818037"/>
                  </a:ext>
                </a:extLst>
              </a:tr>
              <a:tr h="456414">
                <a:tc>
                  <a:txBody>
                    <a:bodyPr/>
                    <a:lstStyle/>
                    <a:p>
                      <a:r>
                        <a:rPr lang="pl-PL" dirty="0" err="1" smtClean="0"/>
                        <a:t>Varchar</a:t>
                      </a:r>
                      <a:r>
                        <a:rPr lang="pl-PL" dirty="0" smtClean="0"/>
                        <a:t>(n)</a:t>
                      </a:r>
                      <a:endParaRPr lang="pl-PL" dirty="0"/>
                    </a:p>
                  </a:txBody>
                  <a:tcPr/>
                </a:tc>
                <a:tc>
                  <a:txBody>
                    <a:bodyPr/>
                    <a:lstStyle/>
                    <a:p>
                      <a:r>
                        <a:rPr lang="pl-PL" dirty="0" err="1" smtClean="0"/>
                        <a:t>Variable</a:t>
                      </a:r>
                      <a:endParaRPr lang="pl-PL" dirty="0"/>
                    </a:p>
                  </a:txBody>
                  <a:tcPr/>
                </a:tc>
                <a:tc>
                  <a:txBody>
                    <a:bodyPr/>
                    <a:lstStyle/>
                    <a:p>
                      <a:r>
                        <a:rPr lang="pl-PL" dirty="0" smtClean="0"/>
                        <a:t>NO</a:t>
                      </a:r>
                      <a:endParaRPr lang="pl-PL" dirty="0"/>
                    </a:p>
                  </a:txBody>
                  <a:tcPr/>
                </a:tc>
                <a:tc>
                  <a:txBody>
                    <a:bodyPr/>
                    <a:lstStyle/>
                    <a:p>
                      <a:r>
                        <a:rPr lang="pl-PL" dirty="0" smtClean="0"/>
                        <a:t>N </a:t>
                      </a:r>
                      <a:r>
                        <a:rPr lang="pl-PL" dirty="0" err="1" smtClean="0"/>
                        <a:t>bytes</a:t>
                      </a:r>
                      <a:r>
                        <a:rPr lang="pl-PL" dirty="0" smtClean="0"/>
                        <a:t> +2</a:t>
                      </a:r>
                      <a:endParaRPr lang="pl-PL" dirty="0"/>
                    </a:p>
                  </a:txBody>
                  <a:tcPr/>
                </a:tc>
                <a:extLst>
                  <a:ext uri="{0D108BD9-81ED-4DB2-BD59-A6C34878D82A}">
                    <a16:rowId xmlns:a16="http://schemas.microsoft.com/office/drawing/2014/main" val="1526088319"/>
                  </a:ext>
                </a:extLst>
              </a:tr>
              <a:tr h="370840">
                <a:tc>
                  <a:txBody>
                    <a:bodyPr/>
                    <a:lstStyle/>
                    <a:p>
                      <a:r>
                        <a:rPr lang="pl-PL" dirty="0" err="1" smtClean="0"/>
                        <a:t>Nchar</a:t>
                      </a:r>
                      <a:r>
                        <a:rPr lang="pl-PL" dirty="0" smtClean="0"/>
                        <a:t>(n)</a:t>
                      </a:r>
                      <a:endParaRPr lang="pl-PL"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err="1" smtClean="0"/>
                        <a:t>Fixed</a:t>
                      </a:r>
                      <a:endParaRPr lang="pl-PL"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YES</a:t>
                      </a:r>
                      <a:endParaRPr lang="pl-PL"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2 *</a:t>
                      </a:r>
                      <a:r>
                        <a:rPr lang="pl-PL" baseline="0" dirty="0" smtClean="0"/>
                        <a:t> n </a:t>
                      </a:r>
                      <a:r>
                        <a:rPr lang="pl-PL" baseline="0" dirty="0" err="1" smtClean="0"/>
                        <a:t>bytes</a:t>
                      </a:r>
                      <a:endParaRPr lang="pl-PL" dirty="0"/>
                    </a:p>
                  </a:txBody>
                  <a:tcPr/>
                </a:tc>
                <a:extLst>
                  <a:ext uri="{0D108BD9-81ED-4DB2-BD59-A6C34878D82A}">
                    <a16:rowId xmlns:a16="http://schemas.microsoft.com/office/drawing/2014/main" val="4118181268"/>
                  </a:ext>
                </a:extLst>
              </a:tr>
              <a:tr h="370840">
                <a:tc>
                  <a:txBody>
                    <a:bodyPr/>
                    <a:lstStyle/>
                    <a:p>
                      <a:r>
                        <a:rPr lang="pl-PL" dirty="0" err="1" smtClean="0"/>
                        <a:t>Nvarchar</a:t>
                      </a:r>
                      <a:r>
                        <a:rPr lang="pl-PL" dirty="0" smtClean="0"/>
                        <a:t>(n)</a:t>
                      </a:r>
                      <a:endParaRPr lang="pl-PL" dirty="0"/>
                    </a:p>
                  </a:txBody>
                  <a:tcPr/>
                </a:tc>
                <a:tc>
                  <a:txBody>
                    <a:bodyPr/>
                    <a:lstStyle/>
                    <a:p>
                      <a:r>
                        <a:rPr lang="pl-PL" dirty="0" err="1" smtClean="0"/>
                        <a:t>Variable</a:t>
                      </a:r>
                      <a:endParaRPr lang="pl-PL" dirty="0"/>
                    </a:p>
                  </a:txBody>
                  <a:tcPr/>
                </a:tc>
                <a:tc>
                  <a:txBody>
                    <a:bodyPr/>
                    <a:lstStyle/>
                    <a:p>
                      <a:r>
                        <a:rPr lang="pl-PL" dirty="0" smtClean="0"/>
                        <a:t>YES</a:t>
                      </a:r>
                      <a:endParaRPr lang="pl-PL" dirty="0"/>
                    </a:p>
                  </a:txBody>
                  <a:tcPr/>
                </a:tc>
                <a:tc>
                  <a:txBody>
                    <a:bodyPr/>
                    <a:lstStyle/>
                    <a:p>
                      <a:r>
                        <a:rPr lang="pl-PL" dirty="0" smtClean="0"/>
                        <a:t>2 * n </a:t>
                      </a:r>
                      <a:r>
                        <a:rPr lang="pl-PL" dirty="0" err="1" smtClean="0"/>
                        <a:t>bytes</a:t>
                      </a:r>
                      <a:r>
                        <a:rPr lang="pl-PL" dirty="0" smtClean="0"/>
                        <a:t> + 2</a:t>
                      </a:r>
                      <a:endParaRPr lang="pl-PL" dirty="0"/>
                    </a:p>
                  </a:txBody>
                  <a:tcPr/>
                </a:tc>
                <a:extLst>
                  <a:ext uri="{0D108BD9-81ED-4DB2-BD59-A6C34878D82A}">
                    <a16:rowId xmlns:a16="http://schemas.microsoft.com/office/drawing/2014/main" val="3713355779"/>
                  </a:ext>
                </a:extLst>
              </a:tr>
            </a:tbl>
          </a:graphicData>
        </a:graphic>
      </p:graphicFrame>
      <p:sp>
        <p:nvSpPr>
          <p:cNvPr id="3" name="Prostokąt 2"/>
          <p:cNvSpPr/>
          <p:nvPr/>
        </p:nvSpPr>
        <p:spPr>
          <a:xfrm>
            <a:off x="481610" y="4108610"/>
            <a:ext cx="8281498" cy="1200329"/>
          </a:xfrm>
          <a:prstGeom prst="rect">
            <a:avLst/>
          </a:prstGeom>
        </p:spPr>
        <p:txBody>
          <a:bodyPr wrap="none">
            <a:spAutoFit/>
          </a:bodyPr>
          <a:lstStyle/>
          <a:p>
            <a:pPr marL="285750" indent="-285750">
              <a:buFont typeface="Arial" panose="020B0604020202020204" pitchFamily="34" charset="0"/>
              <a:buChar char="•"/>
            </a:pPr>
            <a:r>
              <a:rPr lang="pl-PL" dirty="0" err="1" smtClean="0"/>
              <a:t>If</a:t>
            </a:r>
            <a:r>
              <a:rPr lang="pl-PL" dirty="0" smtClean="0"/>
              <a:t>  we </a:t>
            </a:r>
            <a:r>
              <a:rPr lang="pl-PL" dirty="0" err="1" smtClean="0"/>
              <a:t>can</a:t>
            </a:r>
            <a:r>
              <a:rPr lang="pl-PL" dirty="0" smtClean="0"/>
              <a:t> </a:t>
            </a:r>
            <a:r>
              <a:rPr lang="pl-PL" dirty="0" err="1" smtClean="0"/>
              <a:t>determine</a:t>
            </a:r>
            <a:r>
              <a:rPr lang="pl-PL" dirty="0" smtClean="0"/>
              <a:t> the </a:t>
            </a:r>
            <a:r>
              <a:rPr lang="pl-PL" dirty="0" err="1" smtClean="0"/>
              <a:t>atribute</a:t>
            </a:r>
            <a:r>
              <a:rPr lang="pl-PL" dirty="0" smtClean="0"/>
              <a:t> </a:t>
            </a:r>
            <a:r>
              <a:rPr lang="pl-PL" dirty="0" err="1" smtClean="0"/>
              <a:t>length</a:t>
            </a:r>
            <a:r>
              <a:rPr lang="pl-PL" dirty="0" smtClean="0"/>
              <a:t> and </a:t>
            </a:r>
            <a:r>
              <a:rPr lang="pl-PL" dirty="0" err="1" smtClean="0"/>
              <a:t>this</a:t>
            </a:r>
            <a:r>
              <a:rPr lang="pl-PL" dirty="0" smtClean="0"/>
              <a:t> </a:t>
            </a:r>
            <a:r>
              <a:rPr lang="pl-PL" dirty="0" err="1" smtClean="0"/>
              <a:t>length</a:t>
            </a:r>
            <a:r>
              <a:rPr lang="pl-PL" dirty="0" smtClean="0"/>
              <a:t> </a:t>
            </a:r>
            <a:r>
              <a:rPr lang="pl-PL" dirty="0" err="1" smtClean="0"/>
              <a:t>is</a:t>
            </a:r>
            <a:r>
              <a:rPr lang="pl-PL" dirty="0" smtClean="0"/>
              <a:t> </a:t>
            </a:r>
            <a:r>
              <a:rPr lang="pl-PL" dirty="0" err="1" smtClean="0"/>
              <a:t>static</a:t>
            </a:r>
            <a:r>
              <a:rPr lang="pl-PL" dirty="0" smtClean="0"/>
              <a:t> </a:t>
            </a:r>
            <a:r>
              <a:rPr lang="pl-PL" dirty="0" err="1" smtClean="0"/>
              <a:t>use</a:t>
            </a:r>
            <a:r>
              <a:rPr lang="pl-PL" dirty="0" smtClean="0"/>
              <a:t> char </a:t>
            </a:r>
            <a:r>
              <a:rPr lang="pl-PL" dirty="0" err="1" smtClean="0"/>
              <a:t>or</a:t>
            </a:r>
            <a:r>
              <a:rPr lang="pl-PL" dirty="0" smtClean="0"/>
              <a:t> </a:t>
            </a:r>
            <a:r>
              <a:rPr lang="pl-PL" dirty="0" err="1" smtClean="0"/>
              <a:t>nchar</a:t>
            </a:r>
            <a:endParaRPr lang="pl-PL" dirty="0" smtClean="0"/>
          </a:p>
          <a:p>
            <a:pPr marL="285750" indent="-285750">
              <a:buFont typeface="Arial" panose="020B0604020202020204" pitchFamily="34" charset="0"/>
              <a:buChar char="•"/>
            </a:pPr>
            <a:r>
              <a:rPr lang="pl-PL" dirty="0" err="1" smtClean="0"/>
              <a:t>Use</a:t>
            </a:r>
            <a:r>
              <a:rPr lang="pl-PL" dirty="0" smtClean="0"/>
              <a:t> </a:t>
            </a:r>
            <a:r>
              <a:rPr lang="pl-PL" dirty="0" err="1" smtClean="0"/>
              <a:t>unicode</a:t>
            </a:r>
            <a:r>
              <a:rPr lang="pl-PL" dirty="0" smtClean="0"/>
              <a:t> </a:t>
            </a:r>
            <a:r>
              <a:rPr lang="pl-PL" dirty="0" err="1" smtClean="0"/>
              <a:t>types</a:t>
            </a:r>
            <a:r>
              <a:rPr lang="pl-PL" dirty="0" smtClean="0"/>
              <a:t> </a:t>
            </a:r>
            <a:r>
              <a:rPr lang="pl-PL" dirty="0" err="1" smtClean="0"/>
              <a:t>only</a:t>
            </a:r>
            <a:r>
              <a:rPr lang="pl-PL" dirty="0" smtClean="0"/>
              <a:t> </a:t>
            </a:r>
            <a:r>
              <a:rPr lang="pl-PL" dirty="0" err="1" smtClean="0"/>
              <a:t>if</a:t>
            </a:r>
            <a:r>
              <a:rPr lang="pl-PL" dirty="0" smtClean="0"/>
              <a:t> </a:t>
            </a:r>
            <a:r>
              <a:rPr lang="pl-PL" dirty="0" err="1" smtClean="0"/>
              <a:t>you</a:t>
            </a:r>
            <a:r>
              <a:rPr lang="pl-PL" dirty="0" smtClean="0"/>
              <a:t> </a:t>
            </a:r>
            <a:r>
              <a:rPr lang="pl-PL" dirty="0" err="1" smtClean="0"/>
              <a:t>really</a:t>
            </a:r>
            <a:r>
              <a:rPr lang="pl-PL" dirty="0" smtClean="0"/>
              <a:t> </a:t>
            </a:r>
            <a:r>
              <a:rPr lang="pl-PL" dirty="0" err="1" smtClean="0"/>
              <a:t>need</a:t>
            </a:r>
            <a:r>
              <a:rPr lang="pl-PL" dirty="0" smtClean="0"/>
              <a:t> </a:t>
            </a:r>
            <a:r>
              <a:rPr lang="pl-PL" dirty="0" err="1" smtClean="0"/>
              <a:t>them</a:t>
            </a:r>
            <a:endParaRPr lang="pl-PL" dirty="0" smtClean="0"/>
          </a:p>
          <a:p>
            <a:pPr marL="285750" indent="-285750">
              <a:buFont typeface="Arial" panose="020B0604020202020204" pitchFamily="34" charset="0"/>
              <a:buChar char="•"/>
            </a:pPr>
            <a:r>
              <a:rPr lang="pl-PL" dirty="0" err="1" smtClean="0"/>
              <a:t>Text</a:t>
            </a:r>
            <a:r>
              <a:rPr lang="pl-PL" dirty="0" smtClean="0"/>
              <a:t> and </a:t>
            </a:r>
            <a:r>
              <a:rPr lang="pl-PL" dirty="0" err="1" smtClean="0"/>
              <a:t>ntext</a:t>
            </a:r>
            <a:r>
              <a:rPr lang="pl-PL" dirty="0" smtClean="0"/>
              <a:t> </a:t>
            </a:r>
            <a:r>
              <a:rPr lang="pl-PL" dirty="0" err="1" smtClean="0"/>
              <a:t>will</a:t>
            </a:r>
            <a:r>
              <a:rPr lang="pl-PL" dirty="0" smtClean="0"/>
              <a:t> be </a:t>
            </a:r>
            <a:r>
              <a:rPr lang="pl-PL" dirty="0" err="1" smtClean="0"/>
              <a:t>removed</a:t>
            </a:r>
            <a:r>
              <a:rPr lang="pl-PL" dirty="0" smtClean="0"/>
              <a:t> in the </a:t>
            </a:r>
            <a:r>
              <a:rPr lang="pl-PL" dirty="0" err="1" smtClean="0"/>
              <a:t>future</a:t>
            </a:r>
            <a:r>
              <a:rPr lang="pl-PL" dirty="0" smtClean="0"/>
              <a:t> </a:t>
            </a:r>
            <a:r>
              <a:rPr lang="pl-PL" dirty="0" smtClean="0"/>
              <a:t>and we </a:t>
            </a:r>
            <a:r>
              <a:rPr lang="pl-PL" dirty="0" err="1" smtClean="0"/>
              <a:t>should</a:t>
            </a:r>
            <a:r>
              <a:rPr lang="pl-PL" dirty="0" smtClean="0"/>
              <a:t> not</a:t>
            </a:r>
            <a:r>
              <a:rPr lang="pl-PL" dirty="0" smtClean="0"/>
              <a:t> </a:t>
            </a:r>
            <a:r>
              <a:rPr lang="pl-PL" dirty="0" err="1" smtClean="0"/>
              <a:t>use</a:t>
            </a:r>
            <a:r>
              <a:rPr lang="pl-PL" dirty="0" smtClean="0"/>
              <a:t> </a:t>
            </a:r>
            <a:r>
              <a:rPr lang="pl-PL" dirty="0" err="1" smtClean="0"/>
              <a:t>them</a:t>
            </a:r>
            <a:endParaRPr lang="pl-PL" dirty="0" smtClean="0"/>
          </a:p>
          <a:p>
            <a:pPr marL="285750" indent="-285750">
              <a:buFont typeface="Arial" panose="020B0604020202020204" pitchFamily="34" charset="0"/>
              <a:buChar char="•"/>
            </a:pPr>
            <a:r>
              <a:rPr lang="pl-PL" dirty="0" err="1" smtClean="0"/>
              <a:t>Always</a:t>
            </a:r>
            <a:r>
              <a:rPr lang="pl-PL" dirty="0" smtClean="0"/>
              <a:t> </a:t>
            </a:r>
            <a:r>
              <a:rPr lang="pl-PL" dirty="0" err="1" smtClean="0"/>
              <a:t>specify</a:t>
            </a:r>
            <a:r>
              <a:rPr lang="pl-PL" dirty="0" smtClean="0"/>
              <a:t> the (n)</a:t>
            </a:r>
            <a:r>
              <a:rPr lang="pl-PL" dirty="0" err="1" smtClean="0"/>
              <a:t>varchar</a:t>
            </a:r>
            <a:r>
              <a:rPr lang="pl-PL" dirty="0" smtClean="0"/>
              <a:t> </a:t>
            </a:r>
            <a:r>
              <a:rPr lang="pl-PL" dirty="0" err="1" smtClean="0"/>
              <a:t>size</a:t>
            </a:r>
            <a:endParaRPr lang="en-GB" dirty="0" smtClean="0"/>
          </a:p>
        </p:txBody>
      </p:sp>
      <p:sp>
        <p:nvSpPr>
          <p:cNvPr id="6" name="Prostokąt 5"/>
          <p:cNvSpPr/>
          <p:nvPr/>
        </p:nvSpPr>
        <p:spPr>
          <a:xfrm>
            <a:off x="600455" y="5541461"/>
            <a:ext cx="3127908" cy="369332"/>
          </a:xfrm>
          <a:prstGeom prst="rect">
            <a:avLst/>
          </a:prstGeom>
        </p:spPr>
        <p:txBody>
          <a:bodyPr wrap="none">
            <a:spAutoFit/>
          </a:bodyPr>
          <a:lstStyle/>
          <a:p>
            <a:r>
              <a:rPr lang="pl-PL" b="1" dirty="0" smtClean="0">
                <a:solidFill>
                  <a:srgbClr val="FFCC00"/>
                </a:solidFill>
              </a:rPr>
              <a:t>DEMO: </a:t>
            </a:r>
            <a:r>
              <a:rPr lang="pl-PL" b="1" dirty="0">
                <a:solidFill>
                  <a:srgbClr val="FFCC00"/>
                </a:solidFill>
              </a:rPr>
              <a:t>55_character_types.sql</a:t>
            </a:r>
          </a:p>
        </p:txBody>
      </p:sp>
    </p:spTree>
    <p:extLst>
      <p:ext uri="{BB962C8B-B14F-4D97-AF65-F5344CB8AC3E}">
        <p14:creationId xmlns:p14="http://schemas.microsoft.com/office/powerpoint/2010/main" val="7092693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0455" y="274320"/>
            <a:ext cx="9551729" cy="1200329"/>
          </a:xfrm>
          <a:prstGeom prst="rect">
            <a:avLst/>
          </a:prstGeom>
          <a:solidFill>
            <a:srgbClr val="0070C0">
              <a:alpha val="0"/>
            </a:srgbClr>
          </a:solidFill>
        </p:spPr>
        <p:txBody>
          <a:bodyPr wrap="square" rtlCol="0">
            <a:spAutoFit/>
          </a:bodyPr>
          <a:lstStyle/>
          <a:p>
            <a:r>
              <a:rPr lang="en-US" sz="7200" dirty="0" smtClean="0">
                <a:solidFill>
                  <a:srgbClr val="FFCC00"/>
                </a:solidFill>
              </a:rPr>
              <a:t>D</a:t>
            </a:r>
            <a:r>
              <a:rPr lang="en-US" sz="7200" dirty="0" smtClean="0"/>
              <a:t>ate an</a:t>
            </a:r>
            <a:r>
              <a:rPr lang="en-US" sz="7200" dirty="0" smtClean="0">
                <a:solidFill>
                  <a:srgbClr val="FFCC00"/>
                </a:solidFill>
              </a:rPr>
              <a:t>d</a:t>
            </a:r>
            <a:r>
              <a:rPr lang="en-US" sz="7200" dirty="0" smtClean="0"/>
              <a:t> </a:t>
            </a:r>
            <a:r>
              <a:rPr lang="en-US" sz="7200" dirty="0" err="1" smtClean="0"/>
              <a:t>datet</a:t>
            </a:r>
            <a:r>
              <a:rPr lang="en-US" sz="7200" dirty="0" err="1" smtClean="0">
                <a:solidFill>
                  <a:srgbClr val="FFCC00"/>
                </a:solidFill>
              </a:rPr>
              <a:t>i</a:t>
            </a:r>
            <a:r>
              <a:rPr lang="en-US" sz="7200" dirty="0" err="1" smtClean="0"/>
              <a:t>me</a:t>
            </a:r>
            <a:endParaRPr lang="en-US" sz="7200" dirty="0"/>
          </a:p>
        </p:txBody>
      </p:sp>
      <p:pic>
        <p:nvPicPr>
          <p:cNvPr id="5" name="Picture 4"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2842" y="6211669"/>
            <a:ext cx="2627104" cy="561156"/>
          </a:xfrm>
          <a:prstGeom prst="rect">
            <a:avLst/>
          </a:prstGeom>
        </p:spPr>
      </p:pic>
      <p:graphicFrame>
        <p:nvGraphicFramePr>
          <p:cNvPr id="2" name="Tabela 1"/>
          <p:cNvGraphicFramePr>
            <a:graphicFrameLocks noGrp="1"/>
          </p:cNvGraphicFramePr>
          <p:nvPr>
            <p:extLst>
              <p:ext uri="{D42A27DB-BD31-4B8C-83A1-F6EECF244321}">
                <p14:modId xmlns:p14="http://schemas.microsoft.com/office/powerpoint/2010/main" val="3632094452"/>
              </p:ext>
            </p:extLst>
          </p:nvPr>
        </p:nvGraphicFramePr>
        <p:xfrm>
          <a:off x="481611" y="1474649"/>
          <a:ext cx="11121687" cy="3403600"/>
        </p:xfrm>
        <a:graphic>
          <a:graphicData uri="http://schemas.openxmlformats.org/drawingml/2006/table">
            <a:tbl>
              <a:tblPr firstRow="1" bandRow="1">
                <a:tableStyleId>{D27102A9-8310-4765-A935-A1911B00CA55}</a:tableStyleId>
              </a:tblPr>
              <a:tblGrid>
                <a:gridCol w="2224337">
                  <a:extLst>
                    <a:ext uri="{9D8B030D-6E8A-4147-A177-3AD203B41FA5}">
                      <a16:colId xmlns:a16="http://schemas.microsoft.com/office/drawing/2014/main" val="1466538681"/>
                    </a:ext>
                  </a:extLst>
                </a:gridCol>
                <a:gridCol w="2897683">
                  <a:extLst>
                    <a:ext uri="{9D8B030D-6E8A-4147-A177-3AD203B41FA5}">
                      <a16:colId xmlns:a16="http://schemas.microsoft.com/office/drawing/2014/main" val="1022898569"/>
                    </a:ext>
                  </a:extLst>
                </a:gridCol>
                <a:gridCol w="2883877">
                  <a:extLst>
                    <a:ext uri="{9D8B030D-6E8A-4147-A177-3AD203B41FA5}">
                      <a16:colId xmlns:a16="http://schemas.microsoft.com/office/drawing/2014/main" val="2731647997"/>
                    </a:ext>
                  </a:extLst>
                </a:gridCol>
                <a:gridCol w="891453">
                  <a:extLst>
                    <a:ext uri="{9D8B030D-6E8A-4147-A177-3AD203B41FA5}">
                      <a16:colId xmlns:a16="http://schemas.microsoft.com/office/drawing/2014/main" val="2659045477"/>
                    </a:ext>
                  </a:extLst>
                </a:gridCol>
                <a:gridCol w="2224337">
                  <a:extLst>
                    <a:ext uri="{9D8B030D-6E8A-4147-A177-3AD203B41FA5}">
                      <a16:colId xmlns:a16="http://schemas.microsoft.com/office/drawing/2014/main" val="1682011449"/>
                    </a:ext>
                  </a:extLst>
                </a:gridCol>
              </a:tblGrid>
              <a:tr h="370840">
                <a:tc>
                  <a:txBody>
                    <a:bodyPr/>
                    <a:lstStyle/>
                    <a:p>
                      <a:r>
                        <a:rPr lang="en-GB" dirty="0" smtClean="0"/>
                        <a:t>Data</a:t>
                      </a:r>
                      <a:r>
                        <a:rPr lang="en-GB" baseline="0" dirty="0" smtClean="0"/>
                        <a:t> type</a:t>
                      </a:r>
                      <a:endParaRPr lang="pl-PL" dirty="0"/>
                    </a:p>
                  </a:txBody>
                  <a:tcPr/>
                </a:tc>
                <a:tc>
                  <a:txBody>
                    <a:bodyPr/>
                    <a:lstStyle/>
                    <a:p>
                      <a:r>
                        <a:rPr lang="en-GB" dirty="0" smtClean="0"/>
                        <a:t>Range</a:t>
                      </a:r>
                      <a:r>
                        <a:rPr lang="en-GB" baseline="0" dirty="0" smtClean="0"/>
                        <a:t> from</a:t>
                      </a:r>
                      <a:endParaRPr lang="pl-PL" dirty="0"/>
                    </a:p>
                  </a:txBody>
                  <a:tcPr/>
                </a:tc>
                <a:tc>
                  <a:txBody>
                    <a:bodyPr/>
                    <a:lstStyle/>
                    <a:p>
                      <a:r>
                        <a:rPr lang="en-GB" dirty="0" smtClean="0"/>
                        <a:t>Range</a:t>
                      </a:r>
                      <a:r>
                        <a:rPr lang="en-GB" baseline="0" dirty="0" smtClean="0"/>
                        <a:t> to</a:t>
                      </a:r>
                      <a:endParaRPr lang="pl-PL" dirty="0"/>
                    </a:p>
                  </a:txBody>
                  <a:tcPr/>
                </a:tc>
                <a:tc>
                  <a:txBody>
                    <a:bodyPr/>
                    <a:lstStyle/>
                    <a:p>
                      <a:r>
                        <a:rPr lang="en-GB" dirty="0" smtClean="0"/>
                        <a:t>Size</a:t>
                      </a:r>
                      <a:r>
                        <a:rPr lang="en-GB" baseline="0" dirty="0" smtClean="0"/>
                        <a:t> in bytes</a:t>
                      </a:r>
                      <a:endParaRPr lang="pl-PL" dirty="0"/>
                    </a:p>
                  </a:txBody>
                  <a:tcPr/>
                </a:tc>
                <a:tc>
                  <a:txBody>
                    <a:bodyPr/>
                    <a:lstStyle/>
                    <a:p>
                      <a:r>
                        <a:rPr lang="en-GB" dirty="0" err="1" smtClean="0"/>
                        <a:t>Occuracy</a:t>
                      </a:r>
                      <a:endParaRPr lang="pl-PL" dirty="0"/>
                    </a:p>
                  </a:txBody>
                  <a:tcPr/>
                </a:tc>
                <a:extLst>
                  <a:ext uri="{0D108BD9-81ED-4DB2-BD59-A6C34878D82A}">
                    <a16:rowId xmlns:a16="http://schemas.microsoft.com/office/drawing/2014/main" val="686509043"/>
                  </a:ext>
                </a:extLst>
              </a:tr>
              <a:tr h="370840">
                <a:tc>
                  <a:txBody>
                    <a:bodyPr/>
                    <a:lstStyle/>
                    <a:p>
                      <a:r>
                        <a:rPr lang="en-GB" dirty="0" smtClean="0"/>
                        <a:t>Date</a:t>
                      </a:r>
                      <a:endParaRPr lang="pl-PL" dirty="0"/>
                    </a:p>
                  </a:txBody>
                  <a:tcPr/>
                </a:tc>
                <a:tc>
                  <a:txBody>
                    <a:bodyPr/>
                    <a:lstStyle/>
                    <a:p>
                      <a:r>
                        <a:rPr lang="en-GB" dirty="0" smtClean="0"/>
                        <a:t>0001-01-01</a:t>
                      </a:r>
                      <a:endParaRPr lang="pl-PL" dirty="0"/>
                    </a:p>
                  </a:txBody>
                  <a:tcPr/>
                </a:tc>
                <a:tc>
                  <a:txBody>
                    <a:bodyPr/>
                    <a:lstStyle/>
                    <a:p>
                      <a:r>
                        <a:rPr lang="en-GB" dirty="0" smtClean="0"/>
                        <a:t>9999-12-31</a:t>
                      </a:r>
                      <a:endParaRPr lang="pl-PL" dirty="0"/>
                    </a:p>
                  </a:txBody>
                  <a:tcPr/>
                </a:tc>
                <a:tc>
                  <a:txBody>
                    <a:bodyPr/>
                    <a:lstStyle/>
                    <a:p>
                      <a:r>
                        <a:rPr lang="en-GB" dirty="0" smtClean="0"/>
                        <a:t>3</a:t>
                      </a:r>
                      <a:endParaRPr lang="pl-PL" dirty="0"/>
                    </a:p>
                  </a:txBody>
                  <a:tcPr/>
                </a:tc>
                <a:tc>
                  <a:txBody>
                    <a:bodyPr/>
                    <a:lstStyle/>
                    <a:p>
                      <a:r>
                        <a:rPr lang="en-GB" dirty="0" smtClean="0"/>
                        <a:t>1</a:t>
                      </a:r>
                      <a:r>
                        <a:rPr lang="en-GB" baseline="0" dirty="0" smtClean="0"/>
                        <a:t> day</a:t>
                      </a:r>
                      <a:endParaRPr lang="pl-PL" dirty="0"/>
                    </a:p>
                  </a:txBody>
                  <a:tcPr/>
                </a:tc>
                <a:extLst>
                  <a:ext uri="{0D108BD9-81ED-4DB2-BD59-A6C34878D82A}">
                    <a16:rowId xmlns:a16="http://schemas.microsoft.com/office/drawing/2014/main" val="4152818037"/>
                  </a:ext>
                </a:extLst>
              </a:tr>
              <a:tr h="370840">
                <a:tc>
                  <a:txBody>
                    <a:bodyPr/>
                    <a:lstStyle/>
                    <a:p>
                      <a:r>
                        <a:rPr lang="en-GB" dirty="0" err="1" smtClean="0"/>
                        <a:t>Datetime</a:t>
                      </a:r>
                      <a:endParaRPr lang="pl-PL" dirty="0"/>
                    </a:p>
                  </a:txBody>
                  <a:tcPr/>
                </a:tc>
                <a:tc>
                  <a:txBody>
                    <a:bodyPr/>
                    <a:lstStyle/>
                    <a:p>
                      <a:r>
                        <a:rPr lang="en-GB" dirty="0" smtClean="0"/>
                        <a:t>1753-01-01 00:00:00</a:t>
                      </a:r>
                      <a:endParaRPr lang="pl-PL" dirty="0"/>
                    </a:p>
                  </a:txBody>
                  <a:tcPr/>
                </a:tc>
                <a:tc>
                  <a:txBody>
                    <a:bodyPr/>
                    <a:lstStyle/>
                    <a:p>
                      <a:r>
                        <a:rPr lang="en-GB" dirty="0" smtClean="0"/>
                        <a:t>9999-12-31 23:59:59</a:t>
                      </a:r>
                      <a:endParaRPr lang="pl-PL" dirty="0"/>
                    </a:p>
                  </a:txBody>
                  <a:tcPr/>
                </a:tc>
                <a:tc>
                  <a:txBody>
                    <a:bodyPr/>
                    <a:lstStyle/>
                    <a:p>
                      <a:r>
                        <a:rPr lang="en-GB" dirty="0" smtClean="0"/>
                        <a:t>8</a:t>
                      </a:r>
                      <a:endParaRPr lang="pl-PL" dirty="0"/>
                    </a:p>
                  </a:txBody>
                  <a:tcPr/>
                </a:tc>
                <a:tc>
                  <a:txBody>
                    <a:bodyPr/>
                    <a:lstStyle/>
                    <a:p>
                      <a:r>
                        <a:rPr lang="en-GB" dirty="0" smtClean="0"/>
                        <a:t>¬ 1 second</a:t>
                      </a:r>
                      <a:endParaRPr lang="pl-PL" dirty="0"/>
                    </a:p>
                  </a:txBody>
                  <a:tcPr/>
                </a:tc>
                <a:extLst>
                  <a:ext uri="{0D108BD9-81ED-4DB2-BD59-A6C34878D82A}">
                    <a16:rowId xmlns:a16="http://schemas.microsoft.com/office/drawing/2014/main" val="1526088319"/>
                  </a:ext>
                </a:extLst>
              </a:tr>
              <a:tr h="370840">
                <a:tc>
                  <a:txBody>
                    <a:bodyPr/>
                    <a:lstStyle/>
                    <a:p>
                      <a:r>
                        <a:rPr lang="en-GB" dirty="0" smtClean="0"/>
                        <a:t>Datetime2</a:t>
                      </a:r>
                      <a:endParaRPr lang="pl-PL"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0001-01-01</a:t>
                      </a:r>
                      <a:endParaRPr lang="pl-PL" dirty="0" smtClean="0"/>
                    </a:p>
                    <a:p>
                      <a:r>
                        <a:rPr lang="pl-PL" dirty="0" smtClean="0"/>
                        <a:t>00:00:00.0000000</a:t>
                      </a:r>
                      <a:endParaRPr lang="pl-PL"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9999-12-31</a:t>
                      </a:r>
                      <a:endParaRPr lang="pl-PL" dirty="0" smtClean="0"/>
                    </a:p>
                    <a:p>
                      <a:r>
                        <a:rPr lang="pl-PL" dirty="0" smtClean="0"/>
                        <a:t>23:59:59.9999999 </a:t>
                      </a:r>
                      <a:endParaRPr lang="pl-PL" dirty="0"/>
                    </a:p>
                  </a:txBody>
                  <a:tcPr/>
                </a:tc>
                <a:tc>
                  <a:txBody>
                    <a:bodyPr/>
                    <a:lstStyle/>
                    <a:p>
                      <a:r>
                        <a:rPr lang="en-GB" dirty="0" smtClean="0"/>
                        <a:t>¬8</a:t>
                      </a:r>
                      <a:endParaRPr lang="pl-PL" dirty="0"/>
                    </a:p>
                  </a:txBody>
                  <a:tcPr/>
                </a:tc>
                <a:tc>
                  <a:txBody>
                    <a:bodyPr/>
                    <a:lstStyle/>
                    <a:p>
                      <a:r>
                        <a:rPr lang="pl-PL" dirty="0" smtClean="0"/>
                        <a:t>100 </a:t>
                      </a:r>
                      <a:r>
                        <a:rPr lang="pl-PL" dirty="0" err="1" smtClean="0"/>
                        <a:t>nanoseconds</a:t>
                      </a:r>
                      <a:endParaRPr lang="pl-PL" dirty="0" smtClean="0"/>
                    </a:p>
                  </a:txBody>
                  <a:tcPr/>
                </a:tc>
                <a:extLst>
                  <a:ext uri="{0D108BD9-81ED-4DB2-BD59-A6C34878D82A}">
                    <a16:rowId xmlns:a16="http://schemas.microsoft.com/office/drawing/2014/main" val="4118181268"/>
                  </a:ext>
                </a:extLst>
              </a:tr>
              <a:tr h="370840">
                <a:tc>
                  <a:txBody>
                    <a:bodyPr/>
                    <a:lstStyle/>
                    <a:p>
                      <a:r>
                        <a:rPr lang="en-GB" dirty="0" err="1" smtClean="0"/>
                        <a:t>Smalldatetime</a:t>
                      </a:r>
                      <a:endParaRPr lang="pl-PL" dirty="0"/>
                    </a:p>
                  </a:txBody>
                  <a:tcPr/>
                </a:tc>
                <a:tc>
                  <a:txBody>
                    <a:bodyPr/>
                    <a:lstStyle/>
                    <a:p>
                      <a:r>
                        <a:rPr lang="en-GB" dirty="0" smtClean="0"/>
                        <a:t>1900-01-01 00:00:00</a:t>
                      </a:r>
                      <a:endParaRPr lang="pl-PL" dirty="0"/>
                    </a:p>
                  </a:txBody>
                  <a:tcPr/>
                </a:tc>
                <a:tc>
                  <a:txBody>
                    <a:bodyPr/>
                    <a:lstStyle/>
                    <a:p>
                      <a:r>
                        <a:rPr lang="en-GB" dirty="0" smtClean="0"/>
                        <a:t>2079-01-01 23:59:59</a:t>
                      </a:r>
                      <a:endParaRPr lang="pl-PL" dirty="0"/>
                    </a:p>
                  </a:txBody>
                  <a:tcPr/>
                </a:tc>
                <a:tc>
                  <a:txBody>
                    <a:bodyPr/>
                    <a:lstStyle/>
                    <a:p>
                      <a:r>
                        <a:rPr lang="en-GB" dirty="0" smtClean="0"/>
                        <a:t>4</a:t>
                      </a:r>
                      <a:endParaRPr lang="pl-PL" dirty="0"/>
                    </a:p>
                  </a:txBody>
                  <a:tcPr/>
                </a:tc>
                <a:tc>
                  <a:txBody>
                    <a:bodyPr/>
                    <a:lstStyle/>
                    <a:p>
                      <a:r>
                        <a:rPr lang="en-GB" dirty="0" smtClean="0"/>
                        <a:t>One </a:t>
                      </a:r>
                      <a:r>
                        <a:rPr lang="en-GB" dirty="0" err="1" smtClean="0"/>
                        <a:t>mintue</a:t>
                      </a:r>
                      <a:endParaRPr lang="pl-PL" dirty="0"/>
                    </a:p>
                  </a:txBody>
                  <a:tcPr/>
                </a:tc>
                <a:extLst>
                  <a:ext uri="{0D108BD9-81ED-4DB2-BD59-A6C34878D82A}">
                    <a16:rowId xmlns:a16="http://schemas.microsoft.com/office/drawing/2014/main" val="3713355779"/>
                  </a:ext>
                </a:extLst>
              </a:tr>
              <a:tr h="370840">
                <a:tc>
                  <a:txBody>
                    <a:bodyPr/>
                    <a:lstStyle/>
                    <a:p>
                      <a:r>
                        <a:rPr lang="en-GB" dirty="0" smtClean="0"/>
                        <a:t>Time</a:t>
                      </a:r>
                      <a:endParaRPr lang="pl-PL" dirty="0"/>
                    </a:p>
                  </a:txBody>
                  <a:tcPr/>
                </a:tc>
                <a:tc>
                  <a:txBody>
                    <a:bodyPr/>
                    <a:lstStyle/>
                    <a:p>
                      <a:r>
                        <a:rPr lang="pl-PL" dirty="0" smtClean="0"/>
                        <a:t>00:00:00.0000000</a:t>
                      </a:r>
                      <a:endParaRPr lang="pl-PL" dirty="0"/>
                    </a:p>
                  </a:txBody>
                  <a:tcPr/>
                </a:tc>
                <a:tc>
                  <a:txBody>
                    <a:bodyPr/>
                    <a:lstStyle/>
                    <a:p>
                      <a:r>
                        <a:rPr lang="pl-PL" dirty="0" smtClean="0"/>
                        <a:t>23:59:59.9999999 </a:t>
                      </a:r>
                      <a:endParaRPr lang="pl-PL" dirty="0"/>
                    </a:p>
                  </a:txBody>
                  <a:tcPr/>
                </a:tc>
                <a:tc>
                  <a:txBody>
                    <a:bodyPr/>
                    <a:lstStyle/>
                    <a:p>
                      <a:r>
                        <a:rPr lang="en-GB" dirty="0" smtClean="0"/>
                        <a:t>¬5</a:t>
                      </a:r>
                      <a:endParaRPr lang="pl-PL" dirty="0"/>
                    </a:p>
                  </a:txBody>
                  <a:tcPr/>
                </a:tc>
                <a:tc>
                  <a:txBody>
                    <a:bodyPr/>
                    <a:lstStyle/>
                    <a:p>
                      <a:r>
                        <a:rPr lang="pl-PL" dirty="0" smtClean="0"/>
                        <a:t>100 </a:t>
                      </a:r>
                      <a:r>
                        <a:rPr lang="pl-PL" dirty="0" err="1" smtClean="0"/>
                        <a:t>nanoseconds</a:t>
                      </a:r>
                      <a:endParaRPr lang="pl-PL" dirty="0"/>
                    </a:p>
                  </a:txBody>
                  <a:tcPr/>
                </a:tc>
                <a:extLst>
                  <a:ext uri="{0D108BD9-81ED-4DB2-BD59-A6C34878D82A}">
                    <a16:rowId xmlns:a16="http://schemas.microsoft.com/office/drawing/2014/main" val="1925944183"/>
                  </a:ext>
                </a:extLst>
              </a:tr>
              <a:tr h="370840">
                <a:tc>
                  <a:txBody>
                    <a:bodyPr/>
                    <a:lstStyle/>
                    <a:p>
                      <a:r>
                        <a:rPr lang="en-GB" dirty="0" err="1" smtClean="0"/>
                        <a:t>datetimeoffset</a:t>
                      </a:r>
                      <a:endParaRPr lang="pl-PL" dirty="0"/>
                    </a:p>
                  </a:txBody>
                  <a:tcPr/>
                </a:tc>
                <a:tc>
                  <a:txBody>
                    <a:bodyPr/>
                    <a:lstStyle/>
                    <a:p>
                      <a:r>
                        <a:rPr lang="pl-PL" dirty="0" smtClean="0"/>
                        <a:t>0001-01-01</a:t>
                      </a:r>
                      <a:r>
                        <a:rPr lang="en-GB" baseline="0" dirty="0" smtClean="0"/>
                        <a:t> 00:00:00 +-00:00</a:t>
                      </a:r>
                      <a:endParaRPr lang="pl-PL"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9999</a:t>
                      </a:r>
                      <a:r>
                        <a:rPr lang="pl-PL" dirty="0" smtClean="0"/>
                        <a:t>-</a:t>
                      </a:r>
                      <a:r>
                        <a:rPr lang="en-GB" dirty="0" smtClean="0"/>
                        <a:t>12</a:t>
                      </a:r>
                      <a:r>
                        <a:rPr lang="pl-PL" dirty="0" smtClean="0"/>
                        <a:t>-</a:t>
                      </a:r>
                      <a:r>
                        <a:rPr lang="en-GB" dirty="0" smtClean="0"/>
                        <a:t>31</a:t>
                      </a:r>
                      <a:r>
                        <a:rPr lang="en-GB" baseline="0" dirty="0" smtClean="0"/>
                        <a:t> 00:00:00 +-14:00</a:t>
                      </a:r>
                      <a:endParaRPr lang="pl-PL" dirty="0" smtClean="0"/>
                    </a:p>
                    <a:p>
                      <a:endParaRPr lang="pl-PL" dirty="0"/>
                    </a:p>
                  </a:txBody>
                  <a:tcPr/>
                </a:tc>
                <a:tc>
                  <a:txBody>
                    <a:bodyPr/>
                    <a:lstStyle/>
                    <a:p>
                      <a:r>
                        <a:rPr lang="en-GB" dirty="0" smtClean="0"/>
                        <a:t>10</a:t>
                      </a:r>
                      <a:endParaRPr lang="pl-PL" dirty="0"/>
                    </a:p>
                  </a:txBody>
                  <a:tcPr/>
                </a:tc>
                <a:tc>
                  <a:txBody>
                    <a:bodyPr/>
                    <a:lstStyle/>
                    <a:p>
                      <a:r>
                        <a:rPr lang="en-GB" dirty="0" smtClean="0"/>
                        <a:t>100 nanoseconds</a:t>
                      </a:r>
                      <a:endParaRPr lang="pl-PL" dirty="0"/>
                    </a:p>
                  </a:txBody>
                  <a:tcPr/>
                </a:tc>
                <a:extLst>
                  <a:ext uri="{0D108BD9-81ED-4DB2-BD59-A6C34878D82A}">
                    <a16:rowId xmlns:a16="http://schemas.microsoft.com/office/drawing/2014/main" val="3683720729"/>
                  </a:ext>
                </a:extLst>
              </a:tr>
            </a:tbl>
          </a:graphicData>
        </a:graphic>
      </p:graphicFrame>
      <p:sp>
        <p:nvSpPr>
          <p:cNvPr id="3" name="Prostokąt 2"/>
          <p:cNvSpPr/>
          <p:nvPr/>
        </p:nvSpPr>
        <p:spPr>
          <a:xfrm>
            <a:off x="600455" y="5221793"/>
            <a:ext cx="10399450" cy="646331"/>
          </a:xfrm>
          <a:prstGeom prst="rect">
            <a:avLst/>
          </a:prstGeom>
        </p:spPr>
        <p:txBody>
          <a:bodyPr wrap="none">
            <a:spAutoFit/>
          </a:bodyPr>
          <a:lstStyle/>
          <a:p>
            <a:pPr marL="285750" indent="-285750">
              <a:buFont typeface="Arial" panose="020B0604020202020204" pitchFamily="34" charset="0"/>
              <a:buChar char="•"/>
            </a:pPr>
            <a:r>
              <a:rPr lang="en-GB" dirty="0" smtClean="0"/>
              <a:t>Do not use date time everywhere</a:t>
            </a:r>
          </a:p>
          <a:p>
            <a:pPr marL="285750" indent="-285750">
              <a:buFont typeface="Arial" panose="020B0604020202020204" pitchFamily="34" charset="0"/>
              <a:buChar char="•"/>
            </a:pPr>
            <a:r>
              <a:rPr lang="en-GB" dirty="0" smtClean="0"/>
              <a:t>If you need to store the time use </a:t>
            </a:r>
            <a:r>
              <a:rPr lang="en-GB" dirty="0" err="1" smtClean="0"/>
              <a:t>smalldatetime</a:t>
            </a:r>
            <a:r>
              <a:rPr lang="en-GB" dirty="0" smtClean="0"/>
              <a:t> or date and store the hour as small </a:t>
            </a:r>
            <a:r>
              <a:rPr lang="en-GB" dirty="0" err="1" smtClean="0"/>
              <a:t>int</a:t>
            </a:r>
            <a:r>
              <a:rPr lang="en-GB" dirty="0" smtClean="0"/>
              <a:t> in separate column</a:t>
            </a:r>
          </a:p>
        </p:txBody>
      </p:sp>
    </p:spTree>
    <p:extLst>
      <p:ext uri="{BB962C8B-B14F-4D97-AF65-F5344CB8AC3E}">
        <p14:creationId xmlns:p14="http://schemas.microsoft.com/office/powerpoint/2010/main" val="3091921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0455" y="274320"/>
            <a:ext cx="9551729" cy="1200329"/>
          </a:xfrm>
          <a:prstGeom prst="rect">
            <a:avLst/>
          </a:prstGeom>
          <a:solidFill>
            <a:srgbClr val="0070C0">
              <a:alpha val="0"/>
            </a:srgbClr>
          </a:solidFill>
        </p:spPr>
        <p:txBody>
          <a:bodyPr wrap="square" rtlCol="0">
            <a:spAutoFit/>
          </a:bodyPr>
          <a:lstStyle/>
          <a:p>
            <a:r>
              <a:rPr lang="en-US" sz="7200" dirty="0" smtClean="0"/>
              <a:t>N</a:t>
            </a:r>
            <a:r>
              <a:rPr lang="en-US" sz="7200" dirty="0" smtClean="0">
                <a:solidFill>
                  <a:srgbClr val="FFCC00"/>
                </a:solidFill>
              </a:rPr>
              <a:t>u</a:t>
            </a:r>
            <a:r>
              <a:rPr lang="en-US" sz="7200" dirty="0" smtClean="0"/>
              <a:t>me</a:t>
            </a:r>
            <a:r>
              <a:rPr lang="en-US" sz="7200" dirty="0" smtClean="0">
                <a:solidFill>
                  <a:srgbClr val="FFCC00"/>
                </a:solidFill>
              </a:rPr>
              <a:t>r</a:t>
            </a:r>
            <a:r>
              <a:rPr lang="en-US" sz="7200" dirty="0" smtClean="0"/>
              <a:t>ic data type</a:t>
            </a:r>
            <a:r>
              <a:rPr lang="en-US" sz="7200" dirty="0" smtClean="0">
                <a:solidFill>
                  <a:srgbClr val="FFCC00"/>
                </a:solidFill>
              </a:rPr>
              <a:t>s</a:t>
            </a:r>
            <a:endParaRPr lang="en-US" sz="7200" dirty="0">
              <a:solidFill>
                <a:srgbClr val="FFCC00"/>
              </a:solidFill>
            </a:endParaRPr>
          </a:p>
        </p:txBody>
      </p:sp>
      <p:pic>
        <p:nvPicPr>
          <p:cNvPr id="5" name="Picture 4"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2842" y="6211669"/>
            <a:ext cx="2627104" cy="561156"/>
          </a:xfrm>
          <a:prstGeom prst="rect">
            <a:avLst/>
          </a:prstGeom>
        </p:spPr>
      </p:pic>
      <p:graphicFrame>
        <p:nvGraphicFramePr>
          <p:cNvPr id="2" name="Tabela 1"/>
          <p:cNvGraphicFramePr>
            <a:graphicFrameLocks noGrp="1"/>
          </p:cNvGraphicFramePr>
          <p:nvPr>
            <p:extLst>
              <p:ext uri="{D42A27DB-BD31-4B8C-83A1-F6EECF244321}">
                <p14:modId xmlns:p14="http://schemas.microsoft.com/office/powerpoint/2010/main" val="381420502"/>
              </p:ext>
            </p:extLst>
          </p:nvPr>
        </p:nvGraphicFramePr>
        <p:xfrm>
          <a:off x="481610" y="1474649"/>
          <a:ext cx="11018727" cy="2209014"/>
        </p:xfrm>
        <a:graphic>
          <a:graphicData uri="http://schemas.openxmlformats.org/drawingml/2006/table">
            <a:tbl>
              <a:tblPr firstRow="1" bandRow="1">
                <a:tableStyleId>{D27102A9-8310-4765-A935-A1911B00CA55}</a:tableStyleId>
              </a:tblPr>
              <a:tblGrid>
                <a:gridCol w="2754681">
                  <a:extLst>
                    <a:ext uri="{9D8B030D-6E8A-4147-A177-3AD203B41FA5}">
                      <a16:colId xmlns:a16="http://schemas.microsoft.com/office/drawing/2014/main" val="1466538681"/>
                    </a:ext>
                  </a:extLst>
                </a:gridCol>
                <a:gridCol w="3588572">
                  <a:extLst>
                    <a:ext uri="{9D8B030D-6E8A-4147-A177-3AD203B41FA5}">
                      <a16:colId xmlns:a16="http://schemas.microsoft.com/office/drawing/2014/main" val="1022898569"/>
                    </a:ext>
                  </a:extLst>
                </a:gridCol>
                <a:gridCol w="3571474">
                  <a:extLst>
                    <a:ext uri="{9D8B030D-6E8A-4147-A177-3AD203B41FA5}">
                      <a16:colId xmlns:a16="http://schemas.microsoft.com/office/drawing/2014/main" val="2731647997"/>
                    </a:ext>
                  </a:extLst>
                </a:gridCol>
                <a:gridCol w="1104000">
                  <a:extLst>
                    <a:ext uri="{9D8B030D-6E8A-4147-A177-3AD203B41FA5}">
                      <a16:colId xmlns:a16="http://schemas.microsoft.com/office/drawing/2014/main" val="2659045477"/>
                    </a:ext>
                  </a:extLst>
                </a:gridCol>
              </a:tblGrid>
              <a:tr h="370840">
                <a:tc>
                  <a:txBody>
                    <a:bodyPr/>
                    <a:lstStyle/>
                    <a:p>
                      <a:r>
                        <a:rPr lang="en-GB" dirty="0" smtClean="0"/>
                        <a:t>Data</a:t>
                      </a:r>
                      <a:r>
                        <a:rPr lang="en-GB" baseline="0" dirty="0" smtClean="0"/>
                        <a:t> type</a:t>
                      </a:r>
                      <a:endParaRPr lang="pl-PL" dirty="0"/>
                    </a:p>
                  </a:txBody>
                  <a:tcPr/>
                </a:tc>
                <a:tc>
                  <a:txBody>
                    <a:bodyPr/>
                    <a:lstStyle/>
                    <a:p>
                      <a:r>
                        <a:rPr lang="en-GB" dirty="0" smtClean="0"/>
                        <a:t>Range</a:t>
                      </a:r>
                      <a:r>
                        <a:rPr lang="en-GB" baseline="0" dirty="0" smtClean="0"/>
                        <a:t> from</a:t>
                      </a:r>
                      <a:endParaRPr lang="pl-PL" dirty="0"/>
                    </a:p>
                  </a:txBody>
                  <a:tcPr/>
                </a:tc>
                <a:tc>
                  <a:txBody>
                    <a:bodyPr/>
                    <a:lstStyle/>
                    <a:p>
                      <a:r>
                        <a:rPr lang="en-GB" dirty="0" smtClean="0"/>
                        <a:t>Range</a:t>
                      </a:r>
                      <a:r>
                        <a:rPr lang="en-GB" baseline="0" dirty="0" smtClean="0"/>
                        <a:t> to</a:t>
                      </a:r>
                      <a:endParaRPr lang="pl-PL" dirty="0"/>
                    </a:p>
                  </a:txBody>
                  <a:tcPr/>
                </a:tc>
                <a:tc>
                  <a:txBody>
                    <a:bodyPr/>
                    <a:lstStyle/>
                    <a:p>
                      <a:r>
                        <a:rPr lang="en-GB" dirty="0" smtClean="0"/>
                        <a:t>Size</a:t>
                      </a:r>
                      <a:r>
                        <a:rPr lang="en-GB" baseline="0" dirty="0" smtClean="0"/>
                        <a:t> in bytes</a:t>
                      </a:r>
                      <a:endParaRPr lang="pl-PL" dirty="0"/>
                    </a:p>
                  </a:txBody>
                  <a:tcPr/>
                </a:tc>
                <a:extLst>
                  <a:ext uri="{0D108BD9-81ED-4DB2-BD59-A6C34878D82A}">
                    <a16:rowId xmlns:a16="http://schemas.microsoft.com/office/drawing/2014/main" val="686509043"/>
                  </a:ext>
                </a:extLst>
              </a:tr>
              <a:tr h="370840">
                <a:tc>
                  <a:txBody>
                    <a:bodyPr/>
                    <a:lstStyle/>
                    <a:p>
                      <a:r>
                        <a:rPr lang="en-GB" dirty="0" err="1" smtClean="0"/>
                        <a:t>tinyint</a:t>
                      </a:r>
                      <a:endParaRPr lang="pl-PL" dirty="0"/>
                    </a:p>
                  </a:txBody>
                  <a:tcPr/>
                </a:tc>
                <a:tc>
                  <a:txBody>
                    <a:bodyPr/>
                    <a:lstStyle/>
                    <a:p>
                      <a:r>
                        <a:rPr lang="en-GB" dirty="0" smtClean="0"/>
                        <a:t>0</a:t>
                      </a:r>
                      <a:endParaRPr lang="pl-PL" dirty="0"/>
                    </a:p>
                  </a:txBody>
                  <a:tcPr/>
                </a:tc>
                <a:tc>
                  <a:txBody>
                    <a:bodyPr/>
                    <a:lstStyle/>
                    <a:p>
                      <a:r>
                        <a:rPr lang="en-GB" dirty="0" smtClean="0"/>
                        <a:t>255</a:t>
                      </a:r>
                      <a:endParaRPr lang="pl-PL" dirty="0"/>
                    </a:p>
                  </a:txBody>
                  <a:tcPr/>
                </a:tc>
                <a:tc>
                  <a:txBody>
                    <a:bodyPr/>
                    <a:lstStyle/>
                    <a:p>
                      <a:r>
                        <a:rPr lang="en-GB" dirty="0" smtClean="0"/>
                        <a:t>1</a:t>
                      </a:r>
                      <a:endParaRPr lang="pl-PL" dirty="0"/>
                    </a:p>
                  </a:txBody>
                  <a:tcPr/>
                </a:tc>
                <a:extLst>
                  <a:ext uri="{0D108BD9-81ED-4DB2-BD59-A6C34878D82A}">
                    <a16:rowId xmlns:a16="http://schemas.microsoft.com/office/drawing/2014/main" val="4152818037"/>
                  </a:ext>
                </a:extLst>
              </a:tr>
              <a:tr h="456414">
                <a:tc>
                  <a:txBody>
                    <a:bodyPr/>
                    <a:lstStyle/>
                    <a:p>
                      <a:r>
                        <a:rPr lang="en-GB" dirty="0" err="1" smtClean="0"/>
                        <a:t>smallint</a:t>
                      </a:r>
                      <a:endParaRPr lang="pl-PL" dirty="0"/>
                    </a:p>
                  </a:txBody>
                  <a:tcPr/>
                </a:tc>
                <a:tc>
                  <a:txBody>
                    <a:bodyPr/>
                    <a:lstStyle/>
                    <a:p>
                      <a:r>
                        <a:rPr lang="en-GB" dirty="0" smtClean="0"/>
                        <a:t>-2^15 (-32,768)</a:t>
                      </a:r>
                      <a:endParaRPr lang="pl-PL" dirty="0"/>
                    </a:p>
                  </a:txBody>
                  <a:tcPr/>
                </a:tc>
                <a:tc>
                  <a:txBody>
                    <a:bodyPr/>
                    <a:lstStyle/>
                    <a:p>
                      <a:r>
                        <a:rPr lang="en-GB" dirty="0" smtClean="0"/>
                        <a:t>2^15-1 (32,767)</a:t>
                      </a:r>
                      <a:endParaRPr lang="pl-PL" dirty="0"/>
                    </a:p>
                  </a:txBody>
                  <a:tcPr/>
                </a:tc>
                <a:tc>
                  <a:txBody>
                    <a:bodyPr/>
                    <a:lstStyle/>
                    <a:p>
                      <a:r>
                        <a:rPr lang="en-GB" dirty="0" smtClean="0"/>
                        <a:t>2</a:t>
                      </a:r>
                      <a:endParaRPr lang="pl-PL" dirty="0"/>
                    </a:p>
                  </a:txBody>
                  <a:tcPr/>
                </a:tc>
                <a:extLst>
                  <a:ext uri="{0D108BD9-81ED-4DB2-BD59-A6C34878D82A}">
                    <a16:rowId xmlns:a16="http://schemas.microsoft.com/office/drawing/2014/main" val="1526088319"/>
                  </a:ext>
                </a:extLst>
              </a:tr>
              <a:tr h="370840">
                <a:tc>
                  <a:txBody>
                    <a:bodyPr/>
                    <a:lstStyle/>
                    <a:p>
                      <a:r>
                        <a:rPr lang="en-GB" dirty="0" err="1" smtClean="0"/>
                        <a:t>int</a:t>
                      </a:r>
                      <a:endParaRPr lang="pl-PL"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-2^31 (-2,147,483,648)</a:t>
                      </a:r>
                      <a:endParaRPr lang="pl-PL"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2^31-1 (2,147,483,647)</a:t>
                      </a:r>
                      <a:endParaRPr lang="pl-PL" dirty="0"/>
                    </a:p>
                  </a:txBody>
                  <a:tcPr/>
                </a:tc>
                <a:tc>
                  <a:txBody>
                    <a:bodyPr/>
                    <a:lstStyle/>
                    <a:p>
                      <a:r>
                        <a:rPr lang="en-GB" dirty="0" smtClean="0"/>
                        <a:t>4</a:t>
                      </a:r>
                      <a:endParaRPr lang="pl-PL" dirty="0"/>
                    </a:p>
                  </a:txBody>
                  <a:tcPr/>
                </a:tc>
                <a:extLst>
                  <a:ext uri="{0D108BD9-81ED-4DB2-BD59-A6C34878D82A}">
                    <a16:rowId xmlns:a16="http://schemas.microsoft.com/office/drawing/2014/main" val="4118181268"/>
                  </a:ext>
                </a:extLst>
              </a:tr>
              <a:tr h="370840">
                <a:tc>
                  <a:txBody>
                    <a:bodyPr/>
                    <a:lstStyle/>
                    <a:p>
                      <a:r>
                        <a:rPr lang="en-GB" dirty="0" err="1" smtClean="0"/>
                        <a:t>bigint</a:t>
                      </a:r>
                      <a:endParaRPr lang="pl-PL" dirty="0"/>
                    </a:p>
                  </a:txBody>
                  <a:tcPr/>
                </a:tc>
                <a:tc>
                  <a:txBody>
                    <a:bodyPr/>
                    <a:lstStyle/>
                    <a:p>
                      <a:r>
                        <a:rPr lang="en-GB" dirty="0" smtClean="0"/>
                        <a:t>-2^63 (-9,223,372,036,854,775,808)</a:t>
                      </a:r>
                      <a:endParaRPr lang="pl-PL" dirty="0"/>
                    </a:p>
                  </a:txBody>
                  <a:tcPr/>
                </a:tc>
                <a:tc>
                  <a:txBody>
                    <a:bodyPr/>
                    <a:lstStyle/>
                    <a:p>
                      <a:r>
                        <a:rPr lang="en-GB" dirty="0" smtClean="0"/>
                        <a:t>2^63-1 (9,223,372,036,854,775,807)</a:t>
                      </a:r>
                      <a:endParaRPr lang="pl-PL" dirty="0"/>
                    </a:p>
                  </a:txBody>
                  <a:tcPr/>
                </a:tc>
                <a:tc>
                  <a:txBody>
                    <a:bodyPr/>
                    <a:lstStyle/>
                    <a:p>
                      <a:r>
                        <a:rPr lang="en-GB" dirty="0" smtClean="0"/>
                        <a:t>8</a:t>
                      </a:r>
                      <a:endParaRPr lang="pl-PL" dirty="0"/>
                    </a:p>
                  </a:txBody>
                  <a:tcPr/>
                </a:tc>
                <a:extLst>
                  <a:ext uri="{0D108BD9-81ED-4DB2-BD59-A6C34878D82A}">
                    <a16:rowId xmlns:a16="http://schemas.microsoft.com/office/drawing/2014/main" val="3713355779"/>
                  </a:ext>
                </a:extLst>
              </a:tr>
            </a:tbl>
          </a:graphicData>
        </a:graphic>
      </p:graphicFrame>
      <p:sp>
        <p:nvSpPr>
          <p:cNvPr id="3" name="Prostokąt 2"/>
          <p:cNvSpPr/>
          <p:nvPr/>
        </p:nvSpPr>
        <p:spPr>
          <a:xfrm>
            <a:off x="481610" y="4108610"/>
            <a:ext cx="5078634" cy="646331"/>
          </a:xfrm>
          <a:prstGeom prst="rect">
            <a:avLst/>
          </a:prstGeom>
        </p:spPr>
        <p:txBody>
          <a:bodyPr wrap="none">
            <a:spAutoFit/>
          </a:bodyPr>
          <a:lstStyle/>
          <a:p>
            <a:pPr marL="285750" indent="-285750">
              <a:buFont typeface="Arial" panose="020B0604020202020204" pitchFamily="34" charset="0"/>
              <a:buChar char="•"/>
            </a:pPr>
            <a:r>
              <a:rPr lang="en-GB" dirty="0" smtClean="0"/>
              <a:t>Remember about </a:t>
            </a:r>
            <a:r>
              <a:rPr lang="en-GB" dirty="0" err="1" smtClean="0"/>
              <a:t>tinyint</a:t>
            </a:r>
            <a:r>
              <a:rPr lang="en-GB" dirty="0" smtClean="0"/>
              <a:t> and </a:t>
            </a:r>
            <a:r>
              <a:rPr lang="en-GB" dirty="0" err="1" smtClean="0"/>
              <a:t>smallint</a:t>
            </a:r>
            <a:endParaRPr lang="en-GB" dirty="0" smtClean="0"/>
          </a:p>
          <a:p>
            <a:pPr marL="285750" indent="-285750">
              <a:buFont typeface="Arial" panose="020B0604020202020204" pitchFamily="34" charset="0"/>
              <a:buChar char="•"/>
            </a:pPr>
            <a:r>
              <a:rPr lang="en-GB" dirty="0" smtClean="0"/>
              <a:t>You do not need to have an </a:t>
            </a:r>
            <a:r>
              <a:rPr lang="en-GB" dirty="0" err="1" smtClean="0"/>
              <a:t>int</a:t>
            </a:r>
            <a:r>
              <a:rPr lang="en-GB" dirty="0" smtClean="0"/>
              <a:t> for many scenario</a:t>
            </a:r>
          </a:p>
        </p:txBody>
      </p:sp>
      <p:sp>
        <p:nvSpPr>
          <p:cNvPr id="4" name="Prostokąt 3"/>
          <p:cNvSpPr/>
          <p:nvPr/>
        </p:nvSpPr>
        <p:spPr>
          <a:xfrm>
            <a:off x="7398497" y="4578334"/>
            <a:ext cx="184731" cy="369332"/>
          </a:xfrm>
          <a:prstGeom prst="rect">
            <a:avLst/>
          </a:prstGeom>
        </p:spPr>
        <p:txBody>
          <a:bodyPr wrap="none">
            <a:spAutoFit/>
          </a:bodyPr>
          <a:lstStyle/>
          <a:p>
            <a:endParaRPr lang="pl-PL" dirty="0"/>
          </a:p>
        </p:txBody>
      </p:sp>
      <p:sp>
        <p:nvSpPr>
          <p:cNvPr id="8" name="Prostokąt 7"/>
          <p:cNvSpPr/>
          <p:nvPr/>
        </p:nvSpPr>
        <p:spPr>
          <a:xfrm>
            <a:off x="600455" y="5274546"/>
            <a:ext cx="5422658" cy="369332"/>
          </a:xfrm>
          <a:prstGeom prst="rect">
            <a:avLst/>
          </a:prstGeom>
        </p:spPr>
        <p:txBody>
          <a:bodyPr wrap="square">
            <a:spAutoFit/>
          </a:bodyPr>
          <a:lstStyle/>
          <a:p>
            <a:r>
              <a:rPr lang="pl-PL" b="1" dirty="0" smtClean="0">
                <a:solidFill>
                  <a:srgbClr val="FFCC00"/>
                </a:solidFill>
              </a:rPr>
              <a:t>DEMO:33_whole_number_data_type.sql</a:t>
            </a:r>
            <a:endParaRPr lang="pl-PL" b="1" dirty="0">
              <a:solidFill>
                <a:srgbClr val="FFCC00"/>
              </a:solidFill>
            </a:endParaRPr>
          </a:p>
        </p:txBody>
      </p:sp>
    </p:spTree>
    <p:extLst>
      <p:ext uri="{BB962C8B-B14F-4D97-AF65-F5344CB8AC3E}">
        <p14:creationId xmlns:p14="http://schemas.microsoft.com/office/powerpoint/2010/main" val="136302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0455" y="274320"/>
            <a:ext cx="9551729" cy="1200329"/>
          </a:xfrm>
          <a:prstGeom prst="rect">
            <a:avLst/>
          </a:prstGeom>
          <a:solidFill>
            <a:srgbClr val="0070C0">
              <a:alpha val="0"/>
            </a:srgbClr>
          </a:solidFill>
        </p:spPr>
        <p:txBody>
          <a:bodyPr wrap="square" rtlCol="0">
            <a:spAutoFit/>
          </a:bodyPr>
          <a:lstStyle/>
          <a:p>
            <a:r>
              <a:rPr lang="pl-PL" sz="7200" dirty="0" smtClean="0">
                <a:solidFill>
                  <a:srgbClr val="FFCC00"/>
                </a:solidFill>
              </a:rPr>
              <a:t>M</a:t>
            </a:r>
            <a:r>
              <a:rPr lang="pl-PL" sz="7200" dirty="0" smtClean="0"/>
              <a:t>on</a:t>
            </a:r>
            <a:r>
              <a:rPr lang="pl-PL" sz="7200" dirty="0" smtClean="0">
                <a:solidFill>
                  <a:srgbClr val="FFCC00"/>
                </a:solidFill>
              </a:rPr>
              <a:t>e</a:t>
            </a:r>
            <a:r>
              <a:rPr lang="pl-PL" sz="7200" dirty="0" smtClean="0"/>
              <a:t>y an</a:t>
            </a:r>
            <a:r>
              <a:rPr lang="pl-PL" sz="7200" dirty="0" smtClean="0">
                <a:solidFill>
                  <a:srgbClr val="FFCC00"/>
                </a:solidFill>
              </a:rPr>
              <a:t>d</a:t>
            </a:r>
            <a:r>
              <a:rPr lang="pl-PL" sz="7200" dirty="0" smtClean="0"/>
              <a:t> </a:t>
            </a:r>
            <a:r>
              <a:rPr lang="pl-PL" sz="7200" dirty="0" err="1" smtClean="0"/>
              <a:t>n</a:t>
            </a:r>
            <a:r>
              <a:rPr lang="pl-PL" sz="7200" dirty="0" err="1" smtClean="0">
                <a:solidFill>
                  <a:srgbClr val="FFCC00"/>
                </a:solidFill>
              </a:rPr>
              <a:t>u</a:t>
            </a:r>
            <a:r>
              <a:rPr lang="pl-PL" sz="7200" dirty="0" err="1" smtClean="0"/>
              <a:t>meric</a:t>
            </a:r>
            <a:endParaRPr lang="en-US" sz="7200" dirty="0"/>
          </a:p>
        </p:txBody>
      </p:sp>
      <p:pic>
        <p:nvPicPr>
          <p:cNvPr id="5" name="Picture 4"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2842" y="6211669"/>
            <a:ext cx="2627104" cy="561156"/>
          </a:xfrm>
          <a:prstGeom prst="rect">
            <a:avLst/>
          </a:prstGeom>
        </p:spPr>
      </p:pic>
      <p:sp>
        <p:nvSpPr>
          <p:cNvPr id="8" name="Prostokąt 7"/>
          <p:cNvSpPr/>
          <p:nvPr/>
        </p:nvSpPr>
        <p:spPr>
          <a:xfrm>
            <a:off x="600455" y="5529631"/>
            <a:ext cx="3616503" cy="369332"/>
          </a:xfrm>
          <a:prstGeom prst="rect">
            <a:avLst/>
          </a:prstGeom>
        </p:spPr>
        <p:txBody>
          <a:bodyPr wrap="none">
            <a:spAutoFit/>
          </a:bodyPr>
          <a:lstStyle/>
          <a:p>
            <a:r>
              <a:rPr lang="pl-PL" b="1" dirty="0" smtClean="0">
                <a:solidFill>
                  <a:srgbClr val="FFCC00"/>
                </a:solidFill>
              </a:rPr>
              <a:t>DEMO</a:t>
            </a:r>
            <a:r>
              <a:rPr lang="pl-PL" b="1" dirty="0">
                <a:solidFill>
                  <a:srgbClr val="FFCC00"/>
                </a:solidFill>
              </a:rPr>
              <a:t>: 44_numeric_and_money.sql</a:t>
            </a:r>
          </a:p>
        </p:txBody>
      </p:sp>
      <p:sp>
        <p:nvSpPr>
          <p:cNvPr id="7" name="Prostokąt 6"/>
          <p:cNvSpPr/>
          <p:nvPr/>
        </p:nvSpPr>
        <p:spPr>
          <a:xfrm>
            <a:off x="600455" y="2332088"/>
            <a:ext cx="6550622" cy="369332"/>
          </a:xfrm>
          <a:prstGeom prst="rect">
            <a:avLst/>
          </a:prstGeom>
        </p:spPr>
        <p:txBody>
          <a:bodyPr wrap="square">
            <a:spAutoFit/>
          </a:bodyPr>
          <a:lstStyle/>
          <a:p>
            <a:pPr marL="285750" indent="-285750">
              <a:buFont typeface="Arial" panose="020B0604020202020204" pitchFamily="34" charset="0"/>
              <a:buChar char="•"/>
            </a:pPr>
            <a:r>
              <a:rPr lang="pl-PL" dirty="0" err="1" smtClean="0"/>
              <a:t>Question</a:t>
            </a:r>
            <a:r>
              <a:rPr lang="pl-PL" dirty="0" smtClean="0"/>
              <a:t> #1 </a:t>
            </a:r>
            <a:r>
              <a:rPr lang="pl-PL" dirty="0" err="1" smtClean="0"/>
              <a:t>Should</a:t>
            </a:r>
            <a:r>
              <a:rPr lang="pl-PL" dirty="0" smtClean="0"/>
              <a:t> i </a:t>
            </a:r>
            <a:r>
              <a:rPr lang="pl-PL" dirty="0" err="1" smtClean="0"/>
              <a:t>use</a:t>
            </a:r>
            <a:r>
              <a:rPr lang="pl-PL" dirty="0" smtClean="0"/>
              <a:t> </a:t>
            </a:r>
            <a:r>
              <a:rPr lang="pl-PL" dirty="0" err="1" smtClean="0"/>
              <a:t>float</a:t>
            </a:r>
            <a:r>
              <a:rPr lang="pl-PL" dirty="0" smtClean="0"/>
              <a:t>/real </a:t>
            </a:r>
            <a:r>
              <a:rPr lang="pl-PL" dirty="0" err="1" smtClean="0"/>
              <a:t>or</a:t>
            </a:r>
            <a:r>
              <a:rPr lang="pl-PL" dirty="0" smtClean="0"/>
              <a:t> </a:t>
            </a:r>
            <a:r>
              <a:rPr lang="pl-PL" dirty="0" err="1" smtClean="0"/>
              <a:t>decimal</a:t>
            </a:r>
            <a:r>
              <a:rPr lang="pl-PL" dirty="0" smtClean="0"/>
              <a:t>/</a:t>
            </a:r>
            <a:r>
              <a:rPr lang="pl-PL" dirty="0" err="1" smtClean="0"/>
              <a:t>numeric</a:t>
            </a:r>
            <a:r>
              <a:rPr lang="pl-PL" dirty="0" smtClean="0"/>
              <a:t>/</a:t>
            </a:r>
            <a:r>
              <a:rPr lang="pl-PL" dirty="0" err="1" smtClean="0"/>
              <a:t>money</a:t>
            </a:r>
            <a:r>
              <a:rPr lang="pl-PL" dirty="0" smtClean="0"/>
              <a:t>?</a:t>
            </a:r>
            <a:endParaRPr lang="pl-PL" dirty="0"/>
          </a:p>
        </p:txBody>
      </p:sp>
      <p:sp>
        <p:nvSpPr>
          <p:cNvPr id="10" name="Prostokąt 9"/>
          <p:cNvSpPr/>
          <p:nvPr/>
        </p:nvSpPr>
        <p:spPr>
          <a:xfrm>
            <a:off x="600455" y="2793861"/>
            <a:ext cx="6023083" cy="369332"/>
          </a:xfrm>
          <a:prstGeom prst="rect">
            <a:avLst/>
          </a:prstGeom>
        </p:spPr>
        <p:txBody>
          <a:bodyPr wrap="square">
            <a:spAutoFit/>
          </a:bodyPr>
          <a:lstStyle/>
          <a:p>
            <a:pPr marL="285750" indent="-285750">
              <a:buFont typeface="Arial" panose="020B0604020202020204" pitchFamily="34" charset="0"/>
              <a:buChar char="•"/>
            </a:pPr>
            <a:r>
              <a:rPr lang="pl-PL" dirty="0" err="1" smtClean="0"/>
              <a:t>Question</a:t>
            </a:r>
            <a:r>
              <a:rPr lang="pl-PL" dirty="0" smtClean="0"/>
              <a:t> #2 </a:t>
            </a:r>
            <a:r>
              <a:rPr lang="pl-PL" dirty="0" err="1" smtClean="0"/>
              <a:t>Should</a:t>
            </a:r>
            <a:r>
              <a:rPr lang="pl-PL" dirty="0" smtClean="0"/>
              <a:t> i </a:t>
            </a:r>
            <a:r>
              <a:rPr lang="pl-PL" dirty="0" err="1" smtClean="0"/>
              <a:t>use</a:t>
            </a:r>
            <a:r>
              <a:rPr lang="pl-PL" dirty="0" smtClean="0"/>
              <a:t> </a:t>
            </a:r>
            <a:r>
              <a:rPr lang="pl-PL" dirty="0" err="1" smtClean="0"/>
              <a:t>money</a:t>
            </a:r>
            <a:r>
              <a:rPr lang="pl-PL" dirty="0" smtClean="0"/>
              <a:t> </a:t>
            </a:r>
            <a:r>
              <a:rPr lang="pl-PL" dirty="0" err="1" smtClean="0"/>
              <a:t>or</a:t>
            </a:r>
            <a:r>
              <a:rPr lang="pl-PL" dirty="0" smtClean="0"/>
              <a:t> </a:t>
            </a:r>
            <a:r>
              <a:rPr lang="pl-PL" dirty="0" err="1" smtClean="0"/>
              <a:t>decimal</a:t>
            </a:r>
            <a:r>
              <a:rPr lang="pl-PL" dirty="0"/>
              <a:t>/</a:t>
            </a:r>
            <a:r>
              <a:rPr lang="pl-PL" dirty="0" err="1" smtClean="0"/>
              <a:t>numeric</a:t>
            </a:r>
            <a:r>
              <a:rPr lang="pl-PL" dirty="0" smtClean="0"/>
              <a:t>?</a:t>
            </a:r>
            <a:endParaRPr lang="pl-PL" dirty="0"/>
          </a:p>
        </p:txBody>
      </p:sp>
      <p:sp>
        <p:nvSpPr>
          <p:cNvPr id="2" name="Prostokąt 1"/>
          <p:cNvSpPr/>
          <p:nvPr/>
        </p:nvSpPr>
        <p:spPr>
          <a:xfrm>
            <a:off x="600455" y="1408758"/>
            <a:ext cx="8616462"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pl-PL" dirty="0" err="1"/>
              <a:t>Exact</a:t>
            </a:r>
            <a:r>
              <a:rPr lang="pl-PL" dirty="0"/>
              <a:t> </a:t>
            </a:r>
            <a:r>
              <a:rPr lang="pl-PL" dirty="0" err="1"/>
              <a:t>numerics</a:t>
            </a:r>
            <a:r>
              <a:rPr lang="pl-PL" dirty="0"/>
              <a:t> </a:t>
            </a:r>
            <a:r>
              <a:rPr lang="pl-PL" dirty="0" smtClean="0"/>
              <a:t>– </a:t>
            </a:r>
            <a:r>
              <a:rPr lang="pl-PL" dirty="0" err="1" smtClean="0"/>
              <a:t>decimal</a:t>
            </a:r>
            <a:r>
              <a:rPr lang="pl-PL" dirty="0"/>
              <a:t>, </a:t>
            </a:r>
            <a:r>
              <a:rPr lang="pl-PL" dirty="0" err="1" smtClean="0"/>
              <a:t>money</a:t>
            </a:r>
            <a:r>
              <a:rPr lang="pl-PL" dirty="0"/>
              <a:t>, </a:t>
            </a:r>
            <a:r>
              <a:rPr lang="pl-PL" dirty="0" err="1" smtClean="0"/>
              <a:t>numeric</a:t>
            </a:r>
            <a:r>
              <a:rPr lang="pl-PL" dirty="0" smtClean="0"/>
              <a:t> </a:t>
            </a:r>
            <a:endParaRPr lang="pl-PL" dirty="0"/>
          </a:p>
          <a:p>
            <a:pPr marL="285750" indent="-285750">
              <a:lnSpc>
                <a:spcPct val="150000"/>
              </a:lnSpc>
              <a:buFont typeface="Arial" panose="020B0604020202020204" pitchFamily="34" charset="0"/>
              <a:buChar char="•"/>
            </a:pPr>
            <a:r>
              <a:rPr lang="pl-PL" dirty="0" err="1"/>
              <a:t>Approximate</a:t>
            </a:r>
            <a:r>
              <a:rPr lang="pl-PL" dirty="0"/>
              <a:t> </a:t>
            </a:r>
            <a:r>
              <a:rPr lang="pl-PL" dirty="0" err="1"/>
              <a:t>numerics</a:t>
            </a:r>
            <a:r>
              <a:rPr lang="pl-PL" dirty="0"/>
              <a:t> – </a:t>
            </a:r>
            <a:r>
              <a:rPr lang="pl-PL" dirty="0" err="1"/>
              <a:t>float</a:t>
            </a:r>
            <a:r>
              <a:rPr lang="pl-PL" dirty="0"/>
              <a:t>, real</a:t>
            </a:r>
          </a:p>
        </p:txBody>
      </p:sp>
      <p:sp>
        <p:nvSpPr>
          <p:cNvPr id="9" name="Prostokąt 8"/>
          <p:cNvSpPr/>
          <p:nvPr/>
        </p:nvSpPr>
        <p:spPr>
          <a:xfrm>
            <a:off x="600455" y="3680219"/>
            <a:ext cx="6023083" cy="369332"/>
          </a:xfrm>
          <a:prstGeom prst="rect">
            <a:avLst/>
          </a:prstGeom>
        </p:spPr>
        <p:txBody>
          <a:bodyPr wrap="square">
            <a:spAutoFit/>
          </a:bodyPr>
          <a:lstStyle/>
          <a:p>
            <a:pPr marL="285750" indent="-285750">
              <a:buFont typeface="Arial" panose="020B0604020202020204" pitchFamily="34" charset="0"/>
              <a:buChar char="•"/>
            </a:pPr>
            <a:r>
              <a:rPr lang="pl-PL" dirty="0" err="1" smtClean="0"/>
              <a:t>Question</a:t>
            </a:r>
            <a:r>
              <a:rPr lang="pl-PL" dirty="0" smtClean="0"/>
              <a:t> #4 </a:t>
            </a:r>
            <a:r>
              <a:rPr lang="pl-PL" dirty="0" err="1" smtClean="0"/>
              <a:t>Which</a:t>
            </a:r>
            <a:r>
              <a:rPr lang="pl-PL" dirty="0" smtClean="0"/>
              <a:t> precision for </a:t>
            </a:r>
            <a:r>
              <a:rPr lang="pl-PL" dirty="0" err="1" smtClean="0"/>
              <a:t>money</a:t>
            </a:r>
            <a:r>
              <a:rPr lang="pl-PL" dirty="0" smtClean="0"/>
              <a:t>?</a:t>
            </a:r>
            <a:endParaRPr lang="pl-PL" dirty="0"/>
          </a:p>
        </p:txBody>
      </p:sp>
      <p:sp>
        <p:nvSpPr>
          <p:cNvPr id="13" name="Prostokąt 12"/>
          <p:cNvSpPr/>
          <p:nvPr/>
        </p:nvSpPr>
        <p:spPr>
          <a:xfrm>
            <a:off x="6971880" y="2332088"/>
            <a:ext cx="3180304" cy="369332"/>
          </a:xfrm>
          <a:prstGeom prst="rect">
            <a:avLst/>
          </a:prstGeom>
        </p:spPr>
        <p:txBody>
          <a:bodyPr wrap="square">
            <a:spAutoFit/>
          </a:bodyPr>
          <a:lstStyle/>
          <a:p>
            <a:r>
              <a:rPr lang="pl-PL" b="1" dirty="0" err="1" smtClean="0">
                <a:solidFill>
                  <a:srgbClr val="FFCC00"/>
                </a:solidFill>
              </a:rPr>
              <a:t>Decimal</a:t>
            </a:r>
            <a:r>
              <a:rPr lang="pl-PL" b="1" dirty="0" smtClean="0">
                <a:solidFill>
                  <a:srgbClr val="FFCC00"/>
                </a:solidFill>
              </a:rPr>
              <a:t>/</a:t>
            </a:r>
            <a:r>
              <a:rPr lang="pl-PL" b="1" dirty="0" err="1" smtClean="0">
                <a:solidFill>
                  <a:srgbClr val="FFCC00"/>
                </a:solidFill>
              </a:rPr>
              <a:t>money</a:t>
            </a:r>
            <a:r>
              <a:rPr lang="pl-PL" b="1" dirty="0" smtClean="0">
                <a:solidFill>
                  <a:srgbClr val="FFCC00"/>
                </a:solidFill>
              </a:rPr>
              <a:t>/</a:t>
            </a:r>
            <a:r>
              <a:rPr lang="pl-PL" b="1" dirty="0" err="1" smtClean="0">
                <a:solidFill>
                  <a:srgbClr val="FFCC00"/>
                </a:solidFill>
              </a:rPr>
              <a:t>numeric</a:t>
            </a:r>
            <a:endParaRPr lang="pl-PL" b="1" dirty="0">
              <a:solidFill>
                <a:srgbClr val="FFCC00"/>
              </a:solidFill>
            </a:endParaRPr>
          </a:p>
        </p:txBody>
      </p:sp>
      <p:sp>
        <p:nvSpPr>
          <p:cNvPr id="14" name="Prostokąt 13"/>
          <p:cNvSpPr/>
          <p:nvPr/>
        </p:nvSpPr>
        <p:spPr>
          <a:xfrm>
            <a:off x="6268496" y="2773471"/>
            <a:ext cx="2948421" cy="369332"/>
          </a:xfrm>
          <a:prstGeom prst="rect">
            <a:avLst/>
          </a:prstGeom>
        </p:spPr>
        <p:txBody>
          <a:bodyPr wrap="square">
            <a:spAutoFit/>
          </a:bodyPr>
          <a:lstStyle/>
          <a:p>
            <a:r>
              <a:rPr lang="pl-PL" b="1" dirty="0" err="1" smtClean="0">
                <a:solidFill>
                  <a:srgbClr val="FFCC00"/>
                </a:solidFill>
              </a:rPr>
              <a:t>Decimal</a:t>
            </a:r>
            <a:r>
              <a:rPr lang="pl-PL" b="1" dirty="0">
                <a:solidFill>
                  <a:srgbClr val="FFCC00"/>
                </a:solidFill>
              </a:rPr>
              <a:t>/</a:t>
            </a:r>
            <a:r>
              <a:rPr lang="pl-PL" b="1" dirty="0" err="1" smtClean="0">
                <a:solidFill>
                  <a:srgbClr val="FFCC00"/>
                </a:solidFill>
              </a:rPr>
              <a:t>numeric</a:t>
            </a:r>
            <a:endParaRPr lang="pl-PL" b="1" dirty="0">
              <a:solidFill>
                <a:srgbClr val="FFCC00"/>
              </a:solidFill>
            </a:endParaRPr>
          </a:p>
        </p:txBody>
      </p:sp>
      <p:sp>
        <p:nvSpPr>
          <p:cNvPr id="3" name="Prostokąt 2"/>
          <p:cNvSpPr/>
          <p:nvPr/>
        </p:nvSpPr>
        <p:spPr>
          <a:xfrm>
            <a:off x="4895109" y="3679392"/>
            <a:ext cx="1668855" cy="369332"/>
          </a:xfrm>
          <a:prstGeom prst="rect">
            <a:avLst/>
          </a:prstGeom>
        </p:spPr>
        <p:txBody>
          <a:bodyPr wrap="none">
            <a:spAutoFit/>
          </a:bodyPr>
          <a:lstStyle/>
          <a:p>
            <a:r>
              <a:rPr lang="pl-PL" b="1" dirty="0">
                <a:solidFill>
                  <a:srgbClr val="FFCC00"/>
                </a:solidFill>
              </a:rPr>
              <a:t>DECIMAL(19, 4)</a:t>
            </a:r>
          </a:p>
        </p:txBody>
      </p:sp>
      <p:sp>
        <p:nvSpPr>
          <p:cNvPr id="15" name="Prostokąt 14"/>
          <p:cNvSpPr/>
          <p:nvPr/>
        </p:nvSpPr>
        <p:spPr>
          <a:xfrm>
            <a:off x="600455" y="3249942"/>
            <a:ext cx="6023083" cy="369332"/>
          </a:xfrm>
          <a:prstGeom prst="rect">
            <a:avLst/>
          </a:prstGeom>
        </p:spPr>
        <p:txBody>
          <a:bodyPr wrap="square">
            <a:spAutoFit/>
          </a:bodyPr>
          <a:lstStyle/>
          <a:p>
            <a:pPr marL="285750" indent="-285750">
              <a:buFont typeface="Arial" panose="020B0604020202020204" pitchFamily="34" charset="0"/>
              <a:buChar char="•"/>
            </a:pPr>
            <a:r>
              <a:rPr lang="pl-PL" dirty="0" err="1" smtClean="0"/>
              <a:t>Question</a:t>
            </a:r>
            <a:r>
              <a:rPr lang="pl-PL" dirty="0" smtClean="0"/>
              <a:t> #3 </a:t>
            </a:r>
            <a:r>
              <a:rPr lang="pl-PL" dirty="0" err="1" smtClean="0"/>
              <a:t>Should</a:t>
            </a:r>
            <a:r>
              <a:rPr lang="pl-PL" dirty="0" smtClean="0"/>
              <a:t> i </a:t>
            </a:r>
            <a:r>
              <a:rPr lang="pl-PL" dirty="0" err="1" smtClean="0"/>
              <a:t>use</a:t>
            </a:r>
            <a:r>
              <a:rPr lang="pl-PL" dirty="0" smtClean="0"/>
              <a:t> </a:t>
            </a:r>
            <a:r>
              <a:rPr lang="pl-PL" dirty="0" err="1" smtClean="0"/>
              <a:t>decimal</a:t>
            </a:r>
            <a:r>
              <a:rPr lang="pl-PL" dirty="0" smtClean="0"/>
              <a:t> </a:t>
            </a:r>
            <a:r>
              <a:rPr lang="pl-PL" dirty="0" err="1" smtClean="0"/>
              <a:t>or</a:t>
            </a:r>
            <a:r>
              <a:rPr lang="pl-PL" dirty="0" smtClean="0"/>
              <a:t> </a:t>
            </a:r>
            <a:r>
              <a:rPr lang="pl-PL" dirty="0" err="1" smtClean="0"/>
              <a:t>numeric</a:t>
            </a:r>
            <a:r>
              <a:rPr lang="pl-PL" dirty="0" smtClean="0"/>
              <a:t>?</a:t>
            </a:r>
            <a:endParaRPr lang="pl-PL" dirty="0"/>
          </a:p>
        </p:txBody>
      </p:sp>
      <p:sp>
        <p:nvSpPr>
          <p:cNvPr id="16" name="Prostokąt 15"/>
          <p:cNvSpPr/>
          <p:nvPr/>
        </p:nvSpPr>
        <p:spPr>
          <a:xfrm>
            <a:off x="5376319" y="3249942"/>
            <a:ext cx="955711" cy="369332"/>
          </a:xfrm>
          <a:prstGeom prst="rect">
            <a:avLst/>
          </a:prstGeom>
        </p:spPr>
        <p:txBody>
          <a:bodyPr wrap="none">
            <a:spAutoFit/>
          </a:bodyPr>
          <a:lstStyle/>
          <a:p>
            <a:r>
              <a:rPr lang="pl-PL" b="1" dirty="0" err="1" smtClean="0">
                <a:solidFill>
                  <a:srgbClr val="FFCC00"/>
                </a:solidFill>
              </a:rPr>
              <a:t>Decimal</a:t>
            </a:r>
            <a:endParaRPr lang="pl-PL" b="1" dirty="0">
              <a:solidFill>
                <a:srgbClr val="FFCC00"/>
              </a:solidFill>
            </a:endParaRPr>
          </a:p>
        </p:txBody>
      </p:sp>
      <p:sp>
        <p:nvSpPr>
          <p:cNvPr id="4" name="Prostokąt 3"/>
          <p:cNvSpPr/>
          <p:nvPr/>
        </p:nvSpPr>
        <p:spPr>
          <a:xfrm>
            <a:off x="600455" y="6307581"/>
            <a:ext cx="8533698" cy="369332"/>
          </a:xfrm>
          <a:prstGeom prst="rect">
            <a:avLst/>
          </a:prstGeom>
        </p:spPr>
        <p:txBody>
          <a:bodyPr wrap="square">
            <a:spAutoFit/>
          </a:bodyPr>
          <a:lstStyle/>
          <a:p>
            <a:r>
              <a:rPr lang="pl-PL" dirty="0" smtClean="0"/>
              <a:t>Data </a:t>
            </a:r>
            <a:r>
              <a:rPr lang="pl-PL" dirty="0" err="1" smtClean="0"/>
              <a:t>sizes</a:t>
            </a:r>
            <a:r>
              <a:rPr lang="pl-PL" dirty="0" smtClean="0"/>
              <a:t>: https</a:t>
            </a:r>
            <a:r>
              <a:rPr lang="pl-PL" dirty="0"/>
              <a:t>://technet.microsoft.com/en-us/library/ms172424(v=sql.110).aspx</a:t>
            </a:r>
          </a:p>
        </p:txBody>
      </p:sp>
      <p:sp>
        <p:nvSpPr>
          <p:cNvPr id="17" name="Prostokąt 16"/>
          <p:cNvSpPr/>
          <p:nvPr/>
        </p:nvSpPr>
        <p:spPr>
          <a:xfrm>
            <a:off x="600455" y="6027003"/>
            <a:ext cx="8883514" cy="369332"/>
          </a:xfrm>
          <a:prstGeom prst="rect">
            <a:avLst/>
          </a:prstGeom>
        </p:spPr>
        <p:txBody>
          <a:bodyPr wrap="square">
            <a:spAutoFit/>
          </a:bodyPr>
          <a:lstStyle/>
          <a:p>
            <a:r>
              <a:rPr lang="pl-PL" dirty="0" err="1" smtClean="0"/>
              <a:t>More</a:t>
            </a:r>
            <a:r>
              <a:rPr lang="pl-PL" dirty="0" smtClean="0"/>
              <a:t> info</a:t>
            </a:r>
            <a:r>
              <a:rPr lang="pl-PL" dirty="0"/>
              <a:t>: </a:t>
            </a:r>
            <a:r>
              <a:rPr lang="pl-PL" dirty="0">
                <a:hlinkClick r:id="rId4"/>
              </a:rPr>
              <a:t>http://pl.seequality.net/typy-liczbowe-w-sql-server</a:t>
            </a:r>
            <a:r>
              <a:rPr lang="pl-PL" dirty="0" smtClean="0">
                <a:hlinkClick r:id="rId4"/>
              </a:rPr>
              <a:t>/</a:t>
            </a:r>
            <a:r>
              <a:rPr lang="pl-PL" dirty="0" smtClean="0"/>
              <a:t> and </a:t>
            </a:r>
            <a:r>
              <a:rPr lang="pl-PL" dirty="0" err="1" smtClean="0"/>
              <a:t>others</a:t>
            </a:r>
            <a:r>
              <a:rPr lang="pl-PL" dirty="0" smtClean="0"/>
              <a:t> </a:t>
            </a:r>
            <a:r>
              <a:rPr lang="pl-PL" dirty="0" err="1" smtClean="0"/>
              <a:t>about</a:t>
            </a:r>
            <a:r>
              <a:rPr lang="pl-PL" dirty="0" smtClean="0"/>
              <a:t> data </a:t>
            </a:r>
            <a:r>
              <a:rPr lang="pl-PL" dirty="0" err="1" smtClean="0"/>
              <a:t>types</a:t>
            </a:r>
            <a:r>
              <a:rPr lang="pl-PL" dirty="0" smtClean="0"/>
              <a:t> </a:t>
            </a:r>
            <a:endParaRPr lang="pl-PL" dirty="0"/>
          </a:p>
        </p:txBody>
      </p:sp>
      <p:sp>
        <p:nvSpPr>
          <p:cNvPr id="19" name="Prostokąt 18"/>
          <p:cNvSpPr/>
          <p:nvPr/>
        </p:nvSpPr>
        <p:spPr>
          <a:xfrm>
            <a:off x="540881" y="4329302"/>
            <a:ext cx="10971181" cy="1200329"/>
          </a:xfrm>
          <a:prstGeom prst="rect">
            <a:avLst/>
          </a:prstGeom>
        </p:spPr>
        <p:txBody>
          <a:bodyPr wrap="square">
            <a:spAutoFit/>
          </a:bodyPr>
          <a:lstStyle/>
          <a:p>
            <a:pPr marL="285750" indent="-285750">
              <a:buFont typeface="Arial" panose="020B0604020202020204" pitchFamily="34" charset="0"/>
              <a:buChar char="•"/>
            </a:pPr>
            <a:r>
              <a:rPr lang="pl-PL" dirty="0" err="1" smtClean="0"/>
              <a:t>Additionaly</a:t>
            </a:r>
            <a:r>
              <a:rPr lang="pl-PL" dirty="0" smtClean="0"/>
              <a:t>: </a:t>
            </a:r>
            <a:r>
              <a:rPr lang="pl-PL" dirty="0" smtClean="0"/>
              <a:t>real and </a:t>
            </a:r>
            <a:r>
              <a:rPr lang="pl-PL" dirty="0" err="1" smtClean="0"/>
              <a:t>float</a:t>
            </a:r>
            <a:r>
              <a:rPr lang="pl-PL" dirty="0" smtClean="0"/>
              <a:t> </a:t>
            </a:r>
            <a:r>
              <a:rPr lang="pl-PL" dirty="0" err="1" smtClean="0"/>
              <a:t>causing</a:t>
            </a:r>
            <a:r>
              <a:rPr lang="pl-PL" dirty="0" smtClean="0"/>
              <a:t> the </a:t>
            </a:r>
            <a:r>
              <a:rPr lang="pl-PL" dirty="0" err="1" smtClean="0"/>
              <a:t>poor</a:t>
            </a:r>
            <a:r>
              <a:rPr lang="pl-PL" dirty="0" smtClean="0"/>
              <a:t> performance for </a:t>
            </a:r>
            <a:r>
              <a:rPr lang="pl-PL" dirty="0" err="1" smtClean="0"/>
              <a:t>where</a:t>
            </a:r>
            <a:r>
              <a:rPr lang="pl-PL" dirty="0" smtClean="0"/>
              <a:t> </a:t>
            </a:r>
            <a:r>
              <a:rPr lang="pl-PL" dirty="0" err="1" smtClean="0"/>
              <a:t>cluse</a:t>
            </a:r>
            <a:r>
              <a:rPr lang="pl-PL" dirty="0" smtClean="0"/>
              <a:t> and we </a:t>
            </a:r>
            <a:r>
              <a:rPr lang="pl-PL" dirty="0" err="1" smtClean="0"/>
              <a:t>can</a:t>
            </a:r>
            <a:r>
              <a:rPr lang="pl-PL" dirty="0" smtClean="0"/>
              <a:t> not </a:t>
            </a:r>
            <a:r>
              <a:rPr lang="pl-PL" dirty="0" err="1" smtClean="0"/>
              <a:t>use</a:t>
            </a:r>
            <a:r>
              <a:rPr lang="pl-PL" dirty="0" smtClean="0"/>
              <a:t> real and </a:t>
            </a:r>
            <a:r>
              <a:rPr lang="pl-PL" dirty="0" err="1" smtClean="0"/>
              <a:t>float</a:t>
            </a:r>
            <a:r>
              <a:rPr lang="pl-PL" dirty="0" smtClean="0"/>
              <a:t> for </a:t>
            </a:r>
            <a:r>
              <a:rPr lang="pl-PL" dirty="0" err="1" smtClean="0"/>
              <a:t>joining</a:t>
            </a:r>
            <a:r>
              <a:rPr lang="pl-PL" dirty="0" smtClean="0"/>
              <a:t> </a:t>
            </a:r>
            <a:r>
              <a:rPr lang="pl-PL" dirty="0" err="1" smtClean="0"/>
              <a:t>without</a:t>
            </a:r>
            <a:r>
              <a:rPr lang="pl-PL" dirty="0" smtClean="0"/>
              <a:t> </a:t>
            </a:r>
            <a:r>
              <a:rPr lang="pl-PL" dirty="0" err="1" smtClean="0"/>
              <a:t>conversion</a:t>
            </a:r>
            <a:r>
              <a:rPr lang="pl-PL" dirty="0" smtClean="0"/>
              <a:t> as </a:t>
            </a:r>
            <a:r>
              <a:rPr lang="pl-PL" dirty="0" err="1" smtClean="0"/>
              <a:t>well</a:t>
            </a:r>
            <a:endParaRPr lang="pl-PL" dirty="0"/>
          </a:p>
          <a:p>
            <a:pPr marL="285750" indent="-285750">
              <a:buFont typeface="Arial" panose="020B0604020202020204" pitchFamily="34" charset="0"/>
              <a:buChar char="•"/>
            </a:pPr>
            <a:r>
              <a:rPr lang="pl-PL" dirty="0" err="1" smtClean="0"/>
              <a:t>Check</a:t>
            </a:r>
            <a:r>
              <a:rPr lang="pl-PL" dirty="0" smtClean="0"/>
              <a:t> </a:t>
            </a:r>
            <a:r>
              <a:rPr lang="pl-PL" dirty="0" err="1" smtClean="0"/>
              <a:t>your</a:t>
            </a:r>
            <a:r>
              <a:rPr lang="pl-PL" dirty="0" smtClean="0"/>
              <a:t> </a:t>
            </a:r>
            <a:r>
              <a:rPr lang="pl-PL" dirty="0" err="1" smtClean="0"/>
              <a:t>requirements</a:t>
            </a:r>
            <a:r>
              <a:rPr lang="pl-PL" dirty="0" smtClean="0"/>
              <a:t> </a:t>
            </a:r>
            <a:r>
              <a:rPr lang="pl-PL" dirty="0" err="1" smtClean="0"/>
              <a:t>twice</a:t>
            </a:r>
            <a:r>
              <a:rPr lang="pl-PL" dirty="0" smtClean="0"/>
              <a:t>. Read </a:t>
            </a:r>
            <a:r>
              <a:rPr lang="pl-PL" dirty="0" err="1" smtClean="0"/>
              <a:t>about</a:t>
            </a:r>
            <a:r>
              <a:rPr lang="pl-PL" dirty="0" smtClean="0"/>
              <a:t> problem with </a:t>
            </a:r>
            <a:r>
              <a:rPr lang="pl-PL" dirty="0" err="1" smtClean="0"/>
              <a:t>changing</a:t>
            </a:r>
            <a:r>
              <a:rPr lang="pl-PL" dirty="0" smtClean="0"/>
              <a:t> </a:t>
            </a:r>
            <a:r>
              <a:rPr lang="pl-PL" dirty="0" err="1" smtClean="0"/>
              <a:t>int</a:t>
            </a:r>
            <a:r>
              <a:rPr lang="pl-PL" dirty="0" smtClean="0"/>
              <a:t> to </a:t>
            </a:r>
            <a:r>
              <a:rPr lang="pl-PL" dirty="0" err="1" smtClean="0"/>
              <a:t>bigint</a:t>
            </a:r>
            <a:r>
              <a:rPr lang="pl-PL" dirty="0" smtClean="0"/>
              <a:t> – link in the </a:t>
            </a:r>
            <a:r>
              <a:rPr lang="pl-PL" dirty="0" err="1" smtClean="0"/>
              <a:t>comments</a:t>
            </a:r>
            <a:endParaRPr lang="pl-PL" dirty="0"/>
          </a:p>
          <a:p>
            <a:pPr marL="285750" indent="-285750">
              <a:buFont typeface="Arial" panose="020B0604020202020204" pitchFamily="34" charset="0"/>
              <a:buChar char="•"/>
            </a:pPr>
            <a:r>
              <a:rPr lang="pl-PL" dirty="0" smtClean="0"/>
              <a:t>Money </a:t>
            </a:r>
            <a:r>
              <a:rPr lang="pl-PL" dirty="0" err="1" smtClean="0"/>
              <a:t>is</a:t>
            </a:r>
            <a:r>
              <a:rPr lang="pl-PL" dirty="0" smtClean="0"/>
              <a:t> a </a:t>
            </a:r>
            <a:r>
              <a:rPr lang="pl-PL" dirty="0" err="1" smtClean="0"/>
              <a:t>good</a:t>
            </a:r>
            <a:r>
              <a:rPr lang="pl-PL" dirty="0" smtClean="0"/>
              <a:t> </a:t>
            </a:r>
            <a:r>
              <a:rPr lang="pl-PL" dirty="0" err="1" smtClean="0"/>
              <a:t>choise</a:t>
            </a:r>
            <a:r>
              <a:rPr lang="pl-PL" dirty="0" smtClean="0"/>
              <a:t> for </a:t>
            </a:r>
            <a:r>
              <a:rPr lang="pl-PL" dirty="0" err="1" smtClean="0"/>
              <a:t>views</a:t>
            </a:r>
            <a:r>
              <a:rPr lang="pl-PL" dirty="0" smtClean="0"/>
              <a:t> as a data </a:t>
            </a:r>
            <a:r>
              <a:rPr lang="pl-PL" dirty="0" err="1" smtClean="0"/>
              <a:t>source</a:t>
            </a:r>
            <a:r>
              <a:rPr lang="pl-PL" dirty="0" smtClean="0"/>
              <a:t> in </a:t>
            </a:r>
            <a:r>
              <a:rPr lang="pl-PL" dirty="0" smtClean="0"/>
              <a:t>SSAS. In </a:t>
            </a:r>
            <a:r>
              <a:rPr lang="pl-PL" dirty="0" err="1" smtClean="0"/>
              <a:t>another</a:t>
            </a:r>
            <a:r>
              <a:rPr lang="pl-PL" dirty="0" smtClean="0"/>
              <a:t> </a:t>
            </a:r>
            <a:r>
              <a:rPr lang="pl-PL" dirty="0" err="1" smtClean="0"/>
              <a:t>scenarios</a:t>
            </a:r>
            <a:r>
              <a:rPr lang="pl-PL" dirty="0" smtClean="0"/>
              <a:t> </a:t>
            </a:r>
            <a:r>
              <a:rPr lang="pl-PL" dirty="0" err="1" smtClean="0"/>
              <a:t>please</a:t>
            </a:r>
            <a:r>
              <a:rPr lang="pl-PL" dirty="0" smtClean="0"/>
              <a:t> do not </a:t>
            </a:r>
            <a:r>
              <a:rPr lang="pl-PL" dirty="0" err="1" smtClean="0"/>
              <a:t>use</a:t>
            </a:r>
            <a:r>
              <a:rPr lang="pl-PL" dirty="0" smtClean="0"/>
              <a:t> </a:t>
            </a:r>
            <a:r>
              <a:rPr lang="pl-PL" dirty="0" err="1" smtClean="0"/>
              <a:t>them</a:t>
            </a:r>
            <a:endParaRPr lang="pl-PL" dirty="0"/>
          </a:p>
        </p:txBody>
      </p:sp>
    </p:spTree>
    <p:extLst>
      <p:ext uri="{BB962C8B-B14F-4D97-AF65-F5344CB8AC3E}">
        <p14:creationId xmlns:p14="http://schemas.microsoft.com/office/powerpoint/2010/main" val="144792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10" grpId="0"/>
      <p:bldP spid="2" grpId="0"/>
      <p:bldP spid="9" grpId="0"/>
      <p:bldP spid="13" grpId="0"/>
      <p:bldP spid="14" grpId="0"/>
      <p:bldP spid="3" grpId="0"/>
      <p:bldP spid="15" grpId="0"/>
      <p:bldP spid="16"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0455" y="274320"/>
            <a:ext cx="9551729" cy="1200329"/>
          </a:xfrm>
          <a:prstGeom prst="rect">
            <a:avLst/>
          </a:prstGeom>
          <a:solidFill>
            <a:srgbClr val="0070C0">
              <a:alpha val="0"/>
            </a:srgbClr>
          </a:solidFill>
        </p:spPr>
        <p:txBody>
          <a:bodyPr wrap="square" rtlCol="0">
            <a:spAutoFit/>
          </a:bodyPr>
          <a:lstStyle/>
          <a:p>
            <a:r>
              <a:rPr lang="pl-PL" sz="7200" dirty="0" smtClean="0"/>
              <a:t>BL</a:t>
            </a:r>
            <a:r>
              <a:rPr lang="pl-PL" sz="7200" dirty="0" smtClean="0">
                <a:solidFill>
                  <a:srgbClr val="FFC000"/>
                </a:solidFill>
              </a:rPr>
              <a:t>O</a:t>
            </a:r>
            <a:r>
              <a:rPr lang="pl-PL" sz="7200" dirty="0" smtClean="0"/>
              <a:t>B</a:t>
            </a:r>
            <a:endParaRPr lang="en-US" sz="7200" dirty="0"/>
          </a:p>
        </p:txBody>
      </p:sp>
      <p:pic>
        <p:nvPicPr>
          <p:cNvPr id="5" name="Picture 4"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2842" y="6211669"/>
            <a:ext cx="2627104" cy="561156"/>
          </a:xfrm>
          <a:prstGeom prst="rect">
            <a:avLst/>
          </a:prstGeom>
        </p:spPr>
      </p:pic>
      <p:sp>
        <p:nvSpPr>
          <p:cNvPr id="7" name="Prostokąt 6"/>
          <p:cNvSpPr/>
          <p:nvPr/>
        </p:nvSpPr>
        <p:spPr>
          <a:xfrm>
            <a:off x="600455" y="1526619"/>
            <a:ext cx="11336433" cy="2308324"/>
          </a:xfrm>
          <a:prstGeom prst="rect">
            <a:avLst/>
          </a:prstGeom>
        </p:spPr>
        <p:txBody>
          <a:bodyPr wrap="square">
            <a:spAutoFit/>
          </a:bodyPr>
          <a:lstStyle/>
          <a:p>
            <a:pPr marL="285750" indent="-285750">
              <a:buFont typeface="Arial" panose="020B0604020202020204" pitchFamily="34" charset="0"/>
              <a:buChar char="•"/>
            </a:pPr>
            <a:r>
              <a:rPr lang="en-US" dirty="0"/>
              <a:t>To BLOB or Not To BLOB: Large Object Storage in a Database or a </a:t>
            </a:r>
            <a:r>
              <a:rPr lang="en-US" dirty="0" err="1"/>
              <a:t>Filesystem</a:t>
            </a:r>
            <a:r>
              <a:rPr lang="pl-PL" dirty="0" smtClean="0"/>
              <a:t/>
            </a:r>
            <a:br>
              <a:rPr lang="pl-PL" dirty="0" smtClean="0"/>
            </a:br>
            <a:r>
              <a:rPr lang="en-US" dirty="0" smtClean="0">
                <a:hlinkClick r:id="rId4"/>
              </a:rPr>
              <a:t>http</a:t>
            </a:r>
            <a:r>
              <a:rPr lang="en-US" dirty="0">
                <a:hlinkClick r:id="rId4"/>
              </a:rPr>
              <a:t>://</a:t>
            </a:r>
            <a:r>
              <a:rPr lang="en-US" dirty="0" smtClean="0">
                <a:hlinkClick r:id="rId4"/>
              </a:rPr>
              <a:t>research.microsoft.com/apps/pubs/default.aspx?id=64525</a:t>
            </a:r>
            <a:endParaRPr lang="pl-PL" dirty="0"/>
          </a:p>
          <a:p>
            <a:pPr marL="285750" indent="-285750">
              <a:buFont typeface="Arial" panose="020B0604020202020204" pitchFamily="34" charset="0"/>
              <a:buChar char="•"/>
            </a:pPr>
            <a:r>
              <a:rPr lang="pl-PL" dirty="0" err="1" smtClean="0"/>
              <a:t>Varbinary</a:t>
            </a:r>
            <a:r>
              <a:rPr lang="pl-PL" dirty="0" smtClean="0"/>
              <a:t>(max)</a:t>
            </a:r>
            <a:endParaRPr lang="pl-PL" dirty="0" smtClean="0"/>
          </a:p>
          <a:p>
            <a:pPr marL="285750" indent="-285750">
              <a:buFont typeface="Arial" panose="020B0604020202020204" pitchFamily="34" charset="0"/>
              <a:buChar char="•"/>
            </a:pPr>
            <a:r>
              <a:rPr lang="pl-PL" dirty="0" err="1" smtClean="0"/>
              <a:t>Stored</a:t>
            </a:r>
            <a:r>
              <a:rPr lang="pl-PL" dirty="0" smtClean="0"/>
              <a:t> in SQL Server </a:t>
            </a:r>
            <a:r>
              <a:rPr lang="pl-PL" dirty="0" err="1" smtClean="0"/>
              <a:t>or</a:t>
            </a:r>
            <a:r>
              <a:rPr lang="pl-PL" dirty="0" smtClean="0"/>
              <a:t> </a:t>
            </a:r>
            <a:r>
              <a:rPr lang="pl-PL" dirty="0" err="1" smtClean="0"/>
              <a:t>disk</a:t>
            </a:r>
            <a:endParaRPr lang="pl-PL" dirty="0" smtClean="0"/>
          </a:p>
          <a:p>
            <a:pPr marL="285750" indent="-285750">
              <a:buFont typeface="Arial" panose="020B0604020202020204" pitchFamily="34" charset="0"/>
              <a:buChar char="•"/>
            </a:pPr>
            <a:endParaRPr lang="pl-PL" dirty="0"/>
          </a:p>
          <a:p>
            <a:r>
              <a:rPr lang="pl-PL" dirty="0" err="1" smtClean="0"/>
              <a:t>According</a:t>
            </a:r>
            <a:r>
              <a:rPr lang="pl-PL" dirty="0" smtClean="0"/>
              <a:t> </a:t>
            </a:r>
            <a:r>
              <a:rPr lang="pl-PL" dirty="0" smtClean="0"/>
              <a:t>to the </a:t>
            </a:r>
            <a:r>
              <a:rPr lang="pl-PL" dirty="0" err="1" smtClean="0"/>
              <a:t>whitepaper</a:t>
            </a:r>
            <a:r>
              <a:rPr lang="pl-PL" dirty="0" smtClean="0"/>
              <a:t>:</a:t>
            </a:r>
          </a:p>
          <a:p>
            <a:pPr marL="285750" indent="-285750">
              <a:buFont typeface="Arial" panose="020B0604020202020204" pitchFamily="34" charset="0"/>
              <a:buChar char="•"/>
            </a:pPr>
            <a:r>
              <a:rPr lang="pl-PL" dirty="0" err="1" smtClean="0"/>
              <a:t>If</a:t>
            </a:r>
            <a:r>
              <a:rPr lang="pl-PL" dirty="0" smtClean="0"/>
              <a:t> </a:t>
            </a:r>
            <a:r>
              <a:rPr lang="pl-PL" dirty="0" err="1" smtClean="0"/>
              <a:t>you</a:t>
            </a:r>
            <a:r>
              <a:rPr lang="pl-PL" dirty="0" smtClean="0"/>
              <a:t> </a:t>
            </a:r>
            <a:r>
              <a:rPr lang="pl-PL" dirty="0" err="1" smtClean="0"/>
              <a:t>have</a:t>
            </a:r>
            <a:r>
              <a:rPr lang="pl-PL" dirty="0" smtClean="0"/>
              <a:t> </a:t>
            </a:r>
            <a:r>
              <a:rPr lang="pl-PL" dirty="0" err="1" smtClean="0"/>
              <a:t>files</a:t>
            </a:r>
            <a:r>
              <a:rPr lang="pl-PL" dirty="0" smtClean="0"/>
              <a:t> </a:t>
            </a:r>
            <a:r>
              <a:rPr lang="pl-PL" dirty="0" err="1" smtClean="0"/>
              <a:t>below</a:t>
            </a:r>
            <a:r>
              <a:rPr lang="pl-PL" dirty="0" smtClean="0"/>
              <a:t> 256K </a:t>
            </a:r>
            <a:r>
              <a:rPr lang="pl-PL" dirty="0" err="1" smtClean="0"/>
              <a:t>store</a:t>
            </a:r>
            <a:r>
              <a:rPr lang="pl-PL" dirty="0" smtClean="0"/>
              <a:t> </a:t>
            </a:r>
            <a:r>
              <a:rPr lang="pl-PL" dirty="0" err="1" smtClean="0"/>
              <a:t>directly</a:t>
            </a:r>
            <a:r>
              <a:rPr lang="pl-PL" dirty="0" smtClean="0"/>
              <a:t> in </a:t>
            </a:r>
            <a:r>
              <a:rPr lang="pl-PL" dirty="0" err="1" smtClean="0"/>
              <a:t>database</a:t>
            </a:r>
            <a:endParaRPr lang="pl-PL" dirty="0" smtClean="0"/>
          </a:p>
          <a:p>
            <a:pPr marL="285750" indent="-285750">
              <a:buFont typeface="Arial" panose="020B0604020202020204" pitchFamily="34" charset="0"/>
              <a:buChar char="•"/>
            </a:pPr>
            <a:r>
              <a:rPr lang="pl-PL" dirty="0" err="1" smtClean="0"/>
              <a:t>If</a:t>
            </a:r>
            <a:r>
              <a:rPr lang="pl-PL" dirty="0" smtClean="0"/>
              <a:t> </a:t>
            </a:r>
            <a:r>
              <a:rPr lang="pl-PL" dirty="0" err="1" smtClean="0"/>
              <a:t>you</a:t>
            </a:r>
            <a:r>
              <a:rPr lang="pl-PL" dirty="0" smtClean="0"/>
              <a:t> </a:t>
            </a:r>
            <a:r>
              <a:rPr lang="pl-PL" dirty="0" err="1" smtClean="0"/>
              <a:t>have</a:t>
            </a:r>
            <a:r>
              <a:rPr lang="pl-PL" dirty="0" smtClean="0"/>
              <a:t> </a:t>
            </a:r>
            <a:r>
              <a:rPr lang="pl-PL" dirty="0" err="1" smtClean="0"/>
              <a:t>files</a:t>
            </a:r>
            <a:r>
              <a:rPr lang="pl-PL" dirty="0" smtClean="0"/>
              <a:t> </a:t>
            </a:r>
            <a:r>
              <a:rPr lang="pl-PL" dirty="0" err="1" smtClean="0"/>
              <a:t>that</a:t>
            </a:r>
            <a:r>
              <a:rPr lang="pl-PL" dirty="0" smtClean="0"/>
              <a:t> </a:t>
            </a:r>
            <a:r>
              <a:rPr lang="pl-PL" dirty="0" err="1" smtClean="0"/>
              <a:t>are</a:t>
            </a:r>
            <a:r>
              <a:rPr lang="pl-PL" dirty="0" smtClean="0"/>
              <a:t> </a:t>
            </a:r>
            <a:r>
              <a:rPr lang="pl-PL" dirty="0" err="1" smtClean="0"/>
              <a:t>above</a:t>
            </a:r>
            <a:r>
              <a:rPr lang="pl-PL" dirty="0" smtClean="0"/>
              <a:t> the 1MB </a:t>
            </a:r>
            <a:r>
              <a:rPr lang="pl-PL" dirty="0" err="1" smtClean="0"/>
              <a:t>store</a:t>
            </a:r>
            <a:r>
              <a:rPr lang="pl-PL" dirty="0" smtClean="0"/>
              <a:t> with the </a:t>
            </a:r>
            <a:r>
              <a:rPr lang="pl-PL" dirty="0" err="1" smtClean="0"/>
              <a:t>filestrem</a:t>
            </a:r>
            <a:endParaRPr lang="pl-PL" dirty="0"/>
          </a:p>
        </p:txBody>
      </p:sp>
    </p:spTree>
    <p:extLst>
      <p:ext uri="{BB962C8B-B14F-4D97-AF65-F5344CB8AC3E}">
        <p14:creationId xmlns:p14="http://schemas.microsoft.com/office/powerpoint/2010/main" val="160274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0455" y="274320"/>
            <a:ext cx="9551729" cy="1200329"/>
          </a:xfrm>
          <a:prstGeom prst="rect">
            <a:avLst/>
          </a:prstGeom>
          <a:solidFill>
            <a:srgbClr val="0070C0">
              <a:alpha val="0"/>
            </a:srgbClr>
          </a:solidFill>
        </p:spPr>
        <p:txBody>
          <a:bodyPr wrap="square" rtlCol="0">
            <a:spAutoFit/>
          </a:bodyPr>
          <a:lstStyle/>
          <a:p>
            <a:r>
              <a:rPr lang="en-US" sz="7200" dirty="0" smtClean="0"/>
              <a:t>B</a:t>
            </a:r>
            <a:r>
              <a:rPr lang="en-US" sz="7200" dirty="0" smtClean="0">
                <a:solidFill>
                  <a:srgbClr val="FFCC00"/>
                </a:solidFill>
              </a:rPr>
              <a:t>i</a:t>
            </a:r>
            <a:r>
              <a:rPr lang="en-US" sz="7200" dirty="0" smtClean="0"/>
              <a:t>t probl</a:t>
            </a:r>
            <a:r>
              <a:rPr lang="en-US" sz="7200" dirty="0" smtClean="0">
                <a:solidFill>
                  <a:srgbClr val="FFCC00"/>
                </a:solidFill>
              </a:rPr>
              <a:t>e</a:t>
            </a:r>
            <a:r>
              <a:rPr lang="en-US" sz="7200" dirty="0" smtClean="0"/>
              <a:t>m</a:t>
            </a:r>
            <a:endParaRPr lang="en-US" sz="7200" dirty="0"/>
          </a:p>
        </p:txBody>
      </p:sp>
      <p:pic>
        <p:nvPicPr>
          <p:cNvPr id="5" name="Picture 4"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2842" y="6211669"/>
            <a:ext cx="2627104" cy="561156"/>
          </a:xfrm>
          <a:prstGeom prst="rect">
            <a:avLst/>
          </a:prstGeom>
        </p:spPr>
      </p:pic>
      <p:sp>
        <p:nvSpPr>
          <p:cNvPr id="8" name="Prostokąt 7"/>
          <p:cNvSpPr/>
          <p:nvPr/>
        </p:nvSpPr>
        <p:spPr>
          <a:xfrm>
            <a:off x="600455" y="5274546"/>
            <a:ext cx="2781915" cy="369332"/>
          </a:xfrm>
          <a:prstGeom prst="rect">
            <a:avLst/>
          </a:prstGeom>
        </p:spPr>
        <p:txBody>
          <a:bodyPr wrap="none">
            <a:spAutoFit/>
          </a:bodyPr>
          <a:lstStyle/>
          <a:p>
            <a:r>
              <a:rPr lang="pl-PL" b="1" dirty="0" smtClean="0">
                <a:solidFill>
                  <a:srgbClr val="FFCC00"/>
                </a:solidFill>
              </a:rPr>
              <a:t>DEMO</a:t>
            </a:r>
            <a:r>
              <a:rPr lang="pl-PL" b="1" dirty="0">
                <a:solidFill>
                  <a:srgbClr val="FFCC00"/>
                </a:solidFill>
              </a:rPr>
              <a:t>: 99_bit_problem.sql</a:t>
            </a:r>
          </a:p>
        </p:txBody>
      </p:sp>
      <p:sp>
        <p:nvSpPr>
          <p:cNvPr id="7" name="Prostokąt 6"/>
          <p:cNvSpPr/>
          <p:nvPr/>
        </p:nvSpPr>
        <p:spPr>
          <a:xfrm>
            <a:off x="600455" y="1526619"/>
            <a:ext cx="11336433" cy="369332"/>
          </a:xfrm>
          <a:prstGeom prst="rect">
            <a:avLst/>
          </a:prstGeom>
        </p:spPr>
        <p:txBody>
          <a:bodyPr wrap="square">
            <a:spAutoFit/>
          </a:bodyPr>
          <a:lstStyle/>
          <a:p>
            <a:pPr marL="285750" indent="-285750">
              <a:buFont typeface="Arial" panose="020B0604020202020204" pitchFamily="34" charset="0"/>
              <a:buChar char="•"/>
            </a:pPr>
            <a:r>
              <a:rPr lang="en-US" dirty="0" smtClean="0"/>
              <a:t>How many possible values can store the “bit” data type?</a:t>
            </a:r>
            <a:endParaRPr lang="pl-PL" dirty="0"/>
          </a:p>
        </p:txBody>
      </p:sp>
      <p:sp>
        <p:nvSpPr>
          <p:cNvPr id="10" name="Prostokąt 9"/>
          <p:cNvSpPr/>
          <p:nvPr/>
        </p:nvSpPr>
        <p:spPr>
          <a:xfrm>
            <a:off x="600455" y="1947921"/>
            <a:ext cx="11336433" cy="369332"/>
          </a:xfrm>
          <a:prstGeom prst="rect">
            <a:avLst/>
          </a:prstGeom>
        </p:spPr>
        <p:txBody>
          <a:bodyPr wrap="square">
            <a:spAutoFit/>
          </a:bodyPr>
          <a:lstStyle/>
          <a:p>
            <a:pPr marL="285750" indent="-285750">
              <a:buFont typeface="Arial" panose="020B0604020202020204" pitchFamily="34" charset="0"/>
              <a:buChar char="•"/>
            </a:pPr>
            <a:r>
              <a:rPr lang="en-US" dirty="0" smtClean="0"/>
              <a:t>Possible values are: 1, 0, NULL</a:t>
            </a:r>
            <a:endParaRPr lang="pl-PL" dirty="0"/>
          </a:p>
        </p:txBody>
      </p:sp>
      <p:sp>
        <p:nvSpPr>
          <p:cNvPr id="12" name="Prostokąt 11"/>
          <p:cNvSpPr/>
          <p:nvPr/>
        </p:nvSpPr>
        <p:spPr>
          <a:xfrm>
            <a:off x="600455" y="2317253"/>
            <a:ext cx="11336433" cy="369332"/>
          </a:xfrm>
          <a:prstGeom prst="rect">
            <a:avLst/>
          </a:prstGeom>
        </p:spPr>
        <p:txBody>
          <a:bodyPr wrap="square">
            <a:spAutoFit/>
          </a:bodyPr>
          <a:lstStyle/>
          <a:p>
            <a:pPr marL="285750" indent="-285750">
              <a:buFont typeface="Arial" panose="020B0604020202020204" pitchFamily="34" charset="0"/>
              <a:buChar char="•"/>
            </a:pPr>
            <a:r>
              <a:rPr lang="en-US" dirty="0" smtClean="0"/>
              <a:t>Is that all?</a:t>
            </a:r>
            <a:endParaRPr lang="pl-PL" dirty="0"/>
          </a:p>
        </p:txBody>
      </p:sp>
      <p:sp>
        <p:nvSpPr>
          <p:cNvPr id="9" name="Prostokąt 8"/>
          <p:cNvSpPr/>
          <p:nvPr/>
        </p:nvSpPr>
        <p:spPr>
          <a:xfrm>
            <a:off x="600455" y="2686585"/>
            <a:ext cx="11336433" cy="369332"/>
          </a:xfrm>
          <a:prstGeom prst="rect">
            <a:avLst/>
          </a:prstGeom>
        </p:spPr>
        <p:txBody>
          <a:bodyPr wrap="square">
            <a:spAutoFit/>
          </a:bodyPr>
          <a:lstStyle/>
          <a:p>
            <a:pPr marL="285750" indent="-285750">
              <a:buFont typeface="Arial" panose="020B0604020202020204" pitchFamily="34" charset="0"/>
              <a:buChar char="•"/>
            </a:pPr>
            <a:r>
              <a:rPr lang="pl-PL" dirty="0" err="1" smtClean="0"/>
              <a:t>Consider</a:t>
            </a:r>
            <a:r>
              <a:rPr lang="pl-PL" dirty="0" smtClean="0"/>
              <a:t> </a:t>
            </a:r>
            <a:r>
              <a:rPr lang="pl-PL" dirty="0" err="1" smtClean="0"/>
              <a:t>using</a:t>
            </a:r>
            <a:r>
              <a:rPr lang="pl-PL" dirty="0" smtClean="0"/>
              <a:t> </a:t>
            </a:r>
            <a:r>
              <a:rPr lang="pl-PL" dirty="0" err="1" smtClean="0"/>
              <a:t>tinyint</a:t>
            </a:r>
            <a:r>
              <a:rPr lang="pl-PL" dirty="0" smtClean="0"/>
              <a:t> </a:t>
            </a:r>
            <a:r>
              <a:rPr lang="pl-PL" dirty="0" err="1" smtClean="0"/>
              <a:t>beside</a:t>
            </a:r>
            <a:r>
              <a:rPr lang="pl-PL" dirty="0" smtClean="0"/>
              <a:t> of bit </a:t>
            </a:r>
            <a:r>
              <a:rPr lang="pl-PL" dirty="0" err="1" smtClean="0"/>
              <a:t>values</a:t>
            </a:r>
            <a:r>
              <a:rPr lang="pl-PL" dirty="0" smtClean="0"/>
              <a:t> for </a:t>
            </a:r>
            <a:r>
              <a:rPr lang="pl-PL" dirty="0" err="1" smtClean="0"/>
              <a:t>storing</a:t>
            </a:r>
            <a:r>
              <a:rPr lang="pl-PL" dirty="0" smtClean="0"/>
              <a:t> the </a:t>
            </a:r>
            <a:r>
              <a:rPr lang="pl-PL" dirty="0" err="1" smtClean="0"/>
              <a:t>values</a:t>
            </a:r>
            <a:r>
              <a:rPr lang="pl-PL" dirty="0" smtClean="0"/>
              <a:t> </a:t>
            </a:r>
            <a:r>
              <a:rPr lang="pl-PL" dirty="0" err="1" smtClean="0"/>
              <a:t>like</a:t>
            </a:r>
            <a:r>
              <a:rPr lang="pl-PL" dirty="0" smtClean="0"/>
              <a:t> status – same </a:t>
            </a:r>
            <a:r>
              <a:rPr lang="pl-PL" dirty="0" err="1" smtClean="0"/>
              <a:t>size</a:t>
            </a:r>
            <a:r>
              <a:rPr lang="pl-PL" dirty="0" smtClean="0"/>
              <a:t>, </a:t>
            </a:r>
            <a:r>
              <a:rPr lang="pl-PL" dirty="0" err="1" smtClean="0"/>
              <a:t>more</a:t>
            </a:r>
            <a:r>
              <a:rPr lang="pl-PL" dirty="0" smtClean="0"/>
              <a:t> </a:t>
            </a:r>
            <a:r>
              <a:rPr lang="pl-PL" dirty="0" err="1" smtClean="0"/>
              <a:t>possibilities</a:t>
            </a:r>
            <a:endParaRPr lang="pl-PL" dirty="0"/>
          </a:p>
        </p:txBody>
      </p:sp>
    </p:spTree>
    <p:extLst>
      <p:ext uri="{BB962C8B-B14F-4D97-AF65-F5344CB8AC3E}">
        <p14:creationId xmlns:p14="http://schemas.microsoft.com/office/powerpoint/2010/main" val="271091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10" grpId="0"/>
      <p:bldP spid="12"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0455" y="274320"/>
            <a:ext cx="9551729" cy="1200329"/>
          </a:xfrm>
          <a:prstGeom prst="rect">
            <a:avLst/>
          </a:prstGeom>
          <a:solidFill>
            <a:srgbClr val="0070C0">
              <a:alpha val="0"/>
            </a:srgbClr>
          </a:solidFill>
        </p:spPr>
        <p:txBody>
          <a:bodyPr wrap="square" rtlCol="0">
            <a:spAutoFit/>
          </a:bodyPr>
          <a:lstStyle/>
          <a:p>
            <a:r>
              <a:rPr lang="en-US" sz="7200" dirty="0" smtClean="0"/>
              <a:t>SQ</a:t>
            </a:r>
            <a:r>
              <a:rPr lang="en-US" sz="7200" dirty="0" smtClean="0">
                <a:solidFill>
                  <a:srgbClr val="FFCC00"/>
                </a:solidFill>
              </a:rPr>
              <a:t>L</a:t>
            </a:r>
            <a:r>
              <a:rPr lang="en-US" sz="7200" dirty="0" smtClean="0"/>
              <a:t> Vari</a:t>
            </a:r>
            <a:r>
              <a:rPr lang="en-US" sz="7200" dirty="0" smtClean="0">
                <a:solidFill>
                  <a:srgbClr val="FFCC00"/>
                </a:solidFill>
              </a:rPr>
              <a:t>a</a:t>
            </a:r>
            <a:r>
              <a:rPr lang="en-US" sz="7200" dirty="0" smtClean="0"/>
              <a:t>nt</a:t>
            </a:r>
            <a:endParaRPr lang="en-US" sz="7200" dirty="0"/>
          </a:p>
        </p:txBody>
      </p:sp>
      <p:pic>
        <p:nvPicPr>
          <p:cNvPr id="5" name="Picture 4"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2842" y="6211669"/>
            <a:ext cx="2627104" cy="561156"/>
          </a:xfrm>
          <a:prstGeom prst="rect">
            <a:avLst/>
          </a:prstGeom>
        </p:spPr>
      </p:pic>
      <p:sp>
        <p:nvSpPr>
          <p:cNvPr id="8" name="Prostokąt 7"/>
          <p:cNvSpPr/>
          <p:nvPr/>
        </p:nvSpPr>
        <p:spPr>
          <a:xfrm>
            <a:off x="600455" y="5274546"/>
            <a:ext cx="2657394" cy="369332"/>
          </a:xfrm>
          <a:prstGeom prst="rect">
            <a:avLst/>
          </a:prstGeom>
        </p:spPr>
        <p:txBody>
          <a:bodyPr wrap="none">
            <a:spAutoFit/>
          </a:bodyPr>
          <a:lstStyle/>
          <a:p>
            <a:r>
              <a:rPr lang="pl-PL" b="1" dirty="0" smtClean="0">
                <a:solidFill>
                  <a:srgbClr val="FFCC00"/>
                </a:solidFill>
              </a:rPr>
              <a:t>DEMO</a:t>
            </a:r>
            <a:r>
              <a:rPr lang="pl-PL" b="1" dirty="0">
                <a:solidFill>
                  <a:srgbClr val="FFCC00"/>
                </a:solidFill>
              </a:rPr>
              <a:t>: 66_sql_variant.sql</a:t>
            </a:r>
          </a:p>
        </p:txBody>
      </p:sp>
      <p:sp>
        <p:nvSpPr>
          <p:cNvPr id="7" name="Prostokąt 6"/>
          <p:cNvSpPr/>
          <p:nvPr/>
        </p:nvSpPr>
        <p:spPr>
          <a:xfrm>
            <a:off x="600455" y="1710910"/>
            <a:ext cx="11336433" cy="369332"/>
          </a:xfrm>
          <a:prstGeom prst="rect">
            <a:avLst/>
          </a:prstGeom>
        </p:spPr>
        <p:txBody>
          <a:bodyPr wrap="square">
            <a:spAutoFit/>
          </a:bodyPr>
          <a:lstStyle/>
          <a:p>
            <a:r>
              <a:rPr lang="en-US" dirty="0" smtClean="0"/>
              <a:t>One type to store all kind of data</a:t>
            </a:r>
          </a:p>
        </p:txBody>
      </p:sp>
      <p:sp>
        <p:nvSpPr>
          <p:cNvPr id="9" name="Prostokąt 8"/>
          <p:cNvSpPr/>
          <p:nvPr/>
        </p:nvSpPr>
        <p:spPr>
          <a:xfrm>
            <a:off x="600455" y="2116341"/>
            <a:ext cx="11336433" cy="1138773"/>
          </a:xfrm>
          <a:prstGeom prst="rect">
            <a:avLst/>
          </a:prstGeom>
        </p:spPr>
        <p:txBody>
          <a:bodyPr wrap="square">
            <a:spAutoFit/>
          </a:bodyPr>
          <a:lstStyle/>
          <a:p>
            <a:r>
              <a:rPr lang="en-US" sz="3200" b="1" dirty="0" smtClean="0">
                <a:solidFill>
                  <a:srgbClr val="FF0000"/>
                </a:solidFill>
              </a:rPr>
              <a:t>DO NOT USE ON THE PRODUCTION CODE</a:t>
            </a:r>
            <a:r>
              <a:rPr lang="pl-PL" sz="3200" b="1" dirty="0" smtClean="0">
                <a:solidFill>
                  <a:srgbClr val="FF0000"/>
                </a:solidFill>
              </a:rPr>
              <a:t/>
            </a:r>
            <a:br>
              <a:rPr lang="pl-PL" sz="3200" b="1" dirty="0" smtClean="0">
                <a:solidFill>
                  <a:srgbClr val="FF0000"/>
                </a:solidFill>
              </a:rPr>
            </a:br>
            <a:r>
              <a:rPr lang="pl-PL" dirty="0" err="1" smtClean="0"/>
              <a:t>There</a:t>
            </a:r>
            <a:r>
              <a:rPr lang="pl-PL" dirty="0" smtClean="0"/>
              <a:t> </a:t>
            </a:r>
            <a:r>
              <a:rPr lang="pl-PL" dirty="0" err="1" smtClean="0"/>
              <a:t>are</a:t>
            </a:r>
            <a:r>
              <a:rPr lang="pl-PL" dirty="0" smtClean="0"/>
              <a:t> not </a:t>
            </a:r>
            <a:r>
              <a:rPr lang="pl-PL" dirty="0" err="1" smtClean="0"/>
              <a:t>supported</a:t>
            </a:r>
            <a:r>
              <a:rPr lang="pl-PL" dirty="0" smtClean="0"/>
              <a:t> by </a:t>
            </a:r>
            <a:r>
              <a:rPr lang="pl-PL" dirty="0" err="1" smtClean="0"/>
              <a:t>many</a:t>
            </a:r>
            <a:r>
              <a:rPr lang="pl-PL" dirty="0" smtClean="0"/>
              <a:t> 3rd part </a:t>
            </a:r>
            <a:r>
              <a:rPr lang="pl-PL" dirty="0" err="1" smtClean="0"/>
              <a:t>tools</a:t>
            </a:r>
            <a:r>
              <a:rPr lang="pl-PL" dirty="0" smtClean="0"/>
              <a:t> </a:t>
            </a:r>
            <a:r>
              <a:rPr lang="pl-PL" dirty="0" err="1" smtClean="0"/>
              <a:t>like</a:t>
            </a:r>
            <a:r>
              <a:rPr lang="pl-PL" dirty="0" smtClean="0"/>
              <a:t> </a:t>
            </a:r>
            <a:r>
              <a:rPr lang="pl-PL" dirty="0" err="1" smtClean="0"/>
              <a:t>ie</a:t>
            </a:r>
            <a:r>
              <a:rPr lang="pl-PL" dirty="0" smtClean="0"/>
              <a:t> </a:t>
            </a:r>
            <a:r>
              <a:rPr lang="pl-PL" dirty="0" err="1" smtClean="0"/>
              <a:t>Entity</a:t>
            </a:r>
            <a:r>
              <a:rPr lang="pl-PL" dirty="0" smtClean="0"/>
              <a:t> </a:t>
            </a:r>
            <a:r>
              <a:rPr lang="pl-PL" dirty="0" err="1" smtClean="0"/>
              <a:t>Freamwork</a:t>
            </a:r>
            <a:r>
              <a:rPr lang="pl-PL" dirty="0" smtClean="0"/>
              <a:t> and ODBC </a:t>
            </a:r>
            <a:r>
              <a:rPr lang="pl-PL" dirty="0" err="1" smtClean="0"/>
              <a:t>drivers</a:t>
            </a:r>
            <a:r>
              <a:rPr lang="pl-PL" dirty="0" smtClean="0"/>
              <a:t>, problem with </a:t>
            </a:r>
            <a:r>
              <a:rPr lang="pl-PL" dirty="0" err="1" smtClean="0"/>
              <a:t>linked</a:t>
            </a:r>
            <a:r>
              <a:rPr lang="pl-PL" dirty="0" smtClean="0"/>
              <a:t> </a:t>
            </a:r>
            <a:r>
              <a:rPr lang="pl-PL" dirty="0" err="1" smtClean="0"/>
              <a:t>servers</a:t>
            </a:r>
            <a:r>
              <a:rPr lang="pl-PL" dirty="0" smtClean="0"/>
              <a:t> and </a:t>
            </a:r>
            <a:r>
              <a:rPr lang="pl-PL" dirty="0" err="1" smtClean="0"/>
              <a:t>many</a:t>
            </a:r>
            <a:r>
              <a:rPr lang="pl-PL" dirty="0" smtClean="0"/>
              <a:t> </a:t>
            </a:r>
            <a:r>
              <a:rPr lang="pl-PL" dirty="0" err="1" smtClean="0"/>
              <a:t>more</a:t>
            </a:r>
            <a:endParaRPr lang="en-US" dirty="0" smtClean="0"/>
          </a:p>
        </p:txBody>
      </p:sp>
    </p:spTree>
    <p:extLst>
      <p:ext uri="{BB962C8B-B14F-4D97-AF65-F5344CB8AC3E}">
        <p14:creationId xmlns:p14="http://schemas.microsoft.com/office/powerpoint/2010/main" val="236733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02336" y="274320"/>
            <a:ext cx="7443536" cy="1200329"/>
          </a:xfrm>
          <a:prstGeom prst="rect">
            <a:avLst/>
          </a:prstGeom>
          <a:solidFill>
            <a:srgbClr val="0070C0">
              <a:alpha val="0"/>
            </a:srgbClr>
          </a:solidFill>
        </p:spPr>
        <p:txBody>
          <a:bodyPr wrap="square" rtlCol="0">
            <a:spAutoFit/>
          </a:bodyPr>
          <a:lstStyle/>
          <a:p>
            <a:r>
              <a:rPr lang="pl-PL" sz="7200" dirty="0" smtClean="0">
                <a:solidFill>
                  <a:srgbClr val="FFC000"/>
                </a:solidFill>
              </a:rPr>
              <a:t>W</a:t>
            </a:r>
            <a:r>
              <a:rPr lang="pl-PL" sz="7200" dirty="0" smtClean="0"/>
              <a:t>hat is </a:t>
            </a:r>
            <a:r>
              <a:rPr lang="pl-PL" sz="7200" dirty="0" smtClean="0">
                <a:solidFill>
                  <a:srgbClr val="FFC000"/>
                </a:solidFill>
              </a:rPr>
              <a:t>s</a:t>
            </a:r>
            <a:r>
              <a:rPr lang="pl-PL" sz="7200" dirty="0" smtClean="0"/>
              <a:t>ee</a:t>
            </a:r>
            <a:r>
              <a:rPr lang="pl-PL" sz="7200" dirty="0" smtClean="0">
                <a:solidFill>
                  <a:srgbClr val="FFC000"/>
                </a:solidFill>
              </a:rPr>
              <a:t>q</a:t>
            </a:r>
            <a:r>
              <a:rPr lang="pl-PL" sz="7200" dirty="0" smtClean="0"/>
              <a:t>ua</a:t>
            </a:r>
            <a:r>
              <a:rPr lang="pl-PL" sz="7200" dirty="0" smtClean="0">
                <a:solidFill>
                  <a:srgbClr val="FFC000"/>
                </a:solidFill>
              </a:rPr>
              <a:t>l</a:t>
            </a:r>
            <a:r>
              <a:rPr lang="pl-PL" sz="7200" dirty="0" smtClean="0"/>
              <a:t>ity?</a:t>
            </a:r>
            <a:endParaRPr lang="en-US" sz="7200" dirty="0"/>
          </a:p>
        </p:txBody>
      </p:sp>
      <p:sp>
        <p:nvSpPr>
          <p:cNvPr id="14" name="TextBox 13"/>
          <p:cNvSpPr txBox="1"/>
          <p:nvPr/>
        </p:nvSpPr>
        <p:spPr>
          <a:xfrm>
            <a:off x="402336" y="1722120"/>
            <a:ext cx="9326880" cy="4031873"/>
          </a:xfrm>
          <a:prstGeom prst="rect">
            <a:avLst/>
          </a:prstGeom>
          <a:noFill/>
        </p:spPr>
        <p:txBody>
          <a:bodyPr wrap="square" rtlCol="0">
            <a:spAutoFit/>
          </a:bodyPr>
          <a:lstStyle/>
          <a:p>
            <a:pPr marL="285750" indent="-285750">
              <a:buFont typeface="Arial" panose="020B0604020202020204" pitchFamily="34" charset="0"/>
              <a:buChar char="•"/>
            </a:pPr>
            <a:r>
              <a:rPr lang="pl-PL" sz="3200" dirty="0" err="1" smtClean="0"/>
              <a:t>It’s</a:t>
            </a:r>
            <a:r>
              <a:rPr lang="pl-PL" sz="3200" dirty="0" smtClean="0"/>
              <a:t> web blog </a:t>
            </a:r>
            <a:r>
              <a:rPr lang="pl-PL" sz="3200" u="sng" dirty="0" smtClean="0">
                <a:hlinkClick r:id="rId2"/>
              </a:rPr>
              <a:t>www.seequality.net</a:t>
            </a:r>
            <a:r>
              <a:rPr lang="pl-PL" sz="3200" u="sng" dirty="0" smtClean="0"/>
              <a:t> </a:t>
            </a:r>
            <a:r>
              <a:rPr lang="pl-PL" sz="3200" dirty="0" smtClean="0"/>
              <a:t>in two languages</a:t>
            </a:r>
          </a:p>
          <a:p>
            <a:pPr marL="285750" indent="-285750">
              <a:buFont typeface="Arial" panose="020B0604020202020204" pitchFamily="34" charset="0"/>
              <a:buChar char="•"/>
            </a:pPr>
            <a:r>
              <a:rPr lang="pl-PL" sz="3200" dirty="0" smtClean="0"/>
              <a:t>Created by Adrian Chodkowski &amp; Sławomir Drzymała</a:t>
            </a:r>
          </a:p>
          <a:p>
            <a:pPr marL="285750" indent="-285750">
              <a:buFont typeface="Arial" panose="020B0604020202020204" pitchFamily="34" charset="0"/>
              <a:buChar char="•"/>
            </a:pPr>
            <a:r>
              <a:rPr lang="pl-PL" sz="3200" dirty="0" smtClean="0"/>
              <a:t>You can find articles, posts and videos…</a:t>
            </a:r>
          </a:p>
          <a:p>
            <a:pPr marL="285750" indent="-285750">
              <a:buFont typeface="Arial" panose="020B0604020202020204" pitchFamily="34" charset="0"/>
              <a:buChar char="•"/>
            </a:pPr>
            <a:r>
              <a:rPr lang="pl-PL" sz="3200" dirty="0" smtClean="0"/>
              <a:t>You can also write your own articles…</a:t>
            </a:r>
          </a:p>
          <a:p>
            <a:pPr marL="285750" indent="-285750">
              <a:buFont typeface="Arial" panose="020B0604020202020204" pitchFamily="34" charset="0"/>
              <a:buChar char="•"/>
            </a:pPr>
            <a:r>
              <a:rPr lang="pl-PL" sz="3200" dirty="0" smtClean="0"/>
              <a:t>… or ask questions </a:t>
            </a:r>
          </a:p>
          <a:p>
            <a:pPr marL="285750" indent="-285750">
              <a:buFont typeface="Arial" panose="020B0604020202020204" pitchFamily="34" charset="0"/>
              <a:buChar char="•"/>
            </a:pPr>
            <a:r>
              <a:rPr lang="pl-PL" sz="3200" dirty="0" smtClean="0"/>
              <a:t>Contact:</a:t>
            </a:r>
            <a:r>
              <a:rPr lang="en-US" sz="3200" dirty="0" smtClean="0"/>
              <a:t/>
            </a:r>
            <a:br>
              <a:rPr lang="en-US" sz="3200" dirty="0" smtClean="0"/>
            </a:br>
            <a:r>
              <a:rPr lang="pl-PL" sz="3200" dirty="0" err="1" smtClean="0"/>
              <a:t>slawomirdrzymala</a:t>
            </a:r>
            <a:r>
              <a:rPr lang="en-US" sz="3200" dirty="0" smtClean="0"/>
              <a:t>@seequality.net</a:t>
            </a:r>
            <a:endParaRPr lang="pl-PL" sz="3200" dirty="0" smtClean="0"/>
          </a:p>
          <a:p>
            <a:pPr marL="285750" indent="-285750">
              <a:buFont typeface="Arial" panose="020B0604020202020204" pitchFamily="34" charset="0"/>
              <a:buChar char="•"/>
            </a:pPr>
            <a:endParaRPr lang="pl-PL" sz="3200" dirty="0" smtClean="0"/>
          </a:p>
        </p:txBody>
      </p:sp>
      <p:pic>
        <p:nvPicPr>
          <p:cNvPr id="1028" name="Picture 4" descr="adri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8203" y="4667340"/>
            <a:ext cx="1905000" cy="1905000"/>
          </a:xfrm>
          <a:prstGeom prst="rect">
            <a:avLst/>
          </a:prstGeom>
          <a:noFill/>
          <a:ln w="38100">
            <a:solidFill>
              <a:srgbClr val="FFC000"/>
            </a:solidFill>
          </a:ln>
          <a:extLst>
            <a:ext uri="{909E8E84-426E-40DD-AFC4-6F175D3DCCD1}">
              <a14:hiddenFill xmlns:a14="http://schemas.microsoft.com/office/drawing/2010/main">
                <a:solidFill>
                  <a:srgbClr val="FFFFFF"/>
                </a:solidFill>
              </a14:hiddenFill>
            </a:ext>
          </a:extLst>
        </p:spPr>
      </p:pic>
      <p:pic>
        <p:nvPicPr>
          <p:cNvPr id="1030" name="Picture 6" descr="slawwe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8120" y="4667340"/>
            <a:ext cx="1905000" cy="190500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3" name="Rectangle 2"/>
          <p:cNvSpPr/>
          <p:nvPr/>
        </p:nvSpPr>
        <p:spPr>
          <a:xfrm>
            <a:off x="7419567" y="4524136"/>
            <a:ext cx="4619297" cy="2191407"/>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73614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Effect transition="in" filter="fade">
                                      <p:cBhvr>
                                        <p:cTn id="17" dur="500"/>
                                        <p:tgtEl>
                                          <p:spTgt spid="14">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028"/>
                                        </p:tgtEl>
                                        <p:attrNameLst>
                                          <p:attrName>style.visibility</p:attrName>
                                        </p:attrNameLst>
                                      </p:cBhvr>
                                      <p:to>
                                        <p:strVal val="visible"/>
                                      </p:to>
                                    </p:set>
                                    <p:animEffect transition="in" filter="fade">
                                      <p:cBhvr>
                                        <p:cTn id="20" dur="500"/>
                                        <p:tgtEl>
                                          <p:spTgt spid="1028"/>
                                        </p:tgtEl>
                                      </p:cBhvr>
                                    </p:animEffect>
                                  </p:childTnLst>
                                </p:cTn>
                              </p:par>
                              <p:par>
                                <p:cTn id="21" presetID="10" presetClass="entr" presetSubtype="0" fill="hold" nodeType="withEffect">
                                  <p:stCondLst>
                                    <p:cond delay="0"/>
                                  </p:stCondLst>
                                  <p:childTnLst>
                                    <p:set>
                                      <p:cBhvr>
                                        <p:cTn id="22" dur="1" fill="hold">
                                          <p:stCondLst>
                                            <p:cond delay="0"/>
                                          </p:stCondLst>
                                        </p:cTn>
                                        <p:tgtEl>
                                          <p:spTgt spid="1030"/>
                                        </p:tgtEl>
                                        <p:attrNameLst>
                                          <p:attrName>style.visibility</p:attrName>
                                        </p:attrNameLst>
                                      </p:cBhvr>
                                      <p:to>
                                        <p:strVal val="visible"/>
                                      </p:to>
                                    </p:set>
                                    <p:animEffect transition="in" filter="fade">
                                      <p:cBhvr>
                                        <p:cTn id="23" dur="500"/>
                                        <p:tgtEl>
                                          <p:spTgt spid="103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4">
                                            <p:txEl>
                                              <p:pRg st="2" end="2"/>
                                            </p:txEl>
                                          </p:spTgt>
                                        </p:tgtEl>
                                        <p:attrNameLst>
                                          <p:attrName>style.visibility</p:attrName>
                                        </p:attrNameLst>
                                      </p:cBhvr>
                                      <p:to>
                                        <p:strVal val="visible"/>
                                      </p:to>
                                    </p:set>
                                    <p:animEffect transition="in" filter="fade">
                                      <p:cBhvr>
                                        <p:cTn id="28" dur="500"/>
                                        <p:tgtEl>
                                          <p:spTgt spid="14">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4">
                                            <p:txEl>
                                              <p:pRg st="3" end="3"/>
                                            </p:txEl>
                                          </p:spTgt>
                                        </p:tgtEl>
                                        <p:attrNameLst>
                                          <p:attrName>style.visibility</p:attrName>
                                        </p:attrNameLst>
                                      </p:cBhvr>
                                      <p:to>
                                        <p:strVal val="visible"/>
                                      </p:to>
                                    </p:set>
                                    <p:animEffect transition="in" filter="fade">
                                      <p:cBhvr>
                                        <p:cTn id="33" dur="500"/>
                                        <p:tgtEl>
                                          <p:spTgt spid="14">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4">
                                            <p:txEl>
                                              <p:pRg st="4" end="4"/>
                                            </p:txEl>
                                          </p:spTgt>
                                        </p:tgtEl>
                                        <p:attrNameLst>
                                          <p:attrName>style.visibility</p:attrName>
                                        </p:attrNameLst>
                                      </p:cBhvr>
                                      <p:to>
                                        <p:strVal val="visible"/>
                                      </p:to>
                                    </p:set>
                                    <p:animEffect transition="in" filter="fade">
                                      <p:cBhvr>
                                        <p:cTn id="38" dur="500"/>
                                        <p:tgtEl>
                                          <p:spTgt spid="14">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4">
                                            <p:txEl>
                                              <p:pRg st="5" end="5"/>
                                            </p:txEl>
                                          </p:spTgt>
                                        </p:tgtEl>
                                        <p:attrNameLst>
                                          <p:attrName>style.visibility</p:attrName>
                                        </p:attrNameLst>
                                      </p:cBhvr>
                                      <p:to>
                                        <p:strVal val="visible"/>
                                      </p:to>
                                    </p:set>
                                    <p:animEffect transition="in" filter="fade">
                                      <p:cBhvr>
                                        <p:cTn id="43"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0455" y="274320"/>
            <a:ext cx="9551729" cy="1200329"/>
          </a:xfrm>
          <a:prstGeom prst="rect">
            <a:avLst/>
          </a:prstGeom>
          <a:solidFill>
            <a:srgbClr val="0070C0">
              <a:alpha val="0"/>
            </a:srgbClr>
          </a:solidFill>
        </p:spPr>
        <p:txBody>
          <a:bodyPr wrap="square" rtlCol="0">
            <a:spAutoFit/>
          </a:bodyPr>
          <a:lstStyle/>
          <a:p>
            <a:r>
              <a:rPr lang="pl-PL" sz="7200" dirty="0" smtClean="0"/>
              <a:t>Us</a:t>
            </a:r>
            <a:r>
              <a:rPr lang="pl-PL" sz="7200" dirty="0" smtClean="0">
                <a:solidFill>
                  <a:srgbClr val="FFC000"/>
                </a:solidFill>
              </a:rPr>
              <a:t>e</a:t>
            </a:r>
            <a:r>
              <a:rPr lang="pl-PL" sz="7200" dirty="0" smtClean="0"/>
              <a:t>r </a:t>
            </a:r>
            <a:r>
              <a:rPr lang="pl-PL" sz="7200" dirty="0" err="1" smtClean="0"/>
              <a:t>defi</a:t>
            </a:r>
            <a:r>
              <a:rPr lang="pl-PL" sz="7200" dirty="0" err="1" smtClean="0">
                <a:solidFill>
                  <a:srgbClr val="FFC000"/>
                </a:solidFill>
              </a:rPr>
              <a:t>n</a:t>
            </a:r>
            <a:r>
              <a:rPr lang="pl-PL" sz="7200" dirty="0" err="1" smtClean="0"/>
              <a:t>ed</a:t>
            </a:r>
            <a:r>
              <a:rPr lang="pl-PL" sz="7200" dirty="0" smtClean="0"/>
              <a:t> </a:t>
            </a:r>
            <a:r>
              <a:rPr lang="pl-PL" sz="7200" dirty="0" err="1" smtClean="0">
                <a:solidFill>
                  <a:srgbClr val="FFC000"/>
                </a:solidFill>
              </a:rPr>
              <a:t>t</a:t>
            </a:r>
            <a:r>
              <a:rPr lang="pl-PL" sz="7200" dirty="0" err="1" smtClean="0"/>
              <a:t>ypes</a:t>
            </a:r>
            <a:endParaRPr lang="en-US" sz="7200" dirty="0"/>
          </a:p>
        </p:txBody>
      </p:sp>
      <p:pic>
        <p:nvPicPr>
          <p:cNvPr id="5" name="Picture 4"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2842" y="6211669"/>
            <a:ext cx="2627104" cy="561156"/>
          </a:xfrm>
          <a:prstGeom prst="rect">
            <a:avLst/>
          </a:prstGeom>
        </p:spPr>
      </p:pic>
      <p:sp>
        <p:nvSpPr>
          <p:cNvPr id="9" name="Prostokąt 8"/>
          <p:cNvSpPr/>
          <p:nvPr/>
        </p:nvSpPr>
        <p:spPr>
          <a:xfrm>
            <a:off x="600455" y="2227332"/>
            <a:ext cx="11336433" cy="1077218"/>
          </a:xfrm>
          <a:prstGeom prst="rect">
            <a:avLst/>
          </a:prstGeom>
        </p:spPr>
        <p:txBody>
          <a:bodyPr wrap="square">
            <a:spAutoFit/>
          </a:bodyPr>
          <a:lstStyle/>
          <a:p>
            <a:r>
              <a:rPr lang="en-US" sz="3200" b="1" dirty="0" smtClean="0">
                <a:solidFill>
                  <a:srgbClr val="FF0000"/>
                </a:solidFill>
              </a:rPr>
              <a:t>DO NOT USE ON THE PRODUCTION CODE</a:t>
            </a:r>
            <a:r>
              <a:rPr lang="pl-PL" sz="3200" b="1" dirty="0" smtClean="0">
                <a:solidFill>
                  <a:srgbClr val="FF0000"/>
                </a:solidFill>
              </a:rPr>
              <a:t/>
            </a:r>
            <a:br>
              <a:rPr lang="pl-PL" sz="3200" b="1" dirty="0" smtClean="0">
                <a:solidFill>
                  <a:srgbClr val="FF0000"/>
                </a:solidFill>
              </a:rPr>
            </a:br>
            <a:endParaRPr lang="en-US" sz="3200" b="1" dirty="0" smtClean="0">
              <a:solidFill>
                <a:srgbClr val="FF0000"/>
              </a:solidFill>
            </a:endParaRPr>
          </a:p>
        </p:txBody>
      </p:sp>
    </p:spTree>
    <p:extLst>
      <p:ext uri="{BB962C8B-B14F-4D97-AF65-F5344CB8AC3E}">
        <p14:creationId xmlns:p14="http://schemas.microsoft.com/office/powerpoint/2010/main" val="354930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0455" y="274320"/>
            <a:ext cx="9551729" cy="1200329"/>
          </a:xfrm>
          <a:prstGeom prst="rect">
            <a:avLst/>
          </a:prstGeom>
          <a:solidFill>
            <a:srgbClr val="0070C0">
              <a:alpha val="0"/>
            </a:srgbClr>
          </a:solidFill>
        </p:spPr>
        <p:txBody>
          <a:bodyPr wrap="square" rtlCol="0">
            <a:spAutoFit/>
          </a:bodyPr>
          <a:lstStyle/>
          <a:p>
            <a:r>
              <a:rPr lang="en-US" sz="7200" dirty="0" smtClean="0"/>
              <a:t>Dat</a:t>
            </a:r>
            <a:r>
              <a:rPr lang="en-US" sz="7200" dirty="0" smtClean="0">
                <a:solidFill>
                  <a:srgbClr val="FFCC00"/>
                </a:solidFill>
              </a:rPr>
              <a:t>a</a:t>
            </a:r>
            <a:r>
              <a:rPr lang="en-US" sz="7200" dirty="0" smtClean="0"/>
              <a:t> ty</a:t>
            </a:r>
            <a:r>
              <a:rPr lang="en-US" sz="7200" dirty="0" smtClean="0">
                <a:solidFill>
                  <a:srgbClr val="FFCC00"/>
                </a:solidFill>
              </a:rPr>
              <a:t>p</a:t>
            </a:r>
            <a:r>
              <a:rPr lang="en-US" sz="7200" dirty="0" smtClean="0"/>
              <a:t>e conv</a:t>
            </a:r>
            <a:r>
              <a:rPr lang="en-US" sz="7200" dirty="0" smtClean="0">
                <a:solidFill>
                  <a:srgbClr val="FFCC00"/>
                </a:solidFill>
              </a:rPr>
              <a:t>e</a:t>
            </a:r>
            <a:r>
              <a:rPr lang="en-US" sz="7200" dirty="0" smtClean="0"/>
              <a:t>rsions</a:t>
            </a:r>
            <a:endParaRPr lang="en-US" sz="7200" dirty="0"/>
          </a:p>
        </p:txBody>
      </p:sp>
      <p:pic>
        <p:nvPicPr>
          <p:cNvPr id="5" name="Picture 4"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2842" y="6211669"/>
            <a:ext cx="2627104" cy="561156"/>
          </a:xfrm>
          <a:prstGeom prst="rect">
            <a:avLst/>
          </a:prstGeom>
        </p:spPr>
      </p:pic>
      <p:sp>
        <p:nvSpPr>
          <p:cNvPr id="8" name="Prostokąt 7"/>
          <p:cNvSpPr/>
          <p:nvPr/>
        </p:nvSpPr>
        <p:spPr>
          <a:xfrm>
            <a:off x="600455" y="5274546"/>
            <a:ext cx="3266343" cy="369332"/>
          </a:xfrm>
          <a:prstGeom prst="rect">
            <a:avLst/>
          </a:prstGeom>
        </p:spPr>
        <p:txBody>
          <a:bodyPr wrap="none">
            <a:spAutoFit/>
          </a:bodyPr>
          <a:lstStyle/>
          <a:p>
            <a:r>
              <a:rPr lang="pl-PL" b="1" dirty="0" smtClean="0">
                <a:solidFill>
                  <a:srgbClr val="FFCC00"/>
                </a:solidFill>
              </a:rPr>
              <a:t>DEMO</a:t>
            </a:r>
            <a:r>
              <a:rPr lang="pl-PL" b="1" dirty="0">
                <a:solidFill>
                  <a:srgbClr val="FFCC00"/>
                </a:solidFill>
              </a:rPr>
              <a:t>: 77_data_conversions.sql</a:t>
            </a:r>
          </a:p>
        </p:txBody>
      </p:sp>
      <p:sp>
        <p:nvSpPr>
          <p:cNvPr id="7" name="Prostokąt 6"/>
          <p:cNvSpPr/>
          <p:nvPr/>
        </p:nvSpPr>
        <p:spPr>
          <a:xfrm>
            <a:off x="600455" y="1710910"/>
            <a:ext cx="11336433" cy="646331"/>
          </a:xfrm>
          <a:prstGeom prst="rect">
            <a:avLst/>
          </a:prstGeom>
        </p:spPr>
        <p:txBody>
          <a:bodyPr wrap="square">
            <a:spAutoFit/>
          </a:bodyPr>
          <a:lstStyle/>
          <a:p>
            <a:r>
              <a:rPr lang="en-US" dirty="0" smtClean="0"/>
              <a:t>Implicit conversion: automatically on the SQL Server side </a:t>
            </a:r>
            <a:br>
              <a:rPr lang="en-US" dirty="0" smtClean="0"/>
            </a:br>
            <a:r>
              <a:rPr lang="en-US" dirty="0" smtClean="0"/>
              <a:t>Explicit conversion: cast and convert</a:t>
            </a:r>
          </a:p>
        </p:txBody>
      </p:sp>
      <p:sp>
        <p:nvSpPr>
          <p:cNvPr id="10" name="Prostokąt 9"/>
          <p:cNvSpPr/>
          <p:nvPr/>
        </p:nvSpPr>
        <p:spPr>
          <a:xfrm>
            <a:off x="600455" y="2755531"/>
            <a:ext cx="11336433" cy="646331"/>
          </a:xfrm>
          <a:prstGeom prst="rect">
            <a:avLst/>
          </a:prstGeom>
        </p:spPr>
        <p:txBody>
          <a:bodyPr wrap="square">
            <a:spAutoFit/>
          </a:bodyPr>
          <a:lstStyle/>
          <a:p>
            <a:r>
              <a:rPr lang="en-US" dirty="0" smtClean="0"/>
              <a:t>Cast: ANSI</a:t>
            </a:r>
          </a:p>
          <a:p>
            <a:r>
              <a:rPr lang="en-US" dirty="0"/>
              <a:t>Convert: SQL Server </a:t>
            </a:r>
            <a:r>
              <a:rPr lang="en-US" dirty="0" smtClean="0"/>
              <a:t>only, but contains also additional features like format for dates</a:t>
            </a:r>
            <a:endParaRPr lang="en-US" dirty="0"/>
          </a:p>
        </p:txBody>
      </p:sp>
      <p:sp>
        <p:nvSpPr>
          <p:cNvPr id="2" name="Prostokąt 1"/>
          <p:cNvSpPr/>
          <p:nvPr/>
        </p:nvSpPr>
        <p:spPr>
          <a:xfrm>
            <a:off x="600455" y="3350698"/>
            <a:ext cx="5669629" cy="369332"/>
          </a:xfrm>
          <a:prstGeom prst="rect">
            <a:avLst/>
          </a:prstGeom>
        </p:spPr>
        <p:txBody>
          <a:bodyPr wrap="none">
            <a:spAutoFit/>
          </a:bodyPr>
          <a:lstStyle/>
          <a:p>
            <a:r>
              <a:rPr lang="pl-PL" dirty="0"/>
              <a:t>https://msdn.microsoft.com/en-us/library/ms187928.aspx</a:t>
            </a:r>
          </a:p>
        </p:txBody>
      </p:sp>
    </p:spTree>
    <p:extLst>
      <p:ext uri="{BB962C8B-B14F-4D97-AF65-F5344CB8AC3E}">
        <p14:creationId xmlns:p14="http://schemas.microsoft.com/office/powerpoint/2010/main" val="423133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10"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39496" y="2606040"/>
            <a:ext cx="7443536" cy="1200329"/>
          </a:xfrm>
          <a:prstGeom prst="rect">
            <a:avLst/>
          </a:prstGeom>
          <a:solidFill>
            <a:srgbClr val="0070C0">
              <a:alpha val="0"/>
            </a:srgbClr>
          </a:solidFill>
        </p:spPr>
        <p:txBody>
          <a:bodyPr wrap="square" rtlCol="0">
            <a:spAutoFit/>
          </a:bodyPr>
          <a:lstStyle/>
          <a:p>
            <a:r>
              <a:rPr lang="pl-PL" sz="7200" b="1" dirty="0" smtClean="0">
                <a:solidFill>
                  <a:schemeClr val="bg1"/>
                </a:solidFill>
                <a:latin typeface="Segoe UI Light" panose="020B0502040204020203" pitchFamily="34" charset="0"/>
              </a:rPr>
              <a:t>SCRA</a:t>
            </a:r>
            <a:endParaRPr lang="en-US" sz="7200" b="1" dirty="0">
              <a:solidFill>
                <a:schemeClr val="bg1"/>
              </a:solidFill>
              <a:latin typeface="Segoe UI Light" panose="020B0502040204020203" pitchFamily="34" charset="0"/>
            </a:endParaRPr>
          </a:p>
        </p:txBody>
      </p:sp>
      <p:sp>
        <p:nvSpPr>
          <p:cNvPr id="9" name="Content Placeholder 4"/>
          <p:cNvSpPr>
            <a:spLocks noGrp="1"/>
          </p:cNvSpPr>
          <p:nvPr/>
        </p:nvSpPr>
        <p:spPr>
          <a:xfrm flipH="1">
            <a:off x="3165713" y="4514540"/>
            <a:ext cx="2624328" cy="457200"/>
          </a:xfrm>
          <a:prstGeom prst="rect">
            <a:avLst/>
          </a:prstGeom>
          <a:solidFill>
            <a:schemeClr val="tx1">
              <a:lumMod val="75000"/>
              <a:lumOff val="25000"/>
            </a:schemeClr>
          </a:solidFill>
        </p:spPr>
        <p:txBody>
          <a:bodyPr anchor="b"/>
          <a:lstStyle>
            <a:lvl1pPr marL="0" indent="0" algn="l" defTabSz="914400" rtl="0" eaLnBrk="1" latinLnBrk="0" hangingPunct="1">
              <a:spcBef>
                <a:spcPct val="20000"/>
              </a:spcBef>
              <a:buClr>
                <a:schemeClr val="tx1"/>
              </a:buClr>
              <a:buFontTx/>
              <a:buNone/>
              <a:defRPr sz="2400" kern="1200">
                <a:solidFill>
                  <a:schemeClr val="bg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bg1">
                    <a:lumMod val="7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endParaRPr lang="en-GB" sz="1800" dirty="0">
              <a:latin typeface="Segoe UI" panose="020B0502040204020203" pitchFamily="34" charset="0"/>
            </a:endParaRPr>
          </a:p>
        </p:txBody>
      </p:sp>
      <p:sp>
        <p:nvSpPr>
          <p:cNvPr id="10" name="Content Placeholder 5"/>
          <p:cNvSpPr>
            <a:spLocks noGrp="1"/>
          </p:cNvSpPr>
          <p:nvPr/>
        </p:nvSpPr>
        <p:spPr>
          <a:xfrm flipH="1">
            <a:off x="5790041" y="4514540"/>
            <a:ext cx="2624328" cy="457200"/>
          </a:xfrm>
          <a:prstGeom prst="rect">
            <a:avLst/>
          </a:prstGeom>
          <a:solidFill>
            <a:srgbClr val="FFC000"/>
          </a:solidFill>
        </p:spPr>
        <p:txBody>
          <a:bodyPr anchor="b"/>
          <a:lstStyle>
            <a:lvl1pPr marL="0" indent="0" algn="l" defTabSz="914400" rtl="0" eaLnBrk="1" latinLnBrk="0" hangingPunct="1">
              <a:spcBef>
                <a:spcPct val="20000"/>
              </a:spcBef>
              <a:buClr>
                <a:schemeClr val="tx1"/>
              </a:buClr>
              <a:buFontTx/>
              <a:buNone/>
              <a:defRPr sz="2400" kern="1200">
                <a:solidFill>
                  <a:schemeClr val="bg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bg1">
                    <a:lumMod val="7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endParaRPr lang="en-GB" sz="1800" dirty="0">
              <a:latin typeface="Segoe UI" panose="020B0502040204020203" pitchFamily="34" charset="0"/>
            </a:endParaRPr>
          </a:p>
        </p:txBody>
      </p:sp>
      <p:sp>
        <p:nvSpPr>
          <p:cNvPr id="13" name="Content Placeholder 2"/>
          <p:cNvSpPr>
            <a:spLocks noGrp="1"/>
          </p:cNvSpPr>
          <p:nvPr/>
        </p:nvSpPr>
        <p:spPr>
          <a:xfrm flipH="1">
            <a:off x="8414370" y="4514540"/>
            <a:ext cx="2624328" cy="457200"/>
          </a:xfrm>
          <a:prstGeom prst="rect">
            <a:avLst/>
          </a:prstGeom>
          <a:solidFill>
            <a:schemeClr val="tx1">
              <a:lumMod val="75000"/>
              <a:lumOff val="25000"/>
            </a:schemeClr>
          </a:solidFill>
        </p:spPr>
        <p:txBody>
          <a:bodyPr anchor="b"/>
          <a:lstStyle>
            <a:lvl1pPr marL="0" indent="0" algn="l" defTabSz="914400" rtl="0" eaLnBrk="1" latinLnBrk="0" hangingPunct="1">
              <a:spcBef>
                <a:spcPct val="20000"/>
              </a:spcBef>
              <a:buClr>
                <a:schemeClr val="tx1"/>
              </a:buClr>
              <a:buFontTx/>
              <a:buNone/>
              <a:defRPr sz="2400" kern="1200">
                <a:solidFill>
                  <a:schemeClr val="bg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bg1">
                    <a:lumMod val="7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endParaRPr lang="en-GB" sz="1800" dirty="0">
              <a:latin typeface="Segoe UI" panose="020B0502040204020203" pitchFamily="34" charset="0"/>
            </a:endParaRPr>
          </a:p>
        </p:txBody>
      </p:sp>
      <p:sp>
        <p:nvSpPr>
          <p:cNvPr id="7" name="Content Placeholder 5"/>
          <p:cNvSpPr>
            <a:spLocks noGrp="1"/>
          </p:cNvSpPr>
          <p:nvPr/>
        </p:nvSpPr>
        <p:spPr>
          <a:xfrm flipH="1">
            <a:off x="541385" y="4514540"/>
            <a:ext cx="2624328" cy="457200"/>
          </a:xfrm>
          <a:prstGeom prst="rect">
            <a:avLst/>
          </a:prstGeom>
          <a:solidFill>
            <a:srgbClr val="FFC000"/>
          </a:solidFill>
        </p:spPr>
        <p:txBody>
          <a:bodyPr anchor="b"/>
          <a:lstStyle>
            <a:lvl1pPr marL="0" indent="0" algn="l" defTabSz="914400" rtl="0" eaLnBrk="1" latinLnBrk="0" hangingPunct="1">
              <a:spcBef>
                <a:spcPct val="20000"/>
              </a:spcBef>
              <a:buClr>
                <a:schemeClr val="tx1"/>
              </a:buClr>
              <a:buFontTx/>
              <a:buNone/>
              <a:defRPr sz="2400" kern="1200">
                <a:solidFill>
                  <a:schemeClr val="bg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bg1">
                    <a:lumMod val="7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endParaRPr lang="en-GB" sz="1800" dirty="0">
              <a:latin typeface="Segoe UI" panose="020B0502040204020203" pitchFamily="34" charset="0"/>
            </a:endParaRPr>
          </a:p>
        </p:txBody>
      </p:sp>
      <p:pic>
        <p:nvPicPr>
          <p:cNvPr id="12" name="Picture 11"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82842" y="6211669"/>
            <a:ext cx="2627104" cy="561156"/>
          </a:xfrm>
          <a:prstGeom prst="rect">
            <a:avLst/>
          </a:prstGeom>
        </p:spPr>
      </p:pic>
      <p:sp>
        <p:nvSpPr>
          <p:cNvPr id="16" name="Content Placeholder 5"/>
          <p:cNvSpPr>
            <a:spLocks noGrp="1"/>
          </p:cNvSpPr>
          <p:nvPr/>
        </p:nvSpPr>
        <p:spPr>
          <a:xfrm flipH="1">
            <a:off x="5790041" y="3806369"/>
            <a:ext cx="2624328" cy="1165371"/>
          </a:xfrm>
          <a:prstGeom prst="rect">
            <a:avLst/>
          </a:prstGeom>
          <a:solidFill>
            <a:srgbClr val="FFC000"/>
          </a:solidFill>
        </p:spPr>
        <p:txBody>
          <a:bodyPr anchor="b"/>
          <a:lstStyle>
            <a:lvl1pPr marL="0" indent="0" algn="l" defTabSz="914400" rtl="0" eaLnBrk="1" latinLnBrk="0" hangingPunct="1">
              <a:spcBef>
                <a:spcPct val="20000"/>
              </a:spcBef>
              <a:buClr>
                <a:schemeClr val="tx1"/>
              </a:buClr>
              <a:buFontTx/>
              <a:buNone/>
              <a:defRPr sz="2400" kern="1200">
                <a:solidFill>
                  <a:schemeClr val="bg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bg1">
                    <a:lumMod val="7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pl-PL" b="1" dirty="0" smtClean="0">
                <a:latin typeface="+mn-lt"/>
              </a:rPr>
              <a:t>SQL Server </a:t>
            </a:r>
            <a:r>
              <a:rPr lang="pl-PL" b="1" dirty="0" err="1" smtClean="0">
                <a:latin typeface="+mn-lt"/>
              </a:rPr>
              <a:t>features</a:t>
            </a:r>
            <a:r>
              <a:rPr lang="pl-PL" b="1" dirty="0" smtClean="0">
                <a:latin typeface="+mn-lt"/>
              </a:rPr>
              <a:t> and data </a:t>
            </a:r>
            <a:r>
              <a:rPr lang="pl-PL" b="1" dirty="0" err="1" smtClean="0">
                <a:latin typeface="+mn-lt"/>
              </a:rPr>
              <a:t>types</a:t>
            </a:r>
            <a:endParaRPr lang="en-GB" b="1" dirty="0">
              <a:latin typeface="+mn-lt"/>
            </a:endParaRPr>
          </a:p>
        </p:txBody>
      </p:sp>
    </p:spTree>
    <p:extLst>
      <p:ext uri="{BB962C8B-B14F-4D97-AF65-F5344CB8AC3E}">
        <p14:creationId xmlns:p14="http://schemas.microsoft.com/office/powerpoint/2010/main" val="165421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P spid="7"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0455" y="274320"/>
            <a:ext cx="9551729" cy="1200329"/>
          </a:xfrm>
          <a:prstGeom prst="rect">
            <a:avLst/>
          </a:prstGeom>
          <a:solidFill>
            <a:srgbClr val="0070C0">
              <a:alpha val="0"/>
            </a:srgbClr>
          </a:solidFill>
        </p:spPr>
        <p:txBody>
          <a:bodyPr wrap="square" rtlCol="0">
            <a:spAutoFit/>
          </a:bodyPr>
          <a:lstStyle/>
          <a:p>
            <a:r>
              <a:rPr lang="pl-PL" sz="7200" dirty="0" smtClean="0"/>
              <a:t>I</a:t>
            </a:r>
            <a:r>
              <a:rPr lang="pl-PL" sz="7200" dirty="0" smtClean="0">
                <a:solidFill>
                  <a:srgbClr val="FFCC00"/>
                </a:solidFill>
              </a:rPr>
              <a:t>n</a:t>
            </a:r>
            <a:r>
              <a:rPr lang="pl-PL" sz="7200" dirty="0" smtClean="0"/>
              <a:t>-</a:t>
            </a:r>
            <a:r>
              <a:rPr lang="pl-PL" sz="7200" dirty="0" err="1" smtClean="0"/>
              <a:t>memo</a:t>
            </a:r>
            <a:r>
              <a:rPr lang="pl-PL" sz="7200" dirty="0" err="1" smtClean="0">
                <a:solidFill>
                  <a:srgbClr val="FFCC00"/>
                </a:solidFill>
              </a:rPr>
              <a:t>r</a:t>
            </a:r>
            <a:r>
              <a:rPr lang="pl-PL" sz="7200" dirty="0" err="1" smtClean="0"/>
              <a:t>y</a:t>
            </a:r>
            <a:r>
              <a:rPr lang="pl-PL" sz="7200" dirty="0" smtClean="0"/>
              <a:t> </a:t>
            </a:r>
            <a:r>
              <a:rPr lang="pl-PL" sz="7200" dirty="0" smtClean="0">
                <a:solidFill>
                  <a:srgbClr val="FFCC00"/>
                </a:solidFill>
              </a:rPr>
              <a:t>O</a:t>
            </a:r>
            <a:r>
              <a:rPr lang="pl-PL" sz="7200" dirty="0" smtClean="0"/>
              <a:t>LTP</a:t>
            </a:r>
            <a:endParaRPr lang="en-US" sz="7200" dirty="0"/>
          </a:p>
        </p:txBody>
      </p:sp>
      <p:pic>
        <p:nvPicPr>
          <p:cNvPr id="5" name="Picture 4"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2842" y="6211669"/>
            <a:ext cx="2627104" cy="561156"/>
          </a:xfrm>
          <a:prstGeom prst="rect">
            <a:avLst/>
          </a:prstGeom>
        </p:spPr>
      </p:pic>
      <p:sp>
        <p:nvSpPr>
          <p:cNvPr id="7" name="Prostokąt 6"/>
          <p:cNvSpPr/>
          <p:nvPr/>
        </p:nvSpPr>
        <p:spPr>
          <a:xfrm>
            <a:off x="600455" y="1526619"/>
            <a:ext cx="11336433" cy="3970318"/>
          </a:xfrm>
          <a:prstGeom prst="rect">
            <a:avLst/>
          </a:prstGeom>
        </p:spPr>
        <p:txBody>
          <a:bodyPr wrap="square">
            <a:spAutoFit/>
          </a:bodyPr>
          <a:lstStyle/>
          <a:p>
            <a:pPr marL="285750" indent="-285750">
              <a:buFont typeface="Arial" panose="020B0604020202020204" pitchFamily="34" charset="0"/>
              <a:buChar char="•"/>
            </a:pPr>
            <a:r>
              <a:rPr lang="pl-PL" dirty="0" err="1" smtClean="0"/>
              <a:t>Some</a:t>
            </a:r>
            <a:r>
              <a:rPr lang="pl-PL" dirty="0" smtClean="0"/>
              <a:t> of the data </a:t>
            </a:r>
            <a:r>
              <a:rPr lang="pl-PL" dirty="0" err="1" smtClean="0"/>
              <a:t>types</a:t>
            </a:r>
            <a:r>
              <a:rPr lang="pl-PL" dirty="0" smtClean="0"/>
              <a:t> </a:t>
            </a:r>
            <a:r>
              <a:rPr lang="pl-PL" dirty="0" err="1" smtClean="0"/>
              <a:t>are</a:t>
            </a:r>
            <a:r>
              <a:rPr lang="pl-PL" dirty="0" smtClean="0"/>
              <a:t> not </a:t>
            </a:r>
            <a:r>
              <a:rPr lang="pl-PL" dirty="0" err="1" smtClean="0"/>
              <a:t>supported</a:t>
            </a:r>
            <a:r>
              <a:rPr lang="pl-PL" dirty="0" smtClean="0"/>
              <a:t> </a:t>
            </a:r>
            <a:r>
              <a:rPr lang="pl-PL" dirty="0" err="1" smtClean="0"/>
              <a:t>while</a:t>
            </a:r>
            <a:r>
              <a:rPr lang="pl-PL" dirty="0" smtClean="0"/>
              <a:t> </a:t>
            </a:r>
            <a:r>
              <a:rPr lang="pl-PL" dirty="0" err="1" smtClean="0"/>
              <a:t>using</a:t>
            </a:r>
            <a:r>
              <a:rPr lang="pl-PL" dirty="0" smtClean="0"/>
              <a:t> in-</a:t>
            </a:r>
            <a:r>
              <a:rPr lang="pl-PL" dirty="0" err="1" smtClean="0"/>
              <a:t>memory</a:t>
            </a:r>
            <a:r>
              <a:rPr lang="pl-PL" dirty="0" smtClean="0"/>
              <a:t> </a:t>
            </a:r>
            <a:r>
              <a:rPr lang="pl-PL" dirty="0" smtClean="0"/>
              <a:t>OLTP</a:t>
            </a:r>
            <a:endParaRPr lang="pl-PL" dirty="0" smtClean="0"/>
          </a:p>
          <a:p>
            <a:pPr marL="742950" lvl="1" indent="-285750">
              <a:buFont typeface="Arial" panose="020B0604020202020204" pitchFamily="34" charset="0"/>
              <a:buChar char="•"/>
            </a:pPr>
            <a:r>
              <a:rPr lang="pl-PL" dirty="0" err="1" smtClean="0"/>
              <a:t>Datetimeoffset</a:t>
            </a:r>
            <a:r>
              <a:rPr lang="pl-PL" dirty="0" smtClean="0"/>
              <a:t>, </a:t>
            </a:r>
            <a:endParaRPr lang="pl-PL" dirty="0" smtClean="0"/>
          </a:p>
          <a:p>
            <a:pPr marL="742950" lvl="1" indent="-285750">
              <a:buFont typeface="Arial" panose="020B0604020202020204" pitchFamily="34" charset="0"/>
              <a:buChar char="•"/>
            </a:pPr>
            <a:r>
              <a:rPr lang="pl-PL" dirty="0" err="1" smtClean="0"/>
              <a:t>geography</a:t>
            </a:r>
            <a:r>
              <a:rPr lang="pl-PL" dirty="0" smtClean="0"/>
              <a:t>, </a:t>
            </a:r>
            <a:endParaRPr lang="pl-PL" dirty="0" smtClean="0"/>
          </a:p>
          <a:p>
            <a:pPr marL="742950" lvl="1" indent="-285750">
              <a:buFont typeface="Arial" panose="020B0604020202020204" pitchFamily="34" charset="0"/>
              <a:buChar char="•"/>
            </a:pPr>
            <a:r>
              <a:rPr lang="pl-PL" dirty="0" smtClean="0"/>
              <a:t>geometry</a:t>
            </a:r>
            <a:r>
              <a:rPr lang="pl-PL" dirty="0" smtClean="0"/>
              <a:t>, </a:t>
            </a:r>
            <a:endParaRPr lang="pl-PL" dirty="0" smtClean="0"/>
          </a:p>
          <a:p>
            <a:pPr marL="742950" lvl="1" indent="-285750">
              <a:buFont typeface="Arial" panose="020B0604020202020204" pitchFamily="34" charset="0"/>
              <a:buChar char="•"/>
            </a:pPr>
            <a:r>
              <a:rPr lang="pl-PL" dirty="0" err="1" smtClean="0"/>
              <a:t>hierarchyid</a:t>
            </a:r>
            <a:r>
              <a:rPr lang="pl-PL" dirty="0" smtClean="0"/>
              <a:t>, </a:t>
            </a:r>
            <a:endParaRPr lang="pl-PL" dirty="0" smtClean="0"/>
          </a:p>
          <a:p>
            <a:pPr marL="742950" lvl="1" indent="-285750">
              <a:buFont typeface="Arial" panose="020B0604020202020204" pitchFamily="34" charset="0"/>
              <a:buChar char="•"/>
            </a:pPr>
            <a:r>
              <a:rPr lang="pl-PL" dirty="0" err="1" smtClean="0"/>
              <a:t>varchar</a:t>
            </a:r>
            <a:r>
              <a:rPr lang="pl-PL" dirty="0" smtClean="0"/>
              <a:t>(max</a:t>
            </a:r>
            <a:r>
              <a:rPr lang="pl-PL" dirty="0" smtClean="0"/>
              <a:t>), </a:t>
            </a:r>
            <a:endParaRPr lang="pl-PL" dirty="0" smtClean="0"/>
          </a:p>
          <a:p>
            <a:pPr marL="742950" lvl="1" indent="-285750">
              <a:buFont typeface="Arial" panose="020B0604020202020204" pitchFamily="34" charset="0"/>
              <a:buChar char="•"/>
            </a:pPr>
            <a:r>
              <a:rPr lang="pl-PL" dirty="0" err="1" smtClean="0"/>
              <a:t>nvarchar</a:t>
            </a:r>
            <a:r>
              <a:rPr lang="pl-PL" dirty="0" smtClean="0"/>
              <a:t>(max</a:t>
            </a:r>
            <a:r>
              <a:rPr lang="pl-PL" dirty="0" smtClean="0"/>
              <a:t>), </a:t>
            </a:r>
            <a:endParaRPr lang="pl-PL" dirty="0" smtClean="0"/>
          </a:p>
          <a:p>
            <a:pPr marL="742950" lvl="1" indent="-285750">
              <a:buFont typeface="Arial" panose="020B0604020202020204" pitchFamily="34" charset="0"/>
              <a:buChar char="•"/>
            </a:pPr>
            <a:r>
              <a:rPr lang="pl-PL" dirty="0" err="1" smtClean="0"/>
              <a:t>varbinary</a:t>
            </a:r>
            <a:r>
              <a:rPr lang="pl-PL" dirty="0" smtClean="0"/>
              <a:t>(max</a:t>
            </a:r>
            <a:r>
              <a:rPr lang="pl-PL" dirty="0" smtClean="0"/>
              <a:t>), </a:t>
            </a:r>
            <a:endParaRPr lang="pl-PL" dirty="0" smtClean="0"/>
          </a:p>
          <a:p>
            <a:pPr marL="742950" lvl="1" indent="-285750">
              <a:buFont typeface="Arial" panose="020B0604020202020204" pitchFamily="34" charset="0"/>
              <a:buChar char="•"/>
            </a:pPr>
            <a:r>
              <a:rPr lang="pl-PL" dirty="0" smtClean="0"/>
              <a:t>image</a:t>
            </a:r>
            <a:r>
              <a:rPr lang="pl-PL" dirty="0" smtClean="0"/>
              <a:t>, </a:t>
            </a:r>
            <a:endParaRPr lang="pl-PL" dirty="0" smtClean="0"/>
          </a:p>
          <a:p>
            <a:pPr marL="742950" lvl="1" indent="-285750">
              <a:buFont typeface="Arial" panose="020B0604020202020204" pitchFamily="34" charset="0"/>
              <a:buChar char="•"/>
            </a:pPr>
            <a:r>
              <a:rPr lang="pl-PL" dirty="0" err="1" smtClean="0"/>
              <a:t>xml</a:t>
            </a:r>
            <a:r>
              <a:rPr lang="pl-PL" dirty="0" smtClean="0"/>
              <a:t>, </a:t>
            </a:r>
            <a:endParaRPr lang="pl-PL" dirty="0" smtClean="0"/>
          </a:p>
          <a:p>
            <a:pPr marL="742950" lvl="1" indent="-285750">
              <a:buFont typeface="Arial" panose="020B0604020202020204" pitchFamily="34" charset="0"/>
              <a:buChar char="•"/>
            </a:pPr>
            <a:r>
              <a:rPr lang="pl-PL" dirty="0" smtClean="0"/>
              <a:t>test</a:t>
            </a:r>
            <a:r>
              <a:rPr lang="pl-PL" dirty="0" smtClean="0"/>
              <a:t>, </a:t>
            </a:r>
            <a:endParaRPr lang="pl-PL" dirty="0" smtClean="0"/>
          </a:p>
          <a:p>
            <a:pPr marL="742950" lvl="1" indent="-285750">
              <a:buFont typeface="Arial" panose="020B0604020202020204" pitchFamily="34" charset="0"/>
              <a:buChar char="•"/>
            </a:pPr>
            <a:r>
              <a:rPr lang="pl-PL" dirty="0" err="1" smtClean="0"/>
              <a:t>ntext</a:t>
            </a:r>
            <a:endParaRPr lang="pl-PL" dirty="0" smtClean="0"/>
          </a:p>
          <a:p>
            <a:pPr marL="285750" indent="-285750">
              <a:buFont typeface="Arial" panose="020B0604020202020204" pitchFamily="34" charset="0"/>
              <a:buChar char="•"/>
            </a:pPr>
            <a:r>
              <a:rPr lang="pl-PL" dirty="0" err="1" smtClean="0"/>
              <a:t>There</a:t>
            </a:r>
            <a:r>
              <a:rPr lang="pl-PL" dirty="0" smtClean="0"/>
              <a:t> </a:t>
            </a:r>
            <a:r>
              <a:rPr lang="pl-PL" dirty="0" err="1" smtClean="0"/>
              <a:t>is</a:t>
            </a:r>
            <a:r>
              <a:rPr lang="pl-PL" dirty="0" smtClean="0"/>
              <a:t> </a:t>
            </a:r>
            <a:r>
              <a:rPr lang="pl-PL" dirty="0" err="1" smtClean="0"/>
              <a:t>always</a:t>
            </a:r>
            <a:r>
              <a:rPr lang="pl-PL" dirty="0" smtClean="0"/>
              <a:t> a </a:t>
            </a:r>
            <a:r>
              <a:rPr lang="pl-PL" dirty="0" err="1" smtClean="0"/>
              <a:t>workaround</a:t>
            </a:r>
            <a:r>
              <a:rPr lang="pl-PL" dirty="0" smtClean="0"/>
              <a:t>: </a:t>
            </a:r>
            <a:r>
              <a:rPr lang="en-US" dirty="0" smtClean="0"/>
              <a:t>Implementing </a:t>
            </a:r>
            <a:r>
              <a:rPr lang="en-US" dirty="0"/>
              <a:t>LOB Columns in a Memory-Optimized Table</a:t>
            </a:r>
            <a:r>
              <a:rPr lang="pl-PL" dirty="0"/>
              <a:t/>
            </a:r>
            <a:br>
              <a:rPr lang="pl-PL" dirty="0"/>
            </a:br>
            <a:r>
              <a:rPr lang="pl-PL" dirty="0"/>
              <a:t>https://msdn.microsoft.com/en-us/library/dn296676(v=sql.120).aspx</a:t>
            </a:r>
          </a:p>
        </p:txBody>
      </p:sp>
    </p:spTree>
    <p:extLst>
      <p:ext uri="{BB962C8B-B14F-4D97-AF65-F5344CB8AC3E}">
        <p14:creationId xmlns:p14="http://schemas.microsoft.com/office/powerpoint/2010/main" val="9016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0455" y="274320"/>
            <a:ext cx="9551729" cy="1200329"/>
          </a:xfrm>
          <a:prstGeom prst="rect">
            <a:avLst/>
          </a:prstGeom>
          <a:solidFill>
            <a:srgbClr val="0070C0">
              <a:alpha val="0"/>
            </a:srgbClr>
          </a:solidFill>
        </p:spPr>
        <p:txBody>
          <a:bodyPr wrap="square" rtlCol="0">
            <a:spAutoFit/>
          </a:bodyPr>
          <a:lstStyle/>
          <a:p>
            <a:r>
              <a:rPr lang="pl-PL" sz="7200" dirty="0" err="1" smtClean="0"/>
              <a:t>Co</a:t>
            </a:r>
            <a:r>
              <a:rPr lang="pl-PL" sz="7200" dirty="0" err="1" smtClean="0">
                <a:solidFill>
                  <a:srgbClr val="FFCC00"/>
                </a:solidFill>
              </a:rPr>
              <a:t>l</a:t>
            </a:r>
            <a:r>
              <a:rPr lang="pl-PL" sz="7200" dirty="0" err="1" smtClean="0"/>
              <a:t>umn</a:t>
            </a:r>
            <a:r>
              <a:rPr lang="pl-PL" sz="7200" dirty="0" err="1" smtClean="0">
                <a:solidFill>
                  <a:srgbClr val="FFCC00"/>
                </a:solidFill>
              </a:rPr>
              <a:t>s</a:t>
            </a:r>
            <a:r>
              <a:rPr lang="pl-PL" sz="7200" dirty="0" err="1" smtClean="0"/>
              <a:t>tore</a:t>
            </a:r>
            <a:r>
              <a:rPr lang="pl-PL" sz="7200" dirty="0" smtClean="0"/>
              <a:t> I</a:t>
            </a:r>
            <a:r>
              <a:rPr lang="pl-PL" sz="7200" dirty="0" smtClean="0">
                <a:solidFill>
                  <a:srgbClr val="FFCC00"/>
                </a:solidFill>
              </a:rPr>
              <a:t>n</a:t>
            </a:r>
            <a:r>
              <a:rPr lang="pl-PL" sz="7200" dirty="0" smtClean="0"/>
              <a:t>dex</a:t>
            </a:r>
            <a:endParaRPr lang="en-US" sz="7200" dirty="0"/>
          </a:p>
        </p:txBody>
      </p:sp>
      <p:pic>
        <p:nvPicPr>
          <p:cNvPr id="5" name="Picture 4"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2842" y="6211669"/>
            <a:ext cx="2627104" cy="561156"/>
          </a:xfrm>
          <a:prstGeom prst="rect">
            <a:avLst/>
          </a:prstGeom>
        </p:spPr>
      </p:pic>
      <p:sp>
        <p:nvSpPr>
          <p:cNvPr id="7" name="Prostokąt 6"/>
          <p:cNvSpPr/>
          <p:nvPr/>
        </p:nvSpPr>
        <p:spPr>
          <a:xfrm>
            <a:off x="600455" y="1526619"/>
            <a:ext cx="11336433" cy="2862322"/>
          </a:xfrm>
          <a:prstGeom prst="rect">
            <a:avLst/>
          </a:prstGeom>
        </p:spPr>
        <p:txBody>
          <a:bodyPr wrap="square">
            <a:spAutoFit/>
          </a:bodyPr>
          <a:lstStyle/>
          <a:p>
            <a:r>
              <a:rPr lang="pl-PL" dirty="0" err="1" smtClean="0"/>
              <a:t>Columns</a:t>
            </a:r>
            <a:r>
              <a:rPr lang="pl-PL" dirty="0" smtClean="0"/>
              <a:t> </a:t>
            </a:r>
            <a:r>
              <a:rPr lang="pl-PL" dirty="0" err="1"/>
              <a:t>that</a:t>
            </a:r>
            <a:r>
              <a:rPr lang="pl-PL" dirty="0"/>
              <a:t> </a:t>
            </a:r>
            <a:r>
              <a:rPr lang="pl-PL" dirty="0" err="1"/>
              <a:t>use</a:t>
            </a:r>
            <a:r>
              <a:rPr lang="pl-PL" dirty="0"/>
              <a:t> </a:t>
            </a:r>
            <a:r>
              <a:rPr lang="pl-PL" dirty="0" err="1"/>
              <a:t>any</a:t>
            </a:r>
            <a:r>
              <a:rPr lang="pl-PL" dirty="0"/>
              <a:t> of the </a:t>
            </a:r>
            <a:r>
              <a:rPr lang="pl-PL" dirty="0" err="1"/>
              <a:t>following</a:t>
            </a:r>
            <a:r>
              <a:rPr lang="pl-PL" dirty="0"/>
              <a:t> data </a:t>
            </a:r>
            <a:r>
              <a:rPr lang="pl-PL" dirty="0" err="1"/>
              <a:t>types</a:t>
            </a:r>
            <a:r>
              <a:rPr lang="pl-PL" dirty="0"/>
              <a:t> </a:t>
            </a:r>
            <a:r>
              <a:rPr lang="pl-PL" dirty="0" err="1"/>
              <a:t>cannot</a:t>
            </a:r>
            <a:r>
              <a:rPr lang="pl-PL" dirty="0"/>
              <a:t> be </a:t>
            </a:r>
            <a:r>
              <a:rPr lang="pl-PL" dirty="0" err="1"/>
              <a:t>included</a:t>
            </a:r>
            <a:r>
              <a:rPr lang="pl-PL" dirty="0"/>
              <a:t> in a </a:t>
            </a:r>
            <a:r>
              <a:rPr lang="pl-PL" dirty="0" err="1"/>
              <a:t>columnstore</a:t>
            </a:r>
            <a:r>
              <a:rPr lang="pl-PL" dirty="0"/>
              <a:t> index</a:t>
            </a:r>
            <a:r>
              <a:rPr lang="pl-PL" dirty="0" smtClean="0"/>
              <a:t>.</a:t>
            </a:r>
            <a:endParaRPr lang="pl-PL" dirty="0"/>
          </a:p>
          <a:p>
            <a:pPr marL="285750" indent="-285750">
              <a:buFont typeface="Arial" panose="020B0604020202020204" pitchFamily="34" charset="0"/>
              <a:buChar char="•"/>
            </a:pPr>
            <a:r>
              <a:rPr lang="pl-PL" dirty="0" err="1" smtClean="0"/>
              <a:t>ntext</a:t>
            </a:r>
            <a:r>
              <a:rPr lang="pl-PL" dirty="0"/>
              <a:t>, </a:t>
            </a:r>
            <a:r>
              <a:rPr lang="pl-PL" dirty="0" err="1"/>
              <a:t>text</a:t>
            </a:r>
            <a:r>
              <a:rPr lang="pl-PL" dirty="0"/>
              <a:t>, and </a:t>
            </a:r>
            <a:r>
              <a:rPr lang="pl-PL" dirty="0" smtClean="0"/>
              <a:t>image</a:t>
            </a:r>
            <a:endParaRPr lang="pl-PL" dirty="0"/>
          </a:p>
          <a:p>
            <a:pPr marL="285750" indent="-285750">
              <a:buFont typeface="Arial" panose="020B0604020202020204" pitchFamily="34" charset="0"/>
              <a:buChar char="•"/>
            </a:pPr>
            <a:r>
              <a:rPr lang="pl-PL" dirty="0" err="1" smtClean="0"/>
              <a:t>varchar</a:t>
            </a:r>
            <a:r>
              <a:rPr lang="pl-PL" dirty="0" smtClean="0"/>
              <a:t>(max</a:t>
            </a:r>
            <a:r>
              <a:rPr lang="pl-PL" dirty="0"/>
              <a:t>) and </a:t>
            </a:r>
            <a:r>
              <a:rPr lang="pl-PL" dirty="0" err="1"/>
              <a:t>nvarchar</a:t>
            </a:r>
            <a:r>
              <a:rPr lang="pl-PL" dirty="0"/>
              <a:t>(max)</a:t>
            </a:r>
          </a:p>
          <a:p>
            <a:pPr marL="285750" indent="-285750">
              <a:buFont typeface="Arial" panose="020B0604020202020204" pitchFamily="34" charset="0"/>
              <a:buChar char="•"/>
            </a:pPr>
            <a:r>
              <a:rPr lang="pl-PL" dirty="0" err="1" smtClean="0"/>
              <a:t>rowversion</a:t>
            </a:r>
            <a:r>
              <a:rPr lang="pl-PL" dirty="0" smtClean="0"/>
              <a:t> </a:t>
            </a:r>
            <a:r>
              <a:rPr lang="pl-PL" dirty="0"/>
              <a:t>(and </a:t>
            </a:r>
            <a:r>
              <a:rPr lang="pl-PL" dirty="0" err="1"/>
              <a:t>timestamp</a:t>
            </a:r>
            <a:r>
              <a:rPr lang="pl-PL" dirty="0"/>
              <a:t>)</a:t>
            </a:r>
          </a:p>
          <a:p>
            <a:pPr marL="285750" indent="-285750">
              <a:buFont typeface="Arial" panose="020B0604020202020204" pitchFamily="34" charset="0"/>
              <a:buChar char="•"/>
            </a:pPr>
            <a:r>
              <a:rPr lang="pl-PL" dirty="0" err="1" smtClean="0"/>
              <a:t>sql_variant</a:t>
            </a:r>
            <a:endParaRPr lang="pl-PL" dirty="0"/>
          </a:p>
          <a:p>
            <a:pPr marL="285750" indent="-285750">
              <a:buFont typeface="Arial" panose="020B0604020202020204" pitchFamily="34" charset="0"/>
              <a:buChar char="•"/>
            </a:pPr>
            <a:r>
              <a:rPr lang="pl-PL" dirty="0" smtClean="0"/>
              <a:t>CLR </a:t>
            </a:r>
            <a:r>
              <a:rPr lang="pl-PL" dirty="0" err="1"/>
              <a:t>types</a:t>
            </a:r>
            <a:r>
              <a:rPr lang="pl-PL" dirty="0"/>
              <a:t> (</a:t>
            </a:r>
            <a:r>
              <a:rPr lang="pl-PL" dirty="0" err="1"/>
              <a:t>hierarchyid</a:t>
            </a:r>
            <a:r>
              <a:rPr lang="pl-PL" dirty="0"/>
              <a:t> and </a:t>
            </a:r>
            <a:r>
              <a:rPr lang="pl-PL" dirty="0" err="1"/>
              <a:t>spatial</a:t>
            </a:r>
            <a:r>
              <a:rPr lang="pl-PL" dirty="0"/>
              <a:t> </a:t>
            </a:r>
            <a:r>
              <a:rPr lang="pl-PL" dirty="0" err="1"/>
              <a:t>types</a:t>
            </a:r>
            <a:r>
              <a:rPr lang="pl-PL" dirty="0"/>
              <a:t>)</a:t>
            </a:r>
          </a:p>
          <a:p>
            <a:pPr marL="285750" indent="-285750">
              <a:buFont typeface="Arial" panose="020B0604020202020204" pitchFamily="34" charset="0"/>
              <a:buChar char="•"/>
            </a:pPr>
            <a:r>
              <a:rPr lang="pl-PL" dirty="0" err="1" smtClean="0"/>
              <a:t>xml</a:t>
            </a:r>
            <a:endParaRPr lang="pl-PL" dirty="0"/>
          </a:p>
          <a:p>
            <a:pPr marL="285750" indent="-285750">
              <a:buFont typeface="Arial" panose="020B0604020202020204" pitchFamily="34" charset="0"/>
              <a:buChar char="•"/>
            </a:pPr>
            <a:r>
              <a:rPr lang="pl-PL" dirty="0" err="1" smtClean="0"/>
              <a:t>uniqueidentifier</a:t>
            </a:r>
            <a:r>
              <a:rPr lang="pl-PL" dirty="0" smtClean="0"/>
              <a:t> </a:t>
            </a:r>
            <a:r>
              <a:rPr lang="pl-PL" dirty="0"/>
              <a:t>(</a:t>
            </a:r>
            <a:r>
              <a:rPr lang="pl-PL" dirty="0" err="1"/>
              <a:t>Applies</a:t>
            </a:r>
            <a:r>
              <a:rPr lang="pl-PL" dirty="0"/>
              <a:t> to SQL Server 2012)</a:t>
            </a:r>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endParaRPr lang="pl-PL" dirty="0"/>
          </a:p>
        </p:txBody>
      </p:sp>
    </p:spTree>
    <p:extLst>
      <p:ext uri="{BB962C8B-B14F-4D97-AF65-F5344CB8AC3E}">
        <p14:creationId xmlns:p14="http://schemas.microsoft.com/office/powerpoint/2010/main" val="131691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0455" y="274320"/>
            <a:ext cx="9551729" cy="1200329"/>
          </a:xfrm>
          <a:prstGeom prst="rect">
            <a:avLst/>
          </a:prstGeom>
          <a:solidFill>
            <a:srgbClr val="0070C0">
              <a:alpha val="0"/>
            </a:srgbClr>
          </a:solidFill>
        </p:spPr>
        <p:txBody>
          <a:bodyPr wrap="square" rtlCol="0">
            <a:spAutoFit/>
          </a:bodyPr>
          <a:lstStyle/>
          <a:p>
            <a:r>
              <a:rPr lang="en-US" sz="7200" dirty="0" smtClean="0"/>
              <a:t>Spar</a:t>
            </a:r>
            <a:r>
              <a:rPr lang="en-US" sz="7200" dirty="0" smtClean="0">
                <a:solidFill>
                  <a:srgbClr val="FFCC00"/>
                </a:solidFill>
              </a:rPr>
              <a:t>s</a:t>
            </a:r>
            <a:r>
              <a:rPr lang="en-US" sz="7200" dirty="0" smtClean="0"/>
              <a:t>e c</a:t>
            </a:r>
            <a:r>
              <a:rPr lang="en-US" sz="7200" dirty="0" smtClean="0">
                <a:solidFill>
                  <a:srgbClr val="FFCC00"/>
                </a:solidFill>
              </a:rPr>
              <a:t>o</a:t>
            </a:r>
            <a:r>
              <a:rPr lang="en-US" sz="7200" dirty="0" smtClean="0"/>
              <a:t>lumn</a:t>
            </a:r>
            <a:endParaRPr lang="en-US" sz="7200" dirty="0"/>
          </a:p>
        </p:txBody>
      </p:sp>
      <p:pic>
        <p:nvPicPr>
          <p:cNvPr id="5" name="Picture 4"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2842" y="6211669"/>
            <a:ext cx="2627104" cy="561156"/>
          </a:xfrm>
          <a:prstGeom prst="rect">
            <a:avLst/>
          </a:prstGeom>
        </p:spPr>
      </p:pic>
      <p:pic>
        <p:nvPicPr>
          <p:cNvPr id="2" name="Obraz 1"/>
          <p:cNvPicPr>
            <a:picLocks noChangeAspect="1"/>
          </p:cNvPicPr>
          <p:nvPr/>
        </p:nvPicPr>
        <p:blipFill>
          <a:blip r:embed="rId4"/>
          <a:stretch>
            <a:fillRect/>
          </a:stretch>
        </p:blipFill>
        <p:spPr>
          <a:xfrm>
            <a:off x="600455" y="1400175"/>
            <a:ext cx="4064159" cy="4811494"/>
          </a:xfrm>
          <a:prstGeom prst="rect">
            <a:avLst/>
          </a:prstGeom>
        </p:spPr>
      </p:pic>
      <p:pic>
        <p:nvPicPr>
          <p:cNvPr id="4" name="Obraz 3"/>
          <p:cNvPicPr>
            <a:picLocks noChangeAspect="1"/>
          </p:cNvPicPr>
          <p:nvPr/>
        </p:nvPicPr>
        <p:blipFill>
          <a:blip r:embed="rId5"/>
          <a:stretch>
            <a:fillRect/>
          </a:stretch>
        </p:blipFill>
        <p:spPr>
          <a:xfrm>
            <a:off x="4664614" y="2600504"/>
            <a:ext cx="6854939" cy="2522883"/>
          </a:xfrm>
          <a:prstGeom prst="rect">
            <a:avLst/>
          </a:prstGeom>
        </p:spPr>
      </p:pic>
    </p:spTree>
    <p:extLst>
      <p:ext uri="{BB962C8B-B14F-4D97-AF65-F5344CB8AC3E}">
        <p14:creationId xmlns:p14="http://schemas.microsoft.com/office/powerpoint/2010/main" val="25991283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0455" y="274320"/>
            <a:ext cx="9551729" cy="1200329"/>
          </a:xfrm>
          <a:prstGeom prst="rect">
            <a:avLst/>
          </a:prstGeom>
          <a:solidFill>
            <a:srgbClr val="0070C0">
              <a:alpha val="0"/>
            </a:srgbClr>
          </a:solidFill>
        </p:spPr>
        <p:txBody>
          <a:bodyPr wrap="square" rtlCol="0">
            <a:spAutoFit/>
          </a:bodyPr>
          <a:lstStyle/>
          <a:p>
            <a:r>
              <a:rPr lang="pl-PL" sz="7200" dirty="0" err="1" smtClean="0"/>
              <a:t>Co</a:t>
            </a:r>
            <a:r>
              <a:rPr lang="pl-PL" sz="7200" dirty="0" err="1" smtClean="0">
                <a:solidFill>
                  <a:srgbClr val="FFC000"/>
                </a:solidFill>
              </a:rPr>
              <a:t>n</a:t>
            </a:r>
            <a:r>
              <a:rPr lang="pl-PL" sz="7200" dirty="0" err="1" smtClean="0"/>
              <a:t>clus</a:t>
            </a:r>
            <a:r>
              <a:rPr lang="pl-PL" sz="7200" dirty="0" err="1" smtClean="0">
                <a:solidFill>
                  <a:srgbClr val="FFCC00"/>
                </a:solidFill>
              </a:rPr>
              <a:t>i</a:t>
            </a:r>
            <a:r>
              <a:rPr lang="pl-PL" sz="7200" dirty="0" err="1" smtClean="0"/>
              <a:t>on</a:t>
            </a:r>
            <a:endParaRPr lang="en-US" sz="7200" dirty="0"/>
          </a:p>
        </p:txBody>
      </p:sp>
      <p:pic>
        <p:nvPicPr>
          <p:cNvPr id="5" name="Picture 4"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2842" y="6211669"/>
            <a:ext cx="2627104" cy="561156"/>
          </a:xfrm>
          <a:prstGeom prst="rect">
            <a:avLst/>
          </a:prstGeom>
        </p:spPr>
      </p:pic>
      <p:sp>
        <p:nvSpPr>
          <p:cNvPr id="6" name="Prostokąt 5"/>
          <p:cNvSpPr/>
          <p:nvPr/>
        </p:nvSpPr>
        <p:spPr>
          <a:xfrm>
            <a:off x="600455" y="1526619"/>
            <a:ext cx="11336433" cy="1200329"/>
          </a:xfrm>
          <a:prstGeom prst="rect">
            <a:avLst/>
          </a:prstGeom>
        </p:spPr>
        <p:txBody>
          <a:bodyPr wrap="square">
            <a:spAutoFit/>
          </a:bodyPr>
          <a:lstStyle/>
          <a:p>
            <a:pPr marL="285750" indent="-285750">
              <a:buFont typeface="Arial" panose="020B0604020202020204" pitchFamily="34" charset="0"/>
              <a:buChar char="•"/>
            </a:pPr>
            <a:r>
              <a:rPr lang="pl-PL" dirty="0" err="1" smtClean="0"/>
              <a:t>Always</a:t>
            </a:r>
            <a:r>
              <a:rPr lang="pl-PL" dirty="0" smtClean="0"/>
              <a:t> </a:t>
            </a:r>
            <a:r>
              <a:rPr lang="pl-PL" dirty="0" err="1" smtClean="0"/>
              <a:t>think</a:t>
            </a:r>
            <a:r>
              <a:rPr lang="pl-PL" dirty="0" smtClean="0"/>
              <a:t> </a:t>
            </a:r>
            <a:r>
              <a:rPr lang="pl-PL" dirty="0" err="1" smtClean="0"/>
              <a:t>twice</a:t>
            </a:r>
            <a:r>
              <a:rPr lang="pl-PL" dirty="0" smtClean="0"/>
              <a:t> </a:t>
            </a:r>
            <a:r>
              <a:rPr lang="pl-PL" dirty="0" err="1" smtClean="0"/>
              <a:t>while</a:t>
            </a:r>
            <a:r>
              <a:rPr lang="pl-PL" dirty="0" smtClean="0"/>
              <a:t> </a:t>
            </a:r>
            <a:r>
              <a:rPr lang="pl-PL" dirty="0" err="1" smtClean="0"/>
              <a:t>choosing</a:t>
            </a:r>
            <a:r>
              <a:rPr lang="pl-PL" dirty="0" smtClean="0"/>
              <a:t> the </a:t>
            </a:r>
            <a:r>
              <a:rPr lang="pl-PL" dirty="0" err="1" smtClean="0"/>
              <a:t>correct</a:t>
            </a:r>
            <a:r>
              <a:rPr lang="pl-PL" dirty="0" smtClean="0"/>
              <a:t> data </a:t>
            </a:r>
            <a:r>
              <a:rPr lang="pl-PL" dirty="0" err="1" smtClean="0"/>
              <a:t>type</a:t>
            </a:r>
            <a:endParaRPr lang="pl-PL" dirty="0"/>
          </a:p>
          <a:p>
            <a:pPr marL="285750" indent="-285750">
              <a:buFont typeface="Arial" panose="020B0604020202020204" pitchFamily="34" charset="0"/>
              <a:buChar char="•"/>
            </a:pPr>
            <a:r>
              <a:rPr lang="pl-PL" dirty="0" err="1" smtClean="0"/>
              <a:t>Use</a:t>
            </a:r>
            <a:r>
              <a:rPr lang="pl-PL" dirty="0" smtClean="0"/>
              <a:t> the minimum </a:t>
            </a:r>
            <a:r>
              <a:rPr lang="pl-PL" dirty="0" err="1" smtClean="0"/>
              <a:t>possible</a:t>
            </a:r>
            <a:r>
              <a:rPr lang="pl-PL" dirty="0" smtClean="0"/>
              <a:t> </a:t>
            </a:r>
            <a:r>
              <a:rPr lang="pl-PL" dirty="0" err="1" smtClean="0"/>
              <a:t>size</a:t>
            </a:r>
            <a:endParaRPr lang="pl-PL" dirty="0" smtClean="0"/>
          </a:p>
          <a:p>
            <a:pPr marL="285750" indent="-285750">
              <a:buFont typeface="Arial" panose="020B0604020202020204" pitchFamily="34" charset="0"/>
              <a:buChar char="•"/>
            </a:pPr>
            <a:r>
              <a:rPr lang="pl-PL" dirty="0" err="1" smtClean="0"/>
              <a:t>Save</a:t>
            </a:r>
            <a:r>
              <a:rPr lang="pl-PL" dirty="0" smtClean="0"/>
              <a:t> the </a:t>
            </a:r>
            <a:r>
              <a:rPr lang="pl-PL" dirty="0" err="1" smtClean="0"/>
              <a:t>rule</a:t>
            </a:r>
            <a:r>
              <a:rPr lang="pl-PL" dirty="0" smtClean="0"/>
              <a:t> of </a:t>
            </a:r>
            <a:r>
              <a:rPr lang="pl-PL" dirty="0" err="1" smtClean="0"/>
              <a:t>thumbs</a:t>
            </a:r>
            <a:r>
              <a:rPr lang="pl-PL" dirty="0" smtClean="0"/>
              <a:t> from the </a:t>
            </a:r>
            <a:r>
              <a:rPr lang="pl-PL" dirty="0" err="1" smtClean="0"/>
              <a:t>presentations</a:t>
            </a:r>
            <a:r>
              <a:rPr lang="pl-PL" dirty="0" smtClean="0"/>
              <a:t> and </a:t>
            </a:r>
            <a:r>
              <a:rPr lang="pl-PL" dirty="0" err="1" smtClean="0"/>
              <a:t>resources</a:t>
            </a:r>
            <a:endParaRPr lang="pl-PL" dirty="0" smtClean="0"/>
          </a:p>
          <a:p>
            <a:pPr marL="285750" indent="-285750">
              <a:buFont typeface="Arial" panose="020B0604020202020204" pitchFamily="34" charset="0"/>
              <a:buChar char="•"/>
            </a:pPr>
            <a:endParaRPr lang="pl-PL" dirty="0"/>
          </a:p>
        </p:txBody>
      </p:sp>
    </p:spTree>
    <p:extLst>
      <p:ext uri="{BB962C8B-B14F-4D97-AF65-F5344CB8AC3E}">
        <p14:creationId xmlns:p14="http://schemas.microsoft.com/office/powerpoint/2010/main" val="78552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0456" y="274320"/>
            <a:ext cx="9777984" cy="1200329"/>
          </a:xfrm>
          <a:prstGeom prst="rect">
            <a:avLst/>
          </a:prstGeom>
          <a:solidFill>
            <a:srgbClr val="0070C0">
              <a:alpha val="0"/>
            </a:srgbClr>
          </a:solidFill>
        </p:spPr>
        <p:txBody>
          <a:bodyPr wrap="square" rtlCol="0">
            <a:spAutoFit/>
          </a:bodyPr>
          <a:lstStyle/>
          <a:p>
            <a:r>
              <a:rPr lang="en-US" sz="7200" dirty="0" smtClean="0">
                <a:solidFill>
                  <a:srgbClr val="FFC000"/>
                </a:solidFill>
              </a:rPr>
              <a:t>N</a:t>
            </a:r>
            <a:r>
              <a:rPr lang="en-US" sz="7200" dirty="0" smtClean="0"/>
              <a:t>ext se</a:t>
            </a:r>
            <a:r>
              <a:rPr lang="en-US" sz="7200" dirty="0" smtClean="0">
                <a:solidFill>
                  <a:srgbClr val="FFC000"/>
                </a:solidFill>
              </a:rPr>
              <a:t>s</a:t>
            </a:r>
            <a:r>
              <a:rPr lang="en-US" sz="7200" dirty="0" smtClean="0"/>
              <a:t>sio</a:t>
            </a:r>
            <a:r>
              <a:rPr lang="en-US" sz="7200" dirty="0" smtClean="0">
                <a:solidFill>
                  <a:srgbClr val="FFC000"/>
                </a:solidFill>
              </a:rPr>
              <a:t>n</a:t>
            </a:r>
            <a:r>
              <a:rPr lang="pl-PL" sz="7200" dirty="0" smtClean="0">
                <a:solidFill>
                  <a:srgbClr val="FFC000"/>
                </a:solidFill>
              </a:rPr>
              <a:t>?</a:t>
            </a:r>
            <a:endParaRPr lang="en-US" sz="7200" dirty="0">
              <a:solidFill>
                <a:srgbClr val="FFC000"/>
              </a:solidFill>
            </a:endParaRPr>
          </a:p>
        </p:txBody>
      </p:sp>
      <p:sp>
        <p:nvSpPr>
          <p:cNvPr id="4" name="TextBox 3"/>
          <p:cNvSpPr txBox="1"/>
          <p:nvPr/>
        </p:nvSpPr>
        <p:spPr>
          <a:xfrm>
            <a:off x="600456" y="2906151"/>
            <a:ext cx="10951464" cy="1569660"/>
          </a:xfrm>
          <a:prstGeom prst="rect">
            <a:avLst/>
          </a:prstGeom>
          <a:noFill/>
        </p:spPr>
        <p:txBody>
          <a:bodyPr wrap="square" rtlCol="0">
            <a:spAutoFit/>
          </a:bodyPr>
          <a:lstStyle/>
          <a:p>
            <a:r>
              <a:rPr lang="pl-PL" sz="3200" dirty="0" smtClean="0"/>
              <a:t>The </a:t>
            </a:r>
            <a:r>
              <a:rPr lang="pl-PL" sz="3200" dirty="0" err="1" smtClean="0"/>
              <a:t>possible</a:t>
            </a:r>
            <a:r>
              <a:rPr lang="pl-PL" sz="3200" dirty="0" smtClean="0"/>
              <a:t> </a:t>
            </a:r>
            <a:r>
              <a:rPr lang="pl-PL" sz="3200" dirty="0" err="1" smtClean="0"/>
              <a:t>topics</a:t>
            </a:r>
            <a:r>
              <a:rPr lang="pl-PL" sz="3200" dirty="0" smtClean="0"/>
              <a:t> </a:t>
            </a:r>
            <a:r>
              <a:rPr lang="pl-PL" sz="3200" dirty="0" smtClean="0"/>
              <a:t>list </a:t>
            </a:r>
            <a:r>
              <a:rPr lang="pl-PL" sz="3200" dirty="0" err="1" smtClean="0"/>
              <a:t>will</a:t>
            </a:r>
            <a:r>
              <a:rPr lang="pl-PL" sz="3200" dirty="0" smtClean="0"/>
              <a:t> be </a:t>
            </a:r>
            <a:r>
              <a:rPr lang="pl-PL" sz="3200" dirty="0" err="1" smtClean="0"/>
              <a:t>avaliable</a:t>
            </a:r>
            <a:r>
              <a:rPr lang="pl-PL" sz="3200" dirty="0" smtClean="0"/>
              <a:t> on the </a:t>
            </a:r>
            <a:r>
              <a:rPr lang="pl-PL" sz="3200" dirty="0" err="1" smtClean="0"/>
              <a:t>website</a:t>
            </a:r>
            <a:r>
              <a:rPr lang="pl-PL" sz="3200" dirty="0" smtClean="0"/>
              <a:t>: </a:t>
            </a:r>
            <a:r>
              <a:rPr lang="pl-PL" sz="3200" dirty="0" smtClean="0">
                <a:hlinkClick r:id="rId3"/>
              </a:rPr>
              <a:t>www.pl.seequality.pl</a:t>
            </a:r>
            <a:endParaRPr lang="pl-PL" sz="3200" dirty="0" smtClean="0"/>
          </a:p>
          <a:p>
            <a:r>
              <a:rPr lang="pl-PL" sz="3200" dirty="0" err="1" smtClean="0"/>
              <a:t>You</a:t>
            </a:r>
            <a:r>
              <a:rPr lang="pl-PL" sz="3200" dirty="0" smtClean="0"/>
              <a:t> </a:t>
            </a:r>
            <a:r>
              <a:rPr lang="pl-PL" sz="3200" dirty="0" err="1" smtClean="0"/>
              <a:t>will</a:t>
            </a:r>
            <a:r>
              <a:rPr lang="pl-PL" sz="3200" dirty="0" smtClean="0"/>
              <a:t> </a:t>
            </a:r>
            <a:r>
              <a:rPr lang="pl-PL" sz="3200" dirty="0" err="1" smtClean="0"/>
              <a:t>get</a:t>
            </a:r>
            <a:r>
              <a:rPr lang="pl-PL" sz="3200" dirty="0" smtClean="0"/>
              <a:t> </a:t>
            </a:r>
            <a:r>
              <a:rPr lang="pl-PL" sz="3200" dirty="0" err="1" smtClean="0"/>
              <a:t>an</a:t>
            </a:r>
            <a:r>
              <a:rPr lang="pl-PL" sz="3200" dirty="0" smtClean="0"/>
              <a:t> email </a:t>
            </a:r>
            <a:r>
              <a:rPr lang="pl-PL" sz="3200" dirty="0" err="1" smtClean="0"/>
              <a:t>will</a:t>
            </a:r>
            <a:r>
              <a:rPr lang="pl-PL" sz="3200" dirty="0" smtClean="0"/>
              <a:t> </a:t>
            </a:r>
            <a:r>
              <a:rPr lang="pl-PL" sz="3200" dirty="0" err="1" smtClean="0"/>
              <a:t>further</a:t>
            </a:r>
            <a:r>
              <a:rPr lang="pl-PL" sz="3200" dirty="0" smtClean="0"/>
              <a:t> </a:t>
            </a:r>
            <a:r>
              <a:rPr lang="pl-PL" sz="3200" dirty="0" err="1" smtClean="0"/>
              <a:t>informations</a:t>
            </a:r>
            <a:r>
              <a:rPr lang="pl-PL" sz="3200" dirty="0" smtClean="0"/>
              <a:t>!</a:t>
            </a:r>
          </a:p>
        </p:txBody>
      </p:sp>
      <p:pic>
        <p:nvPicPr>
          <p:cNvPr id="5" name="Picture 4" descr="Screen Clippi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82842" y="6211669"/>
            <a:ext cx="2627104" cy="561156"/>
          </a:xfrm>
          <a:prstGeom prst="rect">
            <a:avLst/>
          </a:prstGeom>
        </p:spPr>
      </p:pic>
    </p:spTree>
    <p:extLst>
      <p:ext uri="{BB962C8B-B14F-4D97-AF65-F5344CB8AC3E}">
        <p14:creationId xmlns:p14="http://schemas.microsoft.com/office/powerpoint/2010/main" val="357799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0455" y="6156744"/>
            <a:ext cx="10990645" cy="365760"/>
          </a:xfrm>
          <a:prstGeom prst="rect">
            <a:avLst/>
          </a:prstGeom>
          <a:solidFill>
            <a:schemeClr val="bg1"/>
          </a:solidFill>
        </p:spPr>
        <p:txBody>
          <a:bodyPr wrap="square" rtlCol="0">
            <a:spAutoFit/>
          </a:bodyPr>
          <a:lstStyle/>
          <a:p>
            <a:pPr algn="ctr"/>
            <a:r>
              <a:rPr lang="pl-PL" dirty="0" smtClean="0">
                <a:latin typeface="Segoe UI Light" panose="020B0502040204020203" pitchFamily="34" charset="0"/>
              </a:rPr>
              <a:t>Katowice</a:t>
            </a:r>
            <a:r>
              <a:rPr lang="en-US" dirty="0" smtClean="0">
                <a:latin typeface="Segoe UI Light" panose="020B0502040204020203" pitchFamily="34" charset="0"/>
              </a:rPr>
              <a:t>, 27.0</a:t>
            </a:r>
            <a:r>
              <a:rPr lang="pl-PL" dirty="0" smtClean="0">
                <a:latin typeface="Segoe UI Light" panose="020B0502040204020203" pitchFamily="34" charset="0"/>
              </a:rPr>
              <a:t>4</a:t>
            </a:r>
            <a:r>
              <a:rPr lang="en-US" dirty="0" smtClean="0">
                <a:latin typeface="Segoe UI Light" panose="020B0502040204020203" pitchFamily="34" charset="0"/>
              </a:rPr>
              <a:t>.201</a:t>
            </a:r>
            <a:r>
              <a:rPr lang="pl-PL" dirty="0">
                <a:latin typeface="Segoe UI Light" panose="020B0502040204020203" pitchFamily="34" charset="0"/>
              </a:rPr>
              <a:t>6</a:t>
            </a:r>
            <a:endParaRPr lang="en-US" dirty="0">
              <a:latin typeface="Segoe UI Light" panose="020B0502040204020203" pitchFamily="34" charset="0"/>
            </a:endParaRPr>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0140" y="292284"/>
            <a:ext cx="4807641" cy="1026924"/>
          </a:xfrm>
          <a:prstGeom prst="rect">
            <a:avLst/>
          </a:prstGeom>
        </p:spPr>
      </p:pic>
      <p:sp>
        <p:nvSpPr>
          <p:cNvPr id="5" name="TextBox 4"/>
          <p:cNvSpPr txBox="1"/>
          <p:nvPr/>
        </p:nvSpPr>
        <p:spPr>
          <a:xfrm>
            <a:off x="3877373" y="2789386"/>
            <a:ext cx="4333174" cy="1477328"/>
          </a:xfrm>
          <a:prstGeom prst="rect">
            <a:avLst/>
          </a:prstGeom>
          <a:noFill/>
        </p:spPr>
        <p:txBody>
          <a:bodyPr wrap="none" rtlCol="0">
            <a:spAutoFit/>
          </a:bodyPr>
          <a:lstStyle/>
          <a:p>
            <a:pPr algn="ctr"/>
            <a:r>
              <a:rPr lang="pl-PL" sz="7200" dirty="0" smtClean="0"/>
              <a:t>Thank You!</a:t>
            </a:r>
            <a:r>
              <a:rPr lang="en-US" sz="7200" dirty="0" smtClean="0"/>
              <a:t/>
            </a:r>
            <a:br>
              <a:rPr lang="en-US" sz="7200" dirty="0" smtClean="0"/>
            </a:br>
            <a:r>
              <a:rPr lang="en-US" b="1" dirty="0" smtClean="0"/>
              <a:t>slawomirdrzymala@seequality.net</a:t>
            </a:r>
            <a:endParaRPr lang="pl-PL" sz="7200" b="1" dirty="0"/>
          </a:p>
        </p:txBody>
      </p:sp>
      <p:sp>
        <p:nvSpPr>
          <p:cNvPr id="6" name="TextBox 10"/>
          <p:cNvSpPr txBox="1"/>
          <p:nvPr/>
        </p:nvSpPr>
        <p:spPr>
          <a:xfrm>
            <a:off x="1464025" y="5413726"/>
            <a:ext cx="9283503" cy="646331"/>
          </a:xfrm>
          <a:prstGeom prst="rect">
            <a:avLst/>
          </a:prstGeom>
          <a:noFill/>
        </p:spPr>
        <p:txBody>
          <a:bodyPr wrap="none" rtlCol="0">
            <a:spAutoFit/>
          </a:bodyPr>
          <a:lstStyle/>
          <a:p>
            <a:r>
              <a:rPr lang="en-US" sz="3600" dirty="0">
                <a:solidFill>
                  <a:srgbClr val="FFCC00"/>
                </a:solidFill>
              </a:rPr>
              <a:t>SQL</a:t>
            </a:r>
            <a:r>
              <a:rPr lang="en-US" sz="3600" dirty="0"/>
              <a:t> Server d</a:t>
            </a:r>
            <a:r>
              <a:rPr lang="en-US" sz="3600" dirty="0">
                <a:solidFill>
                  <a:srgbClr val="FFCC00"/>
                </a:solidFill>
              </a:rPr>
              <a:t>a</a:t>
            </a:r>
            <a:r>
              <a:rPr lang="en-US" sz="3600" dirty="0"/>
              <a:t>ta type</a:t>
            </a:r>
            <a:r>
              <a:rPr lang="en-US" sz="3600" dirty="0">
                <a:solidFill>
                  <a:srgbClr val="FFCC00"/>
                </a:solidFill>
              </a:rPr>
              <a:t>s</a:t>
            </a:r>
            <a:r>
              <a:rPr lang="en-US" sz="3600" dirty="0"/>
              <a:t> - why </a:t>
            </a:r>
            <a:r>
              <a:rPr lang="en-US" sz="3600" dirty="0">
                <a:solidFill>
                  <a:srgbClr val="FFCC00"/>
                </a:solidFill>
              </a:rPr>
              <a:t>t</a:t>
            </a:r>
            <a:r>
              <a:rPr lang="en-US" sz="3600" dirty="0"/>
              <a:t>his is so im</a:t>
            </a:r>
            <a:r>
              <a:rPr lang="en-US" sz="3600" dirty="0">
                <a:solidFill>
                  <a:srgbClr val="FFCC00"/>
                </a:solidFill>
              </a:rPr>
              <a:t>p</a:t>
            </a:r>
            <a:r>
              <a:rPr lang="en-US" sz="3600" dirty="0"/>
              <a:t>ortant?</a:t>
            </a:r>
            <a:endParaRPr lang="pl-PL" sz="3600" dirty="0"/>
          </a:p>
        </p:txBody>
      </p:sp>
    </p:spTree>
    <p:extLst>
      <p:ext uri="{BB962C8B-B14F-4D97-AF65-F5344CB8AC3E}">
        <p14:creationId xmlns:p14="http://schemas.microsoft.com/office/powerpoint/2010/main" val="711951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02336" y="274320"/>
            <a:ext cx="7443536" cy="1200329"/>
          </a:xfrm>
          <a:prstGeom prst="rect">
            <a:avLst/>
          </a:prstGeom>
          <a:solidFill>
            <a:srgbClr val="0070C0">
              <a:alpha val="0"/>
            </a:srgbClr>
          </a:solidFill>
        </p:spPr>
        <p:txBody>
          <a:bodyPr wrap="square" rtlCol="0">
            <a:spAutoFit/>
          </a:bodyPr>
          <a:lstStyle/>
          <a:p>
            <a:r>
              <a:rPr lang="pl-PL" sz="7200" dirty="0" smtClean="0">
                <a:solidFill>
                  <a:schemeClr val="accent4"/>
                </a:solidFill>
              </a:rPr>
              <a:t>W</a:t>
            </a:r>
            <a:r>
              <a:rPr lang="pl-PL" sz="7200" dirty="0" smtClean="0"/>
              <a:t>ho </a:t>
            </a:r>
            <a:r>
              <a:rPr lang="pl-PL" sz="7200" dirty="0" smtClean="0">
                <a:solidFill>
                  <a:schemeClr val="accent4"/>
                </a:solidFill>
              </a:rPr>
              <a:t>i</a:t>
            </a:r>
            <a:r>
              <a:rPr lang="pl-PL" sz="7200" dirty="0" smtClean="0"/>
              <a:t>s</a:t>
            </a:r>
            <a:r>
              <a:rPr lang="pl-PL" sz="7200" dirty="0" smtClean="0">
                <a:solidFill>
                  <a:schemeClr val="tx1">
                    <a:lumMod val="75000"/>
                    <a:lumOff val="25000"/>
                  </a:schemeClr>
                </a:solidFill>
              </a:rPr>
              <a:t> </a:t>
            </a:r>
            <a:r>
              <a:rPr lang="pl-PL" sz="7200" dirty="0" smtClean="0"/>
              <a:t>spea</a:t>
            </a:r>
            <a:r>
              <a:rPr lang="pl-PL" sz="7200" dirty="0" smtClean="0">
                <a:solidFill>
                  <a:srgbClr val="FFC000"/>
                </a:solidFill>
              </a:rPr>
              <a:t>k</a:t>
            </a:r>
            <a:r>
              <a:rPr lang="pl-PL" sz="7200" dirty="0" smtClean="0"/>
              <a:t>ing?</a:t>
            </a:r>
            <a:endParaRPr lang="en-US" sz="7200" dirty="0"/>
          </a:p>
        </p:txBody>
      </p:sp>
      <p:sp>
        <p:nvSpPr>
          <p:cNvPr id="14" name="TextBox 13"/>
          <p:cNvSpPr txBox="1"/>
          <p:nvPr/>
        </p:nvSpPr>
        <p:spPr>
          <a:xfrm>
            <a:off x="402336" y="1722120"/>
            <a:ext cx="9326880" cy="2554545"/>
          </a:xfrm>
          <a:prstGeom prst="rect">
            <a:avLst/>
          </a:prstGeom>
          <a:noFill/>
        </p:spPr>
        <p:txBody>
          <a:bodyPr wrap="square" rtlCol="0">
            <a:spAutoFit/>
          </a:bodyPr>
          <a:lstStyle/>
          <a:p>
            <a:pPr marL="285750" indent="-285750">
              <a:buFont typeface="Arial" panose="020B0604020202020204" pitchFamily="34" charset="0"/>
              <a:buChar char="•"/>
            </a:pPr>
            <a:r>
              <a:rPr lang="pl-PL" sz="3200" dirty="0" smtClean="0"/>
              <a:t>Sławomir Drzymała</a:t>
            </a:r>
          </a:p>
          <a:p>
            <a:pPr marL="285750" indent="-285750">
              <a:buFont typeface="Arial" panose="020B0604020202020204" pitchFamily="34" charset="0"/>
              <a:buChar char="•"/>
            </a:pPr>
            <a:r>
              <a:rPr lang="pl-PL" sz="3200" dirty="0" smtClean="0"/>
              <a:t>Technical </a:t>
            </a:r>
            <a:r>
              <a:rPr lang="pl-PL" sz="3200" dirty="0" err="1" smtClean="0"/>
              <a:t>Expert</a:t>
            </a:r>
            <a:endParaRPr lang="pl-PL" sz="3200" dirty="0" smtClean="0"/>
          </a:p>
          <a:p>
            <a:pPr marL="285750" indent="-285750">
              <a:buFont typeface="Arial" panose="020B0604020202020204" pitchFamily="34" charset="0"/>
              <a:buChar char="•"/>
            </a:pPr>
            <a:r>
              <a:rPr lang="pl-PL" sz="3200" dirty="0" smtClean="0"/>
              <a:t>Speaker &amp; member of Polish SQL Server User Group</a:t>
            </a:r>
          </a:p>
          <a:p>
            <a:pPr marL="285750" indent="-285750">
              <a:buFont typeface="Arial" panose="020B0604020202020204" pitchFamily="34" charset="0"/>
              <a:buChar char="•"/>
            </a:pPr>
            <a:r>
              <a:rPr lang="pl-PL" sz="3200" dirty="0" smtClean="0"/>
              <a:t>Cofounder of seequality.net</a:t>
            </a:r>
          </a:p>
          <a:p>
            <a:pPr marL="285750" indent="-285750">
              <a:buFont typeface="Arial" panose="020B0604020202020204" pitchFamily="34" charset="0"/>
              <a:buChar char="•"/>
            </a:pPr>
            <a:r>
              <a:rPr lang="en-US" sz="3200" dirty="0" smtClean="0"/>
              <a:t>Microsoft </a:t>
            </a:r>
            <a:r>
              <a:rPr lang="en-US" sz="3200" dirty="0"/>
              <a:t>technology </a:t>
            </a:r>
            <a:r>
              <a:rPr lang="pl-PL" sz="3200" dirty="0" err="1" smtClean="0"/>
              <a:t>enthusiast</a:t>
            </a:r>
            <a:r>
              <a:rPr lang="pl-PL" sz="3200" dirty="0" smtClean="0"/>
              <a:t>…</a:t>
            </a:r>
          </a:p>
        </p:txBody>
      </p:sp>
      <p:grpSp>
        <p:nvGrpSpPr>
          <p:cNvPr id="18" name="Group 17"/>
          <p:cNvGrpSpPr/>
          <p:nvPr/>
        </p:nvGrpSpPr>
        <p:grpSpPr>
          <a:xfrm>
            <a:off x="10277857" y="4693920"/>
            <a:ext cx="1380744" cy="2164080"/>
            <a:chOff x="9729216" y="4069080"/>
            <a:chExt cx="1516349" cy="2583180"/>
          </a:xfrm>
        </p:grpSpPr>
        <p:pic>
          <p:nvPicPr>
            <p:cNvPr id="16" name="Picture 15" descr="\\MAGNUM\Projects\Microsoft\Cloud Power FY12\Design\ICONS_PNG\Flexible_Workspace.png"/>
            <p:cNvPicPr>
              <a:picLocks noChangeAspect="1" noChangeArrowheads="1"/>
            </p:cNvPicPr>
            <p:nvPr/>
          </p:nvPicPr>
          <p:blipFill>
            <a:blip r:embed="rId2" cstate="print">
              <a:duotone>
                <a:prstClr val="black"/>
                <a:schemeClr val="tx2">
                  <a:tint val="45000"/>
                  <a:satMod val="400000"/>
                </a:schemeClr>
              </a:duotone>
            </a:blip>
            <a:srcRect r="63636"/>
            <a:stretch>
              <a:fillRect/>
            </a:stretch>
          </p:blipFill>
          <p:spPr bwMode="auto">
            <a:xfrm>
              <a:off x="9729216" y="4442460"/>
              <a:ext cx="803564" cy="2209800"/>
            </a:xfrm>
            <a:prstGeom prst="rect">
              <a:avLst/>
            </a:prstGeom>
            <a:noFill/>
            <a:ln>
              <a:noFill/>
            </a:ln>
          </p:spPr>
        </p:pic>
        <p:sp>
          <p:nvSpPr>
            <p:cNvPr id="17" name="Cloud Callout 16"/>
            <p:cNvSpPr/>
            <p:nvPr/>
          </p:nvSpPr>
          <p:spPr>
            <a:xfrm>
              <a:off x="10130998" y="4069080"/>
              <a:ext cx="1114567" cy="746760"/>
            </a:xfrm>
            <a:prstGeom prst="cloudCallou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Tree>
    <p:extLst>
      <p:ext uri="{BB962C8B-B14F-4D97-AF65-F5344CB8AC3E}">
        <p14:creationId xmlns:p14="http://schemas.microsoft.com/office/powerpoint/2010/main" val="145969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fade">
                                      <p:cBhvr>
                                        <p:cTn id="15" dur="500"/>
                                        <p:tgtEl>
                                          <p:spTgt spid="14">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xEl>
                                              <p:pRg st="1" end="1"/>
                                            </p:txEl>
                                          </p:spTgt>
                                        </p:tgtEl>
                                        <p:attrNameLst>
                                          <p:attrName>style.visibility</p:attrName>
                                        </p:attrNameLst>
                                      </p:cBhvr>
                                      <p:to>
                                        <p:strVal val="visible"/>
                                      </p:to>
                                    </p:set>
                                    <p:animEffect transition="in" filter="fade">
                                      <p:cBhvr>
                                        <p:cTn id="18" dur="500"/>
                                        <p:tgtEl>
                                          <p:spTgt spid="14">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Effect transition="in" filter="fade">
                                      <p:cBhvr>
                                        <p:cTn id="21" dur="500"/>
                                        <p:tgtEl>
                                          <p:spTgt spid="14">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xEl>
                                              <p:pRg st="3" end="3"/>
                                            </p:txEl>
                                          </p:spTgt>
                                        </p:tgtEl>
                                        <p:attrNameLst>
                                          <p:attrName>style.visibility</p:attrName>
                                        </p:attrNameLst>
                                      </p:cBhvr>
                                      <p:to>
                                        <p:strVal val="visible"/>
                                      </p:to>
                                    </p:set>
                                    <p:animEffect transition="in" filter="fade">
                                      <p:cBhvr>
                                        <p:cTn id="24" dur="500"/>
                                        <p:tgtEl>
                                          <p:spTgt spid="14">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68096" y="228600"/>
            <a:ext cx="7443536" cy="1200329"/>
          </a:xfrm>
          <a:prstGeom prst="rect">
            <a:avLst/>
          </a:prstGeom>
          <a:solidFill>
            <a:srgbClr val="0070C0">
              <a:alpha val="0"/>
            </a:srgbClr>
          </a:solidFill>
        </p:spPr>
        <p:txBody>
          <a:bodyPr wrap="square" rtlCol="0">
            <a:spAutoFit/>
          </a:bodyPr>
          <a:lstStyle/>
          <a:p>
            <a:r>
              <a:rPr lang="pl-PL" sz="7200" dirty="0" smtClean="0">
                <a:solidFill>
                  <a:srgbClr val="FFC000"/>
                </a:solidFill>
              </a:rPr>
              <a:t>W</a:t>
            </a:r>
            <a:r>
              <a:rPr lang="pl-PL" sz="7200" dirty="0" smtClean="0"/>
              <a:t>hy this </a:t>
            </a:r>
            <a:r>
              <a:rPr lang="pl-PL" sz="7200" dirty="0" smtClean="0">
                <a:solidFill>
                  <a:srgbClr val="FFC000"/>
                </a:solidFill>
              </a:rPr>
              <a:t>s</a:t>
            </a:r>
            <a:r>
              <a:rPr lang="pl-PL" sz="7200" dirty="0" smtClean="0"/>
              <a:t>ession?</a:t>
            </a:r>
            <a:endParaRPr lang="en-US" sz="7200" dirty="0"/>
          </a:p>
        </p:txBody>
      </p:sp>
      <p:sp>
        <p:nvSpPr>
          <p:cNvPr id="3" name="Rectangle 2"/>
          <p:cNvSpPr/>
          <p:nvPr/>
        </p:nvSpPr>
        <p:spPr>
          <a:xfrm>
            <a:off x="768096" y="1428929"/>
            <a:ext cx="4025076" cy="671851"/>
          </a:xfrm>
          <a:prstGeom prst="rect">
            <a:avLst/>
          </a:prstGeom>
        </p:spPr>
        <p:txBody>
          <a:bodyPr wrap="none">
            <a:spAutoFit/>
          </a:bodyPr>
          <a:lstStyle/>
          <a:p>
            <a:pPr marL="285750" indent="-285750">
              <a:lnSpc>
                <a:spcPct val="150000"/>
              </a:lnSpc>
              <a:buFont typeface="Arial" panose="020B0604020202020204" pitchFamily="34" charset="0"/>
              <a:buChar char="•"/>
            </a:pPr>
            <a:r>
              <a:rPr lang="pl-PL" sz="2800" dirty="0"/>
              <a:t>Most of </a:t>
            </a:r>
            <a:r>
              <a:rPr lang="pl-PL" sz="2800" dirty="0" smtClean="0"/>
              <a:t>you choose that</a:t>
            </a:r>
            <a:endParaRPr lang="pl-PL" sz="2800" dirty="0"/>
          </a:p>
        </p:txBody>
      </p:sp>
      <p:pic>
        <p:nvPicPr>
          <p:cNvPr id="6" name="Picture 5"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82842" y="6211669"/>
            <a:ext cx="2627104" cy="561156"/>
          </a:xfrm>
          <a:prstGeom prst="rect">
            <a:avLst/>
          </a:prstGeom>
        </p:spPr>
      </p:pic>
      <p:graphicFrame>
        <p:nvGraphicFramePr>
          <p:cNvPr id="7" name="Wykres 6"/>
          <p:cNvGraphicFramePr>
            <a:graphicFrameLocks/>
          </p:cNvGraphicFramePr>
          <p:nvPr>
            <p:extLst>
              <p:ext uri="{D42A27DB-BD31-4B8C-83A1-F6EECF244321}">
                <p14:modId xmlns:p14="http://schemas.microsoft.com/office/powerpoint/2010/main" val="3250962184"/>
              </p:ext>
            </p:extLst>
          </p:nvPr>
        </p:nvGraphicFramePr>
        <p:xfrm>
          <a:off x="820466" y="2225047"/>
          <a:ext cx="7496175" cy="4267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4440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p:bldGraphic spid="7"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27176" y="2773680"/>
            <a:ext cx="7443536" cy="1200329"/>
          </a:xfrm>
          <a:prstGeom prst="rect">
            <a:avLst/>
          </a:prstGeom>
          <a:solidFill>
            <a:srgbClr val="0070C0">
              <a:alpha val="0"/>
            </a:srgbClr>
          </a:solidFill>
        </p:spPr>
        <p:txBody>
          <a:bodyPr wrap="square" rtlCol="0">
            <a:spAutoFit/>
          </a:bodyPr>
          <a:lstStyle/>
          <a:p>
            <a:r>
              <a:rPr lang="pl-PL" sz="7200" dirty="0" smtClean="0">
                <a:solidFill>
                  <a:srgbClr val="FFC000"/>
                </a:solidFill>
              </a:rPr>
              <a:t>A</a:t>
            </a:r>
            <a:r>
              <a:rPr lang="pl-PL" sz="7200" dirty="0" smtClean="0"/>
              <a:t>genda</a:t>
            </a:r>
            <a:endParaRPr lang="en-US" sz="7200" dirty="0"/>
          </a:p>
        </p:txBody>
      </p:sp>
      <p:pic>
        <p:nvPicPr>
          <p:cNvPr id="12" name="Picture 11" descr="\\MAGNUM\Projects\Microsoft\Cloud Power FY12\Design\ICONS_PNG\Document.png"/>
          <p:cNvPicPr>
            <a:picLocks noChangeAspect="1" noChangeArrowheads="1"/>
          </p:cNvPicPr>
          <p:nvPr/>
        </p:nvPicPr>
        <p:blipFill>
          <a:blip r:embed="rId2" cstate="print">
            <a:duotone>
              <a:prstClr val="black"/>
              <a:schemeClr val="tx2">
                <a:tint val="45000"/>
                <a:satMod val="400000"/>
              </a:schemeClr>
            </a:duotone>
          </a:blip>
          <a:stretch>
            <a:fillRect/>
          </a:stretch>
        </p:blipFill>
        <p:spPr bwMode="auto">
          <a:xfrm>
            <a:off x="9282842" y="4135241"/>
            <a:ext cx="2076428" cy="2076428"/>
          </a:xfrm>
          <a:prstGeom prst="rect">
            <a:avLst/>
          </a:prstGeom>
          <a:noFill/>
        </p:spPr>
      </p:pic>
      <p:pic>
        <p:nvPicPr>
          <p:cNvPr id="4" name="Picture 3"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2842" y="6211669"/>
            <a:ext cx="2627104" cy="561156"/>
          </a:xfrm>
          <a:prstGeom prst="rect">
            <a:avLst/>
          </a:prstGeom>
        </p:spPr>
      </p:pic>
    </p:spTree>
    <p:extLst>
      <p:ext uri="{BB962C8B-B14F-4D97-AF65-F5344CB8AC3E}">
        <p14:creationId xmlns:p14="http://schemas.microsoft.com/office/powerpoint/2010/main" val="330446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79718" y="6211669"/>
            <a:ext cx="2368704" cy="584775"/>
          </a:xfrm>
          <a:prstGeom prst="rect">
            <a:avLst/>
          </a:prstGeom>
          <a:solidFill>
            <a:schemeClr val="bg1">
              <a:alpha val="0"/>
            </a:schemeClr>
          </a:solidFill>
        </p:spPr>
        <p:txBody>
          <a:bodyPr wrap="square" rtlCol="0">
            <a:spAutoFit/>
          </a:bodyPr>
          <a:lstStyle/>
          <a:p>
            <a:r>
              <a:rPr lang="pl-PL" sz="3200" b="1" dirty="0" smtClean="0">
                <a:solidFill>
                  <a:schemeClr val="bg1"/>
                </a:solidFill>
                <a:latin typeface="Segoe UI Light" panose="020B0502040204020203" pitchFamily="34" charset="0"/>
              </a:rPr>
              <a:t>PMPL SCRA</a:t>
            </a:r>
            <a:endParaRPr lang="en-US" sz="3200" b="1" dirty="0">
              <a:solidFill>
                <a:schemeClr val="bg1"/>
              </a:solidFill>
              <a:latin typeface="Segoe UI Light" panose="020B0502040204020203" pitchFamily="34" charset="0"/>
            </a:endParaRPr>
          </a:p>
        </p:txBody>
      </p:sp>
      <p:sp>
        <p:nvSpPr>
          <p:cNvPr id="11" name="TextBox 10"/>
          <p:cNvSpPr txBox="1"/>
          <p:nvPr/>
        </p:nvSpPr>
        <p:spPr>
          <a:xfrm>
            <a:off x="541387" y="493776"/>
            <a:ext cx="7443536" cy="1200329"/>
          </a:xfrm>
          <a:prstGeom prst="rect">
            <a:avLst/>
          </a:prstGeom>
          <a:solidFill>
            <a:srgbClr val="0070C0">
              <a:alpha val="0"/>
            </a:srgbClr>
          </a:solidFill>
        </p:spPr>
        <p:txBody>
          <a:bodyPr wrap="square" rtlCol="0">
            <a:spAutoFit/>
          </a:bodyPr>
          <a:lstStyle/>
          <a:p>
            <a:r>
              <a:rPr lang="pl-PL" sz="7200" b="1" dirty="0" smtClean="0">
                <a:solidFill>
                  <a:schemeClr val="bg1"/>
                </a:solidFill>
                <a:latin typeface="Segoe UI Light" panose="020B0502040204020203" pitchFamily="34" charset="0"/>
              </a:rPr>
              <a:t>Agenda</a:t>
            </a:r>
            <a:endParaRPr lang="en-US" sz="7200" b="1" dirty="0">
              <a:solidFill>
                <a:schemeClr val="bg1"/>
              </a:solidFill>
              <a:latin typeface="Segoe UI Light" panose="020B0502040204020203" pitchFamily="34" charset="0"/>
            </a:endParaRPr>
          </a:p>
        </p:txBody>
      </p:sp>
      <p:sp>
        <p:nvSpPr>
          <p:cNvPr id="12" name="Content Placeholder 2"/>
          <p:cNvSpPr>
            <a:spLocks noGrp="1"/>
          </p:cNvSpPr>
          <p:nvPr/>
        </p:nvSpPr>
        <p:spPr>
          <a:xfrm flipH="1">
            <a:off x="541386" y="1983963"/>
            <a:ext cx="2625469" cy="2470285"/>
          </a:xfrm>
          <a:prstGeom prst="rect">
            <a:avLst/>
          </a:prstGeom>
          <a:solidFill>
            <a:srgbClr val="FFCC00"/>
          </a:solidFill>
        </p:spPr>
        <p:txBody>
          <a:bodyPr anchor="b"/>
          <a:lstStyle>
            <a:lvl1pPr marL="0" indent="0" algn="l" defTabSz="914400" rtl="0" eaLnBrk="1" latinLnBrk="0" hangingPunct="1">
              <a:spcBef>
                <a:spcPct val="20000"/>
              </a:spcBef>
              <a:buClr>
                <a:schemeClr val="tx1"/>
              </a:buClr>
              <a:buFontTx/>
              <a:buNone/>
              <a:defRPr sz="2400" kern="1200">
                <a:solidFill>
                  <a:schemeClr val="bg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bg1">
                    <a:lumMod val="7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300000"/>
              </a:lnSpc>
            </a:pPr>
            <a:r>
              <a:rPr lang="en-US" sz="2800" dirty="0" smtClean="0">
                <a:latin typeface="Segoe UI" panose="020B0502040204020203" pitchFamily="34" charset="0"/>
              </a:rPr>
              <a:t>Introduction</a:t>
            </a:r>
            <a:endParaRPr lang="en-GB" sz="2800" dirty="0">
              <a:latin typeface="Segoe UI" panose="020B0502040204020203" pitchFamily="34" charset="0"/>
            </a:endParaRPr>
          </a:p>
        </p:txBody>
      </p:sp>
      <p:sp>
        <p:nvSpPr>
          <p:cNvPr id="13" name="Content Placeholder 4"/>
          <p:cNvSpPr>
            <a:spLocks noGrp="1"/>
          </p:cNvSpPr>
          <p:nvPr/>
        </p:nvSpPr>
        <p:spPr>
          <a:xfrm flipH="1">
            <a:off x="3245130" y="1983962"/>
            <a:ext cx="2624328" cy="2470285"/>
          </a:xfrm>
          <a:prstGeom prst="rect">
            <a:avLst/>
          </a:prstGeom>
          <a:solidFill>
            <a:schemeClr val="bg2">
              <a:lumMod val="25000"/>
            </a:schemeClr>
          </a:solidFill>
        </p:spPr>
        <p:txBody>
          <a:bodyPr anchor="b"/>
          <a:lstStyle>
            <a:lvl1pPr marL="0" indent="0" algn="l" defTabSz="914400" rtl="0" eaLnBrk="1" latinLnBrk="0" hangingPunct="1">
              <a:spcBef>
                <a:spcPct val="20000"/>
              </a:spcBef>
              <a:buClr>
                <a:schemeClr val="tx1"/>
              </a:buClr>
              <a:buFontTx/>
              <a:buNone/>
              <a:defRPr sz="2400" kern="1200">
                <a:solidFill>
                  <a:schemeClr val="bg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bg1">
                    <a:lumMod val="7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pl-PL" sz="2800" dirty="0" smtClean="0">
                <a:latin typeface="Segoe UI" panose="020B0502040204020203" pitchFamily="34" charset="0"/>
              </a:rPr>
              <a:t>Data </a:t>
            </a:r>
            <a:r>
              <a:rPr lang="pl-PL" sz="2800" dirty="0" err="1" smtClean="0">
                <a:latin typeface="Segoe UI" panose="020B0502040204020203" pitchFamily="34" charset="0"/>
              </a:rPr>
              <a:t>types</a:t>
            </a:r>
            <a:r>
              <a:rPr lang="pl-PL" sz="2800" dirty="0" smtClean="0">
                <a:latin typeface="Segoe UI" panose="020B0502040204020203" pitchFamily="34" charset="0"/>
              </a:rPr>
              <a:t> </a:t>
            </a:r>
            <a:r>
              <a:rPr lang="pl-PL" sz="2800" dirty="0" err="1" smtClean="0">
                <a:latin typeface="Segoe UI" panose="020B0502040204020203" pitchFamily="34" charset="0"/>
              </a:rPr>
              <a:t>overview</a:t>
            </a:r>
            <a:r>
              <a:rPr lang="pl-PL" sz="2800" dirty="0" smtClean="0">
                <a:latin typeface="Segoe UI" panose="020B0502040204020203" pitchFamily="34" charset="0"/>
              </a:rPr>
              <a:t> and </a:t>
            </a:r>
            <a:r>
              <a:rPr lang="pl-PL" sz="2800" dirty="0" err="1" smtClean="0">
                <a:latin typeface="Segoe UI" panose="020B0502040204020203" pitchFamily="34" charset="0"/>
              </a:rPr>
              <a:t>problems</a:t>
            </a:r>
            <a:endParaRPr lang="en-GB" sz="2800" dirty="0">
              <a:latin typeface="Segoe UI" panose="020B0502040204020203" pitchFamily="34" charset="0"/>
            </a:endParaRPr>
          </a:p>
        </p:txBody>
      </p:sp>
      <p:sp>
        <p:nvSpPr>
          <p:cNvPr id="14" name="Content Placeholder 5"/>
          <p:cNvSpPr>
            <a:spLocks noGrp="1"/>
          </p:cNvSpPr>
          <p:nvPr/>
        </p:nvSpPr>
        <p:spPr>
          <a:xfrm flipH="1">
            <a:off x="5947733" y="1984350"/>
            <a:ext cx="2624328" cy="2470285"/>
          </a:xfrm>
          <a:prstGeom prst="rect">
            <a:avLst/>
          </a:prstGeom>
          <a:solidFill>
            <a:srgbClr val="FFC000"/>
          </a:solidFill>
        </p:spPr>
        <p:txBody>
          <a:bodyPr anchor="b"/>
          <a:lstStyle>
            <a:lvl1pPr marL="0" indent="0" algn="l" defTabSz="914400" rtl="0" eaLnBrk="1" latinLnBrk="0" hangingPunct="1">
              <a:spcBef>
                <a:spcPct val="20000"/>
              </a:spcBef>
              <a:buClr>
                <a:schemeClr val="tx1"/>
              </a:buClr>
              <a:buFontTx/>
              <a:buNone/>
              <a:defRPr sz="2400" kern="1200">
                <a:solidFill>
                  <a:schemeClr val="bg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bg1">
                    <a:lumMod val="7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pl-PL" sz="2800" dirty="0" smtClean="0">
                <a:latin typeface="Segoe UI" panose="020B0502040204020203" pitchFamily="34" charset="0"/>
              </a:rPr>
              <a:t>SQL Server </a:t>
            </a:r>
            <a:r>
              <a:rPr lang="pl-PL" sz="2800" dirty="0" err="1" smtClean="0">
                <a:latin typeface="Segoe UI" panose="020B0502040204020203" pitchFamily="34" charset="0"/>
              </a:rPr>
              <a:t>features</a:t>
            </a:r>
            <a:r>
              <a:rPr lang="pl-PL" sz="2800" dirty="0" smtClean="0">
                <a:latin typeface="Segoe UI" panose="020B0502040204020203" pitchFamily="34" charset="0"/>
              </a:rPr>
              <a:t> and data </a:t>
            </a:r>
            <a:r>
              <a:rPr lang="pl-PL" sz="2800" dirty="0" err="1" smtClean="0">
                <a:latin typeface="Segoe UI" panose="020B0502040204020203" pitchFamily="34" charset="0"/>
              </a:rPr>
              <a:t>types</a:t>
            </a:r>
            <a:endParaRPr lang="en-GB" sz="2800" dirty="0">
              <a:latin typeface="Segoe UI" panose="020B0502040204020203" pitchFamily="34" charset="0"/>
            </a:endParaRPr>
          </a:p>
        </p:txBody>
      </p:sp>
      <p:sp>
        <p:nvSpPr>
          <p:cNvPr id="30" name="Content Placeholder 2"/>
          <p:cNvSpPr>
            <a:spLocks noGrp="1"/>
          </p:cNvSpPr>
          <p:nvPr/>
        </p:nvSpPr>
        <p:spPr>
          <a:xfrm flipH="1">
            <a:off x="8650336" y="1983962"/>
            <a:ext cx="2624328" cy="2470285"/>
          </a:xfrm>
          <a:prstGeom prst="rect">
            <a:avLst/>
          </a:prstGeom>
          <a:solidFill>
            <a:schemeClr val="tx1">
              <a:lumMod val="75000"/>
              <a:lumOff val="25000"/>
            </a:schemeClr>
          </a:solidFill>
        </p:spPr>
        <p:txBody>
          <a:bodyPr anchor="b"/>
          <a:lstStyle>
            <a:lvl1pPr marL="0" indent="0" algn="l" defTabSz="914400" rtl="0" eaLnBrk="1" latinLnBrk="0" hangingPunct="1">
              <a:spcBef>
                <a:spcPct val="20000"/>
              </a:spcBef>
              <a:buClr>
                <a:schemeClr val="tx1"/>
              </a:buClr>
              <a:buFontTx/>
              <a:buNone/>
              <a:defRPr sz="2400" kern="1200">
                <a:solidFill>
                  <a:schemeClr val="bg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bg1">
                    <a:lumMod val="7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pl-PL" sz="2800" dirty="0" smtClean="0">
                <a:latin typeface="Segoe UI" panose="020B0502040204020203" pitchFamily="34" charset="0"/>
              </a:rPr>
              <a:t>Q&amp;A</a:t>
            </a:r>
            <a:endParaRPr lang="en-GB" sz="2800" dirty="0">
              <a:latin typeface="Segoe UI" panose="020B0502040204020203" pitchFamily="34" charset="0"/>
            </a:endParaRPr>
          </a:p>
        </p:txBody>
      </p:sp>
      <p:sp>
        <p:nvSpPr>
          <p:cNvPr id="17" name="Content Placeholder 2"/>
          <p:cNvSpPr>
            <a:spLocks noGrp="1"/>
          </p:cNvSpPr>
          <p:nvPr/>
        </p:nvSpPr>
        <p:spPr>
          <a:xfrm flipH="1">
            <a:off x="541386" y="4587692"/>
            <a:ext cx="2624328" cy="457200"/>
          </a:xfrm>
          <a:prstGeom prst="rect">
            <a:avLst/>
          </a:prstGeom>
          <a:solidFill>
            <a:srgbClr val="FFC000"/>
          </a:solidFill>
        </p:spPr>
        <p:txBody>
          <a:bodyPr anchor="b"/>
          <a:lstStyle>
            <a:lvl1pPr marL="0" indent="0" algn="l" defTabSz="914400" rtl="0" eaLnBrk="1" latinLnBrk="0" hangingPunct="1">
              <a:spcBef>
                <a:spcPct val="20000"/>
              </a:spcBef>
              <a:buClr>
                <a:schemeClr val="tx1"/>
              </a:buClr>
              <a:buFontTx/>
              <a:buNone/>
              <a:defRPr sz="2400" kern="1200">
                <a:solidFill>
                  <a:schemeClr val="bg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bg1">
                    <a:lumMod val="7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pl-PL" sz="1800" dirty="0" smtClean="0">
                <a:latin typeface="Segoe UI" panose="020B0502040204020203" pitchFamily="34" charset="0"/>
              </a:rPr>
              <a:t>10 minut</a:t>
            </a:r>
            <a:r>
              <a:rPr lang="en-US" sz="1800" dirty="0" err="1" smtClean="0">
                <a:latin typeface="Segoe UI" panose="020B0502040204020203" pitchFamily="34" charset="0"/>
              </a:rPr>
              <a:t>es</a:t>
            </a:r>
            <a:endParaRPr lang="en-GB" sz="1800" dirty="0">
              <a:latin typeface="Segoe UI" panose="020B0502040204020203" pitchFamily="34" charset="0"/>
            </a:endParaRPr>
          </a:p>
        </p:txBody>
      </p:sp>
      <p:sp>
        <p:nvSpPr>
          <p:cNvPr id="18" name="Content Placeholder 4"/>
          <p:cNvSpPr>
            <a:spLocks noGrp="1"/>
          </p:cNvSpPr>
          <p:nvPr/>
        </p:nvSpPr>
        <p:spPr>
          <a:xfrm flipH="1">
            <a:off x="3243989" y="4587692"/>
            <a:ext cx="2624328" cy="457200"/>
          </a:xfrm>
          <a:prstGeom prst="rect">
            <a:avLst/>
          </a:prstGeom>
          <a:solidFill>
            <a:schemeClr val="tx1">
              <a:lumMod val="75000"/>
              <a:lumOff val="25000"/>
            </a:schemeClr>
          </a:solidFill>
        </p:spPr>
        <p:txBody>
          <a:bodyPr anchor="b"/>
          <a:lstStyle>
            <a:lvl1pPr marL="0" indent="0" algn="l" defTabSz="914400" rtl="0" eaLnBrk="1" latinLnBrk="0" hangingPunct="1">
              <a:spcBef>
                <a:spcPct val="20000"/>
              </a:spcBef>
              <a:buClr>
                <a:schemeClr val="tx1"/>
              </a:buClr>
              <a:buFontTx/>
              <a:buNone/>
              <a:defRPr sz="2400" kern="1200">
                <a:solidFill>
                  <a:schemeClr val="bg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bg1">
                    <a:lumMod val="7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pl-PL" sz="1800" dirty="0">
                <a:latin typeface="Segoe UI" panose="020B0502040204020203" pitchFamily="34" charset="0"/>
              </a:rPr>
              <a:t>3</a:t>
            </a:r>
            <a:r>
              <a:rPr lang="pl-PL" sz="1800" dirty="0" smtClean="0">
                <a:latin typeface="Segoe UI" panose="020B0502040204020203" pitchFamily="34" charset="0"/>
              </a:rPr>
              <a:t>0</a:t>
            </a:r>
            <a:r>
              <a:rPr lang="en-US" sz="1800" dirty="0" smtClean="0">
                <a:latin typeface="Segoe UI" panose="020B0502040204020203" pitchFamily="34" charset="0"/>
              </a:rPr>
              <a:t> minutes</a:t>
            </a:r>
            <a:endParaRPr lang="en-GB" sz="1800" dirty="0">
              <a:latin typeface="Segoe UI" panose="020B0502040204020203" pitchFamily="34" charset="0"/>
            </a:endParaRPr>
          </a:p>
        </p:txBody>
      </p:sp>
      <p:sp>
        <p:nvSpPr>
          <p:cNvPr id="19" name="Content Placeholder 5"/>
          <p:cNvSpPr>
            <a:spLocks noGrp="1"/>
          </p:cNvSpPr>
          <p:nvPr/>
        </p:nvSpPr>
        <p:spPr>
          <a:xfrm flipH="1">
            <a:off x="5947733" y="4587692"/>
            <a:ext cx="2624328" cy="457200"/>
          </a:xfrm>
          <a:prstGeom prst="rect">
            <a:avLst/>
          </a:prstGeom>
          <a:solidFill>
            <a:srgbClr val="FFC000"/>
          </a:solidFill>
        </p:spPr>
        <p:txBody>
          <a:bodyPr anchor="b"/>
          <a:lstStyle>
            <a:lvl1pPr marL="0" indent="0" algn="l" defTabSz="914400" rtl="0" eaLnBrk="1" latinLnBrk="0" hangingPunct="1">
              <a:spcBef>
                <a:spcPct val="20000"/>
              </a:spcBef>
              <a:buClr>
                <a:schemeClr val="tx1"/>
              </a:buClr>
              <a:buFontTx/>
              <a:buNone/>
              <a:defRPr sz="2400" kern="1200">
                <a:solidFill>
                  <a:schemeClr val="bg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bg1">
                    <a:lumMod val="7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pl-PL" sz="1800" dirty="0" smtClean="0">
                <a:latin typeface="Segoe UI" panose="020B0502040204020203" pitchFamily="34" charset="0"/>
              </a:rPr>
              <a:t>10</a:t>
            </a:r>
            <a:r>
              <a:rPr lang="en-US" sz="1800" dirty="0" smtClean="0">
                <a:latin typeface="Segoe UI" panose="020B0502040204020203" pitchFamily="34" charset="0"/>
              </a:rPr>
              <a:t> minutes</a:t>
            </a:r>
            <a:endParaRPr lang="en-GB" sz="1800" dirty="0">
              <a:latin typeface="Segoe UI" panose="020B0502040204020203" pitchFamily="34" charset="0"/>
            </a:endParaRPr>
          </a:p>
        </p:txBody>
      </p:sp>
      <p:sp>
        <p:nvSpPr>
          <p:cNvPr id="21" name="Content Placeholder 2"/>
          <p:cNvSpPr>
            <a:spLocks noGrp="1"/>
          </p:cNvSpPr>
          <p:nvPr/>
        </p:nvSpPr>
        <p:spPr>
          <a:xfrm flipH="1">
            <a:off x="8650336" y="4595978"/>
            <a:ext cx="2624328" cy="457200"/>
          </a:xfrm>
          <a:prstGeom prst="rect">
            <a:avLst/>
          </a:prstGeom>
          <a:solidFill>
            <a:schemeClr val="tx1">
              <a:lumMod val="75000"/>
              <a:lumOff val="25000"/>
            </a:schemeClr>
          </a:solidFill>
        </p:spPr>
        <p:txBody>
          <a:bodyPr anchor="b"/>
          <a:lstStyle>
            <a:lvl1pPr marL="0" indent="0" algn="l" defTabSz="914400" rtl="0" eaLnBrk="1" latinLnBrk="0" hangingPunct="1">
              <a:spcBef>
                <a:spcPct val="20000"/>
              </a:spcBef>
              <a:buClr>
                <a:schemeClr val="tx1"/>
              </a:buClr>
              <a:buFontTx/>
              <a:buNone/>
              <a:defRPr sz="2400" kern="1200">
                <a:solidFill>
                  <a:schemeClr val="bg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bg1">
                    <a:lumMod val="7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pl-PL" sz="1800" dirty="0" smtClean="0">
                <a:latin typeface="Segoe UI" panose="020B0502040204020203" pitchFamily="34" charset="0"/>
              </a:rPr>
              <a:t>10 minut</a:t>
            </a:r>
            <a:r>
              <a:rPr lang="en-US" sz="1800" dirty="0" err="1" smtClean="0">
                <a:latin typeface="Segoe UI" panose="020B0502040204020203" pitchFamily="34" charset="0"/>
              </a:rPr>
              <a:t>es</a:t>
            </a:r>
            <a:endParaRPr lang="en-GB" sz="1800" dirty="0">
              <a:latin typeface="Segoe UI" panose="020B0502040204020203" pitchFamily="34" charset="0"/>
            </a:endParaRPr>
          </a:p>
        </p:txBody>
      </p:sp>
      <p:pic>
        <p:nvPicPr>
          <p:cNvPr id="22" name="Picture 21" descr="\\MAGNUM\Projects\Microsoft\Cloud Power FY12\Design\ICONS_PNG\Control.png"/>
          <p:cNvPicPr>
            <a:picLocks noChangeAspect="1" noChangeArrowheads="1"/>
          </p:cNvPicPr>
          <p:nvPr/>
        </p:nvPicPr>
        <p:blipFill>
          <a:blip r:embed="rId3" cstate="print">
            <a:lum bright="100000"/>
          </a:blip>
          <a:srcRect/>
          <a:stretch>
            <a:fillRect/>
          </a:stretch>
        </p:blipFill>
        <p:spPr bwMode="auto">
          <a:xfrm>
            <a:off x="1363595" y="1983962"/>
            <a:ext cx="1349914" cy="1349914"/>
          </a:xfrm>
          <a:prstGeom prst="rect">
            <a:avLst/>
          </a:prstGeom>
          <a:noFill/>
        </p:spPr>
      </p:pic>
      <p:pic>
        <p:nvPicPr>
          <p:cNvPr id="31" name="Picture 30" descr="\\MAGNUM\Projects\Microsoft\Cloud Power FY12\Design\ICONS_PNG\Devices.png"/>
          <p:cNvPicPr>
            <a:picLocks noChangeAspect="1" noChangeArrowheads="1"/>
          </p:cNvPicPr>
          <p:nvPr/>
        </p:nvPicPr>
        <p:blipFill>
          <a:blip r:embed="rId4" cstate="print">
            <a:lum bright="100000" contrast="100000"/>
          </a:blip>
          <a:stretch>
            <a:fillRect/>
          </a:stretch>
        </p:blipFill>
        <p:spPr bwMode="auto">
          <a:xfrm>
            <a:off x="4099053" y="1937556"/>
            <a:ext cx="1340361" cy="1340361"/>
          </a:xfrm>
          <a:prstGeom prst="rect">
            <a:avLst/>
          </a:prstGeom>
          <a:noFill/>
          <a:ln>
            <a:noFill/>
          </a:ln>
        </p:spPr>
      </p:pic>
      <p:pic>
        <p:nvPicPr>
          <p:cNvPr id="32" name="Picture 31" descr="\\MAGNUM\Projects\Microsoft\Cloud Power FY12\Design\Icons\PNGs\Virtual_Network.png"/>
          <p:cNvPicPr>
            <a:picLocks noChangeAspect="1" noChangeArrowheads="1"/>
          </p:cNvPicPr>
          <p:nvPr/>
        </p:nvPicPr>
        <p:blipFill>
          <a:blip r:embed="rId5" cstate="print">
            <a:lum bright="100000"/>
          </a:blip>
          <a:stretch>
            <a:fillRect/>
          </a:stretch>
        </p:blipFill>
        <p:spPr bwMode="auto">
          <a:xfrm>
            <a:off x="6769942" y="1983962"/>
            <a:ext cx="1318202" cy="1318202"/>
          </a:xfrm>
          <a:prstGeom prst="rect">
            <a:avLst/>
          </a:prstGeom>
          <a:noFill/>
        </p:spPr>
      </p:pic>
      <p:pic>
        <p:nvPicPr>
          <p:cNvPr id="34" name="Picture 33" descr="\\MAGNUM\Projects\Microsoft\Cloud Power FY12\Design\ICONS_PNG\Professionals.png"/>
          <p:cNvPicPr>
            <a:picLocks noChangeAspect="1" noChangeArrowheads="1"/>
          </p:cNvPicPr>
          <p:nvPr/>
        </p:nvPicPr>
        <p:blipFill>
          <a:blip r:embed="rId6" cstate="print">
            <a:lum bright="100000"/>
          </a:blip>
          <a:srcRect/>
          <a:stretch>
            <a:fillRect/>
          </a:stretch>
        </p:blipFill>
        <p:spPr bwMode="auto">
          <a:xfrm>
            <a:off x="10057887" y="2069229"/>
            <a:ext cx="1077014" cy="1077014"/>
          </a:xfrm>
          <a:prstGeom prst="rect">
            <a:avLst/>
          </a:prstGeom>
          <a:noFill/>
        </p:spPr>
      </p:pic>
      <p:pic>
        <p:nvPicPr>
          <p:cNvPr id="20" name="Picture 19"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82842" y="6211669"/>
            <a:ext cx="2627104" cy="561156"/>
          </a:xfrm>
          <a:prstGeom prst="rect">
            <a:avLst/>
          </a:prstGeom>
        </p:spPr>
      </p:pic>
    </p:spTree>
    <p:extLst>
      <p:ext uri="{BB962C8B-B14F-4D97-AF65-F5344CB8AC3E}">
        <p14:creationId xmlns:p14="http://schemas.microsoft.com/office/powerpoint/2010/main" val="84902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30" grpId="0" animBg="1"/>
      <p:bldP spid="17" grpId="0" animBg="1"/>
      <p:bldP spid="18" grpId="0" animBg="1"/>
      <p:bldP spid="19"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39496" y="2606040"/>
            <a:ext cx="7443536" cy="1200329"/>
          </a:xfrm>
          <a:prstGeom prst="rect">
            <a:avLst/>
          </a:prstGeom>
          <a:solidFill>
            <a:srgbClr val="0070C0">
              <a:alpha val="0"/>
            </a:srgbClr>
          </a:solidFill>
        </p:spPr>
        <p:txBody>
          <a:bodyPr wrap="square" rtlCol="0">
            <a:spAutoFit/>
          </a:bodyPr>
          <a:lstStyle/>
          <a:p>
            <a:r>
              <a:rPr lang="pl-PL" sz="7200" b="1" dirty="0" smtClean="0">
                <a:solidFill>
                  <a:schemeClr val="bg1"/>
                </a:solidFill>
                <a:latin typeface="Segoe UI Light" panose="020B0502040204020203" pitchFamily="34" charset="0"/>
              </a:rPr>
              <a:t>SCRA</a:t>
            </a:r>
            <a:endParaRPr lang="en-US" sz="7200" b="1" dirty="0">
              <a:solidFill>
                <a:schemeClr val="bg1"/>
              </a:solidFill>
              <a:latin typeface="Segoe UI Light" panose="020B0502040204020203" pitchFamily="34" charset="0"/>
            </a:endParaRPr>
          </a:p>
        </p:txBody>
      </p:sp>
      <p:sp>
        <p:nvSpPr>
          <p:cNvPr id="9" name="Content Placeholder 4"/>
          <p:cNvSpPr>
            <a:spLocks noGrp="1"/>
          </p:cNvSpPr>
          <p:nvPr/>
        </p:nvSpPr>
        <p:spPr>
          <a:xfrm flipH="1">
            <a:off x="3165713" y="4514540"/>
            <a:ext cx="2624328" cy="457200"/>
          </a:xfrm>
          <a:prstGeom prst="rect">
            <a:avLst/>
          </a:prstGeom>
          <a:solidFill>
            <a:schemeClr val="tx1">
              <a:lumMod val="75000"/>
              <a:lumOff val="25000"/>
            </a:schemeClr>
          </a:solidFill>
        </p:spPr>
        <p:txBody>
          <a:bodyPr anchor="b"/>
          <a:lstStyle>
            <a:lvl1pPr marL="0" indent="0" algn="l" defTabSz="914400" rtl="0" eaLnBrk="1" latinLnBrk="0" hangingPunct="1">
              <a:spcBef>
                <a:spcPct val="20000"/>
              </a:spcBef>
              <a:buClr>
                <a:schemeClr val="tx1"/>
              </a:buClr>
              <a:buFontTx/>
              <a:buNone/>
              <a:defRPr sz="2400" kern="1200">
                <a:solidFill>
                  <a:schemeClr val="bg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bg1">
                    <a:lumMod val="7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endParaRPr lang="en-GB" sz="1800" dirty="0">
              <a:latin typeface="Segoe UI" panose="020B0502040204020203" pitchFamily="34" charset="0"/>
            </a:endParaRPr>
          </a:p>
        </p:txBody>
      </p:sp>
      <p:sp>
        <p:nvSpPr>
          <p:cNvPr id="10" name="Content Placeholder 5"/>
          <p:cNvSpPr>
            <a:spLocks noGrp="1"/>
          </p:cNvSpPr>
          <p:nvPr/>
        </p:nvSpPr>
        <p:spPr>
          <a:xfrm flipH="1">
            <a:off x="5790041" y="4514540"/>
            <a:ext cx="2624328" cy="457200"/>
          </a:xfrm>
          <a:prstGeom prst="rect">
            <a:avLst/>
          </a:prstGeom>
          <a:solidFill>
            <a:srgbClr val="FFC000"/>
          </a:solidFill>
        </p:spPr>
        <p:txBody>
          <a:bodyPr anchor="b"/>
          <a:lstStyle>
            <a:lvl1pPr marL="0" indent="0" algn="l" defTabSz="914400" rtl="0" eaLnBrk="1" latinLnBrk="0" hangingPunct="1">
              <a:spcBef>
                <a:spcPct val="20000"/>
              </a:spcBef>
              <a:buClr>
                <a:schemeClr val="tx1"/>
              </a:buClr>
              <a:buFontTx/>
              <a:buNone/>
              <a:defRPr sz="2400" kern="1200">
                <a:solidFill>
                  <a:schemeClr val="bg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bg1">
                    <a:lumMod val="7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endParaRPr lang="en-GB" sz="1800" dirty="0">
              <a:latin typeface="Segoe UI" panose="020B0502040204020203" pitchFamily="34" charset="0"/>
            </a:endParaRPr>
          </a:p>
        </p:txBody>
      </p:sp>
      <p:sp>
        <p:nvSpPr>
          <p:cNvPr id="13" name="Content Placeholder 2"/>
          <p:cNvSpPr>
            <a:spLocks noGrp="1"/>
          </p:cNvSpPr>
          <p:nvPr/>
        </p:nvSpPr>
        <p:spPr>
          <a:xfrm flipH="1">
            <a:off x="8414370" y="4514540"/>
            <a:ext cx="2624328" cy="457200"/>
          </a:xfrm>
          <a:prstGeom prst="rect">
            <a:avLst/>
          </a:prstGeom>
          <a:solidFill>
            <a:schemeClr val="tx1">
              <a:lumMod val="75000"/>
              <a:lumOff val="25000"/>
            </a:schemeClr>
          </a:solidFill>
        </p:spPr>
        <p:txBody>
          <a:bodyPr anchor="b"/>
          <a:lstStyle>
            <a:lvl1pPr marL="0" indent="0" algn="l" defTabSz="914400" rtl="0" eaLnBrk="1" latinLnBrk="0" hangingPunct="1">
              <a:spcBef>
                <a:spcPct val="20000"/>
              </a:spcBef>
              <a:buClr>
                <a:schemeClr val="tx1"/>
              </a:buClr>
              <a:buFontTx/>
              <a:buNone/>
              <a:defRPr sz="2400" kern="1200">
                <a:solidFill>
                  <a:schemeClr val="bg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bg1">
                    <a:lumMod val="7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endParaRPr lang="en-GB" sz="1800" dirty="0">
              <a:latin typeface="Segoe UI" panose="020B0502040204020203" pitchFamily="34" charset="0"/>
            </a:endParaRPr>
          </a:p>
        </p:txBody>
      </p:sp>
      <p:sp>
        <p:nvSpPr>
          <p:cNvPr id="7" name="Content Placeholder 5"/>
          <p:cNvSpPr>
            <a:spLocks noGrp="1"/>
          </p:cNvSpPr>
          <p:nvPr/>
        </p:nvSpPr>
        <p:spPr>
          <a:xfrm flipH="1">
            <a:off x="541385" y="4514540"/>
            <a:ext cx="2624328" cy="457200"/>
          </a:xfrm>
          <a:prstGeom prst="rect">
            <a:avLst/>
          </a:prstGeom>
          <a:solidFill>
            <a:srgbClr val="FFC000"/>
          </a:solidFill>
        </p:spPr>
        <p:txBody>
          <a:bodyPr anchor="b"/>
          <a:lstStyle>
            <a:lvl1pPr marL="0" indent="0" algn="l" defTabSz="914400" rtl="0" eaLnBrk="1" latinLnBrk="0" hangingPunct="1">
              <a:spcBef>
                <a:spcPct val="20000"/>
              </a:spcBef>
              <a:buClr>
                <a:schemeClr val="tx1"/>
              </a:buClr>
              <a:buFontTx/>
              <a:buNone/>
              <a:defRPr sz="2400" kern="1200">
                <a:solidFill>
                  <a:schemeClr val="bg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bg1">
                    <a:lumMod val="7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endParaRPr lang="en-GB" sz="1800" dirty="0">
              <a:latin typeface="Segoe UI" panose="020B0502040204020203" pitchFamily="34" charset="0"/>
            </a:endParaRPr>
          </a:p>
        </p:txBody>
      </p:sp>
      <p:sp>
        <p:nvSpPr>
          <p:cNvPr id="8" name="Content Placeholder 2"/>
          <p:cNvSpPr>
            <a:spLocks noGrp="1"/>
          </p:cNvSpPr>
          <p:nvPr/>
        </p:nvSpPr>
        <p:spPr>
          <a:xfrm flipH="1">
            <a:off x="541385" y="3806369"/>
            <a:ext cx="2624328" cy="1165371"/>
          </a:xfrm>
          <a:prstGeom prst="rect">
            <a:avLst/>
          </a:prstGeom>
          <a:solidFill>
            <a:srgbClr val="FFC000"/>
          </a:solidFill>
        </p:spPr>
        <p:txBody>
          <a:bodyPr anchor="b"/>
          <a:lstStyle>
            <a:lvl1pPr marL="0" indent="0" algn="l" defTabSz="914400" rtl="0" eaLnBrk="1" latinLnBrk="0" hangingPunct="1">
              <a:spcBef>
                <a:spcPct val="20000"/>
              </a:spcBef>
              <a:buClr>
                <a:schemeClr val="tx1"/>
              </a:buClr>
              <a:buFontTx/>
              <a:buNone/>
              <a:defRPr sz="2400" kern="1200">
                <a:solidFill>
                  <a:schemeClr val="bg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bg1">
                    <a:lumMod val="7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smtClean="0">
                <a:latin typeface="+mn-lt"/>
              </a:rPr>
              <a:t>INTRODUCTION</a:t>
            </a:r>
            <a:br>
              <a:rPr lang="en-US" dirty="0" smtClean="0">
                <a:latin typeface="+mn-lt"/>
              </a:rPr>
            </a:br>
            <a:r>
              <a:rPr lang="en-US" dirty="0" smtClean="0">
                <a:latin typeface="+mn-lt"/>
              </a:rPr>
              <a:t>(</a:t>
            </a:r>
            <a:r>
              <a:rPr lang="pl-PL" dirty="0" smtClean="0">
                <a:latin typeface="+mn-lt"/>
              </a:rPr>
              <a:t>10</a:t>
            </a:r>
            <a:r>
              <a:rPr lang="en-US" dirty="0" smtClean="0">
                <a:latin typeface="+mn-lt"/>
              </a:rPr>
              <a:t> minutes)</a:t>
            </a:r>
            <a:endParaRPr lang="en-GB" dirty="0">
              <a:latin typeface="+mn-lt"/>
            </a:endParaRPr>
          </a:p>
        </p:txBody>
      </p:sp>
      <p:pic>
        <p:nvPicPr>
          <p:cNvPr id="12" name="Picture 11"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82842" y="6211669"/>
            <a:ext cx="2627104" cy="561156"/>
          </a:xfrm>
          <a:prstGeom prst="rect">
            <a:avLst/>
          </a:prstGeom>
        </p:spPr>
      </p:pic>
    </p:spTree>
    <p:extLst>
      <p:ext uri="{BB962C8B-B14F-4D97-AF65-F5344CB8AC3E}">
        <p14:creationId xmlns:p14="http://schemas.microsoft.com/office/powerpoint/2010/main" val="339243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0456" y="274320"/>
            <a:ext cx="7443536" cy="1200329"/>
          </a:xfrm>
          <a:prstGeom prst="rect">
            <a:avLst/>
          </a:prstGeom>
          <a:solidFill>
            <a:srgbClr val="0070C0">
              <a:alpha val="0"/>
            </a:srgbClr>
          </a:solidFill>
        </p:spPr>
        <p:txBody>
          <a:bodyPr wrap="square" rtlCol="0">
            <a:spAutoFit/>
          </a:bodyPr>
          <a:lstStyle/>
          <a:p>
            <a:r>
              <a:rPr lang="pl-PL" sz="7200" dirty="0" smtClean="0">
                <a:solidFill>
                  <a:srgbClr val="FFC000"/>
                </a:solidFill>
              </a:rPr>
              <a:t>I</a:t>
            </a:r>
            <a:r>
              <a:rPr lang="pl-PL" sz="7200" dirty="0" smtClean="0"/>
              <a:t>ntrod</a:t>
            </a:r>
            <a:r>
              <a:rPr lang="pl-PL" sz="7200" dirty="0" smtClean="0">
                <a:solidFill>
                  <a:srgbClr val="FFC000"/>
                </a:solidFill>
              </a:rPr>
              <a:t>u</a:t>
            </a:r>
            <a:r>
              <a:rPr lang="pl-PL" sz="7200" dirty="0" smtClean="0"/>
              <a:t>cti</a:t>
            </a:r>
            <a:r>
              <a:rPr lang="pl-PL" sz="7200" dirty="0" smtClean="0">
                <a:solidFill>
                  <a:srgbClr val="FFC000"/>
                </a:solidFill>
              </a:rPr>
              <a:t>o</a:t>
            </a:r>
            <a:r>
              <a:rPr lang="pl-PL" sz="7200" dirty="0" smtClean="0"/>
              <a:t>n</a:t>
            </a:r>
            <a:endParaRPr lang="en-US" sz="7200" dirty="0"/>
          </a:p>
        </p:txBody>
      </p:sp>
      <p:sp>
        <p:nvSpPr>
          <p:cNvPr id="4" name="TextBox 3"/>
          <p:cNvSpPr txBox="1"/>
          <p:nvPr/>
        </p:nvSpPr>
        <p:spPr>
          <a:xfrm>
            <a:off x="402336" y="1722120"/>
            <a:ext cx="11285572" cy="50167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pl-PL" sz="3200" dirty="0" err="1" smtClean="0"/>
              <a:t>Everybody</a:t>
            </a:r>
            <a:r>
              <a:rPr lang="pl-PL" sz="3200" dirty="0" smtClean="0"/>
              <a:t> </a:t>
            </a:r>
            <a:r>
              <a:rPr lang="pl-PL" sz="3200" dirty="0" err="1" smtClean="0"/>
              <a:t>use</a:t>
            </a:r>
            <a:r>
              <a:rPr lang="pl-PL" sz="3200" dirty="0" smtClean="0"/>
              <a:t> data </a:t>
            </a:r>
            <a:r>
              <a:rPr lang="pl-PL" sz="3200" dirty="0" err="1" smtClean="0"/>
              <a:t>types</a:t>
            </a:r>
            <a:r>
              <a:rPr lang="pl-PL" sz="3200" dirty="0" smtClean="0"/>
              <a:t> </a:t>
            </a:r>
            <a:r>
              <a:rPr lang="pl-PL" sz="3200" dirty="0" err="1" smtClean="0"/>
              <a:t>while</a:t>
            </a:r>
            <a:r>
              <a:rPr lang="pl-PL" sz="3200" dirty="0" smtClean="0"/>
              <a:t> </a:t>
            </a:r>
            <a:r>
              <a:rPr lang="pl-PL" sz="3200" dirty="0" err="1" smtClean="0"/>
              <a:t>creating</a:t>
            </a:r>
            <a:r>
              <a:rPr lang="pl-PL" sz="3200" dirty="0" smtClean="0"/>
              <a:t> the </a:t>
            </a:r>
            <a:r>
              <a:rPr lang="pl-PL" sz="3200" dirty="0" err="1" smtClean="0"/>
              <a:t>objects</a:t>
            </a:r>
            <a:r>
              <a:rPr lang="pl-PL" sz="3200" dirty="0" smtClean="0"/>
              <a:t> and </a:t>
            </a:r>
            <a:r>
              <a:rPr lang="pl-PL" sz="3200" dirty="0" err="1" smtClean="0"/>
              <a:t>quering</a:t>
            </a:r>
            <a:r>
              <a:rPr lang="pl-PL" sz="3200" dirty="0" smtClean="0"/>
              <a:t> the </a:t>
            </a:r>
            <a:r>
              <a:rPr lang="pl-PL" sz="3200" dirty="0" err="1" smtClean="0"/>
              <a:t>database</a:t>
            </a:r>
            <a:endParaRPr lang="pl-PL" sz="3200" dirty="0" smtClean="0"/>
          </a:p>
          <a:p>
            <a:pPr marL="285750" indent="-285750">
              <a:lnSpc>
                <a:spcPct val="150000"/>
              </a:lnSpc>
              <a:buFont typeface="Arial" panose="020B0604020202020204" pitchFamily="34" charset="0"/>
              <a:buChar char="•"/>
            </a:pPr>
            <a:r>
              <a:rPr lang="pl-PL" sz="3200" dirty="0" smtClean="0"/>
              <a:t>We </a:t>
            </a:r>
            <a:r>
              <a:rPr lang="pl-PL" sz="3200" dirty="0" err="1" smtClean="0"/>
              <a:t>have</a:t>
            </a:r>
            <a:r>
              <a:rPr lang="pl-PL" sz="3200" dirty="0" smtClean="0"/>
              <a:t> </a:t>
            </a:r>
            <a:r>
              <a:rPr lang="pl-PL" sz="3200" dirty="0" err="1" smtClean="0"/>
              <a:t>many</a:t>
            </a:r>
            <a:r>
              <a:rPr lang="pl-PL" sz="3200" dirty="0" smtClean="0"/>
              <a:t> data </a:t>
            </a:r>
            <a:r>
              <a:rPr lang="pl-PL" sz="3200" dirty="0" err="1" smtClean="0"/>
              <a:t>types</a:t>
            </a:r>
            <a:r>
              <a:rPr lang="pl-PL" sz="3200" dirty="0" smtClean="0"/>
              <a:t> to </a:t>
            </a:r>
            <a:r>
              <a:rPr lang="pl-PL" sz="3200" dirty="0" err="1" smtClean="0"/>
              <a:t>cover</a:t>
            </a:r>
            <a:r>
              <a:rPr lang="pl-PL" sz="3200" dirty="0" smtClean="0"/>
              <a:t> one </a:t>
            </a:r>
            <a:r>
              <a:rPr lang="pl-PL" sz="3200" dirty="0" err="1" smtClean="0"/>
              <a:t>scenario</a:t>
            </a:r>
            <a:endParaRPr lang="pl-PL" sz="3200" dirty="0" smtClean="0"/>
          </a:p>
          <a:p>
            <a:pPr marL="285750" indent="-285750">
              <a:lnSpc>
                <a:spcPct val="150000"/>
              </a:lnSpc>
              <a:buFont typeface="Arial" panose="020B0604020202020204" pitchFamily="34" charset="0"/>
              <a:buChar char="•"/>
            </a:pPr>
            <a:r>
              <a:rPr lang="pl-PL" sz="3200" dirty="0" smtClean="0"/>
              <a:t>Data </a:t>
            </a:r>
            <a:r>
              <a:rPr lang="pl-PL" sz="3200" dirty="0" err="1" smtClean="0"/>
              <a:t>types</a:t>
            </a:r>
            <a:r>
              <a:rPr lang="pl-PL" sz="3200" dirty="0" smtClean="0"/>
              <a:t> </a:t>
            </a:r>
            <a:r>
              <a:rPr lang="pl-PL" sz="3200" dirty="0" err="1" smtClean="0"/>
              <a:t>can</a:t>
            </a:r>
            <a:r>
              <a:rPr lang="pl-PL" sz="3200" dirty="0" smtClean="0"/>
              <a:t> be a big </a:t>
            </a:r>
            <a:r>
              <a:rPr lang="pl-PL" sz="3200" dirty="0" err="1" smtClean="0"/>
              <a:t>cost</a:t>
            </a:r>
            <a:endParaRPr lang="pl-PL" sz="3200" dirty="0" smtClean="0"/>
          </a:p>
          <a:p>
            <a:pPr marL="285750" indent="-285750">
              <a:lnSpc>
                <a:spcPct val="150000"/>
              </a:lnSpc>
              <a:buFont typeface="Arial" panose="020B0604020202020204" pitchFamily="34" charset="0"/>
              <a:buChar char="•"/>
            </a:pPr>
            <a:r>
              <a:rPr lang="pl-PL" sz="3200" dirty="0" smtClean="0"/>
              <a:t>Data </a:t>
            </a:r>
            <a:r>
              <a:rPr lang="pl-PL" sz="3200" dirty="0" err="1" smtClean="0"/>
              <a:t>types</a:t>
            </a:r>
            <a:r>
              <a:rPr lang="pl-PL" sz="3200" dirty="0" smtClean="0"/>
              <a:t> </a:t>
            </a:r>
            <a:r>
              <a:rPr lang="pl-PL" sz="3200" dirty="0" err="1" smtClean="0"/>
              <a:t>can</a:t>
            </a:r>
            <a:r>
              <a:rPr lang="pl-PL" sz="3200" dirty="0" smtClean="0"/>
              <a:t> be </a:t>
            </a:r>
            <a:r>
              <a:rPr lang="pl-PL" sz="3200" dirty="0" err="1" smtClean="0"/>
              <a:t>dangerous</a:t>
            </a:r>
            <a:endParaRPr lang="pl-PL" sz="3200" dirty="0" smtClean="0"/>
          </a:p>
          <a:p>
            <a:pPr marL="285750" indent="-285750">
              <a:lnSpc>
                <a:spcPct val="150000"/>
              </a:lnSpc>
              <a:buFont typeface="Arial" panose="020B0604020202020204" pitchFamily="34" charset="0"/>
              <a:buChar char="•"/>
            </a:pPr>
            <a:r>
              <a:rPr lang="pl-PL" sz="3200" dirty="0" smtClean="0"/>
              <a:t>Level 300, we </a:t>
            </a:r>
            <a:r>
              <a:rPr lang="pl-PL" sz="3200" dirty="0" err="1" smtClean="0"/>
              <a:t>will</a:t>
            </a:r>
            <a:r>
              <a:rPr lang="pl-PL" sz="3200" dirty="0" smtClean="0"/>
              <a:t> talk </a:t>
            </a:r>
            <a:r>
              <a:rPr lang="pl-PL" sz="3200" dirty="0" err="1" smtClean="0"/>
              <a:t>about</a:t>
            </a:r>
            <a:r>
              <a:rPr lang="pl-PL" sz="3200" dirty="0" smtClean="0"/>
              <a:t> SQL Server 2014</a:t>
            </a:r>
          </a:p>
          <a:p>
            <a:pPr marL="285750" indent="-285750">
              <a:buFont typeface="Arial" panose="020B0604020202020204" pitchFamily="34" charset="0"/>
              <a:buChar char="•"/>
            </a:pPr>
            <a:endParaRPr lang="pl-PL" sz="3200" dirty="0"/>
          </a:p>
        </p:txBody>
      </p:sp>
      <p:pic>
        <p:nvPicPr>
          <p:cNvPr id="5" name="Picture 4"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82842" y="6211669"/>
            <a:ext cx="2627104" cy="561156"/>
          </a:xfrm>
          <a:prstGeom prst="rect">
            <a:avLst/>
          </a:prstGeom>
        </p:spPr>
      </p:pic>
    </p:spTree>
    <p:extLst>
      <p:ext uri="{BB962C8B-B14F-4D97-AF65-F5344CB8AC3E}">
        <p14:creationId xmlns:p14="http://schemas.microsoft.com/office/powerpoint/2010/main" val="130538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0456" y="274320"/>
            <a:ext cx="7443536" cy="1200329"/>
          </a:xfrm>
          <a:prstGeom prst="rect">
            <a:avLst/>
          </a:prstGeom>
          <a:solidFill>
            <a:srgbClr val="0070C0">
              <a:alpha val="0"/>
            </a:srgbClr>
          </a:solidFill>
        </p:spPr>
        <p:txBody>
          <a:bodyPr wrap="square" rtlCol="0">
            <a:spAutoFit/>
          </a:bodyPr>
          <a:lstStyle/>
          <a:p>
            <a:r>
              <a:rPr lang="pl-PL" sz="7200" dirty="0" err="1" smtClean="0">
                <a:solidFill>
                  <a:srgbClr val="FFC000"/>
                </a:solidFill>
              </a:rPr>
              <a:t>E</a:t>
            </a:r>
            <a:r>
              <a:rPr lang="pl-PL" sz="7200" dirty="0" err="1" smtClean="0"/>
              <a:t>xisting</a:t>
            </a:r>
            <a:r>
              <a:rPr lang="pl-PL" sz="7200" dirty="0" smtClean="0"/>
              <a:t> d</a:t>
            </a:r>
            <a:r>
              <a:rPr lang="pl-PL" sz="7200" dirty="0" smtClean="0">
                <a:solidFill>
                  <a:srgbClr val="FFC000"/>
                </a:solidFill>
              </a:rPr>
              <a:t>a</a:t>
            </a:r>
            <a:r>
              <a:rPr lang="pl-PL" sz="7200" dirty="0" smtClean="0"/>
              <a:t>ta </a:t>
            </a:r>
            <a:r>
              <a:rPr lang="pl-PL" sz="7200" dirty="0" err="1" smtClean="0"/>
              <a:t>ty</a:t>
            </a:r>
            <a:r>
              <a:rPr lang="pl-PL" sz="7200" dirty="0" err="1" smtClean="0">
                <a:solidFill>
                  <a:srgbClr val="FFC000"/>
                </a:solidFill>
              </a:rPr>
              <a:t>p</a:t>
            </a:r>
            <a:r>
              <a:rPr lang="pl-PL" sz="7200" dirty="0" err="1" smtClean="0"/>
              <a:t>es</a:t>
            </a:r>
            <a:endParaRPr lang="en-US" sz="7200" dirty="0"/>
          </a:p>
        </p:txBody>
      </p:sp>
      <p:sp>
        <p:nvSpPr>
          <p:cNvPr id="4" name="TextBox 3"/>
          <p:cNvSpPr txBox="1"/>
          <p:nvPr/>
        </p:nvSpPr>
        <p:spPr>
          <a:xfrm>
            <a:off x="402336" y="1474649"/>
            <a:ext cx="11507610" cy="4524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pl-PL" sz="2400" dirty="0" err="1" smtClean="0"/>
              <a:t>Exact</a:t>
            </a:r>
            <a:r>
              <a:rPr lang="pl-PL" sz="2400" dirty="0" smtClean="0"/>
              <a:t> </a:t>
            </a:r>
            <a:r>
              <a:rPr lang="pl-PL" sz="2400" dirty="0" err="1" smtClean="0"/>
              <a:t>numerics</a:t>
            </a:r>
            <a:r>
              <a:rPr lang="pl-PL" sz="2400" dirty="0" smtClean="0"/>
              <a:t> – </a:t>
            </a:r>
            <a:r>
              <a:rPr lang="pl-PL" sz="2400" dirty="0" err="1" smtClean="0"/>
              <a:t>bigint</a:t>
            </a:r>
            <a:r>
              <a:rPr lang="pl-PL" sz="2400" dirty="0" smtClean="0"/>
              <a:t>, bit, </a:t>
            </a:r>
            <a:r>
              <a:rPr lang="pl-PL" sz="2400" dirty="0" err="1" smtClean="0"/>
              <a:t>decimal</a:t>
            </a:r>
            <a:r>
              <a:rPr lang="pl-PL" sz="2400" dirty="0" smtClean="0"/>
              <a:t>, </a:t>
            </a:r>
            <a:r>
              <a:rPr lang="pl-PL" sz="2400" dirty="0" err="1" smtClean="0"/>
              <a:t>int</a:t>
            </a:r>
            <a:r>
              <a:rPr lang="pl-PL" sz="2400" dirty="0" smtClean="0"/>
              <a:t>, </a:t>
            </a:r>
            <a:r>
              <a:rPr lang="pl-PL" sz="2400" dirty="0" err="1" smtClean="0"/>
              <a:t>money</a:t>
            </a:r>
            <a:r>
              <a:rPr lang="pl-PL" sz="2400" dirty="0" smtClean="0"/>
              <a:t>, </a:t>
            </a:r>
            <a:r>
              <a:rPr lang="pl-PL" sz="2400" dirty="0" err="1" smtClean="0"/>
              <a:t>numeric</a:t>
            </a:r>
            <a:r>
              <a:rPr lang="pl-PL" sz="2400" dirty="0" smtClean="0"/>
              <a:t>, </a:t>
            </a:r>
            <a:r>
              <a:rPr lang="pl-PL" sz="2400" dirty="0" err="1" smtClean="0"/>
              <a:t>smallint</a:t>
            </a:r>
            <a:r>
              <a:rPr lang="pl-PL" sz="2400" dirty="0" smtClean="0"/>
              <a:t>, </a:t>
            </a:r>
            <a:r>
              <a:rPr lang="pl-PL" sz="2400" dirty="0" err="1" smtClean="0"/>
              <a:t>smallmoney</a:t>
            </a:r>
            <a:r>
              <a:rPr lang="pl-PL" sz="2400" dirty="0" smtClean="0"/>
              <a:t>, </a:t>
            </a:r>
            <a:r>
              <a:rPr lang="pl-PL" sz="2400" dirty="0" err="1" smtClean="0"/>
              <a:t>tinyint</a:t>
            </a:r>
            <a:r>
              <a:rPr lang="pl-PL" sz="2400" dirty="0" smtClean="0"/>
              <a:t> </a:t>
            </a:r>
          </a:p>
          <a:p>
            <a:pPr marL="285750" indent="-285750">
              <a:lnSpc>
                <a:spcPct val="150000"/>
              </a:lnSpc>
              <a:buFont typeface="Arial" panose="020B0604020202020204" pitchFamily="34" charset="0"/>
              <a:buChar char="•"/>
            </a:pPr>
            <a:r>
              <a:rPr lang="pl-PL" sz="2400" dirty="0" err="1" smtClean="0"/>
              <a:t>Approximate</a:t>
            </a:r>
            <a:r>
              <a:rPr lang="pl-PL" sz="2400" dirty="0" smtClean="0"/>
              <a:t> </a:t>
            </a:r>
            <a:r>
              <a:rPr lang="pl-PL" sz="2400" dirty="0" err="1" smtClean="0"/>
              <a:t>numerics</a:t>
            </a:r>
            <a:r>
              <a:rPr lang="pl-PL" sz="2400" dirty="0" smtClean="0"/>
              <a:t> – </a:t>
            </a:r>
            <a:r>
              <a:rPr lang="pl-PL" sz="2400" dirty="0" err="1" smtClean="0"/>
              <a:t>float</a:t>
            </a:r>
            <a:r>
              <a:rPr lang="pl-PL" sz="2400" dirty="0" smtClean="0"/>
              <a:t>, real</a:t>
            </a:r>
          </a:p>
          <a:p>
            <a:pPr marL="285750" indent="-285750">
              <a:lnSpc>
                <a:spcPct val="150000"/>
              </a:lnSpc>
              <a:buFont typeface="Arial" panose="020B0604020202020204" pitchFamily="34" charset="0"/>
              <a:buChar char="•"/>
            </a:pPr>
            <a:r>
              <a:rPr lang="pl-PL" sz="2400" dirty="0" err="1" smtClean="0"/>
              <a:t>Date</a:t>
            </a:r>
            <a:r>
              <a:rPr lang="pl-PL" sz="2400" dirty="0" smtClean="0"/>
              <a:t> and </a:t>
            </a:r>
            <a:r>
              <a:rPr lang="pl-PL" sz="2400" dirty="0" err="1" smtClean="0"/>
              <a:t>time</a:t>
            </a:r>
            <a:r>
              <a:rPr lang="pl-PL" sz="2400" dirty="0" smtClean="0"/>
              <a:t> – </a:t>
            </a:r>
            <a:r>
              <a:rPr lang="pl-PL" sz="2400" dirty="0" err="1" smtClean="0"/>
              <a:t>date</a:t>
            </a:r>
            <a:r>
              <a:rPr lang="pl-PL" sz="2400" dirty="0" smtClean="0"/>
              <a:t>, datetime2, </a:t>
            </a:r>
            <a:r>
              <a:rPr lang="pl-PL" sz="2400" dirty="0" err="1" smtClean="0"/>
              <a:t>datetime</a:t>
            </a:r>
            <a:r>
              <a:rPr lang="pl-PL" sz="2400" dirty="0" smtClean="0"/>
              <a:t>, </a:t>
            </a:r>
            <a:r>
              <a:rPr lang="pl-PL" sz="2400" dirty="0" err="1" smtClean="0"/>
              <a:t>datetimeoffset</a:t>
            </a:r>
            <a:r>
              <a:rPr lang="pl-PL" sz="2400" dirty="0" smtClean="0"/>
              <a:t>, </a:t>
            </a:r>
            <a:r>
              <a:rPr lang="pl-PL" sz="2400" dirty="0" err="1" smtClean="0"/>
              <a:t>smalldatetime</a:t>
            </a:r>
            <a:r>
              <a:rPr lang="pl-PL" sz="2400" dirty="0" smtClean="0"/>
              <a:t>, </a:t>
            </a:r>
            <a:r>
              <a:rPr lang="pl-PL" sz="2400" dirty="0" err="1" smtClean="0"/>
              <a:t>time</a:t>
            </a:r>
            <a:endParaRPr lang="pl-PL" sz="2400" dirty="0" smtClean="0"/>
          </a:p>
          <a:p>
            <a:pPr marL="285750" indent="-285750">
              <a:lnSpc>
                <a:spcPct val="150000"/>
              </a:lnSpc>
              <a:buFont typeface="Arial" panose="020B0604020202020204" pitchFamily="34" charset="0"/>
              <a:buChar char="•"/>
            </a:pPr>
            <a:r>
              <a:rPr lang="pl-PL" sz="2400" dirty="0" err="1" smtClean="0"/>
              <a:t>Character</a:t>
            </a:r>
            <a:r>
              <a:rPr lang="pl-PL" sz="2400" dirty="0" smtClean="0"/>
              <a:t> </a:t>
            </a:r>
            <a:r>
              <a:rPr lang="pl-PL" sz="2400" dirty="0" err="1" smtClean="0"/>
              <a:t>strings</a:t>
            </a:r>
            <a:r>
              <a:rPr lang="pl-PL" sz="2400" dirty="0" smtClean="0"/>
              <a:t> – char, </a:t>
            </a:r>
            <a:r>
              <a:rPr lang="pl-PL" sz="2400" dirty="0" err="1" smtClean="0"/>
              <a:t>varchar</a:t>
            </a:r>
            <a:r>
              <a:rPr lang="pl-PL" sz="2400" dirty="0" smtClean="0"/>
              <a:t>, </a:t>
            </a:r>
            <a:r>
              <a:rPr lang="pl-PL" sz="2400" dirty="0" err="1" smtClean="0"/>
              <a:t>text</a:t>
            </a:r>
            <a:endParaRPr lang="pl-PL" sz="2400" dirty="0" smtClean="0"/>
          </a:p>
          <a:p>
            <a:pPr marL="285750" indent="-285750">
              <a:lnSpc>
                <a:spcPct val="150000"/>
              </a:lnSpc>
              <a:buFont typeface="Arial" panose="020B0604020202020204" pitchFamily="34" charset="0"/>
              <a:buChar char="•"/>
            </a:pPr>
            <a:r>
              <a:rPr lang="pl-PL" sz="2400" dirty="0" err="1" smtClean="0"/>
              <a:t>Unicode</a:t>
            </a:r>
            <a:r>
              <a:rPr lang="pl-PL" sz="2400" dirty="0" smtClean="0"/>
              <a:t> </a:t>
            </a:r>
            <a:r>
              <a:rPr lang="pl-PL" sz="2400" dirty="0" err="1" smtClean="0"/>
              <a:t>character</a:t>
            </a:r>
            <a:r>
              <a:rPr lang="pl-PL" sz="2400" dirty="0" smtClean="0"/>
              <a:t> </a:t>
            </a:r>
            <a:r>
              <a:rPr lang="pl-PL" sz="2400" dirty="0" err="1" smtClean="0"/>
              <a:t>strings</a:t>
            </a:r>
            <a:r>
              <a:rPr lang="pl-PL" sz="2400" dirty="0" smtClean="0"/>
              <a:t> – </a:t>
            </a:r>
            <a:r>
              <a:rPr lang="pl-PL" sz="2400" dirty="0" err="1" smtClean="0"/>
              <a:t>nchar</a:t>
            </a:r>
            <a:r>
              <a:rPr lang="pl-PL" sz="2400" dirty="0" smtClean="0"/>
              <a:t>, </a:t>
            </a:r>
            <a:r>
              <a:rPr lang="pl-PL" sz="2400" dirty="0" err="1" smtClean="0"/>
              <a:t>ntext</a:t>
            </a:r>
            <a:r>
              <a:rPr lang="pl-PL" sz="2400" dirty="0" smtClean="0"/>
              <a:t>, </a:t>
            </a:r>
            <a:r>
              <a:rPr lang="pl-PL" sz="2400" dirty="0" err="1" smtClean="0"/>
              <a:t>nvarchar</a:t>
            </a:r>
            <a:endParaRPr lang="pl-PL" sz="2400" dirty="0" smtClean="0"/>
          </a:p>
          <a:p>
            <a:pPr marL="285750" indent="-285750">
              <a:lnSpc>
                <a:spcPct val="150000"/>
              </a:lnSpc>
              <a:buFont typeface="Arial" panose="020B0604020202020204" pitchFamily="34" charset="0"/>
              <a:buChar char="•"/>
            </a:pPr>
            <a:r>
              <a:rPr lang="pl-PL" sz="2400" dirty="0" err="1" smtClean="0"/>
              <a:t>Binary</a:t>
            </a:r>
            <a:r>
              <a:rPr lang="pl-PL" sz="2400" dirty="0" smtClean="0"/>
              <a:t> </a:t>
            </a:r>
            <a:r>
              <a:rPr lang="pl-PL" sz="2400" dirty="0" err="1" smtClean="0"/>
              <a:t>strings</a:t>
            </a:r>
            <a:r>
              <a:rPr lang="pl-PL" sz="2400" dirty="0" smtClean="0"/>
              <a:t> – </a:t>
            </a:r>
            <a:r>
              <a:rPr lang="pl-PL" sz="2400" dirty="0" err="1" smtClean="0"/>
              <a:t>binary</a:t>
            </a:r>
            <a:r>
              <a:rPr lang="pl-PL" sz="2400" dirty="0" smtClean="0"/>
              <a:t>, </a:t>
            </a:r>
            <a:r>
              <a:rPr lang="pl-PL" sz="2400" dirty="0" err="1" smtClean="0"/>
              <a:t>varbinary</a:t>
            </a:r>
            <a:r>
              <a:rPr lang="pl-PL" sz="2400" dirty="0" smtClean="0"/>
              <a:t>, image</a:t>
            </a:r>
          </a:p>
          <a:p>
            <a:pPr marL="285750" indent="-285750">
              <a:lnSpc>
                <a:spcPct val="150000"/>
              </a:lnSpc>
              <a:buFont typeface="Arial" panose="020B0604020202020204" pitchFamily="34" charset="0"/>
              <a:buChar char="•"/>
            </a:pPr>
            <a:r>
              <a:rPr lang="pl-PL" sz="2400" dirty="0" err="1" smtClean="0"/>
              <a:t>Other</a:t>
            </a:r>
            <a:r>
              <a:rPr lang="pl-PL" sz="2400" dirty="0" smtClean="0"/>
              <a:t> data </a:t>
            </a:r>
            <a:r>
              <a:rPr lang="pl-PL" sz="2400" dirty="0" err="1" smtClean="0"/>
              <a:t>types</a:t>
            </a:r>
            <a:r>
              <a:rPr lang="pl-PL" sz="2400" dirty="0" smtClean="0"/>
              <a:t> – </a:t>
            </a:r>
            <a:r>
              <a:rPr lang="pl-PL" sz="2400" dirty="0" err="1" smtClean="0"/>
              <a:t>cursor</a:t>
            </a:r>
            <a:r>
              <a:rPr lang="pl-PL" sz="2400" dirty="0" smtClean="0"/>
              <a:t>, </a:t>
            </a:r>
            <a:r>
              <a:rPr lang="pl-PL" sz="2400" dirty="0" err="1" smtClean="0"/>
              <a:t>hierarchyid</a:t>
            </a:r>
            <a:r>
              <a:rPr lang="pl-PL" sz="2400" dirty="0" smtClean="0"/>
              <a:t>, </a:t>
            </a:r>
            <a:r>
              <a:rPr lang="pl-PL" sz="2400" dirty="0" err="1" smtClean="0"/>
              <a:t>sql_variant</a:t>
            </a:r>
            <a:r>
              <a:rPr lang="pl-PL" sz="2400" dirty="0" smtClean="0"/>
              <a:t>, </a:t>
            </a:r>
            <a:r>
              <a:rPr lang="pl-PL" sz="2400" dirty="0" err="1" smtClean="0"/>
              <a:t>table</a:t>
            </a:r>
            <a:r>
              <a:rPr lang="pl-PL" sz="2400" dirty="0" smtClean="0"/>
              <a:t>, </a:t>
            </a:r>
            <a:r>
              <a:rPr lang="pl-PL" sz="2400" dirty="0" err="1" smtClean="0"/>
              <a:t>timestamp</a:t>
            </a:r>
            <a:r>
              <a:rPr lang="pl-PL" sz="2400" dirty="0" smtClean="0"/>
              <a:t>, </a:t>
            </a:r>
            <a:r>
              <a:rPr lang="pl-PL" sz="2400" dirty="0" err="1" smtClean="0"/>
              <a:t>uniquidentifier</a:t>
            </a:r>
            <a:r>
              <a:rPr lang="pl-PL" sz="2400" dirty="0" smtClean="0"/>
              <a:t>, </a:t>
            </a:r>
            <a:r>
              <a:rPr lang="pl-PL" sz="2400" dirty="0" err="1" smtClean="0"/>
              <a:t>xml</a:t>
            </a:r>
            <a:r>
              <a:rPr lang="pl-PL" sz="2400" dirty="0" smtClean="0"/>
              <a:t>, </a:t>
            </a:r>
            <a:r>
              <a:rPr lang="pl-PL" sz="2400" dirty="0" err="1" smtClean="0"/>
              <a:t>Spatial</a:t>
            </a:r>
            <a:r>
              <a:rPr lang="pl-PL" sz="2400" dirty="0" smtClean="0"/>
              <a:t> </a:t>
            </a:r>
            <a:r>
              <a:rPr lang="pl-PL" sz="2400" dirty="0" err="1" smtClean="0"/>
              <a:t>types</a:t>
            </a:r>
            <a:endParaRPr lang="pl-PL" sz="2400" dirty="0"/>
          </a:p>
        </p:txBody>
      </p:sp>
      <p:pic>
        <p:nvPicPr>
          <p:cNvPr id="5" name="Picture 4"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2842" y="6211669"/>
            <a:ext cx="2627104" cy="561156"/>
          </a:xfrm>
          <a:prstGeom prst="rect">
            <a:avLst/>
          </a:prstGeom>
        </p:spPr>
      </p:pic>
    </p:spTree>
    <p:extLst>
      <p:ext uri="{BB962C8B-B14F-4D97-AF65-F5344CB8AC3E}">
        <p14:creationId xmlns:p14="http://schemas.microsoft.com/office/powerpoint/2010/main" val="117791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4345</TotalTime>
  <Words>1272</Words>
  <Application>Microsoft Office PowerPoint</Application>
  <PresentationFormat>Panoramiczny</PresentationFormat>
  <Paragraphs>279</Paragraphs>
  <Slides>28</Slides>
  <Notes>18</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28</vt:i4>
      </vt:variant>
    </vt:vector>
  </HeadingPairs>
  <TitlesOfParts>
    <vt:vector size="34" baseType="lpstr">
      <vt:lpstr>Arial</vt:lpstr>
      <vt:lpstr>Calibri</vt:lpstr>
      <vt:lpstr>Calibri Light</vt:lpstr>
      <vt:lpstr>Segoe UI</vt:lpstr>
      <vt:lpstr>Segoe UI Light</vt:lpstr>
      <vt:lpstr>Office Theme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Company>Philip Morris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Drzymala, Slawomir (contracted)</dc:creator>
  <cp:lastModifiedBy>Drzymała Sławomir</cp:lastModifiedBy>
  <cp:revision>197</cp:revision>
  <dcterms:created xsi:type="dcterms:W3CDTF">2015-06-22T10:47:23Z</dcterms:created>
  <dcterms:modified xsi:type="dcterms:W3CDTF">2016-04-28T18:53:27Z</dcterms:modified>
</cp:coreProperties>
</file>