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9" r:id="rId2"/>
    <p:sldId id="284" r:id="rId3"/>
    <p:sldId id="272" r:id="rId4"/>
    <p:sldId id="288" r:id="rId5"/>
    <p:sldId id="299" r:id="rId6"/>
    <p:sldId id="283" r:id="rId7"/>
    <p:sldId id="287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02" r:id="rId19"/>
    <p:sldId id="300" r:id="rId20"/>
    <p:sldId id="301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79"/>
            <p14:sldId id="284"/>
            <p14:sldId id="272"/>
            <p14:sldId id="288"/>
            <p14:sldId id="299"/>
            <p14:sldId id="283"/>
            <p14:sldId id="287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2"/>
            <p14:sldId id="300"/>
            <p14:sldId id="30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C48"/>
    <a:srgbClr val="9E01F5"/>
    <a:srgbClr val="05F170"/>
    <a:srgbClr val="E8F0F0"/>
    <a:srgbClr val="DAF5FE"/>
    <a:srgbClr val="E8F5FC"/>
    <a:srgbClr val="20254C"/>
    <a:srgbClr val="252B59"/>
    <a:srgbClr val="05A37D"/>
    <a:srgbClr val="06D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2" autoAdjust="0"/>
    <p:restoredTop sz="79380" autoAdjust="0"/>
  </p:normalViewPr>
  <p:slideViewPr>
    <p:cSldViewPr snapToGrid="0">
      <p:cViewPr varScale="1">
        <p:scale>
          <a:sx n="74" d="100"/>
          <a:sy n="74" d="100"/>
        </p:scale>
        <p:origin x="-592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11/4/14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11/4/14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Rolling back violations not easily caught by constraints</a:t>
            </a:r>
          </a:p>
          <a:p>
            <a:r>
              <a:rPr lang="en-US" dirty="0" smtClean="0"/>
              <a:t>2. FKs can’t span databases/servers</a:t>
            </a:r>
          </a:p>
          <a:p>
            <a:r>
              <a:rPr lang="en-US" dirty="0" smtClean="0"/>
              <a:t>2. FKs can cycle</a:t>
            </a:r>
            <a:r>
              <a:rPr lang="en-US" baseline="0" dirty="0" smtClean="0"/>
              <a:t> or have multiple paths, eliminating cascade options</a:t>
            </a:r>
          </a:p>
          <a:p>
            <a:r>
              <a:rPr lang="en-US" baseline="0" dirty="0" smtClean="0"/>
              <a:t>3. Tracking changes, logging activity, sending mail, updating </a:t>
            </a:r>
            <a:r>
              <a:rPr lang="en-US" baseline="0" dirty="0" err="1" smtClean="0"/>
              <a:t>LastModified</a:t>
            </a:r>
            <a:endParaRPr lang="en-US" baseline="0" dirty="0" smtClean="0"/>
          </a:p>
          <a:p>
            <a:r>
              <a:rPr lang="en-US" baseline="0" dirty="0" smtClean="0"/>
              <a:t>4. Updating rank columns, TOP 10 tables, adjusting aggregates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72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time left at end… how these can be used for auditing, prevention, and even poor man’s source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81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This means triggers can contribute to </a:t>
            </a:r>
            <a:r>
              <a:rPr lang="en-US" dirty="0" err="1" smtClean="0"/>
              <a:t>tempdb</a:t>
            </a:r>
            <a:r>
              <a:rPr lang="en-US" baseline="0" dirty="0" smtClean="0"/>
              <a:t> contention</a:t>
            </a:r>
          </a:p>
          <a:p>
            <a:r>
              <a:rPr lang="en-US" baseline="0" dirty="0" smtClean="0"/>
              <a:t>3. Used to read t-log backwards to reconstruct affected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7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: 02.Trigger_Singleton.sql, 03.Trigger_Set.sql, 04.Trigger_Cursor.sql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84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mail is okay, but I still prefer a queue table… control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22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r>
              <a:rPr lang="en-US" baseline="0" dirty="0" smtClean="0"/>
              <a:t> 05.Trigger_UPDATED.sql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12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06.Trigger_MERGE.sql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46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07.Trigger_Instead.sql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sqlperformance.com</a:t>
            </a:r>
            <a:r>
              <a:rPr lang="en-US" dirty="0" smtClean="0"/>
              <a:t>/instead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41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r>
              <a:rPr lang="en-US" baseline="0" dirty="0" smtClean="0"/>
              <a:t> 08.Trigger_Measure.sql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Beware a bug with </a:t>
            </a:r>
            <a:r>
              <a:rPr lang="en-US" baseline="0" dirty="0" err="1" smtClean="0"/>
              <a:t>exec_trigger_stats</a:t>
            </a:r>
            <a:r>
              <a:rPr lang="en-US" baseline="0" dirty="0" smtClean="0"/>
              <a:t> in 2008/</a:t>
            </a:r>
            <a:r>
              <a:rPr lang="en-US" baseline="0" smtClean="0"/>
              <a:t>2008 R2:</a:t>
            </a:r>
            <a:endParaRPr lang="en-US" baseline="0" dirty="0" smtClean="0"/>
          </a:p>
          <a:p>
            <a:r>
              <a:rPr lang="en-US" baseline="0" dirty="0" smtClean="0"/>
              <a:t>http://</a:t>
            </a:r>
            <a:r>
              <a:rPr lang="en-US" baseline="0" dirty="0" err="1" smtClean="0"/>
              <a:t>connect.microsoft.com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SQLServer</a:t>
            </a:r>
            <a:r>
              <a:rPr lang="en-US" baseline="0" dirty="0" smtClean="0"/>
              <a:t>/feedback/details/757810/running-sql-agent-jobs-increases-execution-count-of-the-sys-dm-exec-triggers-view-for-triggers-that-arent-executed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09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Trigger can write to a table that has its own triggers</a:t>
            </a:r>
          </a:p>
          <a:p>
            <a:pPr marL="0" indent="0">
              <a:buNone/>
            </a:pPr>
            <a:r>
              <a:rPr lang="en-US" dirty="0" smtClean="0"/>
              <a:t>1. Trigger for insert *and* update updates same table</a:t>
            </a:r>
          </a:p>
          <a:p>
            <a:pPr marL="0" indent="0">
              <a:buNone/>
            </a:pPr>
            <a:r>
              <a:rPr lang="en-US" dirty="0" smtClean="0"/>
              <a:t>2. Trigger could write to a</a:t>
            </a:r>
            <a:r>
              <a:rPr lang="en-US" baseline="0" dirty="0" smtClean="0"/>
              <a:t> table that has its own identity column</a:t>
            </a:r>
          </a:p>
          <a:p>
            <a:pPr marL="0" indent="0">
              <a:buNone/>
            </a:pPr>
            <a:r>
              <a:rPr lang="en-US" baseline="0" dirty="0" smtClean="0"/>
              <a:t>4. If all work may roll back, don</a:t>
            </a:r>
            <a:r>
              <a:rPr lang="fr-FR" baseline="0" dirty="0" smtClean="0"/>
              <a:t>’</a:t>
            </a:r>
            <a:r>
              <a:rPr lang="en-US" baseline="0" dirty="0" smtClean="0"/>
              <a:t>t waste effort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8"/>
          <a:stretch/>
        </p:blipFill>
        <p:spPr>
          <a:xfrm>
            <a:off x="0" y="4098636"/>
            <a:ext cx="9144000" cy="1052484"/>
          </a:xfrm>
          <a:prstGeom prst="rect">
            <a:avLst/>
          </a:prstGeom>
        </p:spPr>
      </p:pic>
      <p:pic>
        <p:nvPicPr>
          <p:cNvPr id="2" name="Picture 1" descr="PASS2014_right_alig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5" y="341540"/>
            <a:ext cx="2401457" cy="266994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75364" y="2455629"/>
            <a:ext cx="5125220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 smtClean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5695" y="3159156"/>
            <a:ext cx="5126002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 smtClean="0"/>
              <a:t>Subtitle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158" y="4497133"/>
            <a:ext cx="3318561" cy="564697"/>
          </a:xfrm>
          <a:prstGeom prst="rect">
            <a:avLst/>
          </a:prstGeom>
        </p:spPr>
      </p:pic>
      <p:pic>
        <p:nvPicPr>
          <p:cNvPr id="8" name="Picture 7" descr="PASS_Logo_white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92" y="4608732"/>
            <a:ext cx="428460" cy="3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634" y="5005264"/>
            <a:ext cx="495344" cy="146013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634" y="5005264"/>
            <a:ext cx="495344" cy="146013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34634" y="1362387"/>
            <a:ext cx="8229600" cy="3150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>
                <a:solidFill>
                  <a:srgbClr val="0084CC"/>
                </a:solidFill>
                <a:latin typeface="+mn-lt"/>
              </a:defRPr>
            </a:lvl1pPr>
            <a:lvl2pPr marL="342900" indent="-342900">
              <a:buClr>
                <a:schemeClr val="accent4"/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638175" indent="-342900">
              <a:buClr>
                <a:schemeClr val="accent4"/>
              </a:buClr>
              <a:buFont typeface="Arial"/>
              <a:buChar char="•"/>
              <a:defRPr sz="1800" b="0">
                <a:solidFill>
                  <a:srgbClr val="0084CC"/>
                </a:solidFill>
                <a:latin typeface="+mn-lt"/>
              </a:defRPr>
            </a:lvl3pPr>
            <a:lvl4pPr marL="922338" indent="-342900">
              <a:buClr>
                <a:schemeClr val="accent4"/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1189038" indent="-342900">
              <a:buClr>
                <a:schemeClr val="accent4"/>
              </a:buClr>
              <a:buFont typeface="Arial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295275" lvl="2" indent="-295275">
              <a:buNone/>
            </a:pPr>
            <a:r>
              <a:rPr lang="en-US" sz="2400" dirty="0" smtClean="0">
                <a:solidFill>
                  <a:schemeClr val="accent4"/>
                </a:solidFill>
              </a:rPr>
              <a:t>Heading One Style </a:t>
            </a:r>
          </a:p>
          <a:p>
            <a:pPr marL="295275" lvl="2" indent="-295275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Body content, 18pt Segoe UI (gray)</a:t>
            </a:r>
          </a:p>
          <a:p>
            <a:pPr marL="295275" lvl="2" indent="-295275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95275" lvl="2" indent="-295275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Heading Two Style</a:t>
            </a:r>
          </a:p>
          <a:p>
            <a:pPr marL="295275" lvl="2" indent="-295275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Body content, 18pt Segoe UI (gray)</a:t>
            </a:r>
          </a:p>
          <a:p>
            <a:pPr marL="295275" lvl="2" indent="-295275">
              <a:buNone/>
            </a:pPr>
            <a:endParaRPr lang="en-US" sz="2000" dirty="0" smtClean="0">
              <a:solidFill>
                <a:schemeClr val="accent3"/>
              </a:solidFill>
            </a:endParaRPr>
          </a:p>
          <a:p>
            <a:pPr marL="295275" lvl="2" indent="-295275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HEADING THREE STYLE</a:t>
            </a:r>
          </a:p>
          <a:p>
            <a:pPr marL="295275" lvl="2" indent="-295275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Body content, 18pt Segoe UI (gray)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634" y="5005264"/>
            <a:ext cx="495344" cy="146013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634" y="5005264"/>
            <a:ext cx="495344" cy="146013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42738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20" b="16463"/>
          <a:stretch/>
        </p:blipFill>
        <p:spPr>
          <a:xfrm flipV="1">
            <a:off x="-1" y="4895272"/>
            <a:ext cx="9144001" cy="10391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08300" y="4794037"/>
            <a:ext cx="413511" cy="349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ASS_Logo_gray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2" y="4891295"/>
            <a:ext cx="278306" cy="2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8"/>
          <a:stretch/>
        </p:blipFill>
        <p:spPr>
          <a:xfrm>
            <a:off x="0" y="4098636"/>
            <a:ext cx="9144000" cy="105248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685153" y="2393423"/>
            <a:ext cx="5374084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 smtClean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4332" y="3096950"/>
            <a:ext cx="5374905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 smtClean="0"/>
              <a:t>Subtitle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158" y="4497133"/>
            <a:ext cx="3318561" cy="564697"/>
          </a:xfrm>
          <a:prstGeom prst="rect">
            <a:avLst/>
          </a:prstGeom>
        </p:spPr>
      </p:pic>
      <p:pic>
        <p:nvPicPr>
          <p:cNvPr id="11" name="Picture 10" descr="PASS_Logo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92" y="4608732"/>
            <a:ext cx="428460" cy="3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20" b="16463"/>
          <a:stretch/>
        </p:blipFill>
        <p:spPr>
          <a:xfrm flipV="1">
            <a:off x="-1" y="4895272"/>
            <a:ext cx="9144001" cy="10391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8300" y="4794037"/>
            <a:ext cx="413511" cy="349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Title Styling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" name="Picture 1" descr="PASS_Logo_gray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2" y="4891295"/>
            <a:ext cx="278306" cy="2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2" r:id="rId4"/>
    <p:sldLayoutId id="2147483654" r:id="rId5"/>
    <p:sldLayoutId id="2147483657" r:id="rId6"/>
    <p:sldLayoutId id="2147483656" r:id="rId7"/>
  </p:sldLayoutIdLst>
  <p:hf sldNum="0"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chemeClr val="tx1"/>
          </a:solidFill>
          <a:latin typeface="Century Gothic"/>
          <a:ea typeface="+mn-ea"/>
          <a:cs typeface="+mn-cs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Century Gothic"/>
          <a:ea typeface="+mn-ea"/>
          <a:cs typeface="+mn-cs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Century Gothic"/>
          <a:ea typeface="+mn-ea"/>
          <a:cs typeface="+mn-cs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chemeClr val="tx1"/>
          </a:solidFill>
          <a:latin typeface="Century Gothic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hyperlink" Target="http://www.sqlpass.org/summit/2012/" TargetMode="External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qlpass.org/Events/24HoursofPASS.aspx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://www.sqlsaturday.com/" TargetMode="External"/><Relationship Id="rId5" Type="http://schemas.openxmlformats.org/officeDocument/2006/relationships/image" Target="../media/image9.png"/><Relationship Id="rId6" Type="http://schemas.openxmlformats.org/officeDocument/2006/relationships/hyperlink" Target="http://www.sqlpass.org/Events/PASSSQLRally.aspx" TargetMode="External"/><Relationship Id="rId7" Type="http://schemas.openxmlformats.org/officeDocument/2006/relationships/image" Target="../media/image10.png"/><Relationship Id="rId8" Type="http://schemas.openxmlformats.org/officeDocument/2006/relationships/hyperlink" Target="http://www.sqlpass.org/LearningCenter.aspx" TargetMode="External"/><Relationship Id="rId9" Type="http://schemas.openxmlformats.org/officeDocument/2006/relationships/hyperlink" Target="http://www.sqlpass.org/PASSChapters.aspx" TargetMode="External"/><Relationship Id="rId10" Type="http://schemas.openxmlformats.org/officeDocument/2006/relationships/hyperlink" Target="http://www.sqlpass.org/PASSChapters/VirtualChapters.asp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5 Ways to Write </a:t>
            </a:r>
            <a:r>
              <a:rPr lang="en-US" dirty="0" smtClean="0"/>
              <a:t>More Effective Triggers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196507" y="3266125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entury Gothic"/>
              </a:rPr>
              <a:t>Aaron Bertrand,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entury Gothic"/>
              </a:rPr>
              <a:t>Sr. Consultant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entury Gothic"/>
              </a:rPr>
              <a:t>SQL Sentry, Inc.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9293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triggers fire *per action* not *per row*</a:t>
            </a:r>
          </a:p>
          <a:p>
            <a:pPr lvl="1"/>
            <a:r>
              <a:rPr lang="en-US" dirty="0" smtClean="0"/>
              <a:t>Don’t store “the row” or “the ID” in a variable</a:t>
            </a:r>
          </a:p>
          <a:p>
            <a:pPr lvl="1"/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fix this by implementing a loop or cursor – use a 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 aren’t fired per 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 – when necessary – need to be quick</a:t>
            </a:r>
          </a:p>
          <a:p>
            <a:pPr lvl="2"/>
            <a:r>
              <a:rPr lang="en-US" dirty="0" smtClean="0"/>
              <a:t>Avoid reliance on external resources</a:t>
            </a:r>
          </a:p>
          <a:p>
            <a:pPr lvl="3"/>
            <a:r>
              <a:rPr lang="en-US" dirty="0" smtClean="0"/>
              <a:t>Sending mail, writing to log files, </a:t>
            </a:r>
            <a:r>
              <a:rPr lang="en-US" dirty="0" err="1" smtClean="0"/>
              <a:t>xp_cmdshell</a:t>
            </a:r>
            <a:r>
              <a:rPr lang="en-US" dirty="0" smtClean="0"/>
              <a:t>, CLR</a:t>
            </a:r>
          </a:p>
          <a:p>
            <a:pPr lvl="3"/>
            <a:r>
              <a:rPr lang="en-US" dirty="0" smtClean="0"/>
              <a:t>Service broker, optimized queue </a:t>
            </a:r>
            <a:r>
              <a:rPr lang="en-US" dirty="0" smtClean="0"/>
              <a:t>tables </a:t>
            </a:r>
            <a:r>
              <a:rPr lang="en-US" dirty="0" smtClean="0"/>
              <a:t>to perform </a:t>
            </a:r>
            <a:r>
              <a:rPr lang="en-US" dirty="0" err="1" smtClean="0"/>
              <a:t>async</a:t>
            </a:r>
            <a:r>
              <a:rPr lang="en-US" dirty="0" smtClean="0"/>
              <a:t> work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Optimize code paths</a:t>
            </a:r>
          </a:p>
          <a:p>
            <a:pPr lvl="3"/>
            <a:r>
              <a:rPr lang="en-US" dirty="0" smtClean="0"/>
              <a:t>Avoid involving tables with high contention / concurrency</a:t>
            </a:r>
          </a:p>
          <a:p>
            <a:pPr lvl="3"/>
            <a:r>
              <a:rPr lang="en-US" dirty="0" smtClean="0"/>
              <a:t>Use short circuit operations like EXISTS when feasible</a:t>
            </a:r>
          </a:p>
          <a:p>
            <a:pPr lvl="3"/>
            <a:r>
              <a:rPr lang="en-US" dirty="0" smtClean="0"/>
              <a:t>Avoid cursors and loops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In, Get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2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really tell you whether values have actually changed</a:t>
            </a:r>
          </a:p>
          <a:p>
            <a:pPr lvl="1"/>
            <a:r>
              <a:rPr lang="en-US" dirty="0" smtClean="0"/>
              <a:t>Really only tell you which columns mentioned in DML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UPDATE() / COLUMNS_UPDATED()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4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Trigger fires once per DML action, not per MERGE operation</a:t>
            </a:r>
          </a:p>
          <a:p>
            <a:pPr lvl="2"/>
            <a:r>
              <a:rPr lang="en-US" dirty="0" smtClean="0"/>
              <a:t>Things like @@ROWCOUNT are unreliable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Please MERGE with caution anyway:</a:t>
            </a:r>
          </a:p>
          <a:p>
            <a:pPr lvl="2"/>
            <a:r>
              <a:rPr lang="en-US" dirty="0" smtClean="0"/>
              <a:t>http://</a:t>
            </a:r>
            <a:r>
              <a:rPr lang="en-US" dirty="0" err="1" smtClean="0"/>
              <a:t>bit.ly</a:t>
            </a:r>
            <a:r>
              <a:rPr lang="en-US" dirty="0" smtClean="0"/>
              <a:t>/merge-with-caution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trigger logic if using 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0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Can be more efficient </a:t>
            </a:r>
            <a:r>
              <a:rPr lang="en-US" smtClean="0"/>
              <a:t>to prevent </a:t>
            </a:r>
            <a:r>
              <a:rPr lang="en-US" dirty="0" smtClean="0"/>
              <a:t>than to do and then undo</a:t>
            </a:r>
          </a:p>
          <a:p>
            <a:pPr lvl="2"/>
            <a:r>
              <a:rPr lang="en-US" dirty="0" smtClean="0"/>
              <a:t>Particularly for log-heavy operations</a:t>
            </a:r>
          </a:p>
          <a:p>
            <a:endParaRPr lang="en-US" dirty="0"/>
          </a:p>
          <a:p>
            <a:pPr lvl="1"/>
            <a:r>
              <a:rPr lang="en-US" dirty="0" smtClean="0"/>
              <a:t>No free lunch, though</a:t>
            </a:r>
          </a:p>
          <a:p>
            <a:pPr lvl="2"/>
            <a:r>
              <a:rPr lang="en-US" dirty="0" smtClean="0"/>
              <a:t>You have to write your own DML to pull from inserted/deleted</a:t>
            </a:r>
          </a:p>
          <a:p>
            <a:pPr lvl="2"/>
            <a:r>
              <a:rPr lang="en-US" dirty="0" smtClean="0"/>
              <a:t>Uses worktable instead of version store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INSTEAD OF triggers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36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sys.dm_exec_trigger_stats</a:t>
            </a:r>
            <a:endParaRPr lang="en-US" dirty="0" smtClean="0"/>
          </a:p>
          <a:p>
            <a:pPr lvl="1"/>
            <a:r>
              <a:rPr lang="en-US" dirty="0" smtClean="0"/>
              <a:t>Get max/min/</a:t>
            </a:r>
            <a:r>
              <a:rPr lang="en-US" dirty="0" err="1" smtClean="0"/>
              <a:t>avg</a:t>
            </a:r>
            <a:r>
              <a:rPr lang="en-US" dirty="0" smtClean="0"/>
              <a:t>/last reads/writes/durations for every trigger</a:t>
            </a:r>
          </a:p>
          <a:p>
            <a:pPr lvl="1"/>
            <a:r>
              <a:rPr lang="en-US" dirty="0" smtClean="0"/>
              <a:t>However, not persisted through events such as service restarts</a:t>
            </a:r>
          </a:p>
          <a:p>
            <a:pPr lvl="1"/>
            <a:endParaRPr lang="en-US" dirty="0"/>
          </a:p>
          <a:p>
            <a:r>
              <a:rPr lang="en-US" dirty="0"/>
              <a:t>Execution plans</a:t>
            </a:r>
          </a:p>
          <a:p>
            <a:pPr lvl="1"/>
            <a:r>
              <a:rPr lang="en-US" dirty="0" smtClean="0"/>
              <a:t>Can’t always capture execution plans for triggers directly</a:t>
            </a:r>
            <a:endParaRPr lang="en-US" dirty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find them in </a:t>
            </a:r>
            <a:r>
              <a:rPr lang="en-US" dirty="0"/>
              <a:t>plan cache, or capture using </a:t>
            </a:r>
            <a:r>
              <a:rPr lang="en-US" dirty="0" smtClean="0"/>
              <a:t>Extended Events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trigger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47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Be very careful about nested triggers</a:t>
            </a:r>
          </a:p>
          <a:p>
            <a:pPr lvl="1"/>
            <a:r>
              <a:rPr lang="en-US" dirty="0" smtClean="0"/>
              <a:t>Always use SCOPE_IDENTITY() or OUTPUT, not @@IDENTITY</a:t>
            </a:r>
          </a:p>
          <a:p>
            <a:pPr lvl="1"/>
            <a:r>
              <a:rPr lang="en-US" dirty="0" smtClean="0"/>
              <a:t>Check if a trigger exists on a table before you add another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sp_settriggerorder</a:t>
            </a:r>
            <a:r>
              <a:rPr lang="en-US" dirty="0" smtClean="0"/>
              <a:t> to control order of multiple triggers</a:t>
            </a:r>
          </a:p>
          <a:p>
            <a:pPr lvl="1"/>
            <a:r>
              <a:rPr lang="en-US" dirty="0" smtClean="0"/>
              <a:t>If you perform multiple operations, put those most likely to fail first</a:t>
            </a:r>
          </a:p>
          <a:p>
            <a:pPr lvl="1"/>
            <a:r>
              <a:rPr lang="en-US" dirty="0" smtClean="0"/>
              <a:t>Use source control, since triggers are much less discoverable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other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46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Example: INSERT trigger that updates </a:t>
            </a:r>
            <a:r>
              <a:rPr lang="en-US" dirty="0" err="1" smtClean="0"/>
              <a:t>CreateDate</a:t>
            </a:r>
            <a:r>
              <a:rPr lang="en-US" dirty="0" smtClean="0"/>
              <a:t> – use a default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Alternatives:</a:t>
            </a:r>
          </a:p>
          <a:p>
            <a:pPr lvl="2"/>
            <a:r>
              <a:rPr lang="en-US" dirty="0" smtClean="0"/>
              <a:t>Default / check constraints</a:t>
            </a:r>
          </a:p>
          <a:p>
            <a:pPr lvl="2"/>
            <a:r>
              <a:rPr lang="en-US" dirty="0" smtClean="0"/>
              <a:t>Computed columns (persisted or not)</a:t>
            </a:r>
          </a:p>
          <a:p>
            <a:pPr lvl="2"/>
            <a:r>
              <a:rPr lang="en-US" dirty="0" smtClean="0"/>
              <a:t>Indexed views</a:t>
            </a:r>
          </a:p>
          <a:p>
            <a:pPr lvl="2"/>
            <a:r>
              <a:rPr lang="en-US" dirty="0" smtClean="0"/>
              <a:t>Change data capture / change tracking / auditing</a:t>
            </a:r>
          </a:p>
          <a:p>
            <a:pPr lvl="2"/>
            <a:r>
              <a:rPr lang="en-US" dirty="0" smtClean="0"/>
              <a:t>Perform logic in app / procedures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use triggers if you don’t need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35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 triggers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50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Thank You!</a:t>
            </a:r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5153" y="1693255"/>
            <a:ext cx="5374084" cy="140682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84CC"/>
                </a:solidFill>
              </a:rPr>
              <a:t>Please silence </a:t>
            </a:r>
            <a:br>
              <a:rPr lang="en-US" dirty="0" smtClean="0">
                <a:solidFill>
                  <a:srgbClr val="0084CC"/>
                </a:solidFill>
              </a:rPr>
            </a:br>
            <a:r>
              <a:rPr lang="en-US" dirty="0" smtClean="0">
                <a:solidFill>
                  <a:srgbClr val="0084CC"/>
                </a:solidFill>
              </a:rPr>
              <a:t>cell phones</a:t>
            </a:r>
            <a:endParaRPr lang="en-US" dirty="0">
              <a:solidFill>
                <a:srgbClr val="0084CC"/>
              </a:solidFill>
            </a:endParaRPr>
          </a:p>
        </p:txBody>
      </p:sp>
      <p:sp>
        <p:nvSpPr>
          <p:cNvPr id="7" name="Teardrop 6"/>
          <p:cNvSpPr/>
          <p:nvPr/>
        </p:nvSpPr>
        <p:spPr>
          <a:xfrm rot="8100000">
            <a:off x="1433784" y="1377287"/>
            <a:ext cx="1496716" cy="1496716"/>
          </a:xfrm>
          <a:prstGeom prst="teardrop">
            <a:avLst/>
          </a:prstGeom>
          <a:solidFill>
            <a:srgbClr val="58AF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896751" y="1646222"/>
            <a:ext cx="570783" cy="102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4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Evaluations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18855" y="1790332"/>
            <a:ext cx="3906291" cy="735724"/>
          </a:xfrm>
          <a:prstGeom prst="rect">
            <a:avLst/>
          </a:prstGeom>
          <a:pattFill prst="ltDnDiag">
            <a:fgClr>
              <a:schemeClr val="accent6"/>
            </a:fgClr>
            <a:bgClr>
              <a:prstClr val="white"/>
            </a:bgClr>
          </a:pattFill>
        </p:spPr>
        <p:txBody>
          <a:bodyPr wrap="square" lIns="182880" tIns="91440" bIns="9144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316641" y="878646"/>
            <a:ext cx="2504966" cy="2504966"/>
            <a:chOff x="437931" y="2027621"/>
            <a:chExt cx="2504966" cy="2504966"/>
          </a:xfrm>
          <a:solidFill>
            <a:schemeClr val="accent4"/>
          </a:solidFill>
        </p:grpSpPr>
        <p:sp>
          <p:nvSpPr>
            <p:cNvPr id="24" name="Oval 23"/>
            <p:cNvSpPr/>
            <p:nvPr/>
          </p:nvSpPr>
          <p:spPr>
            <a:xfrm>
              <a:off x="437931" y="2027621"/>
              <a:ext cx="2504966" cy="250496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051560" rtlCol="0" anchor="ctr"/>
            <a:lstStyle/>
            <a:p>
              <a:pPr algn="ctr"/>
              <a:r>
                <a:rPr lang="en-US" dirty="0" smtClean="0"/>
                <a:t>ways to access  </a:t>
              </a:r>
              <a:endParaRPr lang="en-US" dirty="0"/>
            </a:p>
          </p:txBody>
        </p:sp>
        <p:pic>
          <p:nvPicPr>
            <p:cNvPr id="31" name="Picture 30" descr="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966" y="2302230"/>
              <a:ext cx="910896" cy="150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" name="Rectangle 31"/>
          <p:cNvSpPr/>
          <p:nvPr/>
        </p:nvSpPr>
        <p:spPr>
          <a:xfrm>
            <a:off x="519765" y="3750793"/>
            <a:ext cx="21152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 to </a:t>
            </a:r>
            <a:r>
              <a:rPr lang="en-US" sz="1400" b="1" dirty="0" smtClean="0">
                <a:solidFill>
                  <a:srgbClr val="0084CC"/>
                </a:solidFill>
              </a:rPr>
              <a:t>passsummit.com/</a:t>
            </a:r>
            <a:r>
              <a:rPr lang="en-US" sz="1400" b="1" dirty="0" err="1" smtClean="0">
                <a:solidFill>
                  <a:srgbClr val="0084CC"/>
                </a:solidFill>
              </a:rPr>
              <a:t>evals</a:t>
            </a:r>
            <a:endParaRPr lang="en-US" sz="1400" b="1" dirty="0">
              <a:solidFill>
                <a:srgbClr val="0084CC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25061" y="3750793"/>
            <a:ext cx="27034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4CC"/>
                </a:solidFill>
              </a:rPr>
              <a:t>Download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GuideBook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 and search: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 </a:t>
            </a: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Summit </a:t>
            </a:r>
            <a:r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48552" y="3750793"/>
            <a:ext cx="29954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Follow the QR code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 displayed on session signage throughout the conference venue and in the program guide</a:t>
            </a:r>
          </a:p>
        </p:txBody>
      </p:sp>
      <p:sp>
        <p:nvSpPr>
          <p:cNvPr id="37" name="Right Triangle 36"/>
          <p:cNvSpPr/>
          <p:nvPr/>
        </p:nvSpPr>
        <p:spPr>
          <a:xfrm rot="5400000">
            <a:off x="6490136" y="2517297"/>
            <a:ext cx="262759" cy="262759"/>
          </a:xfrm>
          <a:prstGeom prst="rtTriangle">
            <a:avLst/>
          </a:prstGeom>
          <a:solidFill>
            <a:srgbClr val="1D9C48"/>
          </a:solidFill>
        </p:spPr>
        <p:txBody>
          <a:bodyPr vert="vert270" lIns="91440" tIns="137160" rIns="182880" bIns="137160" rtlCol="0" anchor="b">
            <a:noAutofit/>
          </a:bodyPr>
          <a:lstStyle/>
          <a:p>
            <a:pPr algn="r">
              <a:spcBef>
                <a:spcPct val="20000"/>
              </a:spcBef>
              <a:buFont typeface="Arial"/>
              <a:buNone/>
            </a:pPr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62468" y="1790332"/>
            <a:ext cx="2391049" cy="735724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Submit by 11:59 PM EST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Friday Nov. 7 to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WIN </a:t>
            </a:r>
            <a:r>
              <a:rPr lang="en-US" sz="1400" dirty="0" smtClean="0">
                <a:solidFill>
                  <a:schemeClr val="bg1"/>
                </a:solidFill>
              </a:rPr>
              <a:t>prizes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27" y="3160119"/>
            <a:ext cx="320128" cy="62110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298" y="3256303"/>
            <a:ext cx="387410" cy="428734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2881586" y="3490596"/>
            <a:ext cx="3091793" cy="1312310"/>
            <a:chOff x="2881586" y="4099034"/>
            <a:chExt cx="3091793" cy="2277242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881586" y="4099034"/>
              <a:ext cx="0" cy="2277242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973379" y="4099034"/>
              <a:ext cx="0" cy="2277242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935" y="3237035"/>
            <a:ext cx="467271" cy="467271"/>
          </a:xfrm>
          <a:prstGeom prst="rect">
            <a:avLst/>
          </a:prstGeom>
        </p:spPr>
      </p:pic>
      <p:sp>
        <p:nvSpPr>
          <p:cNvPr id="45" name="Right Triangle 44"/>
          <p:cNvSpPr/>
          <p:nvPr/>
        </p:nvSpPr>
        <p:spPr>
          <a:xfrm rot="16200000" flipH="1">
            <a:off x="2373584" y="2517297"/>
            <a:ext cx="262759" cy="262759"/>
          </a:xfrm>
          <a:prstGeom prst="rtTriangle">
            <a:avLst/>
          </a:prstGeom>
          <a:solidFill>
            <a:srgbClr val="1D9C48"/>
          </a:solidFill>
        </p:spPr>
        <p:txBody>
          <a:bodyPr vert="vert270" lIns="91440" tIns="137160" rIns="182880" bIns="137160" rtlCol="0" anchor="b">
            <a:noAutofit/>
          </a:bodyPr>
          <a:lstStyle/>
          <a:p>
            <a:pPr algn="r">
              <a:spcBef>
                <a:spcPct val="20000"/>
              </a:spcBef>
              <a:buFont typeface="Arial"/>
              <a:buNone/>
            </a:pPr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3019" y="1790332"/>
            <a:ext cx="2391049" cy="735724"/>
          </a:xfrm>
          <a:prstGeom prst="rect">
            <a:avLst/>
          </a:prstGeom>
          <a:solidFill>
            <a:srgbClr val="1D9C48"/>
          </a:solidFill>
        </p:spPr>
        <p:txBody>
          <a:bodyPr wrap="square" lIns="182880"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Your feedback is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important and valuable.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69496" y="2572543"/>
            <a:ext cx="1784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 smtClean="0">
                <a:solidFill>
                  <a:srgbClr val="1D9C48"/>
                </a:solidFill>
              </a:rPr>
              <a:t>Evaluation Deadline: </a:t>
            </a:r>
          </a:p>
          <a:p>
            <a:pPr algn="r"/>
            <a:r>
              <a:rPr lang="en-US" sz="900" dirty="0" smtClean="0">
                <a:solidFill>
                  <a:srgbClr val="1D9C48"/>
                </a:solidFill>
              </a:rPr>
              <a:t>11:59 PM EST, Sunday Nov. 16</a:t>
            </a:r>
            <a:endParaRPr lang="en-US" sz="900" dirty="0">
              <a:solidFill>
                <a:srgbClr val="1D9C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4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Explore Everything PASS Has to Offer 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69756" y="983794"/>
            <a:ext cx="2324300" cy="1090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Untitled-1.png">
            <a:hlinkClick r:id="rId2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29" b="67265"/>
          <a:stretch/>
        </p:blipFill>
        <p:spPr>
          <a:xfrm>
            <a:off x="1364462" y="1105913"/>
            <a:ext cx="1134889" cy="490559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3420039" y="986000"/>
            <a:ext cx="2331720" cy="1090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11060" y="983794"/>
            <a:ext cx="2331720" cy="1090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hlinkClick r:id="rId2"/>
          </p:cNvPr>
          <p:cNvSpPr/>
          <p:nvPr/>
        </p:nvSpPr>
        <p:spPr>
          <a:xfrm>
            <a:off x="769756" y="1704012"/>
            <a:ext cx="2324300" cy="36985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Free SQL Server and BI Web Events </a:t>
            </a:r>
          </a:p>
        </p:txBody>
      </p:sp>
      <p:sp>
        <p:nvSpPr>
          <p:cNvPr id="53" name="Rectangle 52">
            <a:hlinkClick r:id="rId4"/>
          </p:cNvPr>
          <p:cNvSpPr/>
          <p:nvPr/>
        </p:nvSpPr>
        <p:spPr>
          <a:xfrm>
            <a:off x="3420039" y="1706218"/>
            <a:ext cx="2331720" cy="3698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Free 1-day Training Events</a:t>
            </a:r>
          </a:p>
        </p:txBody>
      </p:sp>
      <p:pic>
        <p:nvPicPr>
          <p:cNvPr id="54" name="Picture 53" descr="Untitled-1.png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1" r="39628" b="67265"/>
          <a:stretch/>
        </p:blipFill>
        <p:spPr>
          <a:xfrm>
            <a:off x="4007041" y="1103186"/>
            <a:ext cx="1157717" cy="500426"/>
          </a:xfrm>
          <a:prstGeom prst="rect">
            <a:avLst/>
          </a:prstGeom>
        </p:spPr>
      </p:pic>
      <p:sp>
        <p:nvSpPr>
          <p:cNvPr id="55" name="Rectangle 54">
            <a:hlinkClick r:id="rId6"/>
          </p:cNvPr>
          <p:cNvSpPr/>
          <p:nvPr/>
        </p:nvSpPr>
        <p:spPr>
          <a:xfrm>
            <a:off x="6111060" y="1704012"/>
            <a:ext cx="2331720" cy="3698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Regional Event</a:t>
            </a:r>
          </a:p>
        </p:txBody>
      </p:sp>
      <p:pic>
        <p:nvPicPr>
          <p:cNvPr id="56" name="Picture 55" descr="Untitled-1.png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5" t="61078" r="37721" b="4402"/>
          <a:stretch/>
        </p:blipFill>
        <p:spPr>
          <a:xfrm>
            <a:off x="6609195" y="1084899"/>
            <a:ext cx="1335450" cy="532587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6111060" y="2211637"/>
            <a:ext cx="2331720" cy="1090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111060" y="3481924"/>
            <a:ext cx="2331720" cy="1090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hlinkClick r:id="rId8"/>
          </p:cNvPr>
          <p:cNvSpPr/>
          <p:nvPr/>
        </p:nvSpPr>
        <p:spPr>
          <a:xfrm>
            <a:off x="769756" y="2211637"/>
            <a:ext cx="2324300" cy="1090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Click r:id="rId9"/>
          </p:cNvPr>
          <p:cNvSpPr/>
          <p:nvPr/>
        </p:nvSpPr>
        <p:spPr>
          <a:xfrm>
            <a:off x="6111060" y="2931855"/>
            <a:ext cx="2331720" cy="3698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Local User Groups Around </a:t>
            </a:r>
            <a:br>
              <a:rPr lang="en-US" sz="1000" b="1" dirty="0" smtClean="0"/>
            </a:br>
            <a:r>
              <a:rPr lang="en-US" sz="1000" b="1" dirty="0" smtClean="0"/>
              <a:t>the World</a:t>
            </a:r>
          </a:p>
        </p:txBody>
      </p:sp>
      <p:sp>
        <p:nvSpPr>
          <p:cNvPr id="61" name="Rectangle 60">
            <a:hlinkClick r:id="rId10"/>
          </p:cNvPr>
          <p:cNvSpPr/>
          <p:nvPr/>
        </p:nvSpPr>
        <p:spPr>
          <a:xfrm>
            <a:off x="6111060" y="4202142"/>
            <a:ext cx="2331720" cy="369859"/>
          </a:xfrm>
          <a:prstGeom prst="rect">
            <a:avLst/>
          </a:prstGeom>
          <a:solidFill>
            <a:srgbClr val="9E01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Free Online Technical Training</a:t>
            </a:r>
          </a:p>
        </p:txBody>
      </p:sp>
      <p:pic>
        <p:nvPicPr>
          <p:cNvPr id="62" name="Picture 61" descr="Untitled-1.png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62" t="86749" r="3350" b="-1518"/>
          <a:stretch/>
        </p:blipFill>
        <p:spPr>
          <a:xfrm>
            <a:off x="6709476" y="3980722"/>
            <a:ext cx="1134889" cy="197794"/>
          </a:xfrm>
          <a:prstGeom prst="rect">
            <a:avLst/>
          </a:prstGeom>
        </p:spPr>
      </p:pic>
      <p:sp>
        <p:nvSpPr>
          <p:cNvPr id="64" name="Rectangle 63">
            <a:hlinkClick r:id="rId12"/>
          </p:cNvPr>
          <p:cNvSpPr/>
          <p:nvPr/>
        </p:nvSpPr>
        <p:spPr>
          <a:xfrm>
            <a:off x="769756" y="2931855"/>
            <a:ext cx="2324300" cy="369859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This is Community</a:t>
            </a:r>
            <a:endParaRPr lang="en-US" sz="1000" b="1" dirty="0"/>
          </a:p>
        </p:txBody>
      </p:sp>
      <p:pic>
        <p:nvPicPr>
          <p:cNvPr id="65" name="Picture 64" descr="Untitled-1.png">
            <a:hlinkClick r:id="rId2"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92" r="76329" b="2679"/>
          <a:stretch/>
        </p:blipFill>
        <p:spPr>
          <a:xfrm>
            <a:off x="6749555" y="2307824"/>
            <a:ext cx="1054730" cy="518490"/>
          </a:xfrm>
          <a:prstGeom prst="rect">
            <a:avLst/>
          </a:prstGeom>
        </p:spPr>
      </p:pic>
      <p:pic>
        <p:nvPicPr>
          <p:cNvPr id="66" name="Picture 65" descr="Untitled-1.png">
            <a:hlinkClick r:id="rId2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92" r="76329" b="10747"/>
          <a:stretch/>
        </p:blipFill>
        <p:spPr>
          <a:xfrm>
            <a:off x="6749555" y="3550946"/>
            <a:ext cx="1054730" cy="40612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3420039" y="2211637"/>
            <a:ext cx="2331720" cy="1090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61997" y="3466475"/>
            <a:ext cx="2321734" cy="1090077"/>
          </a:xfrm>
          <a:prstGeom prst="rect">
            <a:avLst/>
          </a:prstGeom>
          <a:solidFill>
            <a:srgbClr val="000090"/>
          </a:solidFill>
          <a:ln>
            <a:solidFill>
              <a:srgbClr val="BFBFB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hlinkClick r:id="rId8"/>
          </p:cNvPr>
          <p:cNvSpPr/>
          <p:nvPr/>
        </p:nvSpPr>
        <p:spPr>
          <a:xfrm>
            <a:off x="3420372" y="3475902"/>
            <a:ext cx="2331054" cy="1090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hlinkClick r:id="rId9"/>
          </p:cNvPr>
          <p:cNvSpPr/>
          <p:nvPr/>
        </p:nvSpPr>
        <p:spPr>
          <a:xfrm>
            <a:off x="3420039" y="2931855"/>
            <a:ext cx="2331720" cy="3698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Business Analytics Training </a:t>
            </a:r>
          </a:p>
        </p:txBody>
      </p:sp>
      <p:sp>
        <p:nvSpPr>
          <p:cNvPr id="71" name="Rectangle 70">
            <a:hlinkClick r:id="rId9"/>
          </p:cNvPr>
          <p:cNvSpPr/>
          <p:nvPr/>
        </p:nvSpPr>
        <p:spPr>
          <a:xfrm>
            <a:off x="769756" y="4186692"/>
            <a:ext cx="2313975" cy="369859"/>
          </a:xfrm>
          <a:prstGeom prst="rect">
            <a:avLst/>
          </a:prstGeom>
          <a:solidFill>
            <a:srgbClr val="05A3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Session Recordings </a:t>
            </a:r>
          </a:p>
        </p:txBody>
      </p:sp>
      <p:sp>
        <p:nvSpPr>
          <p:cNvPr id="72" name="Rectangle 71">
            <a:hlinkClick r:id="rId9"/>
          </p:cNvPr>
          <p:cNvSpPr/>
          <p:nvPr/>
        </p:nvSpPr>
        <p:spPr>
          <a:xfrm>
            <a:off x="3420039" y="4202140"/>
            <a:ext cx="2331720" cy="369859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PASS Newsletter </a:t>
            </a:r>
          </a:p>
        </p:txBody>
      </p:sp>
      <p:pic>
        <p:nvPicPr>
          <p:cNvPr id="73" name="Picture 3" descr="Z:\BA Conference\PASS BAC 2013\Marketing\Creatives\PASS_BAC_Logo_PNG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11" y="2240645"/>
            <a:ext cx="610776" cy="60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823" y="3606022"/>
            <a:ext cx="2014153" cy="50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0504" y="3473680"/>
            <a:ext cx="1946856" cy="7218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80" y="2274089"/>
            <a:ext cx="1549496" cy="64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518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Evaluations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18855" y="1790332"/>
            <a:ext cx="3906291" cy="735724"/>
          </a:xfrm>
          <a:prstGeom prst="rect">
            <a:avLst/>
          </a:prstGeom>
          <a:pattFill prst="ltDnDiag">
            <a:fgClr>
              <a:schemeClr val="accent6"/>
            </a:fgClr>
            <a:bgClr>
              <a:prstClr val="white"/>
            </a:bgClr>
          </a:pattFill>
        </p:spPr>
        <p:txBody>
          <a:bodyPr wrap="square" lIns="182880" tIns="91440" bIns="9144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316641" y="878646"/>
            <a:ext cx="2504966" cy="2504966"/>
            <a:chOff x="437931" y="2027621"/>
            <a:chExt cx="2504966" cy="2504966"/>
          </a:xfrm>
          <a:solidFill>
            <a:schemeClr val="accent4"/>
          </a:solidFill>
        </p:grpSpPr>
        <p:sp>
          <p:nvSpPr>
            <p:cNvPr id="24" name="Oval 23"/>
            <p:cNvSpPr/>
            <p:nvPr/>
          </p:nvSpPr>
          <p:spPr>
            <a:xfrm>
              <a:off x="437931" y="2027621"/>
              <a:ext cx="2504966" cy="250496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051560" rtlCol="0" anchor="ctr"/>
            <a:lstStyle/>
            <a:p>
              <a:pPr algn="ctr"/>
              <a:r>
                <a:rPr lang="en-US" dirty="0" smtClean="0"/>
                <a:t>ways to access  </a:t>
              </a:r>
              <a:endParaRPr lang="en-US" dirty="0"/>
            </a:p>
          </p:txBody>
        </p:sp>
        <p:pic>
          <p:nvPicPr>
            <p:cNvPr id="31" name="Picture 30" descr="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966" y="2302230"/>
              <a:ext cx="910896" cy="150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" name="Rectangle 31"/>
          <p:cNvSpPr/>
          <p:nvPr/>
        </p:nvSpPr>
        <p:spPr>
          <a:xfrm>
            <a:off x="519765" y="3750793"/>
            <a:ext cx="21152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 to </a:t>
            </a:r>
            <a:r>
              <a:rPr lang="en-US" sz="1400" b="1" dirty="0" smtClean="0">
                <a:solidFill>
                  <a:srgbClr val="0084CC"/>
                </a:solidFill>
              </a:rPr>
              <a:t>passsummit.com/</a:t>
            </a:r>
            <a:r>
              <a:rPr lang="en-US" sz="1400" b="1" dirty="0" err="1" smtClean="0">
                <a:solidFill>
                  <a:srgbClr val="0084CC"/>
                </a:solidFill>
              </a:rPr>
              <a:t>evals</a:t>
            </a:r>
            <a:endParaRPr lang="en-US" sz="1400" b="1" dirty="0">
              <a:solidFill>
                <a:srgbClr val="0084CC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25061" y="3750793"/>
            <a:ext cx="27034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4CC"/>
                </a:solidFill>
              </a:rPr>
              <a:t>Download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GuideBook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 and search: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 </a:t>
            </a: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Summit </a:t>
            </a:r>
            <a:r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48552" y="3750793"/>
            <a:ext cx="29954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Follow the QR code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 displayed on session signage throughout the conference venue and in the program guide</a:t>
            </a:r>
          </a:p>
        </p:txBody>
      </p:sp>
      <p:sp>
        <p:nvSpPr>
          <p:cNvPr id="37" name="Right Triangle 36"/>
          <p:cNvSpPr/>
          <p:nvPr/>
        </p:nvSpPr>
        <p:spPr>
          <a:xfrm rot="5400000">
            <a:off x="6490136" y="2517297"/>
            <a:ext cx="262759" cy="262759"/>
          </a:xfrm>
          <a:prstGeom prst="rtTriangle">
            <a:avLst/>
          </a:prstGeom>
          <a:solidFill>
            <a:srgbClr val="1D9C48"/>
          </a:solidFill>
        </p:spPr>
        <p:txBody>
          <a:bodyPr vert="vert270" lIns="91440" tIns="137160" rIns="182880" bIns="137160" rtlCol="0" anchor="b">
            <a:noAutofit/>
          </a:bodyPr>
          <a:lstStyle/>
          <a:p>
            <a:pPr algn="r">
              <a:spcBef>
                <a:spcPct val="20000"/>
              </a:spcBef>
              <a:buFont typeface="Arial"/>
              <a:buNone/>
            </a:pPr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62468" y="1790332"/>
            <a:ext cx="2391049" cy="735724"/>
          </a:xfrm>
          <a:prstGeom prst="rect">
            <a:avLst/>
          </a:prstGeom>
          <a:solidFill>
            <a:schemeClr val="accent5"/>
          </a:solidFill>
        </p:spPr>
        <p:txBody>
          <a:bodyPr wrap="square" lIns="182880"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Submit by 11:59 PM EST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Friday Nov. 7 to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WIN </a:t>
            </a:r>
            <a:r>
              <a:rPr lang="en-US" sz="1400" dirty="0" smtClean="0">
                <a:solidFill>
                  <a:schemeClr val="bg1"/>
                </a:solidFill>
              </a:rPr>
              <a:t>prizes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27" y="3160119"/>
            <a:ext cx="320128" cy="62110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298" y="3256303"/>
            <a:ext cx="387410" cy="428734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2881586" y="3490596"/>
            <a:ext cx="3091793" cy="1312310"/>
            <a:chOff x="2881586" y="4099034"/>
            <a:chExt cx="3091793" cy="2277242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881586" y="4099034"/>
              <a:ext cx="0" cy="2277242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973379" y="4099034"/>
              <a:ext cx="0" cy="2277242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935" y="3237035"/>
            <a:ext cx="467271" cy="467271"/>
          </a:xfrm>
          <a:prstGeom prst="rect">
            <a:avLst/>
          </a:prstGeom>
        </p:spPr>
      </p:pic>
      <p:sp>
        <p:nvSpPr>
          <p:cNvPr id="45" name="Right Triangle 44"/>
          <p:cNvSpPr/>
          <p:nvPr/>
        </p:nvSpPr>
        <p:spPr>
          <a:xfrm rot="16200000" flipH="1">
            <a:off x="2373584" y="2517297"/>
            <a:ext cx="262759" cy="262759"/>
          </a:xfrm>
          <a:prstGeom prst="rtTriangle">
            <a:avLst/>
          </a:prstGeom>
          <a:solidFill>
            <a:srgbClr val="1D9C48"/>
          </a:solidFill>
        </p:spPr>
        <p:txBody>
          <a:bodyPr vert="vert270" lIns="91440" tIns="137160" rIns="182880" bIns="137160" rtlCol="0" anchor="b">
            <a:noAutofit/>
          </a:bodyPr>
          <a:lstStyle/>
          <a:p>
            <a:pPr algn="r">
              <a:spcBef>
                <a:spcPct val="20000"/>
              </a:spcBef>
              <a:buFont typeface="Arial"/>
              <a:buNone/>
            </a:pPr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3019" y="1790332"/>
            <a:ext cx="2391049" cy="735724"/>
          </a:xfrm>
          <a:prstGeom prst="rect">
            <a:avLst/>
          </a:prstGeom>
          <a:solidFill>
            <a:srgbClr val="1D9C48"/>
          </a:solidFill>
        </p:spPr>
        <p:txBody>
          <a:bodyPr wrap="square" lIns="182880"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Your feedback is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important and valuable.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69496" y="2572543"/>
            <a:ext cx="1784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 smtClean="0">
                <a:solidFill>
                  <a:srgbClr val="1D9C48"/>
                </a:solidFill>
              </a:rPr>
              <a:t>Evaluation Deadline: </a:t>
            </a:r>
          </a:p>
          <a:p>
            <a:pPr algn="r"/>
            <a:r>
              <a:rPr lang="en-US" sz="900" dirty="0" smtClean="0">
                <a:solidFill>
                  <a:srgbClr val="1D9C48"/>
                </a:solidFill>
              </a:rPr>
              <a:t>11:59 PM EST, Sunday Nov. 16</a:t>
            </a:r>
            <a:endParaRPr lang="en-US" sz="900" dirty="0">
              <a:solidFill>
                <a:srgbClr val="1D9C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32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Senior Consultant, SQL Sentry (</a:t>
            </a:r>
            <a:r>
              <a:rPr lang="en-US" dirty="0" err="1" smtClean="0"/>
              <a:t>sqlsentry.com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Microsoft MVP since 1997</a:t>
            </a:r>
          </a:p>
          <a:p>
            <a:pPr lvl="1"/>
            <a:r>
              <a:rPr lang="en-US" dirty="0" smtClean="0"/>
              <a:t>Author, SQL Sever MVP Deep Dives 1 &amp; 2</a:t>
            </a:r>
          </a:p>
          <a:p>
            <a:pPr lvl="1"/>
            <a:r>
              <a:rPr lang="en-US" dirty="0" smtClean="0"/>
              <a:t>Twitter: @</a:t>
            </a:r>
            <a:r>
              <a:rPr lang="en-US" dirty="0" err="1" smtClean="0"/>
              <a:t>AaronBertrand</a:t>
            </a:r>
            <a:endParaRPr lang="en-US" dirty="0" smtClean="0"/>
          </a:p>
          <a:p>
            <a:pPr lvl="1"/>
            <a:r>
              <a:rPr lang="en-US" dirty="0" smtClean="0"/>
              <a:t>Blogs:</a:t>
            </a:r>
          </a:p>
          <a:p>
            <a:pPr lvl="2"/>
            <a:r>
              <a:rPr lang="en-US" dirty="0" smtClean="0"/>
              <a:t>http://</a:t>
            </a:r>
            <a:r>
              <a:rPr lang="en-US" dirty="0" err="1" smtClean="0"/>
              <a:t>blogs.sqlsentry.com</a:t>
            </a:r>
            <a:endParaRPr lang="en-US" dirty="0" smtClean="0"/>
          </a:p>
          <a:p>
            <a:pPr lvl="2"/>
            <a:r>
              <a:rPr lang="en-US" dirty="0" smtClean="0"/>
              <a:t>http://</a:t>
            </a:r>
            <a:r>
              <a:rPr lang="en-US" dirty="0" err="1" smtClean="0"/>
              <a:t>sqlperformance.com</a:t>
            </a:r>
            <a:endParaRPr lang="en-US" dirty="0" smtClean="0"/>
          </a:p>
          <a:p>
            <a:pPr lvl="2"/>
            <a:r>
              <a:rPr lang="en-US" dirty="0"/>
              <a:t>http://</a:t>
            </a:r>
            <a:r>
              <a:rPr lang="en-US" dirty="0" err="1" smtClean="0"/>
              <a:t>sqlblog.com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Aaron Bertrand?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4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Font typeface="Arial"/>
              <a:buChar char="•"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DML triggers?</a:t>
            </a:r>
          </a:p>
          <a:p>
            <a:pPr marL="342900" lvl="0" indent="-342900">
              <a:spcBef>
                <a:spcPts val="0"/>
              </a:spcBef>
              <a:buFont typeface="Arial"/>
              <a:buChar char="•"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Why do we use triggers?</a:t>
            </a:r>
          </a:p>
          <a:p>
            <a:pPr marL="342900" lvl="0" indent="-342900">
              <a:spcBef>
                <a:spcPts val="0"/>
              </a:spcBef>
              <a:buFont typeface="Arial"/>
              <a:buChar char="•"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do triggers work?</a:t>
            </a:r>
          </a:p>
          <a:p>
            <a:pPr marL="342900" lvl="0" indent="-342900">
              <a:spcBef>
                <a:spcPts val="0"/>
              </a:spcBef>
              <a:buFont typeface="Arial"/>
              <a:buChar char="•"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Triggers can affect more than one row</a:t>
            </a:r>
          </a:p>
          <a:p>
            <a:pPr marL="342900" lvl="0" indent="-342900">
              <a:spcBef>
                <a:spcPts val="0"/>
              </a:spcBef>
              <a:buFont typeface="Arial"/>
              <a:buChar char="•"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Triggers need to be as quick as possible</a:t>
            </a:r>
          </a:p>
          <a:p>
            <a:pPr marL="342900" lvl="0" indent="-342900">
              <a:spcBef>
                <a:spcPts val="0"/>
              </a:spcBef>
              <a:buFont typeface="Arial"/>
              <a:buChar char="•"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Avoid UPDATE() and COLUMNS_UPDATED()</a:t>
            </a:r>
          </a:p>
          <a:p>
            <a:pPr marL="342900" lvl="0" indent="-342900">
              <a:spcBef>
                <a:spcPts val="0"/>
              </a:spcBef>
              <a:buFont typeface="Arial"/>
              <a:buChar char="•"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MERGE has funny effects on triggers</a:t>
            </a:r>
          </a:p>
          <a:p>
            <a:pPr marL="342900" lvl="0" indent="-342900">
              <a:spcBef>
                <a:spcPts val="0"/>
              </a:spcBef>
              <a:buFont typeface="Arial"/>
              <a:buChar char="•"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INSTEAD OF triggers</a:t>
            </a:r>
          </a:p>
          <a:p>
            <a:pPr marL="342900" lvl="0" indent="-342900">
              <a:spcBef>
                <a:spcPts val="0"/>
              </a:spcBef>
              <a:buFont typeface="Arial"/>
              <a:buChar char="•"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Measure trigger performance</a:t>
            </a:r>
          </a:p>
          <a:p>
            <a:pPr marL="342900" lvl="0" indent="-342900">
              <a:spcBef>
                <a:spcPts val="0"/>
              </a:spcBef>
              <a:buFont typeface="Arial"/>
              <a:buChar char="•"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few other tips</a:t>
            </a:r>
          </a:p>
          <a:p>
            <a:pPr marL="342900" lvl="0" indent="-342900">
              <a:spcBef>
                <a:spcPts val="0"/>
              </a:spcBef>
              <a:buFont typeface="Arial"/>
              <a:buChar char="•"/>
            </a:pP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Other alternatives</a:t>
            </a: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23888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Piece of code that runs in response to some DML action</a:t>
            </a:r>
          </a:p>
          <a:p>
            <a:pPr lvl="1"/>
            <a:r>
              <a:rPr lang="en-US" dirty="0" smtClean="0"/>
              <a:t>INSERT, UPDATE, DELETE, MERGE</a:t>
            </a:r>
          </a:p>
          <a:p>
            <a:pPr lvl="1"/>
            <a:endParaRPr lang="en-US" dirty="0"/>
          </a:p>
          <a:p>
            <a:r>
              <a:rPr lang="en-US" dirty="0"/>
              <a:t>We’ll talk mostly about DML triggers today</a:t>
            </a:r>
          </a:p>
          <a:p>
            <a:pPr lvl="1"/>
            <a:r>
              <a:rPr lang="en-US" dirty="0"/>
              <a:t>There are also DDL triggers and logon triggers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DML triggers?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3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Enforcing business logic</a:t>
            </a:r>
          </a:p>
          <a:p>
            <a:pPr lvl="1"/>
            <a:r>
              <a:rPr lang="en-US" dirty="0" smtClean="0"/>
              <a:t>Facilitate foreign key functional gaps</a:t>
            </a:r>
          </a:p>
          <a:p>
            <a:pPr lvl="1"/>
            <a:r>
              <a:rPr lang="en-US" dirty="0" smtClean="0"/>
              <a:t>Auditing</a:t>
            </a:r>
          </a:p>
          <a:p>
            <a:pPr lvl="1"/>
            <a:r>
              <a:rPr lang="en-US" dirty="0" smtClean="0"/>
              <a:t>Maintaining peripheral data</a:t>
            </a:r>
          </a:p>
          <a:p>
            <a:pPr lvl="1"/>
            <a:r>
              <a:rPr lang="en-US" dirty="0" smtClean="0"/>
              <a:t>INSTEAD OF triggers on views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use triggers?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Inserted &amp; deleted pseudo-tables contain all affected rows</a:t>
            </a:r>
          </a:p>
          <a:p>
            <a:pPr lvl="2"/>
            <a:r>
              <a:rPr lang="en-US" dirty="0" smtClean="0"/>
              <a:t>Inserted contains new version of row</a:t>
            </a:r>
          </a:p>
          <a:p>
            <a:pPr lvl="2"/>
            <a:r>
              <a:rPr lang="en-US" dirty="0" smtClean="0"/>
              <a:t>Deleted contains old version of row</a:t>
            </a:r>
          </a:p>
          <a:p>
            <a:pPr lvl="2"/>
            <a:r>
              <a:rPr lang="en-US" dirty="0" smtClean="0"/>
              <a:t>Both are populated on update</a:t>
            </a:r>
          </a:p>
          <a:p>
            <a:endParaRPr lang="en-US" sz="1200" dirty="0"/>
          </a:p>
          <a:p>
            <a:pPr lvl="1"/>
            <a:r>
              <a:rPr lang="en-US" dirty="0" smtClean="0"/>
              <a:t>Pseudo-tables use version store</a:t>
            </a:r>
          </a:p>
          <a:p>
            <a:pPr lvl="2"/>
            <a:r>
              <a:rPr lang="en-US" dirty="0" smtClean="0"/>
              <a:t>Even if you don’t enable snapshot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Much </a:t>
            </a:r>
            <a:r>
              <a:rPr lang="en-US" dirty="0" smtClean="0"/>
              <a:t>improved </a:t>
            </a:r>
            <a:r>
              <a:rPr lang="en-US" dirty="0" smtClean="0"/>
              <a:t>mechanism over ancient versions of SQL Server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triggers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55117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ysClr val="window" lastClr="FFFFFF"/>
      </a:lt1>
      <a:dk2>
        <a:srgbClr val="003A78"/>
      </a:dk2>
      <a:lt2>
        <a:srgbClr val="0061B0"/>
      </a:lt2>
      <a:accent1>
        <a:srgbClr val="0084CC"/>
      </a:accent1>
      <a:accent2>
        <a:srgbClr val="52C3D8"/>
      </a:accent2>
      <a:accent3>
        <a:srgbClr val="FCB327"/>
      </a:accent3>
      <a:accent4>
        <a:srgbClr val="7EB241"/>
      </a:accent4>
      <a:accent5>
        <a:srgbClr val="1D9C48"/>
      </a:accent5>
      <a:accent6>
        <a:srgbClr val="181651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4330</TotalTime>
  <Words>1081</Words>
  <Application>Microsoft Macintosh PowerPoint</Application>
  <PresentationFormat>On-screen Show (16:9)</PresentationFormat>
  <Paragraphs>165</Paragraphs>
  <Slides>20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PASS 2013_SpeakerTemplate_16x9</vt:lpstr>
      <vt:lpstr>5 Ways to Write More Effective Triggers</vt:lpstr>
      <vt:lpstr>Please silence  cell phones</vt:lpstr>
      <vt:lpstr>Explore Everything PASS Has to Offer </vt:lpstr>
      <vt:lpstr>Session Evaluations</vt:lpstr>
      <vt:lpstr>Who is Aaron Bertrand?</vt:lpstr>
      <vt:lpstr>Agenda</vt:lpstr>
      <vt:lpstr>What are DML triggers?</vt:lpstr>
      <vt:lpstr>Why do we use triggers?</vt:lpstr>
      <vt:lpstr>How do triggers work?</vt:lpstr>
      <vt:lpstr>Triggers aren’t fired per row</vt:lpstr>
      <vt:lpstr>Get In, Get Out</vt:lpstr>
      <vt:lpstr>UPDATE() / COLUMNS_UPDATED()</vt:lpstr>
      <vt:lpstr>Test trigger logic if using MERGE</vt:lpstr>
      <vt:lpstr>Consider INSTEAD OF triggers</vt:lpstr>
      <vt:lpstr>Measure trigger performance</vt:lpstr>
      <vt:lpstr>A few other tips</vt:lpstr>
      <vt:lpstr>Don’t use triggers if you don’t need to</vt:lpstr>
      <vt:lpstr>DDL triggers</vt:lpstr>
      <vt:lpstr>PowerPoint Presentation</vt:lpstr>
      <vt:lpstr>Session Evaluations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Aaron Bertrand</cp:lastModifiedBy>
  <cp:revision>48</cp:revision>
  <dcterms:created xsi:type="dcterms:W3CDTF">2013-07-12T18:23:55Z</dcterms:created>
  <dcterms:modified xsi:type="dcterms:W3CDTF">2014-11-05T18:22:37Z</dcterms:modified>
</cp:coreProperties>
</file>