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169" y="386862"/>
            <a:ext cx="9144000" cy="534572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Migrating a Disk-based Table to a Memory-optimized one in SQL Server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886503"/>
              </p:ext>
            </p:extLst>
          </p:nvPr>
        </p:nvGraphicFramePr>
        <p:xfrm>
          <a:off x="1960687" y="659428"/>
          <a:ext cx="8634045" cy="5874891"/>
        </p:xfrm>
        <a:graphic>
          <a:graphicData uri="http://schemas.openxmlformats.org/drawingml/2006/table">
            <a:tbl>
              <a:tblPr/>
              <a:tblGrid>
                <a:gridCol w="2878015">
                  <a:extLst>
                    <a:ext uri="{9D8B030D-6E8A-4147-A177-3AD203B41FA5}">
                      <a16:colId xmlns:a16="http://schemas.microsoft.com/office/drawing/2014/main" val="4006982177"/>
                    </a:ext>
                  </a:extLst>
                </a:gridCol>
                <a:gridCol w="2878015">
                  <a:extLst>
                    <a:ext uri="{9D8B030D-6E8A-4147-A177-3AD203B41FA5}">
                      <a16:colId xmlns:a16="http://schemas.microsoft.com/office/drawing/2014/main" val="1240606685"/>
                    </a:ext>
                  </a:extLst>
                </a:gridCol>
                <a:gridCol w="2878015">
                  <a:extLst>
                    <a:ext uri="{9D8B030D-6E8A-4147-A177-3AD203B41FA5}">
                      <a16:colId xmlns:a16="http://schemas.microsoft.com/office/drawing/2014/main" val="3677773085"/>
                    </a:ext>
                  </a:extLst>
                </a:gridCol>
              </a:tblGrid>
              <a:tr h="227014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Feature/Limit</a:t>
                      </a:r>
                    </a:p>
                  </a:txBody>
                  <a:tcPr marL="54906" marR="54906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 2014</a:t>
                      </a:r>
                    </a:p>
                  </a:txBody>
                  <a:tcPr marL="54906" marR="54906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 2016</a:t>
                      </a:r>
                    </a:p>
                  </a:txBody>
                  <a:tcPr marL="54906" marR="54906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93674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combined size of durable tables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GB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TB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22415"/>
                  </a:ext>
                </a:extLst>
              </a:tr>
              <a:tr h="322067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LOB (varbinary(max), [n]varchar(max))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Supported*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02801"/>
                  </a:ext>
                </a:extLst>
              </a:tr>
              <a:tr h="312003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Transparent Data Encryption (TDE)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26804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 Checkpoint Threads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per container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65711"/>
                  </a:ext>
                </a:extLst>
              </a:tr>
              <a:tr h="326546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 PROCEDURE / sp_recompile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(fully online)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46423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Nested native procedure calls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72007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Natively-compiled scalar UDFs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95457"/>
                  </a:ext>
                </a:extLst>
              </a:tr>
              <a:tr h="341089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 TABLE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  <a:b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(DROP / re-CREATE)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Partially supported</a:t>
                      </a:r>
                      <a:b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(offline – details below)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91"/>
                  </a:ext>
                </a:extLst>
              </a:tr>
              <a:tr h="332134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DML triggers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Partially supported</a:t>
                      </a:r>
                      <a:b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(AFTER, natively compiled)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0949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Indexes on NULLable columns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93428"/>
                  </a:ext>
                </a:extLst>
              </a:tr>
              <a:tr h="29635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Non-BIN2 collations in index key columns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89511"/>
                  </a:ext>
                </a:extLst>
              </a:tr>
              <a:tr h="342197">
                <a:tc>
                  <a:txBody>
                    <a:bodyPr/>
                    <a:lstStyle/>
                    <a:p>
                      <a:r>
                        <a:rPr lang="fr-FR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Non-Latin codepages for [var]char columns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55605"/>
                  </a:ext>
                </a:extLst>
              </a:tr>
              <a:tr h="382456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Non-BIN2 comparison / sorting in native modules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81026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720135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Check/Unique Constraints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35485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Parallelism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2250"/>
                  </a:ext>
                </a:extLst>
              </a:tr>
              <a:tr h="345567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OUTER JOIN, OR, NOT, UNION [ALL], DISTINCT, EXISTS, IN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73083"/>
                  </a:ext>
                </a:extLst>
              </a:tr>
              <a:tr h="48310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Active Result Sets (MARS)</a:t>
                      </a:r>
                      <a:b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(Means better Entity Framework support.)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21144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SSMS Table Designer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marL="34317" marR="34317" marT="6863" marB="68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654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63918" y="140589"/>
            <a:ext cx="957482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Memory Optimized OLTP Table limitations between SQL Server 2014 and SQL Server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4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5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7" y="931985"/>
            <a:ext cx="11605847" cy="5732584"/>
          </a:xfrm>
        </p:spPr>
        <p:txBody>
          <a:bodyPr>
            <a:normAutofit/>
          </a:bodyPr>
          <a:lstStyle/>
          <a:p>
            <a:r>
              <a:rPr lang="en-US" sz="1800" dirty="0"/>
              <a:t>The database has to be created or altered (if exist) with one </a:t>
            </a:r>
            <a:r>
              <a:rPr lang="en-US" sz="1800" b="1" i="1" dirty="0"/>
              <a:t>MEMORY_OPTIMIZED_DATA</a:t>
            </a:r>
            <a:r>
              <a:rPr lang="en-US" sz="1800" dirty="0"/>
              <a:t> </a:t>
            </a:r>
            <a:r>
              <a:rPr lang="en-US" sz="1800" dirty="0" err="1"/>
              <a:t>filegroup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DATABASE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FILEGROUP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TestDBSampleDB_mod_fg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CONTAINS MEMORY_OPTIMIZED_DATA; 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DATABASE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FILE (NAME='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TestDB_mod_dir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FILENAME='C:\SQL2016\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TestDB_mod_dir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FILEGROUP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TestDBSampleDB_mod_fg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dirty="0"/>
          </a:p>
        </p:txBody>
      </p:sp>
      <p:pic>
        <p:nvPicPr>
          <p:cNvPr id="4" name="Picture 3" descr="C:\Users\AGRINB~1\AppData\Local\Temp\SNAGHTML1a68a48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61" y="2813538"/>
            <a:ext cx="5627076" cy="3640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02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232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disk-based tables and memory-optimized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3335460"/>
          </a:xfrm>
        </p:spPr>
        <p:txBody>
          <a:bodyPr>
            <a:normAutofit/>
          </a:bodyPr>
          <a:lstStyle/>
          <a:p>
            <a:r>
              <a:rPr lang="en-US" sz="2400" dirty="0"/>
              <a:t>MEMORY_OPTIMIZED property </a:t>
            </a:r>
          </a:p>
          <a:p>
            <a:r>
              <a:rPr lang="en-US" sz="2400" dirty="0"/>
              <a:t>DURABILITY property - memory-optimized tables can be either: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durable (</a:t>
            </a:r>
            <a:r>
              <a:rPr lang="en-US" i="1" dirty="0"/>
              <a:t>SCHEMA_AND_DATA</a:t>
            </a:r>
            <a:r>
              <a:rPr lang="en-US" dirty="0"/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non-durable (</a:t>
            </a:r>
            <a:r>
              <a:rPr lang="en-US" i="1" dirty="0"/>
              <a:t>SCHEMA_ONLY</a:t>
            </a:r>
            <a:r>
              <a:rPr lang="en-US" dirty="0"/>
              <a:t>)</a:t>
            </a:r>
          </a:p>
          <a:p>
            <a:r>
              <a:rPr lang="en-US" sz="2400" dirty="0"/>
              <a:t>Indexes – no </a:t>
            </a:r>
            <a:r>
              <a:rPr lang="en-US" sz="2400" i="1" dirty="0"/>
              <a:t>CLUSTERED</a:t>
            </a:r>
            <a:r>
              <a:rPr lang="en-US" sz="2400" dirty="0"/>
              <a:t> indexes are implemented on memory-optimized tables. Indexes are not stored as traditional B-trees</a:t>
            </a:r>
          </a:p>
        </p:txBody>
      </p:sp>
    </p:spTree>
    <p:extLst>
      <p:ext uri="{BB962C8B-B14F-4D97-AF65-F5344CB8AC3E}">
        <p14:creationId xmlns:p14="http://schemas.microsoft.com/office/powerpoint/2010/main" val="40529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577146" cy="6723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Memory Optimized OLTP Table supported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2057399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b="1" dirty="0"/>
              <a:t>bit</a:t>
            </a:r>
            <a:r>
              <a:rPr lang="en-US" dirty="0"/>
              <a:t>, </a:t>
            </a:r>
            <a:r>
              <a:rPr lang="en-US" b="1" dirty="0" err="1"/>
              <a:t>tinyint</a:t>
            </a:r>
            <a:r>
              <a:rPr lang="en-US" dirty="0"/>
              <a:t>, </a:t>
            </a:r>
            <a:r>
              <a:rPr lang="en-US" b="1" dirty="0" err="1"/>
              <a:t>smallint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b="1" dirty="0" err="1"/>
              <a:t>bigint</a:t>
            </a:r>
            <a:r>
              <a:rPr lang="en-US" dirty="0"/>
              <a:t>. </a:t>
            </a:r>
            <a:r>
              <a:rPr lang="en-US" b="1" dirty="0"/>
              <a:t>Numeric </a:t>
            </a:r>
            <a:r>
              <a:rPr lang="en-US" dirty="0"/>
              <a:t>and </a:t>
            </a:r>
            <a:r>
              <a:rPr lang="en-US" b="1" dirty="0"/>
              <a:t>decimal</a:t>
            </a:r>
            <a:endParaRPr lang="en-US" dirty="0"/>
          </a:p>
          <a:p>
            <a:pPr lvl="2"/>
            <a:r>
              <a:rPr lang="en-US" b="1" dirty="0"/>
              <a:t>money</a:t>
            </a:r>
            <a:r>
              <a:rPr lang="en-US" dirty="0"/>
              <a:t> and </a:t>
            </a:r>
            <a:r>
              <a:rPr lang="en-US" b="1" dirty="0" err="1"/>
              <a:t>smallmoney</a:t>
            </a:r>
            <a:endParaRPr lang="en-US" dirty="0"/>
          </a:p>
          <a:p>
            <a:pPr lvl="2"/>
            <a:r>
              <a:rPr lang="en-US" b="1" dirty="0"/>
              <a:t>float</a:t>
            </a:r>
            <a:r>
              <a:rPr lang="en-US" dirty="0"/>
              <a:t> and </a:t>
            </a:r>
            <a:r>
              <a:rPr lang="en-US" b="1" dirty="0"/>
              <a:t>real</a:t>
            </a:r>
            <a:endParaRPr lang="en-US" dirty="0"/>
          </a:p>
          <a:p>
            <a:pPr lvl="2"/>
            <a:r>
              <a:rPr lang="en-US" dirty="0"/>
              <a:t>date/time types: </a:t>
            </a:r>
            <a:r>
              <a:rPr lang="en-US" b="1" dirty="0" err="1"/>
              <a:t>datetime</a:t>
            </a:r>
            <a:r>
              <a:rPr lang="en-US" dirty="0"/>
              <a:t>, </a:t>
            </a:r>
            <a:r>
              <a:rPr lang="en-US" b="1" dirty="0" err="1"/>
              <a:t>smalldatetime</a:t>
            </a:r>
            <a:r>
              <a:rPr lang="en-US" dirty="0"/>
              <a:t>, </a:t>
            </a:r>
            <a:r>
              <a:rPr lang="en-US" b="1" dirty="0"/>
              <a:t>datetime2</a:t>
            </a:r>
            <a:r>
              <a:rPr lang="en-US" dirty="0"/>
              <a:t>, </a:t>
            </a:r>
            <a:r>
              <a:rPr lang="en-US" b="1" dirty="0"/>
              <a:t>date</a:t>
            </a:r>
            <a:r>
              <a:rPr lang="en-US" dirty="0"/>
              <a:t> and </a:t>
            </a:r>
            <a:r>
              <a:rPr lang="en-US" b="1" dirty="0"/>
              <a:t>time</a:t>
            </a:r>
            <a:endParaRPr lang="en-US" dirty="0"/>
          </a:p>
          <a:p>
            <a:pPr lvl="2"/>
            <a:r>
              <a:rPr lang="en-US" b="1" dirty="0"/>
              <a:t>char</a:t>
            </a:r>
            <a:r>
              <a:rPr lang="en-US" dirty="0"/>
              <a:t>(n), </a:t>
            </a:r>
            <a:r>
              <a:rPr lang="en-US" b="1" dirty="0"/>
              <a:t>varchar</a:t>
            </a:r>
            <a:r>
              <a:rPr lang="en-US" dirty="0"/>
              <a:t>(n), </a:t>
            </a:r>
            <a:r>
              <a:rPr lang="en-US" b="1" dirty="0" err="1"/>
              <a:t>nchar</a:t>
            </a:r>
            <a:r>
              <a:rPr lang="en-US" dirty="0"/>
              <a:t>(n), </a:t>
            </a:r>
            <a:r>
              <a:rPr lang="en-US" b="1" dirty="0" err="1"/>
              <a:t>nvarchar</a:t>
            </a:r>
            <a:r>
              <a:rPr lang="en-US" dirty="0"/>
              <a:t>(n), </a:t>
            </a:r>
            <a:r>
              <a:rPr lang="en-US" b="1" dirty="0" err="1"/>
              <a:t>sysname</a:t>
            </a:r>
            <a:r>
              <a:rPr lang="en-US" dirty="0"/>
              <a:t>, </a:t>
            </a:r>
            <a:r>
              <a:rPr lang="en-US" b="1" dirty="0"/>
              <a:t>varchar</a:t>
            </a:r>
            <a:r>
              <a:rPr lang="en-US" dirty="0"/>
              <a:t>(MAX) and  </a:t>
            </a:r>
            <a:r>
              <a:rPr lang="en-US" b="1" dirty="0" err="1"/>
              <a:t>nvarchar</a:t>
            </a:r>
            <a:r>
              <a:rPr lang="en-US" dirty="0"/>
              <a:t>(MAX)</a:t>
            </a:r>
          </a:p>
          <a:p>
            <a:pPr lvl="2"/>
            <a:r>
              <a:rPr lang="en-US" b="1" dirty="0"/>
              <a:t>binary</a:t>
            </a:r>
            <a:r>
              <a:rPr lang="en-US" dirty="0"/>
              <a:t>(n), </a:t>
            </a:r>
            <a:r>
              <a:rPr lang="en-US" b="1" dirty="0" err="1"/>
              <a:t>varbinary</a:t>
            </a:r>
            <a:r>
              <a:rPr lang="en-US" dirty="0"/>
              <a:t>(n) and </a:t>
            </a:r>
            <a:r>
              <a:rPr lang="en-US" b="1" dirty="0" err="1"/>
              <a:t>varbinary</a:t>
            </a:r>
            <a:r>
              <a:rPr lang="en-US" dirty="0"/>
              <a:t>(MAX)</a:t>
            </a:r>
          </a:p>
          <a:p>
            <a:pPr lvl="2"/>
            <a:r>
              <a:rPr lang="en-US" b="1" dirty="0" err="1"/>
              <a:t>uniqueidentifier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946" y="3323494"/>
            <a:ext cx="9777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following data types are not supported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datetimeoffset</a:t>
            </a:r>
            <a:r>
              <a:rPr lang="en-US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geometry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hierarchyid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rowversion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sql_variant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User-Defined Types and  all legacy LOB data types (including  </a:t>
            </a:r>
            <a:r>
              <a:rPr lang="en-US" b="1" dirty="0"/>
              <a:t>text</a:t>
            </a:r>
            <a:r>
              <a:rPr lang="en-US" dirty="0"/>
              <a:t>, </a:t>
            </a:r>
            <a:r>
              <a:rPr lang="en-US" b="1" dirty="0" err="1"/>
              <a:t>ntext</a:t>
            </a:r>
            <a:r>
              <a:rPr lang="en-US" dirty="0"/>
              <a:t>, and </a:t>
            </a:r>
            <a:r>
              <a:rPr lang="en-US" b="1" dirty="0"/>
              <a:t>image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5106" y="465074"/>
            <a:ext cx="544509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700"/>
              </a:spcAft>
            </a:pPr>
            <a:r>
              <a:rPr lang="en-US" b="1" dirty="0">
                <a:latin typeface="Calibri" panose="020F0502020204030204" pitchFamily="34" charset="0"/>
              </a:rPr>
              <a:t>Indexing memory-optimized tables</a:t>
            </a:r>
            <a:endParaRPr lang="en-US" b="1" dirty="0">
              <a:latin typeface="Utop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099" y="1120949"/>
            <a:ext cx="8335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two types of memory optimized table indexes:</a:t>
            </a:r>
          </a:p>
          <a:p>
            <a:r>
              <a:rPr lang="en-US" dirty="0"/>
              <a:t>•	HASH</a:t>
            </a:r>
          </a:p>
          <a:p>
            <a:r>
              <a:rPr lang="en-US" dirty="0"/>
              <a:t>•	RANGE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6431" y="2311458"/>
            <a:ext cx="10251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HASH</a:t>
            </a:r>
            <a:r>
              <a:rPr lang="en-US" dirty="0"/>
              <a:t> index requires the user to specify the </a:t>
            </a:r>
            <a:r>
              <a:rPr lang="en-US" i="1" dirty="0"/>
              <a:t>BUCKET_COUNT</a:t>
            </a:r>
            <a:r>
              <a:rPr lang="en-US" dirty="0"/>
              <a:t> property value. The HASH indexes are more efficient with the equal (=) operator. The BUCKET_COUNT is calculated with the number of unique values multiplied by 2 for tables with fewer than 1 million rows, or multiplied by 1.5 for tables that have more than 1 million rows.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6430" y="3716775"/>
            <a:ext cx="10251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RANGE</a:t>
            </a:r>
            <a:r>
              <a:rPr lang="en-US" dirty="0"/>
              <a:t> indexes are optimized for the </a:t>
            </a:r>
            <a:r>
              <a:rPr lang="en-US" i="1" dirty="0"/>
              <a:t>BETWEEN</a:t>
            </a:r>
            <a:r>
              <a:rPr lang="en-US" dirty="0"/>
              <a:t> predicate. If are unsure of the number of buckets you’ll need for a particular column, or if you know you’ll be searching for your data based on a range of values, you should consider creating a range index instead of a hash index. Range indexes are implemented using a new data structure called a </a:t>
            </a:r>
            <a:r>
              <a:rPr lang="en-US" dirty="0" err="1"/>
              <a:t>Bw</a:t>
            </a:r>
            <a:r>
              <a:rPr lang="en-US" dirty="0"/>
              <a:t>-tree, originally envisioned and described by Microsoft Research in 2011. A </a:t>
            </a:r>
            <a:r>
              <a:rPr lang="en-US" dirty="0" err="1"/>
              <a:t>Bw</a:t>
            </a:r>
            <a:r>
              <a:rPr lang="en-US" dirty="0"/>
              <a:t>-tree is a lock- and latch-free variation of a B-tree.</a:t>
            </a:r>
          </a:p>
        </p:txBody>
      </p:sp>
    </p:spTree>
    <p:extLst>
      <p:ext uri="{BB962C8B-B14F-4D97-AF65-F5344CB8AC3E}">
        <p14:creationId xmlns:p14="http://schemas.microsoft.com/office/powerpoint/2010/main" val="89539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0384" y="254950"/>
            <a:ext cx="553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SQL Server Features Not Supported for In-Memory OLTP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39534"/>
              </p:ext>
            </p:extLst>
          </p:nvPr>
        </p:nvGraphicFramePr>
        <p:xfrm>
          <a:off x="773723" y="861642"/>
          <a:ext cx="10920046" cy="5855680"/>
        </p:xfrm>
        <a:graphic>
          <a:graphicData uri="http://schemas.openxmlformats.org/drawingml/2006/table">
            <a:tbl>
              <a:tblPr/>
              <a:tblGrid>
                <a:gridCol w="2738517">
                  <a:extLst>
                    <a:ext uri="{9D8B030D-6E8A-4147-A177-3AD203B41FA5}">
                      <a16:colId xmlns:a16="http://schemas.microsoft.com/office/drawing/2014/main" val="1554204179"/>
                    </a:ext>
                  </a:extLst>
                </a:gridCol>
                <a:gridCol w="8181529">
                  <a:extLst>
                    <a:ext uri="{9D8B030D-6E8A-4147-A177-3AD203B41FA5}">
                      <a16:colId xmlns:a16="http://schemas.microsoft.com/office/drawing/2014/main" val="4124251374"/>
                    </a:ext>
                  </a:extLst>
                </a:gridCol>
              </a:tblGrid>
              <a:tr h="318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Unsupported Feature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Description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15542"/>
                  </a:ext>
                </a:extLst>
              </a:tr>
              <a:tr h="588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compression for memory-optimized tables.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can use the data compression feature to help compress the data inside a database, and to help reduce the size of the database. For more information, see Data Compression.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334012"/>
                  </a:ext>
                </a:extLst>
              </a:tr>
              <a:tr h="588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Partitioning of memory-optimized tables.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data of partitioned tables and indexes is divided into units that can be spread across more than one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filegroup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 database. For more information, see Partitioned Tables and Indexes.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66964"/>
                  </a:ext>
                </a:extLst>
              </a:tr>
              <a:tr h="700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 configurations other than transactional replication to memory-optimized tables on subscribers are incompatible with tables or views referencing memory-optimized tables. Replication using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sync_mode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=’database snapshot’ is not supported if there is a memory-optimized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filegroup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For more information, see Replication to Memory-Optimized Table Subscribers.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83949"/>
                  </a:ext>
                </a:extLst>
              </a:tr>
              <a:tr h="724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Active Result Sets (MARS)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Active Result Sets (MARS) is not supported with memory-optimized tables. This error can also indicate linked server use. Linked server can use MARS. Linked servers are not supported with memory-optimized tables. Instead, connect directly to the server and database that hosts the memory-optimized tables.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625759"/>
                  </a:ext>
                </a:extLst>
              </a:tr>
              <a:tr h="2941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Linked Server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more information, see Linked Servers (Database Engine).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176202"/>
                  </a:ext>
                </a:extLst>
              </a:tr>
              <a:tr h="39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DDL triggers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database-level and server-level DDL triggers are not supported with In-Memory OLTP tables and natively compiled stored procedures.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504091"/>
                  </a:ext>
                </a:extLst>
              </a:tr>
              <a:tr h="588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Containment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containment is not supported in a database that has natively-compiled stored procedures and memory-optimized tables. For more information, see Contained Databases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822463"/>
                  </a:ext>
                </a:extLst>
              </a:tr>
              <a:tr h="373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 Connections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Accessing memory-optimized tables using the context connection from inside CLR stored procedures is not supported.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7732"/>
                  </a:ext>
                </a:extLst>
              </a:tr>
              <a:tr h="39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Cursors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Keyset and dynamic cursors on queries accessing memory-optimized tables. These queries are degraded to static becoming read-only.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56277"/>
                  </a:ext>
                </a:extLst>
              </a:tr>
              <a:tr h="2941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TABLESTAMP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TABLESTAMP is not supported. See FROM (Transact-SQL) for more information.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608699"/>
                  </a:ext>
                </a:extLst>
              </a:tr>
              <a:tr h="2941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Snapshots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Snapshots are not supported. For more information, see Database Snapshots (SQL Server).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62844"/>
                  </a:ext>
                </a:extLst>
              </a:tr>
              <a:tr h="2941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Transactional DDL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Transactional DDL is not supported in In-Memory OLTP.</a:t>
                      </a:r>
                    </a:p>
                  </a:txBody>
                  <a:tcPr marL="7252" marR="7252" marT="72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60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0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846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Utopia</vt:lpstr>
      <vt:lpstr>Wingdings</vt:lpstr>
      <vt:lpstr>Office Theme</vt:lpstr>
      <vt:lpstr>Migrating a Disk-based Table to a Memory-optimized one in SQL Server </vt:lpstr>
      <vt:lpstr>PowerPoint Presentation</vt:lpstr>
      <vt:lpstr>Prepare a database</vt:lpstr>
      <vt:lpstr>Differences between disk-based tables and memory-optimized tables</vt:lpstr>
      <vt:lpstr>Memory Optimized OLTP Table supported datatypes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a Disk-based Table to a Memory-optimized one in SQL Server</dc:title>
  <dc:creator>Alex Grinberg</dc:creator>
  <cp:lastModifiedBy>Alex Grinberg</cp:lastModifiedBy>
  <cp:revision>15</cp:revision>
  <dcterms:created xsi:type="dcterms:W3CDTF">2017-02-06T13:53:00Z</dcterms:created>
  <dcterms:modified xsi:type="dcterms:W3CDTF">2017-02-06T15:42:17Z</dcterms:modified>
</cp:coreProperties>
</file>