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4"/>
  </p:sldMasterIdLst>
  <p:notesMasterIdLst>
    <p:notesMasterId r:id="rId32"/>
  </p:notesMasterIdLst>
  <p:handoutMasterIdLst>
    <p:handoutMasterId r:id="rId33"/>
  </p:handoutMasterIdLst>
  <p:sldIdLst>
    <p:sldId id="336" r:id="rId5"/>
    <p:sldId id="337" r:id="rId6"/>
    <p:sldId id="342" r:id="rId7"/>
    <p:sldId id="274" r:id="rId8"/>
    <p:sldId id="307" r:id="rId9"/>
    <p:sldId id="277" r:id="rId10"/>
    <p:sldId id="318" r:id="rId11"/>
    <p:sldId id="322" r:id="rId12"/>
    <p:sldId id="330" r:id="rId13"/>
    <p:sldId id="321" r:id="rId14"/>
    <p:sldId id="343" r:id="rId15"/>
    <p:sldId id="344" r:id="rId16"/>
    <p:sldId id="345" r:id="rId17"/>
    <p:sldId id="339" r:id="rId18"/>
    <p:sldId id="341" r:id="rId19"/>
    <p:sldId id="340" r:id="rId20"/>
    <p:sldId id="338" r:id="rId21"/>
    <p:sldId id="297" r:id="rId22"/>
    <p:sldId id="347" r:id="rId23"/>
    <p:sldId id="349" r:id="rId24"/>
    <p:sldId id="346" r:id="rId25"/>
    <p:sldId id="348" r:id="rId26"/>
    <p:sldId id="350" r:id="rId27"/>
    <p:sldId id="351" r:id="rId28"/>
    <p:sldId id="352" r:id="rId29"/>
    <p:sldId id="353" r:id="rId30"/>
    <p:sldId id="299" r:id="rId31"/>
  </p:sldIdLst>
  <p:sldSz cx="9144000" cy="6858000" type="screen4x3"/>
  <p:notesSz cx="6858000" cy="9144000"/>
  <p:defaultText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DAE3D"/>
    <a:srgbClr val="084E83"/>
    <a:srgbClr val="0C4A7D"/>
    <a:srgbClr val="11527F"/>
    <a:srgbClr val="3153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77" autoAdjust="0"/>
    <p:restoredTop sz="79295" autoAdjust="0"/>
  </p:normalViewPr>
  <p:slideViewPr>
    <p:cSldViewPr>
      <p:cViewPr varScale="1">
        <p:scale>
          <a:sx n="96" d="100"/>
          <a:sy n="96" d="100"/>
        </p:scale>
        <p:origin x="1728" y="9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68" d="100"/>
          <a:sy n="68" d="100"/>
        </p:scale>
        <p:origin x="-261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a-DK"/>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7BA1734-FA03-4B57-9FD4-CCFD3D7ACF0C}" type="datetimeFigureOut">
              <a:rPr lang="da-DK" smtClean="0"/>
              <a:t>13-09-2015</a:t>
            </a:fld>
            <a:endParaRPr lang="da-DK"/>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a-DK"/>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BF4506C-A903-40B4-87A4-06E2A8B524FA}" type="slidenum">
              <a:rPr lang="da-DK" smtClean="0"/>
              <a:t>‹#›</a:t>
            </a:fld>
            <a:endParaRPr lang="da-DK"/>
          </a:p>
        </p:txBody>
      </p:sp>
    </p:spTree>
    <p:extLst>
      <p:ext uri="{BB962C8B-B14F-4D97-AF65-F5344CB8AC3E}">
        <p14:creationId xmlns:p14="http://schemas.microsoft.com/office/powerpoint/2010/main" val="37495076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a-DK"/>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8D4364E-ADF8-4904-A324-EA86429CE7B4}" type="datetimeFigureOut">
              <a:rPr lang="da-DK" smtClean="0"/>
              <a:t>13-09-2015</a:t>
            </a:fld>
            <a:endParaRPr lang="da-DK"/>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da-DK"/>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a-DK"/>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EE2A604-608F-4814-B4F3-E2BF25EA81FD}" type="slidenum">
              <a:rPr lang="da-DK" smtClean="0"/>
              <a:t>‹#›</a:t>
            </a:fld>
            <a:endParaRPr lang="da-DK"/>
          </a:p>
        </p:txBody>
      </p:sp>
    </p:spTree>
    <p:extLst>
      <p:ext uri="{BB962C8B-B14F-4D97-AF65-F5344CB8AC3E}">
        <p14:creationId xmlns:p14="http://schemas.microsoft.com/office/powerpoint/2010/main" val="21759705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a-DK" dirty="0" smtClean="0"/>
              <a:t>This</a:t>
            </a:r>
            <a:r>
              <a:rPr lang="da-DK" baseline="0" dirty="0" smtClean="0"/>
              <a:t> slide is optional</a:t>
            </a:r>
            <a:endParaRPr lang="da-DK"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86F8408-49A9-4354-8DAC-BD833D475CF9}" type="datetime1">
              <a:rPr lang="en-US" smtClean="0"/>
              <a:t>9/13/2015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7255685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Supported if not natively compiled</a:t>
            </a:r>
            <a:endParaRPr lang="da-DK" dirty="0"/>
          </a:p>
        </p:txBody>
      </p:sp>
      <p:sp>
        <p:nvSpPr>
          <p:cNvPr id="4" name="Slide Number Placeholder 3"/>
          <p:cNvSpPr>
            <a:spLocks noGrp="1"/>
          </p:cNvSpPr>
          <p:nvPr>
            <p:ph type="sldNum" sz="quarter" idx="10"/>
          </p:nvPr>
        </p:nvSpPr>
        <p:spPr/>
        <p:txBody>
          <a:bodyPr/>
          <a:lstStyle/>
          <a:p>
            <a:fld id="{DEE2A604-608F-4814-B4F3-E2BF25EA81FD}" type="slidenum">
              <a:rPr lang="da-DK" smtClean="0"/>
              <a:t>16</a:t>
            </a:fld>
            <a:endParaRPr lang="da-DK"/>
          </a:p>
        </p:txBody>
      </p:sp>
    </p:spTree>
    <p:extLst>
      <p:ext uri="{BB962C8B-B14F-4D97-AF65-F5344CB8AC3E}">
        <p14:creationId xmlns:p14="http://schemas.microsoft.com/office/powerpoint/2010/main" val="23066632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86F8408-49A9-4354-8DAC-BD833D475CF9}" type="datetime1">
              <a:rPr lang="en-US" smtClean="0"/>
              <a:t>9/13/2015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30710118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a-DK" dirty="0" smtClean="0"/>
              <a:t>Things</a:t>
            </a:r>
            <a:r>
              <a:rPr lang="da-DK" baseline="0" dirty="0" smtClean="0"/>
              <a:t> </a:t>
            </a:r>
            <a:r>
              <a:rPr lang="da-DK" baseline="0" dirty="0" err="1" smtClean="0"/>
              <a:t>that</a:t>
            </a:r>
            <a:r>
              <a:rPr lang="da-DK" baseline="0" dirty="0" smtClean="0"/>
              <a:t> </a:t>
            </a:r>
            <a:r>
              <a:rPr lang="da-DK" baseline="0" dirty="0" err="1" smtClean="0"/>
              <a:t>will</a:t>
            </a:r>
            <a:r>
              <a:rPr lang="da-DK" baseline="0" dirty="0" smtClean="0"/>
              <a:t> </a:t>
            </a:r>
            <a:r>
              <a:rPr lang="da-DK" baseline="0" dirty="0" err="1" smtClean="0"/>
              <a:t>work</a:t>
            </a:r>
            <a:r>
              <a:rPr lang="da-DK" baseline="0" dirty="0" smtClean="0"/>
              <a:t> with t-sql </a:t>
            </a:r>
            <a:r>
              <a:rPr lang="da-DK" baseline="0" dirty="0" err="1" smtClean="0"/>
              <a:t>might</a:t>
            </a:r>
            <a:r>
              <a:rPr lang="da-DK" baseline="0" dirty="0" smtClean="0"/>
              <a:t> not </a:t>
            </a:r>
            <a:r>
              <a:rPr lang="da-DK" baseline="0" dirty="0" err="1" smtClean="0"/>
              <a:t>work</a:t>
            </a:r>
            <a:r>
              <a:rPr lang="da-DK" baseline="0" dirty="0" smtClean="0"/>
              <a:t> in </a:t>
            </a:r>
            <a:r>
              <a:rPr lang="da-DK" baseline="0" dirty="0" err="1" smtClean="0"/>
              <a:t>native</a:t>
            </a:r>
            <a:r>
              <a:rPr lang="da-DK" baseline="0" dirty="0" smtClean="0"/>
              <a:t> </a:t>
            </a:r>
            <a:r>
              <a:rPr lang="da-DK" baseline="0" dirty="0" err="1" smtClean="0"/>
              <a:t>compiled</a:t>
            </a:r>
            <a:r>
              <a:rPr lang="da-DK" baseline="0" dirty="0" smtClean="0"/>
              <a:t> – and </a:t>
            </a:r>
            <a:r>
              <a:rPr lang="da-DK" baseline="0" dirty="0" err="1" smtClean="0"/>
              <a:t>stuff</a:t>
            </a:r>
            <a:r>
              <a:rPr lang="da-DK" baseline="0" dirty="0" smtClean="0"/>
              <a:t> </a:t>
            </a:r>
            <a:r>
              <a:rPr lang="da-DK" baseline="0" dirty="0" err="1" smtClean="0"/>
              <a:t>that</a:t>
            </a:r>
            <a:r>
              <a:rPr lang="da-DK" baseline="0" dirty="0" smtClean="0"/>
              <a:t> </a:t>
            </a:r>
            <a:r>
              <a:rPr lang="da-DK" baseline="0" dirty="0" err="1" smtClean="0"/>
              <a:t>we</a:t>
            </a:r>
            <a:r>
              <a:rPr lang="da-DK" baseline="0" dirty="0" smtClean="0"/>
              <a:t> </a:t>
            </a:r>
            <a:r>
              <a:rPr lang="da-DK" baseline="0" dirty="0" err="1" smtClean="0"/>
              <a:t>usualy</a:t>
            </a:r>
            <a:r>
              <a:rPr lang="da-DK" baseline="0" dirty="0" smtClean="0"/>
              <a:t> go to </a:t>
            </a:r>
            <a:r>
              <a:rPr lang="da-DK" baseline="0" dirty="0" err="1" smtClean="0"/>
              <a:t>great</a:t>
            </a:r>
            <a:r>
              <a:rPr lang="da-DK" baseline="0" dirty="0" smtClean="0"/>
              <a:t> </a:t>
            </a:r>
            <a:r>
              <a:rPr lang="da-DK" baseline="0" dirty="0" err="1" smtClean="0"/>
              <a:t>lengths</a:t>
            </a:r>
            <a:r>
              <a:rPr lang="da-DK" baseline="0" dirty="0" smtClean="0"/>
              <a:t> to </a:t>
            </a:r>
            <a:r>
              <a:rPr lang="da-DK" baseline="0" dirty="0" err="1" smtClean="0"/>
              <a:t>avoid</a:t>
            </a:r>
            <a:r>
              <a:rPr lang="da-DK" baseline="0" dirty="0" smtClean="0"/>
              <a:t> i t-sql </a:t>
            </a:r>
            <a:r>
              <a:rPr lang="da-DK" baseline="0" dirty="0" err="1" smtClean="0"/>
              <a:t>might</a:t>
            </a:r>
            <a:r>
              <a:rPr lang="da-DK" baseline="0" dirty="0" smtClean="0"/>
              <a:t> performe </a:t>
            </a:r>
            <a:r>
              <a:rPr lang="da-DK" baseline="0" dirty="0" err="1" smtClean="0"/>
              <a:t>very</a:t>
            </a:r>
            <a:r>
              <a:rPr lang="da-DK" baseline="0" dirty="0" smtClean="0"/>
              <a:t> </a:t>
            </a:r>
            <a:r>
              <a:rPr lang="da-DK" baseline="0" dirty="0" err="1" smtClean="0"/>
              <a:t>well</a:t>
            </a:r>
            <a:r>
              <a:rPr lang="da-DK" baseline="0" dirty="0" smtClean="0"/>
              <a:t> in </a:t>
            </a:r>
            <a:r>
              <a:rPr lang="da-DK" baseline="0" dirty="0" err="1" smtClean="0"/>
              <a:t>native</a:t>
            </a:r>
            <a:r>
              <a:rPr lang="da-DK" baseline="0" dirty="0" smtClean="0"/>
              <a:t> </a:t>
            </a:r>
            <a:r>
              <a:rPr lang="da-DK" baseline="0" dirty="0" err="1" smtClean="0"/>
              <a:t>compiled</a:t>
            </a:r>
            <a:r>
              <a:rPr lang="da-DK" baseline="0" dirty="0" smtClean="0"/>
              <a:t> </a:t>
            </a:r>
            <a:r>
              <a:rPr lang="da-DK" baseline="0" dirty="0" err="1" smtClean="0"/>
              <a:t>SPs</a:t>
            </a:r>
            <a:endParaRPr lang="da-DK"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D66555C-7EBA-4887-A626-FFC22EB88EF9}" type="datetime1">
              <a:rPr lang="en-US" smtClean="0"/>
              <a:t>9/13/2015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7265621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a-DK" dirty="0" smtClean="0"/>
              <a:t>Things</a:t>
            </a:r>
            <a:r>
              <a:rPr lang="da-DK" baseline="0" dirty="0" smtClean="0"/>
              <a:t> </a:t>
            </a:r>
            <a:r>
              <a:rPr lang="da-DK" baseline="0" dirty="0" err="1" smtClean="0"/>
              <a:t>that</a:t>
            </a:r>
            <a:r>
              <a:rPr lang="da-DK" baseline="0" dirty="0" smtClean="0"/>
              <a:t> </a:t>
            </a:r>
            <a:r>
              <a:rPr lang="da-DK" baseline="0" dirty="0" err="1" smtClean="0"/>
              <a:t>will</a:t>
            </a:r>
            <a:r>
              <a:rPr lang="da-DK" baseline="0" dirty="0" smtClean="0"/>
              <a:t> </a:t>
            </a:r>
            <a:r>
              <a:rPr lang="da-DK" baseline="0" dirty="0" err="1" smtClean="0"/>
              <a:t>work</a:t>
            </a:r>
            <a:r>
              <a:rPr lang="da-DK" baseline="0" dirty="0" smtClean="0"/>
              <a:t> with t-sql </a:t>
            </a:r>
            <a:r>
              <a:rPr lang="da-DK" baseline="0" dirty="0" err="1" smtClean="0"/>
              <a:t>might</a:t>
            </a:r>
            <a:r>
              <a:rPr lang="da-DK" baseline="0" dirty="0" smtClean="0"/>
              <a:t> not </a:t>
            </a:r>
            <a:r>
              <a:rPr lang="da-DK" baseline="0" dirty="0" err="1" smtClean="0"/>
              <a:t>work</a:t>
            </a:r>
            <a:r>
              <a:rPr lang="da-DK" baseline="0" dirty="0" smtClean="0"/>
              <a:t> in </a:t>
            </a:r>
            <a:r>
              <a:rPr lang="da-DK" baseline="0" dirty="0" err="1" smtClean="0"/>
              <a:t>native</a:t>
            </a:r>
            <a:r>
              <a:rPr lang="da-DK" baseline="0" dirty="0" smtClean="0"/>
              <a:t> </a:t>
            </a:r>
            <a:r>
              <a:rPr lang="da-DK" baseline="0" dirty="0" err="1" smtClean="0"/>
              <a:t>compiled</a:t>
            </a:r>
            <a:r>
              <a:rPr lang="da-DK" baseline="0" dirty="0" smtClean="0"/>
              <a:t> – and </a:t>
            </a:r>
            <a:r>
              <a:rPr lang="da-DK" baseline="0" dirty="0" err="1" smtClean="0"/>
              <a:t>stuff</a:t>
            </a:r>
            <a:r>
              <a:rPr lang="da-DK" baseline="0" dirty="0" smtClean="0"/>
              <a:t> </a:t>
            </a:r>
            <a:r>
              <a:rPr lang="da-DK" baseline="0" dirty="0" err="1" smtClean="0"/>
              <a:t>that</a:t>
            </a:r>
            <a:r>
              <a:rPr lang="da-DK" baseline="0" dirty="0" smtClean="0"/>
              <a:t> </a:t>
            </a:r>
            <a:r>
              <a:rPr lang="da-DK" baseline="0" dirty="0" err="1" smtClean="0"/>
              <a:t>we</a:t>
            </a:r>
            <a:r>
              <a:rPr lang="da-DK" baseline="0" dirty="0" smtClean="0"/>
              <a:t> </a:t>
            </a:r>
            <a:r>
              <a:rPr lang="da-DK" baseline="0" dirty="0" err="1" smtClean="0"/>
              <a:t>usualy</a:t>
            </a:r>
            <a:r>
              <a:rPr lang="da-DK" baseline="0" dirty="0" smtClean="0"/>
              <a:t> go to </a:t>
            </a:r>
            <a:r>
              <a:rPr lang="da-DK" baseline="0" dirty="0" err="1" smtClean="0"/>
              <a:t>great</a:t>
            </a:r>
            <a:r>
              <a:rPr lang="da-DK" baseline="0" dirty="0" smtClean="0"/>
              <a:t> </a:t>
            </a:r>
            <a:r>
              <a:rPr lang="da-DK" baseline="0" dirty="0" err="1" smtClean="0"/>
              <a:t>lengths</a:t>
            </a:r>
            <a:r>
              <a:rPr lang="da-DK" baseline="0" dirty="0" smtClean="0"/>
              <a:t> to </a:t>
            </a:r>
            <a:r>
              <a:rPr lang="da-DK" baseline="0" dirty="0" err="1" smtClean="0"/>
              <a:t>avoid</a:t>
            </a:r>
            <a:r>
              <a:rPr lang="da-DK" baseline="0" dirty="0" smtClean="0"/>
              <a:t> i t-sql </a:t>
            </a:r>
            <a:r>
              <a:rPr lang="da-DK" baseline="0" dirty="0" err="1" smtClean="0"/>
              <a:t>might</a:t>
            </a:r>
            <a:r>
              <a:rPr lang="da-DK" baseline="0" dirty="0" smtClean="0"/>
              <a:t> performe </a:t>
            </a:r>
            <a:r>
              <a:rPr lang="da-DK" baseline="0" dirty="0" err="1" smtClean="0"/>
              <a:t>very</a:t>
            </a:r>
            <a:r>
              <a:rPr lang="da-DK" baseline="0" dirty="0" smtClean="0"/>
              <a:t> </a:t>
            </a:r>
            <a:r>
              <a:rPr lang="da-DK" baseline="0" dirty="0" err="1" smtClean="0"/>
              <a:t>well</a:t>
            </a:r>
            <a:r>
              <a:rPr lang="da-DK" baseline="0" dirty="0" smtClean="0"/>
              <a:t> in </a:t>
            </a:r>
            <a:r>
              <a:rPr lang="da-DK" baseline="0" dirty="0" err="1" smtClean="0"/>
              <a:t>native</a:t>
            </a:r>
            <a:r>
              <a:rPr lang="da-DK" baseline="0" dirty="0" smtClean="0"/>
              <a:t> </a:t>
            </a:r>
            <a:r>
              <a:rPr lang="da-DK" baseline="0" dirty="0" err="1" smtClean="0"/>
              <a:t>compiled</a:t>
            </a:r>
            <a:r>
              <a:rPr lang="da-DK" baseline="0" dirty="0" smtClean="0"/>
              <a:t> </a:t>
            </a:r>
            <a:r>
              <a:rPr lang="da-DK" baseline="0" dirty="0" err="1" smtClean="0"/>
              <a:t>SPs</a:t>
            </a:r>
            <a:endParaRPr lang="da-DK"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D66555C-7EBA-4887-A626-FFC22EB88EF9}" type="datetime1">
              <a:rPr lang="en-US" smtClean="0"/>
              <a:t>9/13/2015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13183453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ALTER TABLE </a:t>
            </a:r>
            <a:r>
              <a:rPr lang="en-US" dirty="0" err="1" smtClean="0"/>
              <a:t>dbo.InMemoryTable</a:t>
            </a:r>
            <a:r>
              <a:rPr lang="en-US" dirty="0" smtClean="0"/>
              <a:t> ALTER INDEX </a:t>
            </a:r>
            <a:r>
              <a:rPr lang="en-US" dirty="0" err="1" smtClean="0"/>
              <a:t>IX_NC_Hash</a:t>
            </a:r>
            <a:r>
              <a:rPr lang="en-US" dirty="0" smtClean="0"/>
              <a:t> REBUILD WITH (BUCKET_COUNT = 1048576);</a:t>
            </a:r>
          </a:p>
          <a:p>
            <a:endParaRPr lang="da-DK" dirty="0"/>
          </a:p>
        </p:txBody>
      </p:sp>
      <p:sp>
        <p:nvSpPr>
          <p:cNvPr id="4" name="Slide Number Placeholder 3"/>
          <p:cNvSpPr>
            <a:spLocks noGrp="1"/>
          </p:cNvSpPr>
          <p:nvPr>
            <p:ph type="sldNum" sz="quarter" idx="10"/>
          </p:nvPr>
        </p:nvSpPr>
        <p:spPr/>
        <p:txBody>
          <a:bodyPr/>
          <a:lstStyle/>
          <a:p>
            <a:fld id="{DEE2A604-608F-4814-B4F3-E2BF25EA81FD}" type="slidenum">
              <a:rPr lang="da-DK" smtClean="0"/>
              <a:t>20</a:t>
            </a:fld>
            <a:endParaRPr lang="da-DK"/>
          </a:p>
        </p:txBody>
      </p:sp>
    </p:spTree>
    <p:extLst>
      <p:ext uri="{BB962C8B-B14F-4D97-AF65-F5344CB8AC3E}">
        <p14:creationId xmlns:p14="http://schemas.microsoft.com/office/powerpoint/2010/main" val="25327117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10"/>
          </p:nvPr>
        </p:nvSpPr>
        <p:spPr/>
        <p:txBody>
          <a:bodyPr/>
          <a:lstStyle/>
          <a:p>
            <a:fld id="{DEE2A604-608F-4814-B4F3-E2BF25EA81FD}" type="slidenum">
              <a:rPr lang="da-DK" smtClean="0"/>
              <a:t>21</a:t>
            </a:fld>
            <a:endParaRPr lang="da-DK"/>
          </a:p>
        </p:txBody>
      </p:sp>
    </p:spTree>
    <p:extLst>
      <p:ext uri="{BB962C8B-B14F-4D97-AF65-F5344CB8AC3E}">
        <p14:creationId xmlns:p14="http://schemas.microsoft.com/office/powerpoint/2010/main" val="18552075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 much easier has </a:t>
            </a:r>
            <a:r>
              <a:rPr lang="en-US" smtClean="0"/>
              <a:t>it become</a:t>
            </a:r>
            <a:endParaRPr lang="da-DK"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86F8408-49A9-4354-8DAC-BD833D475CF9}" type="datetime1">
              <a:rPr lang="en-US" smtClean="0"/>
              <a:t>9/13/2015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4040130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a-DK" dirty="0" smtClean="0"/>
              <a:t>This</a:t>
            </a:r>
            <a:r>
              <a:rPr lang="da-DK" baseline="0" dirty="0" smtClean="0"/>
              <a:t> slide is optional</a:t>
            </a:r>
            <a:endParaRPr lang="da-DK"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86F8408-49A9-4354-8DAC-BD833D475CF9}" type="datetime1">
              <a:rPr lang="en-US" smtClean="0"/>
              <a:t>9/13/2015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3609619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D66555C-7EBA-4887-A626-FFC22EB88EF9}" type="datetime1">
              <a:rPr lang="en-US" smtClean="0"/>
              <a:t>9/13/2015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41254827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21792" rtl="0" eaLnBrk="1" fontAlgn="auto" latinLnBrk="0" hangingPunct="1">
              <a:lnSpc>
                <a:spcPct val="100000"/>
              </a:lnSpc>
              <a:spcBef>
                <a:spcPts val="0"/>
              </a:spcBef>
              <a:spcAft>
                <a:spcPts val="0"/>
              </a:spcAft>
              <a:buClrTx/>
              <a:buSzTx/>
              <a:buFont typeface="Arial" pitchFamily="34" charset="0"/>
              <a:buNone/>
              <a:tabLst/>
              <a:defRPr/>
            </a:pPr>
            <a:r>
              <a:rPr lang="en-US" sz="1200" b="1" dirty="0" smtClean="0">
                <a:solidFill>
                  <a:schemeClr val="bg1"/>
                </a:solidFill>
                <a:latin typeface="Segoe UI Light" pitchFamily="34" charset="0"/>
              </a:rPr>
              <a:t>SQL Server Integration</a:t>
            </a:r>
            <a:endParaRPr lang="en-US" sz="1200" dirty="0" smtClean="0">
              <a:solidFill>
                <a:schemeClr val="bg1"/>
              </a:solidFill>
              <a:latin typeface="Segoe UI Light" pitchFamily="34" charset="0"/>
            </a:endParaRPr>
          </a:p>
          <a:p>
            <a:pPr marL="171450" indent="-171450" defTabSz="621792">
              <a:buFont typeface="Arial" pitchFamily="34" charset="0"/>
              <a:buChar char="•"/>
            </a:pPr>
            <a:r>
              <a:rPr lang="en-US" sz="1200" b="0" dirty="0" smtClean="0">
                <a:solidFill>
                  <a:schemeClr val="tx1"/>
                </a:solidFill>
                <a:latin typeface="Segoe UI Light" pitchFamily="34" charset="0"/>
              </a:rPr>
              <a:t>Same </a:t>
            </a:r>
            <a:r>
              <a:rPr lang="en-US" sz="1200" b="0" dirty="0" err="1" smtClean="0">
                <a:solidFill>
                  <a:schemeClr val="tx1"/>
                </a:solidFill>
                <a:latin typeface="Segoe UI Light" pitchFamily="34" charset="0"/>
              </a:rPr>
              <a:t>sql</a:t>
            </a:r>
            <a:r>
              <a:rPr lang="en-US" sz="1200" b="0" dirty="0" smtClean="0">
                <a:solidFill>
                  <a:schemeClr val="tx1"/>
                </a:solidFill>
                <a:latin typeface="Segoe UI Light" pitchFamily="34" charset="0"/>
              </a:rPr>
              <a:t> server</a:t>
            </a:r>
            <a:r>
              <a:rPr lang="en-US" sz="1200" b="0" baseline="0" dirty="0" smtClean="0">
                <a:solidFill>
                  <a:schemeClr val="tx1"/>
                </a:solidFill>
                <a:latin typeface="Segoe UI Light" pitchFamily="34" charset="0"/>
              </a:rPr>
              <a:t>.exe</a:t>
            </a:r>
            <a:endParaRPr lang="en-US" sz="1200" b="0" dirty="0" smtClean="0">
              <a:solidFill>
                <a:schemeClr val="tx1"/>
              </a:solidFill>
              <a:latin typeface="Segoe UI Light" pitchFamily="34" charset="0"/>
            </a:endParaRPr>
          </a:p>
          <a:p>
            <a:pPr marL="171450" indent="-171450" defTabSz="621792">
              <a:buFont typeface="Arial" pitchFamily="34" charset="0"/>
              <a:buChar char="•"/>
            </a:pPr>
            <a:r>
              <a:rPr lang="da-DK" sz="1200" b="0" dirty="0" smtClean="0">
                <a:solidFill>
                  <a:schemeClr val="tx1"/>
                </a:solidFill>
                <a:latin typeface="Segoe UI Light" pitchFamily="34" charset="0"/>
              </a:rPr>
              <a:t>Query</a:t>
            </a:r>
            <a:r>
              <a:rPr lang="da-DK" sz="1200" b="0" baseline="0" dirty="0" smtClean="0">
                <a:solidFill>
                  <a:schemeClr val="tx1"/>
                </a:solidFill>
                <a:latin typeface="Segoe UI Light" pitchFamily="34" charset="0"/>
              </a:rPr>
              <a:t> </a:t>
            </a:r>
            <a:r>
              <a:rPr lang="da-DK" sz="1200" b="0" baseline="0" dirty="0" err="1" smtClean="0">
                <a:solidFill>
                  <a:schemeClr val="tx1"/>
                </a:solidFill>
                <a:latin typeface="Segoe UI Light" pitchFamily="34" charset="0"/>
              </a:rPr>
              <a:t>interop</a:t>
            </a:r>
            <a:endParaRPr lang="da-DK" sz="1200" b="0" baseline="0" dirty="0" smtClean="0">
              <a:solidFill>
                <a:schemeClr val="tx1"/>
              </a:solidFill>
              <a:latin typeface="Segoe UI Light" pitchFamily="34" charset="0"/>
            </a:endParaRPr>
          </a:p>
          <a:p>
            <a:pPr marL="171450" indent="-171450" defTabSz="621792">
              <a:buFont typeface="Arial" pitchFamily="34" charset="0"/>
              <a:buChar char="•"/>
            </a:pPr>
            <a:endParaRPr lang="en-US" sz="1200" b="0" dirty="0" smtClean="0">
              <a:solidFill>
                <a:schemeClr val="tx1"/>
              </a:solidFill>
              <a:latin typeface="Segoe UI Light"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Native Compiled Stored Procedures</a:t>
            </a:r>
          </a:p>
          <a:p>
            <a:r>
              <a:rPr lang="en-US" dirty="0" smtClean="0"/>
              <a:t>Can only access In-memory tables</a:t>
            </a:r>
          </a:p>
          <a:p>
            <a:r>
              <a:rPr lang="en-US" dirty="0" smtClean="0"/>
              <a:t>Not all functions supported (outer joins, window functions</a:t>
            </a:r>
            <a:r>
              <a:rPr lang="en-US" baseline="0" dirty="0" smtClean="0"/>
              <a:t> </a:t>
            </a:r>
            <a:r>
              <a:rPr lang="en-US" baseline="0" dirty="0" err="1" smtClean="0"/>
              <a:t>etc</a:t>
            </a:r>
            <a:r>
              <a:rPr lang="en-US" baseline="0" dirty="0" smtClean="0"/>
              <a:t>)</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da-DK" b="1" dirty="0" smtClean="0"/>
              <a:t>Check point files</a:t>
            </a:r>
            <a:r>
              <a:rPr lang="da-DK" dirty="0" smtClean="0"/>
              <a:t>, </a:t>
            </a:r>
            <a:r>
              <a:rPr lang="da-DK" dirty="0" err="1" smtClean="0"/>
              <a:t>consists</a:t>
            </a:r>
            <a:r>
              <a:rPr lang="da-DK" dirty="0" smtClean="0"/>
              <a:t> of checkpoints and delta files, </a:t>
            </a:r>
            <a:r>
              <a:rPr lang="da-DK" dirty="0" err="1" smtClean="0"/>
              <a:t>always</a:t>
            </a:r>
            <a:r>
              <a:rPr lang="da-DK" dirty="0" smtClean="0"/>
              <a:t> </a:t>
            </a:r>
            <a:r>
              <a:rPr lang="da-DK" dirty="0" err="1" smtClean="0"/>
              <a:t>only</a:t>
            </a:r>
            <a:r>
              <a:rPr lang="da-DK" dirty="0" smtClean="0"/>
              <a:t> </a:t>
            </a:r>
            <a:r>
              <a:rPr lang="da-DK" dirty="0" err="1" smtClean="0"/>
              <a:t>append</a:t>
            </a:r>
            <a:r>
              <a:rPr lang="da-DK" dirty="0" smtClean="0"/>
              <a:t> data, never </a:t>
            </a:r>
            <a:r>
              <a:rPr lang="da-DK" dirty="0" err="1" smtClean="0"/>
              <a:t>updates</a:t>
            </a:r>
            <a:r>
              <a:rPr lang="da-DK" dirty="0" smtClean="0"/>
              <a:t> to the delta</a:t>
            </a:r>
          </a:p>
          <a:p>
            <a:pPr marL="0" marR="0" indent="0" algn="l" defTabSz="914400" rtl="0" eaLnBrk="1" fontAlgn="auto" latinLnBrk="0" hangingPunct="1">
              <a:lnSpc>
                <a:spcPct val="100000"/>
              </a:lnSpc>
              <a:spcBef>
                <a:spcPts val="0"/>
              </a:spcBef>
              <a:spcAft>
                <a:spcPts val="0"/>
              </a:spcAft>
              <a:buClrTx/>
              <a:buSzTx/>
              <a:buFontTx/>
              <a:buNone/>
              <a:tabLst/>
              <a:defRPr/>
            </a:pPr>
            <a:r>
              <a:rPr lang="da-DK" dirty="0" err="1" smtClean="0"/>
              <a:t>Only</a:t>
            </a:r>
            <a:r>
              <a:rPr lang="da-DK" dirty="0" smtClean="0"/>
              <a:t> </a:t>
            </a:r>
            <a:r>
              <a:rPr lang="da-DK" dirty="0" err="1" smtClean="0"/>
              <a:t>sequential</a:t>
            </a:r>
            <a:r>
              <a:rPr lang="da-DK" dirty="0" smtClean="0"/>
              <a:t> IO</a:t>
            </a:r>
          </a:p>
          <a:p>
            <a:endParaRPr lang="en-US" b="1" dirty="0" smtClean="0"/>
          </a:p>
          <a:p>
            <a:r>
              <a:rPr lang="en-US" b="1" dirty="0" err="1" smtClean="0"/>
              <a:t>Filestream</a:t>
            </a:r>
            <a:r>
              <a:rPr lang="en-US" b="1" dirty="0" smtClean="0"/>
              <a:t> is the underlying storage mechanism </a:t>
            </a:r>
            <a:r>
              <a:rPr lang="en-US" dirty="0" smtClean="0"/>
              <a:t>– consist of</a:t>
            </a:r>
          </a:p>
          <a:p>
            <a:r>
              <a:rPr lang="en-US" dirty="0" smtClean="0"/>
              <a:t>Data files</a:t>
            </a:r>
          </a:p>
          <a:p>
            <a:pPr lvl="1"/>
            <a:r>
              <a:rPr lang="en-US" dirty="0" smtClean="0"/>
              <a:t>Store inserted records</a:t>
            </a:r>
          </a:p>
          <a:p>
            <a:pPr lvl="1"/>
            <a:r>
              <a:rPr lang="en-US" dirty="0" smtClean="0"/>
              <a:t>Data written only upon commit</a:t>
            </a:r>
          </a:p>
          <a:p>
            <a:r>
              <a:rPr lang="en-US" dirty="0" smtClean="0"/>
              <a:t>Delta files</a:t>
            </a:r>
          </a:p>
          <a:p>
            <a:pPr lvl="0"/>
            <a:r>
              <a:rPr lang="en-US" baseline="0" dirty="0" smtClean="0"/>
              <a:t>             </a:t>
            </a:r>
            <a:r>
              <a:rPr lang="en-US" dirty="0" smtClean="0"/>
              <a:t>Store deleted records (updates are an insert/delete pair)</a:t>
            </a:r>
          </a:p>
          <a:p>
            <a:endParaRPr lang="en-US" dirty="0" smtClean="0"/>
          </a:p>
          <a:p>
            <a:r>
              <a:rPr lang="en-US" b="1" dirty="0" smtClean="0"/>
              <a:t>Uses SQL transaction log to store content</a:t>
            </a:r>
          </a:p>
          <a:p>
            <a:r>
              <a:rPr lang="en-US" dirty="0" smtClean="0"/>
              <a:t>All logging is logical</a:t>
            </a:r>
          </a:p>
          <a:p>
            <a:pPr lvl="1"/>
            <a:r>
              <a:rPr lang="en-US" dirty="0" smtClean="0"/>
              <a:t>No log records for physical structure modifications.</a:t>
            </a:r>
          </a:p>
          <a:p>
            <a:pPr lvl="1"/>
            <a:r>
              <a:rPr lang="en-US" dirty="0" smtClean="0"/>
              <a:t>No index-specific / index-maintenance log records.</a:t>
            </a:r>
          </a:p>
          <a:p>
            <a:pPr lvl="1"/>
            <a:r>
              <a:rPr lang="en-US" dirty="0" smtClean="0"/>
              <a:t>No UNDO information is logged</a:t>
            </a:r>
          </a:p>
          <a:p>
            <a:endParaRPr lang="da-DK" dirty="0" smtClean="0"/>
          </a:p>
          <a:p>
            <a:pPr marL="0" indent="0" defTabSz="621792">
              <a:buFont typeface="Arial" pitchFamily="34" charset="0"/>
              <a:buNone/>
            </a:pPr>
            <a:endParaRPr lang="en-US" sz="1200" b="0" dirty="0">
              <a:solidFill>
                <a:schemeClr val="tx1"/>
              </a:solidFill>
              <a:latin typeface="Segoe UI Light" pitchFamily="34" charset="0"/>
            </a:endParaRPr>
          </a:p>
        </p:txBody>
      </p:sp>
      <p:sp>
        <p:nvSpPr>
          <p:cNvPr id="4" name="Slide Number Placeholder 3"/>
          <p:cNvSpPr>
            <a:spLocks noGrp="1"/>
          </p:cNvSpPr>
          <p:nvPr>
            <p:ph type="sldNum" sz="quarter" idx="10"/>
          </p:nvPr>
        </p:nvSpPr>
        <p:spPr/>
        <p:txBody>
          <a:bodyPr/>
          <a:lstStyle/>
          <a:p>
            <a:fld id="{DEE2A604-608F-4814-B4F3-E2BF25EA81FD}" type="slidenum">
              <a:rPr lang="da-DK" smtClean="0"/>
              <a:t>5</a:t>
            </a:fld>
            <a:endParaRPr lang="da-DK"/>
          </a:p>
        </p:txBody>
      </p:sp>
    </p:spTree>
    <p:extLst>
      <p:ext uri="{BB962C8B-B14F-4D97-AF65-F5344CB8AC3E}">
        <p14:creationId xmlns:p14="http://schemas.microsoft.com/office/powerpoint/2010/main" val="7129469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86F8408-49A9-4354-8DAC-BD833D475CF9}" type="datetime1">
              <a:rPr lang="en-US" smtClean="0"/>
              <a:t>9/13/2015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402580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a-DK" sz="1200" b="1" i="0" u="none" strike="noStrike" kern="1200" baseline="0" dirty="0" err="1" smtClean="0">
                <a:solidFill>
                  <a:schemeClr val="tx1"/>
                </a:solidFill>
                <a:latin typeface="+mn-lt"/>
                <a:ea typeface="+mn-ea"/>
                <a:cs typeface="+mn-cs"/>
              </a:rPr>
              <a:t>Row</a:t>
            </a:r>
            <a:r>
              <a:rPr lang="da-DK" sz="1200" b="1" i="0" u="none" strike="noStrike" kern="1200" baseline="0" dirty="0" smtClean="0">
                <a:solidFill>
                  <a:schemeClr val="tx1"/>
                </a:solidFill>
                <a:latin typeface="+mn-lt"/>
                <a:ea typeface="+mn-ea"/>
                <a:cs typeface="+mn-cs"/>
              </a:rPr>
              <a:t> header </a:t>
            </a:r>
            <a:endParaRPr lang="da-DK"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The header contains two 8-byte fields holding timestamps: a Begin-</a:t>
            </a:r>
            <a:r>
              <a:rPr lang="en-US" sz="1200" b="0" i="0" u="none" strike="noStrike" kern="1200" baseline="0" dirty="0" err="1" smtClean="0">
                <a:solidFill>
                  <a:schemeClr val="tx1"/>
                </a:solidFill>
                <a:latin typeface="+mn-lt"/>
                <a:ea typeface="+mn-ea"/>
                <a:cs typeface="+mn-cs"/>
              </a:rPr>
              <a:t>Ts</a:t>
            </a:r>
            <a:r>
              <a:rPr lang="en-US" sz="1200" b="0" i="0" u="none" strike="noStrike" kern="1200" baseline="0" dirty="0" smtClean="0">
                <a:solidFill>
                  <a:schemeClr val="tx1"/>
                </a:solidFill>
                <a:latin typeface="+mn-lt"/>
                <a:ea typeface="+mn-ea"/>
                <a:cs typeface="+mn-cs"/>
              </a:rPr>
              <a:t> and an End-</a:t>
            </a:r>
            <a:r>
              <a:rPr lang="en-US" sz="1200" b="0" i="0" u="none" strike="noStrike" kern="1200" baseline="0" dirty="0" err="1" smtClean="0">
                <a:solidFill>
                  <a:schemeClr val="tx1"/>
                </a:solidFill>
                <a:latin typeface="+mn-lt"/>
                <a:ea typeface="+mn-ea"/>
                <a:cs typeface="+mn-cs"/>
              </a:rPr>
              <a:t>Ts</a:t>
            </a:r>
            <a:r>
              <a:rPr lang="en-US" sz="1200" b="0" i="0" u="none" strike="noStrike" kern="1200" baseline="0" dirty="0" smtClean="0">
                <a:solidFill>
                  <a:schemeClr val="tx1"/>
                </a:solidFill>
                <a:latin typeface="+mn-lt"/>
                <a:ea typeface="+mn-ea"/>
                <a:cs typeface="+mn-cs"/>
              </a:rPr>
              <a:t>. Every database that supports memory-optimized tables manages two internal counters that are used to generate these timestamps. </a:t>
            </a:r>
          </a:p>
          <a:p>
            <a:r>
              <a:rPr lang="en-US" sz="1200" b="0" i="0" u="none" strike="noStrike" kern="1200" baseline="0" dirty="0" smtClean="0">
                <a:solidFill>
                  <a:schemeClr val="tx1"/>
                </a:solidFill>
                <a:latin typeface="+mn-lt"/>
                <a:ea typeface="+mn-ea"/>
                <a:cs typeface="+mn-cs"/>
              </a:rPr>
              <a:t>the Begin-</a:t>
            </a:r>
            <a:r>
              <a:rPr lang="en-US" sz="1200" b="0" i="0" u="none" strike="noStrike" kern="1200" baseline="0" dirty="0" err="1" smtClean="0">
                <a:solidFill>
                  <a:schemeClr val="tx1"/>
                </a:solidFill>
                <a:latin typeface="+mn-lt"/>
                <a:ea typeface="+mn-ea"/>
                <a:cs typeface="+mn-cs"/>
              </a:rPr>
              <a:t>Ts</a:t>
            </a:r>
            <a:r>
              <a:rPr lang="en-US" sz="1200" b="0" i="0" u="none" strike="noStrike" kern="1200" baseline="0" dirty="0" smtClean="0">
                <a:solidFill>
                  <a:schemeClr val="tx1"/>
                </a:solidFill>
                <a:latin typeface="+mn-lt"/>
                <a:ea typeface="+mn-ea"/>
                <a:cs typeface="+mn-cs"/>
              </a:rPr>
              <a:t> and End-</a:t>
            </a:r>
            <a:r>
              <a:rPr lang="en-US" sz="1200" b="0" i="0" u="none" strike="noStrike" kern="1200" baseline="0" dirty="0" err="1" smtClean="0">
                <a:solidFill>
                  <a:schemeClr val="tx1"/>
                </a:solidFill>
                <a:latin typeface="+mn-lt"/>
                <a:ea typeface="+mn-ea"/>
                <a:cs typeface="+mn-cs"/>
              </a:rPr>
              <a:t>Ts</a:t>
            </a:r>
            <a:r>
              <a:rPr lang="en-US" sz="1200" b="0" i="0" u="none" strike="noStrike" kern="1200" baseline="0" dirty="0" smtClean="0">
                <a:solidFill>
                  <a:schemeClr val="tx1"/>
                </a:solidFill>
                <a:latin typeface="+mn-lt"/>
                <a:ea typeface="+mn-ea"/>
                <a:cs typeface="+mn-cs"/>
              </a:rPr>
              <a:t> values determine which other transactions will be able to see this row – kind a like slowly changing type 2 dimensions</a:t>
            </a:r>
          </a:p>
          <a:p>
            <a:r>
              <a:rPr lang="en-US" dirty="0" smtClean="0">
                <a:solidFill>
                  <a:srgbClr val="0C4A7D"/>
                </a:solidFill>
              </a:rPr>
              <a:t>SQL Server 2014 In Memory tables do not use or create locks</a:t>
            </a:r>
          </a:p>
          <a:p>
            <a:r>
              <a:rPr lang="en-US" dirty="0" smtClean="0">
                <a:solidFill>
                  <a:srgbClr val="0C4A7D"/>
                </a:solidFill>
              </a:rPr>
              <a:t>Row versioning is used to maintain Consistency</a:t>
            </a:r>
          </a:p>
          <a:p>
            <a:pPr lvl="1"/>
            <a:r>
              <a:rPr lang="en-US" dirty="0" smtClean="0">
                <a:solidFill>
                  <a:srgbClr val="0C4A7D"/>
                </a:solidFill>
              </a:rPr>
              <a:t>Row Versions no longer referenced are garbage collected.</a:t>
            </a:r>
          </a:p>
          <a:p>
            <a:endParaRPr lang="da-DK" dirty="0"/>
          </a:p>
        </p:txBody>
      </p:sp>
      <p:sp>
        <p:nvSpPr>
          <p:cNvPr id="4" name="Slide Number Placeholder 3"/>
          <p:cNvSpPr>
            <a:spLocks noGrp="1"/>
          </p:cNvSpPr>
          <p:nvPr>
            <p:ph type="sldNum" sz="quarter" idx="10"/>
          </p:nvPr>
        </p:nvSpPr>
        <p:spPr/>
        <p:txBody>
          <a:bodyPr/>
          <a:lstStyle/>
          <a:p>
            <a:fld id="{DEE2A604-608F-4814-B4F3-E2BF25EA81FD}" type="slidenum">
              <a:rPr lang="da-DK" smtClean="0"/>
              <a:t>7</a:t>
            </a:fld>
            <a:endParaRPr lang="da-DK"/>
          </a:p>
        </p:txBody>
      </p:sp>
    </p:spTree>
    <p:extLst>
      <p:ext uri="{BB962C8B-B14F-4D97-AF65-F5344CB8AC3E}">
        <p14:creationId xmlns:p14="http://schemas.microsoft.com/office/powerpoint/2010/main" val="21673963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solidFill>
                  <a:srgbClr val="0C4A7D"/>
                </a:solidFill>
              </a:rPr>
              <a:t>Row Sizes can’t be larger than 8060 bytes (incl. Variable Length Columns)</a:t>
            </a:r>
          </a:p>
          <a:p>
            <a:r>
              <a:rPr lang="en-US" dirty="0" smtClean="0">
                <a:solidFill>
                  <a:srgbClr val="0C4A7D"/>
                </a:solidFill>
              </a:rPr>
              <a:t>LOB, XML Data Types are not supported</a:t>
            </a:r>
          </a:p>
          <a:p>
            <a:r>
              <a:rPr lang="en-US" dirty="0" smtClean="0">
                <a:solidFill>
                  <a:srgbClr val="0C4A7D"/>
                </a:solidFill>
              </a:rPr>
              <a:t>No Foreign Key and Check Constraints</a:t>
            </a:r>
          </a:p>
          <a:p>
            <a:r>
              <a:rPr lang="en-US" dirty="0" smtClean="0">
                <a:solidFill>
                  <a:srgbClr val="0C4A7D"/>
                </a:solidFill>
              </a:rPr>
              <a:t>No IDENTITY – But SEQUENCE and </a:t>
            </a:r>
            <a:r>
              <a:rPr lang="en-US" dirty="0" err="1" smtClean="0">
                <a:solidFill>
                  <a:srgbClr val="0C4A7D"/>
                </a:solidFill>
              </a:rPr>
              <a:t>uniqueidentifier</a:t>
            </a:r>
            <a:r>
              <a:rPr lang="en-US" dirty="0" smtClean="0">
                <a:solidFill>
                  <a:srgbClr val="0C4A7D"/>
                </a:solidFill>
              </a:rPr>
              <a:t> are supported</a:t>
            </a:r>
          </a:p>
          <a:p>
            <a:r>
              <a:rPr lang="en-US" dirty="0" smtClean="0">
                <a:solidFill>
                  <a:srgbClr val="0C4A7D"/>
                </a:solidFill>
              </a:rPr>
              <a:t>No DML Triggers</a:t>
            </a:r>
          </a:p>
          <a:p>
            <a:r>
              <a:rPr lang="en-US" dirty="0" smtClean="0">
                <a:solidFill>
                  <a:srgbClr val="0C4A7D"/>
                </a:solidFill>
              </a:rPr>
              <a:t>No ALTER objects (Need to recreate them)</a:t>
            </a:r>
          </a:p>
          <a:p>
            <a:r>
              <a:rPr lang="en-US" dirty="0" smtClean="0">
                <a:solidFill>
                  <a:srgbClr val="0C4A7D"/>
                </a:solidFill>
              </a:rPr>
              <a:t>No Add/Remove Index (Need to recreate table)</a:t>
            </a:r>
          </a:p>
          <a:p>
            <a:r>
              <a:rPr lang="en-US" dirty="0" smtClean="0">
                <a:solidFill>
                  <a:srgbClr val="0C4A7D"/>
                </a:solidFill>
              </a:rPr>
              <a:t>Indexes are rebuilt on boot (consider startup time)</a:t>
            </a:r>
          </a:p>
          <a:p>
            <a:r>
              <a:rPr lang="en-US" dirty="0" smtClean="0">
                <a:solidFill>
                  <a:srgbClr val="0C4A7D"/>
                </a:solidFill>
              </a:rPr>
              <a:t>All data has to fit in-memory</a:t>
            </a:r>
          </a:p>
          <a:p>
            <a:endParaRPr lang="da-DK" dirty="0"/>
          </a:p>
        </p:txBody>
      </p:sp>
      <p:sp>
        <p:nvSpPr>
          <p:cNvPr id="4" name="Slide Number Placeholder 3"/>
          <p:cNvSpPr>
            <a:spLocks noGrp="1"/>
          </p:cNvSpPr>
          <p:nvPr>
            <p:ph type="sldNum" sz="quarter" idx="10"/>
          </p:nvPr>
        </p:nvSpPr>
        <p:spPr/>
        <p:txBody>
          <a:bodyPr/>
          <a:lstStyle/>
          <a:p>
            <a:fld id="{DEE2A604-608F-4814-B4F3-E2BF25EA81FD}" type="slidenum">
              <a:rPr lang="da-DK" smtClean="0"/>
              <a:t>8</a:t>
            </a:fld>
            <a:endParaRPr lang="da-DK"/>
          </a:p>
        </p:txBody>
      </p:sp>
    </p:spTree>
    <p:extLst>
      <p:ext uri="{BB962C8B-B14F-4D97-AF65-F5344CB8AC3E}">
        <p14:creationId xmlns:p14="http://schemas.microsoft.com/office/powerpoint/2010/main" val="7734834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a-DK" dirty="0" smtClean="0"/>
              <a:t>If it </a:t>
            </a:r>
            <a:r>
              <a:rPr lang="da-DK" dirty="0" err="1" smtClean="0"/>
              <a:t>worked</a:t>
            </a:r>
            <a:r>
              <a:rPr lang="da-DK" dirty="0" smtClean="0"/>
              <a:t> in sql2000 chances </a:t>
            </a:r>
            <a:r>
              <a:rPr lang="da-DK" dirty="0" err="1" smtClean="0"/>
              <a:t>are</a:t>
            </a:r>
            <a:r>
              <a:rPr lang="da-DK" dirty="0" smtClean="0"/>
              <a:t> it </a:t>
            </a:r>
            <a:r>
              <a:rPr lang="da-DK" dirty="0" err="1" smtClean="0"/>
              <a:t>also</a:t>
            </a:r>
            <a:r>
              <a:rPr lang="da-DK" dirty="0" smtClean="0"/>
              <a:t> </a:t>
            </a:r>
            <a:r>
              <a:rPr lang="da-DK" dirty="0" err="1" smtClean="0"/>
              <a:t>work</a:t>
            </a:r>
            <a:r>
              <a:rPr lang="da-DK" dirty="0" smtClean="0"/>
              <a:t> in </a:t>
            </a:r>
            <a:r>
              <a:rPr lang="da-DK" dirty="0" err="1" smtClean="0"/>
              <a:t>Natively</a:t>
            </a:r>
            <a:r>
              <a:rPr lang="da-DK" dirty="0" smtClean="0"/>
              <a:t> </a:t>
            </a:r>
            <a:r>
              <a:rPr lang="da-DK" dirty="0" err="1" smtClean="0"/>
              <a:t>copiled</a:t>
            </a:r>
            <a:r>
              <a:rPr lang="da-DK" dirty="0" smtClean="0"/>
              <a:t> </a:t>
            </a:r>
            <a:r>
              <a:rPr lang="da-DK" dirty="0" err="1" smtClean="0"/>
              <a:t>SPs</a:t>
            </a:r>
            <a:endParaRPr lang="da-DK" dirty="0" smtClean="0"/>
          </a:p>
          <a:p>
            <a:r>
              <a:rPr lang="en-US" dirty="0" smtClean="0"/>
              <a:t>No </a:t>
            </a:r>
            <a:r>
              <a:rPr lang="en-US" dirty="0" err="1" smtClean="0"/>
              <a:t>Subquery</a:t>
            </a:r>
            <a:r>
              <a:rPr lang="en-US" dirty="0" smtClean="0"/>
              <a:t>, CTEs</a:t>
            </a:r>
          </a:p>
          <a:p>
            <a:r>
              <a:rPr lang="en-US" dirty="0" smtClean="0"/>
              <a:t>No outer joins, APPLY, contains, OR and IN</a:t>
            </a:r>
          </a:p>
          <a:p>
            <a:r>
              <a:rPr lang="en-US" dirty="0" smtClean="0"/>
              <a:t>NO delete or Update with FROM clause</a:t>
            </a:r>
          </a:p>
          <a:p>
            <a:r>
              <a:rPr lang="en-US" dirty="0" smtClean="0"/>
              <a:t>NO Union, Intersect or Except</a:t>
            </a:r>
          </a:p>
          <a:p>
            <a:endParaRPr lang="en-US" dirty="0" smtClean="0"/>
          </a:p>
          <a:p>
            <a:r>
              <a:rPr lang="en-US" dirty="0" smtClean="0"/>
              <a:t>Query plan evaluated at </a:t>
            </a:r>
            <a:r>
              <a:rPr lang="en-US" i="1" dirty="0" smtClean="0"/>
              <a:t>create</a:t>
            </a:r>
            <a:r>
              <a:rPr lang="en-US" dirty="0" smtClean="0"/>
              <a:t> time and used ever after….</a:t>
            </a:r>
          </a:p>
          <a:p>
            <a:r>
              <a:rPr lang="en-US" dirty="0" smtClean="0"/>
              <a:t>Executed as </a:t>
            </a:r>
            <a:r>
              <a:rPr lang="en-US" i="1" dirty="0" smtClean="0"/>
              <a:t>machine code</a:t>
            </a:r>
            <a:r>
              <a:rPr lang="en-US" dirty="0" smtClean="0"/>
              <a:t> </a:t>
            </a:r>
            <a:r>
              <a:rPr lang="en-US" u="sng" dirty="0" smtClean="0"/>
              <a:t>not</a:t>
            </a:r>
            <a:r>
              <a:rPr lang="en-US" dirty="0" smtClean="0"/>
              <a:t> T-SQL</a:t>
            </a:r>
          </a:p>
          <a:p>
            <a:r>
              <a:rPr lang="en-US" dirty="0" smtClean="0"/>
              <a:t>Natively stored SPs can </a:t>
            </a:r>
            <a:r>
              <a:rPr lang="en-US" i="1" dirty="0" smtClean="0"/>
              <a:t>only</a:t>
            </a:r>
            <a:r>
              <a:rPr lang="en-US" dirty="0" smtClean="0"/>
              <a:t> access in-memory tables</a:t>
            </a:r>
          </a:p>
          <a:p>
            <a:endParaRPr lang="da-DK" dirty="0"/>
          </a:p>
        </p:txBody>
      </p:sp>
      <p:sp>
        <p:nvSpPr>
          <p:cNvPr id="4" name="Slide Number Placeholder 3"/>
          <p:cNvSpPr>
            <a:spLocks noGrp="1"/>
          </p:cNvSpPr>
          <p:nvPr>
            <p:ph type="sldNum" sz="quarter" idx="10"/>
          </p:nvPr>
        </p:nvSpPr>
        <p:spPr/>
        <p:txBody>
          <a:bodyPr/>
          <a:lstStyle/>
          <a:p>
            <a:fld id="{DEE2A604-608F-4814-B4F3-E2BF25EA81FD}" type="slidenum">
              <a:rPr lang="da-DK" smtClean="0"/>
              <a:t>9</a:t>
            </a:fld>
            <a:endParaRPr lang="da-DK"/>
          </a:p>
        </p:txBody>
      </p:sp>
    </p:spTree>
    <p:extLst>
      <p:ext uri="{BB962C8B-B14F-4D97-AF65-F5344CB8AC3E}">
        <p14:creationId xmlns:p14="http://schemas.microsoft.com/office/powerpoint/2010/main" val="34968664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10"/>
          </p:nvPr>
        </p:nvSpPr>
        <p:spPr/>
        <p:txBody>
          <a:bodyPr/>
          <a:lstStyle/>
          <a:p>
            <a:fld id="{DEE2A604-608F-4814-B4F3-E2BF25EA81FD}" type="slidenum">
              <a:rPr lang="da-DK" smtClean="0"/>
              <a:t>10</a:t>
            </a:fld>
            <a:endParaRPr lang="da-DK"/>
          </a:p>
        </p:txBody>
      </p:sp>
    </p:spTree>
    <p:extLst>
      <p:ext uri="{BB962C8B-B14F-4D97-AF65-F5344CB8AC3E}">
        <p14:creationId xmlns:p14="http://schemas.microsoft.com/office/powerpoint/2010/main" val="26182907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Step wise, no need for  a big bang, so we could start on the spots most likely to give</a:t>
            </a:r>
            <a:r>
              <a:rPr lang="en-US" baseline="0" dirty="0" smtClean="0"/>
              <a:t> the best response</a:t>
            </a:r>
            <a:endParaRPr lang="da-DK" dirty="0"/>
          </a:p>
        </p:txBody>
      </p:sp>
      <p:sp>
        <p:nvSpPr>
          <p:cNvPr id="4" name="Slide Number Placeholder 3"/>
          <p:cNvSpPr>
            <a:spLocks noGrp="1"/>
          </p:cNvSpPr>
          <p:nvPr>
            <p:ph type="sldNum" sz="quarter" idx="10"/>
          </p:nvPr>
        </p:nvSpPr>
        <p:spPr/>
        <p:txBody>
          <a:bodyPr/>
          <a:lstStyle/>
          <a:p>
            <a:fld id="{DEE2A604-608F-4814-B4F3-E2BF25EA81FD}" type="slidenum">
              <a:rPr lang="da-DK" smtClean="0"/>
              <a:t>12</a:t>
            </a:fld>
            <a:endParaRPr lang="da-DK"/>
          </a:p>
        </p:txBody>
      </p:sp>
    </p:spTree>
    <p:extLst>
      <p:ext uri="{BB962C8B-B14F-4D97-AF65-F5344CB8AC3E}">
        <p14:creationId xmlns:p14="http://schemas.microsoft.com/office/powerpoint/2010/main" val="31015194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86F8408-49A9-4354-8DAC-BD833D475CF9}" type="datetime1">
              <a:rPr lang="en-US" smtClean="0"/>
              <a:t>9/13/2015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305773444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tiff"/></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7547"/>
            <a:ext cx="9143999" cy="6758608"/>
          </a:xfrm>
          <a:prstGeom prst="rect">
            <a:avLst/>
          </a:prstGeom>
        </p:spPr>
      </p:pic>
      <p:sp>
        <p:nvSpPr>
          <p:cNvPr id="2" name="Title 1"/>
          <p:cNvSpPr>
            <a:spLocks noGrp="1"/>
          </p:cNvSpPr>
          <p:nvPr>
            <p:ph type="ctrTitle"/>
          </p:nvPr>
        </p:nvSpPr>
        <p:spPr>
          <a:xfrm>
            <a:off x="458408" y="516685"/>
            <a:ext cx="8203153" cy="1470025"/>
          </a:xfrm>
        </p:spPr>
        <p:txBody>
          <a:bodyPr>
            <a:normAutofit/>
          </a:bodyPr>
          <a:lstStyle>
            <a:lvl1pPr algn="l">
              <a:defRPr sz="40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8408" y="1907341"/>
            <a:ext cx="7925349" cy="1752600"/>
          </a:xfrm>
        </p:spPr>
        <p:txBody>
          <a:bodyPr>
            <a:normAutofit/>
          </a:bodyPr>
          <a:lstStyle>
            <a:lvl1pPr marL="0" indent="0" algn="l">
              <a:buNone/>
              <a:defRPr sz="3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57199" y="6197614"/>
            <a:ext cx="773079" cy="365125"/>
          </a:xfrm>
        </p:spPr>
        <p:txBody>
          <a:bodyPr/>
          <a:lstStyle>
            <a:lvl1pPr>
              <a:defRPr>
                <a:solidFill>
                  <a:schemeClr val="bg1">
                    <a:lumMod val="75000"/>
                  </a:schemeClr>
                </a:solidFill>
              </a:defRPr>
            </a:lvl1pPr>
          </a:lstStyle>
          <a:p>
            <a:r>
              <a:rPr lang="en-US" smtClean="0"/>
              <a:t>21.12.2013</a:t>
            </a:r>
            <a:endParaRPr lang="en-US" dirty="0"/>
          </a:p>
        </p:txBody>
      </p:sp>
      <p:sp>
        <p:nvSpPr>
          <p:cNvPr id="5" name="Footer Placeholder 4"/>
          <p:cNvSpPr>
            <a:spLocks noGrp="1"/>
          </p:cNvSpPr>
          <p:nvPr>
            <p:ph type="ftr" sz="quarter" idx="11"/>
          </p:nvPr>
        </p:nvSpPr>
        <p:spPr>
          <a:xfrm>
            <a:off x="1350847" y="6197614"/>
            <a:ext cx="2895600" cy="365125"/>
          </a:xfrm>
        </p:spPr>
        <p:txBody>
          <a:bodyPr/>
          <a:lstStyle>
            <a:lvl1pPr algn="l">
              <a:defRPr>
                <a:solidFill>
                  <a:schemeClr val="bg1">
                    <a:lumMod val="75000"/>
                  </a:schemeClr>
                </a:solidFill>
              </a:defRPr>
            </a:lvl1pPr>
          </a:lstStyle>
          <a:p>
            <a:endParaRPr lang="da-DK"/>
          </a:p>
        </p:txBody>
      </p:sp>
      <p:pic>
        <p:nvPicPr>
          <p:cNvPr id="9" name="Picture 8" descr="SQLSaturday_Final_Web.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64317" y="5675582"/>
            <a:ext cx="1912930" cy="1044064"/>
          </a:xfrm>
          <a:prstGeom prst="rect">
            <a:avLst/>
          </a:prstGeom>
        </p:spPr>
      </p:pic>
    </p:spTree>
    <p:extLst>
      <p:ext uri="{BB962C8B-B14F-4D97-AF65-F5344CB8AC3E}">
        <p14:creationId xmlns:p14="http://schemas.microsoft.com/office/powerpoint/2010/main" val="35041023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32D879-090B-4330-AE35-E3BBCF6F70E5}" type="datetimeFigureOut">
              <a:rPr lang="da-DK" smtClean="0"/>
              <a:t>13-09-2015</a:t>
            </a:fld>
            <a:endParaRPr lang="da-DK"/>
          </a:p>
        </p:txBody>
      </p:sp>
      <p:sp>
        <p:nvSpPr>
          <p:cNvPr id="12" name="Date Placeholder 3"/>
          <p:cNvSpPr txBox="1">
            <a:spLocks/>
          </p:cNvSpPr>
          <p:nvPr/>
        </p:nvSpPr>
        <p:spPr>
          <a:xfrm>
            <a:off x="706329" y="6286903"/>
            <a:ext cx="851361" cy="365125"/>
          </a:xfrm>
          <a:prstGeom prst="rect">
            <a:avLst/>
          </a:prstGeom>
        </p:spPr>
        <p:txBody>
          <a:bodyPr vert="horz" lIns="91440" tIns="45720" rIns="91440" bIns="45720" rtlCol="0" anchor="ctr"/>
          <a:lstStyle>
            <a:defPPr>
              <a:defRPr lang="en-US"/>
            </a:defPPr>
            <a:lvl1pPr marL="0" algn="l" defTabSz="457200" rtl="0" eaLnBrk="1" latinLnBrk="0" hangingPunct="1">
              <a:defRPr sz="11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942B21B-2ADA-A040-A652-A7305E1B99FE}" type="datetimeFigureOut">
              <a:rPr lang="en-US" smtClean="0"/>
              <a:pPr/>
              <a:t>9/13/2015</a:t>
            </a:fld>
            <a:r>
              <a:rPr lang="en-US" smtClean="0"/>
              <a:t>  |</a:t>
            </a:r>
            <a:endParaRPr lang="en-US" dirty="0"/>
          </a:p>
        </p:txBody>
      </p:sp>
      <p:sp>
        <p:nvSpPr>
          <p:cNvPr id="13" name="Footer Placeholder 4"/>
          <p:cNvSpPr>
            <a:spLocks noGrp="1"/>
          </p:cNvSpPr>
          <p:nvPr>
            <p:ph type="ftr" sz="quarter" idx="3"/>
          </p:nvPr>
        </p:nvSpPr>
        <p:spPr>
          <a:xfrm>
            <a:off x="1420114" y="6286903"/>
            <a:ext cx="3153740" cy="365125"/>
          </a:xfrm>
          <a:prstGeom prst="rect">
            <a:avLst/>
          </a:prstGeom>
        </p:spPr>
        <p:txBody>
          <a:bodyPr vert="horz" lIns="91440" tIns="45720" rIns="91440" bIns="45720" rtlCol="0" anchor="ctr"/>
          <a:lstStyle>
            <a:lvl1pPr algn="l">
              <a:defRPr sz="1100">
                <a:solidFill>
                  <a:srgbClr val="FFFFFF"/>
                </a:solidFill>
              </a:defRPr>
            </a:lvl1pPr>
          </a:lstStyle>
          <a:p>
            <a:endParaRPr lang="da-DK"/>
          </a:p>
        </p:txBody>
      </p:sp>
      <p:sp>
        <p:nvSpPr>
          <p:cNvPr id="14" name="Slide Number Placeholder 5"/>
          <p:cNvSpPr>
            <a:spLocks noGrp="1"/>
          </p:cNvSpPr>
          <p:nvPr>
            <p:ph type="sldNum" sz="quarter" idx="4"/>
          </p:nvPr>
        </p:nvSpPr>
        <p:spPr>
          <a:xfrm>
            <a:off x="228193" y="6286903"/>
            <a:ext cx="527746" cy="365125"/>
          </a:xfrm>
          <a:prstGeom prst="rect">
            <a:avLst/>
          </a:prstGeom>
        </p:spPr>
        <p:txBody>
          <a:bodyPr vert="horz" lIns="91440" tIns="45720" rIns="91440" bIns="45720" rtlCol="0" anchor="ctr"/>
          <a:lstStyle>
            <a:lvl1pPr algn="r">
              <a:defRPr sz="1100">
                <a:solidFill>
                  <a:srgbClr val="FFFFFF"/>
                </a:solidFill>
              </a:defRPr>
            </a:lvl1pPr>
          </a:lstStyle>
          <a:p>
            <a:fld id="{F24E2B39-864F-4781-8E3F-28F9B24216E3}" type="slidenum">
              <a:rPr lang="da-DK" smtClean="0"/>
              <a:t>‹#›</a:t>
            </a:fld>
            <a:endParaRPr lang="da-DK"/>
          </a:p>
        </p:txBody>
      </p:sp>
      <p:cxnSp>
        <p:nvCxnSpPr>
          <p:cNvPr id="15" name="Straight Connector 14"/>
          <p:cNvCxnSpPr/>
          <p:nvPr/>
        </p:nvCxnSpPr>
        <p:spPr>
          <a:xfrm>
            <a:off x="536576" y="1299672"/>
            <a:ext cx="8686800" cy="0"/>
          </a:xfrm>
          <a:prstGeom prst="line">
            <a:avLst/>
          </a:prstGeom>
          <a:ln w="12700">
            <a:solidFill>
              <a:schemeClr val="accent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78586682"/>
      </p:ext>
    </p:extLst>
  </p:cSld>
  <p:clrMapOvr>
    <a:masterClrMapping/>
  </p:clrMapOvr>
  <p:hf sldNum="0"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Date Placeholder 3"/>
          <p:cNvSpPr>
            <a:spLocks noGrp="1"/>
          </p:cNvSpPr>
          <p:nvPr>
            <p:ph type="dt" sz="half" idx="2"/>
          </p:nvPr>
        </p:nvSpPr>
        <p:spPr>
          <a:xfrm>
            <a:off x="706329" y="6286903"/>
            <a:ext cx="851361" cy="365125"/>
          </a:xfrm>
          <a:prstGeom prst="rect">
            <a:avLst/>
          </a:prstGeom>
        </p:spPr>
        <p:txBody>
          <a:bodyPr vert="horz" lIns="91440" tIns="45720" rIns="91440" bIns="45720" rtlCol="0" anchor="ctr"/>
          <a:lstStyle>
            <a:lvl1pPr algn="l">
              <a:defRPr sz="1100">
                <a:solidFill>
                  <a:srgbClr val="FFFFFF"/>
                </a:solidFill>
              </a:defRPr>
            </a:lvl1pPr>
          </a:lstStyle>
          <a:p>
            <a:fld id="{7932D879-090B-4330-AE35-E3BBCF6F70E5}" type="datetimeFigureOut">
              <a:rPr lang="da-DK" smtClean="0"/>
              <a:t>13-09-2015</a:t>
            </a:fld>
            <a:endParaRPr lang="da-DK"/>
          </a:p>
        </p:txBody>
      </p:sp>
      <p:sp>
        <p:nvSpPr>
          <p:cNvPr id="13" name="Footer Placeholder 4"/>
          <p:cNvSpPr>
            <a:spLocks noGrp="1"/>
          </p:cNvSpPr>
          <p:nvPr>
            <p:ph type="ftr" sz="quarter" idx="3"/>
          </p:nvPr>
        </p:nvSpPr>
        <p:spPr>
          <a:xfrm>
            <a:off x="1420114" y="6286903"/>
            <a:ext cx="3153740" cy="365125"/>
          </a:xfrm>
          <a:prstGeom prst="rect">
            <a:avLst/>
          </a:prstGeom>
        </p:spPr>
        <p:txBody>
          <a:bodyPr vert="horz" lIns="91440" tIns="45720" rIns="91440" bIns="45720" rtlCol="0" anchor="ctr"/>
          <a:lstStyle>
            <a:lvl1pPr algn="l">
              <a:defRPr sz="1100">
                <a:solidFill>
                  <a:srgbClr val="FFFFFF"/>
                </a:solidFill>
              </a:defRPr>
            </a:lvl1pPr>
          </a:lstStyle>
          <a:p>
            <a:endParaRPr lang="da-DK"/>
          </a:p>
        </p:txBody>
      </p:sp>
      <p:sp>
        <p:nvSpPr>
          <p:cNvPr id="14" name="Slide Number Placeholder 5"/>
          <p:cNvSpPr>
            <a:spLocks noGrp="1"/>
          </p:cNvSpPr>
          <p:nvPr>
            <p:ph type="sldNum" sz="quarter" idx="4"/>
          </p:nvPr>
        </p:nvSpPr>
        <p:spPr>
          <a:xfrm>
            <a:off x="228193" y="6286903"/>
            <a:ext cx="527746" cy="365125"/>
          </a:xfrm>
          <a:prstGeom prst="rect">
            <a:avLst/>
          </a:prstGeom>
        </p:spPr>
        <p:txBody>
          <a:bodyPr vert="horz" lIns="91440" tIns="45720" rIns="91440" bIns="45720" rtlCol="0" anchor="ctr"/>
          <a:lstStyle>
            <a:lvl1pPr algn="r">
              <a:defRPr sz="1100">
                <a:solidFill>
                  <a:srgbClr val="FFFFFF"/>
                </a:solidFill>
              </a:defRPr>
            </a:lvl1pPr>
          </a:lstStyle>
          <a:p>
            <a:fld id="{F24E2B39-864F-4781-8E3F-28F9B24216E3}" type="slidenum">
              <a:rPr lang="da-DK" smtClean="0"/>
              <a:t>‹#›</a:t>
            </a:fld>
            <a:endParaRPr lang="da-DK"/>
          </a:p>
        </p:txBody>
      </p:sp>
    </p:spTree>
    <p:extLst>
      <p:ext uri="{BB962C8B-B14F-4D97-AF65-F5344CB8AC3E}">
        <p14:creationId xmlns:p14="http://schemas.microsoft.com/office/powerpoint/2010/main" val="3313475447"/>
      </p:ext>
    </p:extLst>
  </p:cSld>
  <p:clrMapOvr>
    <a:masterClrMapping/>
  </p:clrMapOvr>
  <p:hf sldNum="0" hdr="0" ftr="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ntent Narro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a-DK" dirty="0"/>
          </a:p>
        </p:txBody>
      </p:sp>
      <p:sp>
        <p:nvSpPr>
          <p:cNvPr id="3" name="Content Placeholder 2"/>
          <p:cNvSpPr>
            <a:spLocks noGrp="1"/>
          </p:cNvSpPr>
          <p:nvPr>
            <p:ph sz="half" idx="1"/>
          </p:nvPr>
        </p:nvSpPr>
        <p:spPr>
          <a:xfrm>
            <a:off x="467544" y="1484784"/>
            <a:ext cx="656307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9B79BDC4-8234-472A-A8F4-ED03426090EC}" type="datetime1">
              <a:rPr lang="da-DK" smtClean="0"/>
              <a:t>13-09-2015</a:t>
            </a:fld>
            <a:endParaRPr lang="da-DK"/>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da-DK"/>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9325E29C-42F4-4050-B791-9DF0A009ED45}" type="slidenum">
              <a:rPr lang="da-DK" smtClean="0"/>
              <a:t>‹#›</a:t>
            </a:fld>
            <a:endParaRPr lang="da-DK"/>
          </a:p>
        </p:txBody>
      </p:sp>
    </p:spTree>
    <p:extLst>
      <p:ext uri="{BB962C8B-B14F-4D97-AF65-F5344CB8AC3E}">
        <p14:creationId xmlns:p14="http://schemas.microsoft.com/office/powerpoint/2010/main" val="350563652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2050" name="Picture 2" descr="C:\Users\mgr\Desktop\Rehfeld_ikon.pn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r="34131" b="29173"/>
          <a:stretch/>
        </p:blipFill>
        <p:spPr bwMode="auto">
          <a:xfrm>
            <a:off x="5043410" y="2420889"/>
            <a:ext cx="4100590" cy="4437112"/>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Users\mgr\Desktop\ Rehfeld_logo_Primært.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6228184" y="348675"/>
            <a:ext cx="2429046" cy="912499"/>
          </a:xfrm>
          <a:prstGeom prst="rect">
            <a:avLst/>
          </a:prstGeom>
          <a:solidFill>
            <a:schemeClr val="bg1"/>
          </a:solidFill>
        </p:spPr>
      </p:pic>
      <p:pic>
        <p:nvPicPr>
          <p:cNvPr id="9" name="Picture 4" descr="C:\Users\mgr\Desktop\Rehfeld_logo_Sekun¾rt.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7762899" y="332656"/>
            <a:ext cx="913557" cy="942970"/>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p:cNvSpPr>
            <a:spLocks noGrp="1"/>
          </p:cNvSpPr>
          <p:nvPr>
            <p:ph type="ctrTitle" hasCustomPrompt="1"/>
          </p:nvPr>
        </p:nvSpPr>
        <p:spPr>
          <a:xfrm>
            <a:off x="397768" y="1700808"/>
            <a:ext cx="5902424" cy="2016224"/>
          </a:xfrm>
        </p:spPr>
        <p:txBody>
          <a:bodyPr>
            <a:normAutofit/>
          </a:bodyPr>
          <a:lstStyle>
            <a:lvl1pPr algn="l">
              <a:defRPr sz="4000" b="0" cap="all" baseline="0">
                <a:solidFill>
                  <a:srgbClr val="31537D"/>
                </a:solidFill>
                <a:latin typeface="Segoe UI" pitchFamily="34" charset="0"/>
                <a:ea typeface="Segoe UI" pitchFamily="34" charset="0"/>
                <a:cs typeface="Segoe UI" pitchFamily="34" charset="0"/>
              </a:defRPr>
            </a:lvl1pPr>
          </a:lstStyle>
          <a:p>
            <a:r>
              <a:rPr lang="en-US" dirty="0" smtClean="0"/>
              <a:t>Title</a:t>
            </a:r>
            <a:endParaRPr lang="da-DK" dirty="0"/>
          </a:p>
        </p:txBody>
      </p:sp>
      <p:sp>
        <p:nvSpPr>
          <p:cNvPr id="11" name="Subtitle 2"/>
          <p:cNvSpPr>
            <a:spLocks noGrp="1"/>
          </p:cNvSpPr>
          <p:nvPr>
            <p:ph type="subTitle" idx="1" hasCustomPrompt="1"/>
          </p:nvPr>
        </p:nvSpPr>
        <p:spPr>
          <a:xfrm>
            <a:off x="395536" y="3814191"/>
            <a:ext cx="3960440" cy="1752600"/>
          </a:xfrm>
        </p:spPr>
        <p:txBody>
          <a:bodyPr/>
          <a:lstStyle>
            <a:lvl1pPr marL="0" indent="0" algn="l">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a:t>
            </a:r>
            <a:endParaRPr lang="da-DK" dirty="0"/>
          </a:p>
        </p:txBody>
      </p:sp>
      <p:cxnSp>
        <p:nvCxnSpPr>
          <p:cNvPr id="14" name="Straight Connector 13"/>
          <p:cNvCxnSpPr/>
          <p:nvPr userDrawn="1"/>
        </p:nvCxnSpPr>
        <p:spPr>
          <a:xfrm>
            <a:off x="395536" y="3763162"/>
            <a:ext cx="4104456"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961693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w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a-DK"/>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744BEF99-89F3-49B2-A6BA-663BAACC44EA}" type="datetime1">
              <a:rPr lang="da-DK" smtClean="0"/>
              <a:pPr/>
              <a:t>13-09-2015</a:t>
            </a:fld>
            <a:endParaRPr lang="da-DK"/>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da-DK"/>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9325E29C-42F4-4050-B791-9DF0A009ED45}" type="slidenum">
              <a:rPr lang="da-DK" smtClean="0"/>
              <a:pPr/>
              <a:t>‹#›</a:t>
            </a:fld>
            <a:endParaRPr lang="da-DK"/>
          </a:p>
        </p:txBody>
      </p:sp>
      <p:sp>
        <p:nvSpPr>
          <p:cNvPr id="6" name="Content Placeholder 2"/>
          <p:cNvSpPr>
            <a:spLocks noGrp="1"/>
          </p:cNvSpPr>
          <p:nvPr>
            <p:ph idx="1"/>
          </p:nvPr>
        </p:nvSpPr>
        <p:spPr>
          <a:xfrm>
            <a:off x="457200" y="1600200"/>
            <a:ext cx="8229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dirty="0"/>
          </a:p>
        </p:txBody>
      </p:sp>
    </p:spTree>
    <p:extLst>
      <p:ext uri="{BB962C8B-B14F-4D97-AF65-F5344CB8AC3E}">
        <p14:creationId xmlns:p14="http://schemas.microsoft.com/office/powerpoint/2010/main" val="1104914537"/>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484784"/>
            <a:ext cx="5111750" cy="464137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dirty="0"/>
          </a:p>
        </p:txBody>
      </p:sp>
      <p:sp>
        <p:nvSpPr>
          <p:cNvPr id="4" name="Text Placeholder 3"/>
          <p:cNvSpPr>
            <a:spLocks noGrp="1"/>
          </p:cNvSpPr>
          <p:nvPr>
            <p:ph type="body" sz="half" idx="2"/>
          </p:nvPr>
        </p:nvSpPr>
        <p:spPr>
          <a:xfrm>
            <a:off x="457200" y="1484784"/>
            <a:ext cx="3008313" cy="464137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D64AEC12-1BD6-4E63-823B-B0F5FFB602E3}" type="datetime1">
              <a:rPr lang="da-DK" smtClean="0"/>
              <a:t>13-09-2015</a:t>
            </a:fld>
            <a:endParaRPr lang="da-DK"/>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da-DK"/>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9325E29C-42F4-4050-B791-9DF0A009ED45}" type="slidenum">
              <a:rPr lang="da-DK" smtClean="0"/>
              <a:t>‹#›</a:t>
            </a:fld>
            <a:endParaRPr lang="da-DK"/>
          </a:p>
        </p:txBody>
      </p:sp>
      <p:sp>
        <p:nvSpPr>
          <p:cNvPr id="8" name="Title 1"/>
          <p:cNvSpPr>
            <a:spLocks noGrp="1"/>
          </p:cNvSpPr>
          <p:nvPr>
            <p:ph type="title"/>
          </p:nvPr>
        </p:nvSpPr>
        <p:spPr>
          <a:xfrm>
            <a:off x="457200" y="332656"/>
            <a:ext cx="7067128" cy="706090"/>
          </a:xfrm>
        </p:spPr>
        <p:txBody>
          <a:bodyPr/>
          <a:lstStyle/>
          <a:p>
            <a:r>
              <a:rPr lang="en-US" smtClean="0"/>
              <a:t>Click to edit Master title style</a:t>
            </a:r>
            <a:endParaRPr lang="da-DK" dirty="0"/>
          </a:p>
        </p:txBody>
      </p:sp>
    </p:spTree>
    <p:extLst>
      <p:ext uri="{BB962C8B-B14F-4D97-AF65-F5344CB8AC3E}">
        <p14:creationId xmlns:p14="http://schemas.microsoft.com/office/powerpoint/2010/main" val="115009445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pic>
        <p:nvPicPr>
          <p:cNvPr id="9" name="Picture 2"/>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41074" r="13757"/>
          <a:stretch/>
        </p:blipFill>
        <p:spPr bwMode="auto">
          <a:xfrm rot="5400000">
            <a:off x="7035668" y="4749670"/>
            <a:ext cx="2780929" cy="1435735"/>
          </a:xfrm>
          <a:prstGeom prst="rect">
            <a:avLst/>
          </a:prstGeom>
          <a:noFill/>
          <a:extLst>
            <a:ext uri="{909E8E84-426E-40DD-AFC4-6F175D3DCCD1}">
              <a14:hiddenFill xmlns:a14="http://schemas.microsoft.com/office/drawing/2010/main">
                <a:solidFill>
                  <a:srgbClr val="FFFFFF"/>
                </a:solidFill>
              </a14:hiddenFill>
            </a:ext>
          </a:extLst>
        </p:spPr>
      </p:pic>
      <p:sp>
        <p:nvSpPr>
          <p:cNvPr id="3" name="Picture Placeholder 2"/>
          <p:cNvSpPr>
            <a:spLocks noGrp="1"/>
          </p:cNvSpPr>
          <p:nvPr>
            <p:ph type="pic" idx="1"/>
          </p:nvPr>
        </p:nvSpPr>
        <p:spPr>
          <a:xfrm>
            <a:off x="467544" y="1412776"/>
            <a:ext cx="7056784" cy="453650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da-DK"/>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0E59DB1C-61BF-4CB3-A9F2-336066EB8F69}" type="datetime1">
              <a:rPr lang="da-DK" smtClean="0"/>
              <a:t>13-09-2015</a:t>
            </a:fld>
            <a:endParaRPr lang="da-DK"/>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da-DK"/>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9325E29C-42F4-4050-B791-9DF0A009ED45}" type="slidenum">
              <a:rPr lang="da-DK" smtClean="0"/>
              <a:t>‹#›</a:t>
            </a:fld>
            <a:endParaRPr lang="da-DK"/>
          </a:p>
        </p:txBody>
      </p:sp>
      <p:sp>
        <p:nvSpPr>
          <p:cNvPr id="8" name="Title 1"/>
          <p:cNvSpPr>
            <a:spLocks noGrp="1"/>
          </p:cNvSpPr>
          <p:nvPr>
            <p:ph type="title"/>
          </p:nvPr>
        </p:nvSpPr>
        <p:spPr>
          <a:xfrm>
            <a:off x="467544" y="346646"/>
            <a:ext cx="7067128" cy="706090"/>
          </a:xfrm>
        </p:spPr>
        <p:txBody>
          <a:bodyPr/>
          <a:lstStyle/>
          <a:p>
            <a:r>
              <a:rPr lang="en-US" smtClean="0"/>
              <a:t>Click to edit Master title style</a:t>
            </a:r>
            <a:endParaRPr lang="da-DK" dirty="0"/>
          </a:p>
        </p:txBody>
      </p:sp>
    </p:spTree>
    <p:extLst>
      <p:ext uri="{BB962C8B-B14F-4D97-AF65-F5344CB8AC3E}">
        <p14:creationId xmlns:p14="http://schemas.microsoft.com/office/powerpoint/2010/main" val="2900653286"/>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Speaker - Developer">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bwMode="auto">
          <a:xfrm>
            <a:off x="3316" y="2532458"/>
            <a:ext cx="1677746" cy="107585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fontAlgn="base">
              <a:lnSpc>
                <a:spcPct val="90000"/>
              </a:lnSpc>
              <a:spcBef>
                <a:spcPct val="0"/>
              </a:spcBef>
              <a:spcAft>
                <a:spcPct val="0"/>
              </a:spcAft>
            </a:pPr>
            <a:endParaRPr lang="en-US" sz="1765" dirty="0" err="1" smtClean="0">
              <a:solidFill>
                <a:srgbClr val="1E273E"/>
              </a:solidFill>
              <a:ea typeface="Segoe UI" pitchFamily="34" charset="0"/>
              <a:cs typeface="Segoe UI" pitchFamily="34" charset="0"/>
            </a:endParaRPr>
          </a:p>
        </p:txBody>
      </p:sp>
      <p:sp>
        <p:nvSpPr>
          <p:cNvPr id="2" name="Tekstfelt 1"/>
          <p:cNvSpPr txBox="1"/>
          <p:nvPr userDrawn="1"/>
        </p:nvSpPr>
        <p:spPr>
          <a:xfrm>
            <a:off x="0" y="2807355"/>
            <a:ext cx="1681061" cy="461669"/>
          </a:xfrm>
          <a:prstGeom prst="rect">
            <a:avLst/>
          </a:prstGeom>
          <a:noFill/>
        </p:spPr>
        <p:txBody>
          <a:bodyPr wrap="square" lIns="134464" tIns="107571" rIns="134464" bIns="107571" rtlCol="0">
            <a:spAutoFit/>
          </a:bodyPr>
          <a:lstStyle/>
          <a:p>
            <a:pPr algn="ctr">
              <a:lnSpc>
                <a:spcPct val="90000"/>
              </a:lnSpc>
            </a:pPr>
            <a:r>
              <a:rPr lang="da-DK" sz="1765" dirty="0" smtClean="0">
                <a:gradFill>
                  <a:gsLst>
                    <a:gs pos="2917">
                      <a:schemeClr val="tx1"/>
                    </a:gs>
                    <a:gs pos="30000">
                      <a:schemeClr val="tx1"/>
                    </a:gs>
                  </a:gsLst>
                  <a:lin ang="5400000" scaled="0"/>
                </a:gradFill>
              </a:rPr>
              <a:t>SQL</a:t>
            </a:r>
          </a:p>
        </p:txBody>
      </p:sp>
      <p:pic>
        <p:nvPicPr>
          <p:cNvPr id="3" name="Billede 2" descr="cddk2013-logo.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69208" y="470411"/>
            <a:ext cx="1241591" cy="1703430"/>
          </a:xfrm>
          <a:prstGeom prst="rect">
            <a:avLst/>
          </a:prstGeom>
        </p:spPr>
      </p:pic>
      <p:sp>
        <p:nvSpPr>
          <p:cNvPr id="10" name="Rektangel 9"/>
          <p:cNvSpPr/>
          <p:nvPr userDrawn="1"/>
        </p:nvSpPr>
        <p:spPr bwMode="auto">
          <a:xfrm>
            <a:off x="0" y="3608307"/>
            <a:ext cx="5849391" cy="1524122"/>
          </a:xfrm>
          <a:prstGeom prst="rect">
            <a:avLst/>
          </a:prstGeom>
          <a:solidFill>
            <a:srgbClr val="1E273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fontAlgn="base">
              <a:lnSpc>
                <a:spcPct val="90000"/>
              </a:lnSpc>
              <a:spcBef>
                <a:spcPct val="0"/>
              </a:spcBef>
              <a:spcAft>
                <a:spcPct val="0"/>
              </a:spcAft>
            </a:pPr>
            <a:endParaRPr lang="da-DK" sz="1765"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1" name="Pladsholder til tekst 7"/>
          <p:cNvSpPr>
            <a:spLocks noGrp="1"/>
          </p:cNvSpPr>
          <p:nvPr>
            <p:ph type="body" sz="quarter" idx="10" hasCustomPrompt="1"/>
          </p:nvPr>
        </p:nvSpPr>
        <p:spPr>
          <a:xfrm>
            <a:off x="0" y="3787617"/>
            <a:ext cx="5580467" cy="734305"/>
          </a:xfrm>
        </p:spPr>
        <p:txBody>
          <a:bodyPr lIns="324000"/>
          <a:lstStyle>
            <a:lvl1pPr marL="0" indent="0">
              <a:buNone/>
              <a:defRPr/>
            </a:lvl1pPr>
            <a:lvl2pPr marL="252134" indent="0">
              <a:buNone/>
              <a:defRPr/>
            </a:lvl2pPr>
            <a:lvl3pPr marL="420224" indent="0">
              <a:buNone/>
              <a:defRPr/>
            </a:lvl3pPr>
            <a:lvl4pPr marL="588314" indent="0">
              <a:buNone/>
              <a:defRPr/>
            </a:lvl4pPr>
            <a:lvl5pPr marL="756403" indent="0">
              <a:buNone/>
              <a:defRPr/>
            </a:lvl5pPr>
          </a:lstStyle>
          <a:p>
            <a:pPr lvl="0"/>
            <a:r>
              <a:rPr lang="da-DK" dirty="0" smtClean="0"/>
              <a:t>Speaker </a:t>
            </a:r>
            <a:r>
              <a:rPr lang="da-DK" dirty="0" err="1" smtClean="0"/>
              <a:t>name</a:t>
            </a:r>
            <a:r>
              <a:rPr lang="da-DK" dirty="0" smtClean="0"/>
              <a:t> </a:t>
            </a:r>
            <a:r>
              <a:rPr lang="da-DK" dirty="0" err="1" smtClean="0"/>
              <a:t>goes</a:t>
            </a:r>
            <a:r>
              <a:rPr lang="da-DK" dirty="0" smtClean="0"/>
              <a:t> </a:t>
            </a:r>
            <a:r>
              <a:rPr lang="da-DK" dirty="0" err="1" smtClean="0"/>
              <a:t>here</a:t>
            </a:r>
            <a:endParaRPr lang="da-DK" dirty="0"/>
          </a:p>
        </p:txBody>
      </p:sp>
      <p:sp>
        <p:nvSpPr>
          <p:cNvPr id="12" name="Title 1"/>
          <p:cNvSpPr>
            <a:spLocks noGrp="1"/>
          </p:cNvSpPr>
          <p:nvPr>
            <p:ph type="title" hasCustomPrompt="1"/>
          </p:nvPr>
        </p:nvSpPr>
        <p:spPr>
          <a:xfrm>
            <a:off x="1748293" y="380756"/>
            <a:ext cx="7126499" cy="1635915"/>
          </a:xfrm>
          <a:noFill/>
        </p:spPr>
        <p:txBody>
          <a:bodyPr lIns="288000" tIns="91440" bIns="91440" anchor="ctr" anchorCtr="0"/>
          <a:lstStyle>
            <a:lvl1pPr>
              <a:defRPr sz="3677" spc="-74" baseline="0">
                <a:gradFill>
                  <a:gsLst>
                    <a:gs pos="100000">
                      <a:schemeClr val="tx1"/>
                    </a:gs>
                    <a:gs pos="0">
                      <a:schemeClr val="tx1"/>
                    </a:gs>
                  </a:gsLst>
                  <a:lin ang="5400000" scaled="0"/>
                </a:gradFill>
              </a:defRPr>
            </a:lvl1pPr>
          </a:lstStyle>
          <a:p>
            <a:r>
              <a:rPr lang="en-US" dirty="0" smtClean="0"/>
              <a:t>Title goes here</a:t>
            </a:r>
            <a:endParaRPr lang="en-US" dirty="0"/>
          </a:p>
        </p:txBody>
      </p:sp>
      <p:sp>
        <p:nvSpPr>
          <p:cNvPr id="13" name="Pladsholder til tekst 7"/>
          <p:cNvSpPr>
            <a:spLocks noGrp="1"/>
          </p:cNvSpPr>
          <p:nvPr>
            <p:ph type="body" sz="quarter" idx="11" hasCustomPrompt="1"/>
          </p:nvPr>
        </p:nvSpPr>
        <p:spPr>
          <a:xfrm>
            <a:off x="0" y="4504850"/>
            <a:ext cx="5580467" cy="457683"/>
          </a:xfrm>
        </p:spPr>
        <p:txBody>
          <a:bodyPr lIns="324000"/>
          <a:lstStyle>
            <a:lvl1pPr marL="0" indent="0">
              <a:buNone/>
              <a:defRPr sz="1471"/>
            </a:lvl1pPr>
            <a:lvl2pPr marL="252134" indent="0">
              <a:buNone/>
              <a:defRPr/>
            </a:lvl2pPr>
            <a:lvl3pPr marL="420224" indent="0">
              <a:buNone/>
              <a:defRPr/>
            </a:lvl3pPr>
            <a:lvl4pPr marL="588314" indent="0">
              <a:buNone/>
              <a:defRPr/>
            </a:lvl4pPr>
            <a:lvl5pPr marL="756403" indent="0">
              <a:buNone/>
              <a:defRPr/>
            </a:lvl5pPr>
          </a:lstStyle>
          <a:p>
            <a:pPr lvl="0"/>
            <a:r>
              <a:rPr lang="da-DK" dirty="0" smtClean="0"/>
              <a:t>Company </a:t>
            </a:r>
            <a:r>
              <a:rPr lang="da-DK" dirty="0" err="1" smtClean="0"/>
              <a:t>name</a:t>
            </a:r>
            <a:r>
              <a:rPr lang="da-DK" dirty="0" smtClean="0"/>
              <a:t> </a:t>
            </a:r>
            <a:r>
              <a:rPr lang="da-DK" dirty="0" err="1" smtClean="0"/>
              <a:t>goes</a:t>
            </a:r>
            <a:r>
              <a:rPr lang="da-DK" dirty="0" smtClean="0"/>
              <a:t> </a:t>
            </a:r>
            <a:r>
              <a:rPr lang="da-DK" dirty="0" err="1" smtClean="0"/>
              <a:t>here</a:t>
            </a:r>
            <a:endParaRPr lang="da-DK" dirty="0"/>
          </a:p>
        </p:txBody>
      </p:sp>
      <p:pic>
        <p:nvPicPr>
          <p:cNvPr id="14" name="Billede 13" descr="logo-white.png"/>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000787" y="6290089"/>
            <a:ext cx="829199" cy="234973"/>
          </a:xfrm>
          <a:prstGeom prst="rect">
            <a:avLst/>
          </a:prstGeom>
        </p:spPr>
      </p:pic>
    </p:spTree>
    <p:extLst>
      <p:ext uri="{BB962C8B-B14F-4D97-AF65-F5344CB8AC3E}">
        <p14:creationId xmlns:p14="http://schemas.microsoft.com/office/powerpoint/2010/main" val="46169625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Indholdsslide 1-kolonne">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Rektangel 3"/>
          <p:cNvSpPr/>
          <p:nvPr userDrawn="1"/>
        </p:nvSpPr>
        <p:spPr bwMode="auto">
          <a:xfrm>
            <a:off x="269208" y="2442804"/>
            <a:ext cx="8605584" cy="3586169"/>
          </a:xfrm>
          <a:prstGeom prst="rect">
            <a:avLst/>
          </a:prstGeom>
          <a:solidFill>
            <a:srgbClr val="1E273E">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fontAlgn="base">
              <a:lnSpc>
                <a:spcPct val="90000"/>
              </a:lnSpc>
              <a:spcBef>
                <a:spcPct val="0"/>
              </a:spcBef>
              <a:spcAft>
                <a:spcPct val="0"/>
              </a:spcAft>
            </a:pPr>
            <a:endParaRPr lang="da-DK" sz="1765"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1748293" y="380756"/>
            <a:ext cx="7126499" cy="1635915"/>
          </a:xfrm>
          <a:noFill/>
        </p:spPr>
        <p:txBody>
          <a:bodyPr lIns="288000" tIns="91440" bIns="91440" anchor="ctr" anchorCtr="0"/>
          <a:lstStyle>
            <a:lvl1pPr>
              <a:defRPr sz="3677" spc="-74" baseline="0">
                <a:gradFill>
                  <a:gsLst>
                    <a:gs pos="100000">
                      <a:schemeClr val="tx1"/>
                    </a:gs>
                    <a:gs pos="0">
                      <a:schemeClr val="tx1"/>
                    </a:gs>
                  </a:gsLst>
                  <a:lin ang="5400000" scaled="0"/>
                </a:gradFill>
              </a:defRPr>
            </a:lvl1pPr>
          </a:lstStyle>
          <a:p>
            <a:r>
              <a:rPr lang="en-US" dirty="0" smtClean="0"/>
              <a:t>Title goes here</a:t>
            </a:r>
            <a:endParaRPr lang="en-US" dirty="0"/>
          </a:p>
        </p:txBody>
      </p:sp>
      <p:sp>
        <p:nvSpPr>
          <p:cNvPr id="12" name="Text Placeholder 3"/>
          <p:cNvSpPr>
            <a:spLocks noGrp="1"/>
          </p:cNvSpPr>
          <p:nvPr>
            <p:ph type="body" sz="quarter" idx="13" hasCustomPrompt="1"/>
          </p:nvPr>
        </p:nvSpPr>
        <p:spPr>
          <a:xfrm>
            <a:off x="605363" y="2819670"/>
            <a:ext cx="7529888" cy="296107"/>
          </a:xfrm>
        </p:spPr>
        <p:txBody>
          <a:bodyPr wrap="square">
            <a:spAutoFit/>
          </a:bodyPr>
          <a:lstStyle>
            <a:lvl1pPr marL="0" indent="0">
              <a:spcBef>
                <a:spcPts val="900"/>
              </a:spcBef>
              <a:buClr>
                <a:schemeClr val="tx2"/>
              </a:buClr>
              <a:buFont typeface="Arial" pitchFamily="34" charset="0"/>
              <a:buNone/>
              <a:defRPr sz="1324">
                <a:solidFill>
                  <a:schemeClr val="tx1"/>
                </a:solidFill>
                <a:latin typeface="+mn-lt"/>
              </a:defRPr>
            </a:lvl1pPr>
            <a:lvl2pPr marL="219098" indent="0">
              <a:buNone/>
              <a:defRPr sz="1765">
                <a:solidFill>
                  <a:schemeClr val="bg1">
                    <a:lumMod val="65000"/>
                    <a:lumOff val="35000"/>
                  </a:schemeClr>
                </a:solidFill>
              </a:defRPr>
            </a:lvl2pPr>
            <a:lvl3pPr marL="390566" indent="0">
              <a:buNone/>
              <a:tabLst/>
              <a:defRPr sz="1471">
                <a:solidFill>
                  <a:schemeClr val="bg1">
                    <a:lumMod val="65000"/>
                    <a:lumOff val="35000"/>
                  </a:schemeClr>
                </a:solidFill>
              </a:defRPr>
            </a:lvl3pPr>
            <a:lvl4pPr marL="514404" indent="0">
              <a:buNone/>
              <a:defRPr>
                <a:solidFill>
                  <a:schemeClr val="bg1">
                    <a:lumMod val="65000"/>
                    <a:lumOff val="35000"/>
                  </a:schemeClr>
                </a:solidFill>
              </a:defRPr>
            </a:lvl4pPr>
            <a:lvl5pPr marL="647768" indent="0">
              <a:buNone/>
              <a:tabLst/>
              <a:defRPr>
                <a:solidFill>
                  <a:schemeClr val="bg1">
                    <a:lumMod val="65000"/>
                    <a:lumOff val="35000"/>
                  </a:schemeClr>
                </a:solidFill>
              </a:defRPr>
            </a:lvl5pPr>
          </a:lstStyle>
          <a:p>
            <a:pPr lvl="0"/>
            <a:r>
              <a:rPr lang="en-US" dirty="0" smtClean="0"/>
              <a:t>Body copy goes here</a:t>
            </a:r>
            <a:endParaRPr lang="en-US" dirty="0"/>
          </a:p>
        </p:txBody>
      </p:sp>
      <p:pic>
        <p:nvPicPr>
          <p:cNvPr id="9" name="Billede 8" descr="cddk2013-logo.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69208" y="470411"/>
            <a:ext cx="1241591" cy="1703430"/>
          </a:xfrm>
          <a:prstGeom prst="rect">
            <a:avLst/>
          </a:prstGeom>
        </p:spPr>
      </p:pic>
      <p:pic>
        <p:nvPicPr>
          <p:cNvPr id="11" name="Billede 10" descr="logo-white.png"/>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000787" y="6290089"/>
            <a:ext cx="829199" cy="234973"/>
          </a:xfrm>
          <a:prstGeom prst="rect">
            <a:avLst/>
          </a:prstGeom>
        </p:spPr>
      </p:pic>
      <p:sp>
        <p:nvSpPr>
          <p:cNvPr id="8" name="Pladsholder til tekst 14"/>
          <p:cNvSpPr>
            <a:spLocks noGrp="1"/>
          </p:cNvSpPr>
          <p:nvPr>
            <p:ph type="body" sz="quarter" idx="15" hasCustomPrompt="1"/>
          </p:nvPr>
        </p:nvSpPr>
        <p:spPr>
          <a:xfrm>
            <a:off x="605363" y="4235888"/>
            <a:ext cx="7529886" cy="1451509"/>
          </a:xfrm>
        </p:spPr>
        <p:txBody>
          <a:bodyPr/>
          <a:lstStyle>
            <a:lvl1pPr marL="252134" indent="-252134">
              <a:buSzPct val="80000"/>
              <a:buFont typeface="Arial"/>
              <a:buChar char="•"/>
              <a:defRPr sz="1471" b="1" baseline="0">
                <a:solidFill>
                  <a:srgbClr val="FFFFFF"/>
                </a:solidFill>
              </a:defRPr>
            </a:lvl1pPr>
            <a:lvl2pPr marL="429562" indent="-177428">
              <a:buSzPct val="90000"/>
              <a:buFont typeface="Arial"/>
              <a:buChar char="•"/>
              <a:defRPr sz="1324">
                <a:solidFill>
                  <a:srgbClr val="FFFFFF"/>
                </a:solidFill>
              </a:defRPr>
            </a:lvl2pPr>
            <a:lvl3pPr marL="588314" indent="-168090">
              <a:buSzPct val="90000"/>
              <a:buFont typeface="Arial"/>
              <a:buChar char="•"/>
              <a:defRPr sz="1176">
                <a:solidFill>
                  <a:srgbClr val="FFFFFF"/>
                </a:solidFill>
              </a:defRPr>
            </a:lvl3pPr>
            <a:lvl4pPr marL="756403" indent="-168090">
              <a:buSzPct val="90000"/>
              <a:buFont typeface="Arial"/>
              <a:buChar char="•"/>
              <a:defRPr sz="1029">
                <a:solidFill>
                  <a:srgbClr val="FFFFFF"/>
                </a:solidFill>
              </a:defRPr>
            </a:lvl4pPr>
            <a:lvl5pPr marL="924493" indent="-168090">
              <a:buSzPct val="90000"/>
              <a:buFont typeface="Arial"/>
              <a:buChar char="•"/>
              <a:defRPr sz="882">
                <a:solidFill>
                  <a:srgbClr val="FFFFFF"/>
                </a:solidFill>
              </a:defRPr>
            </a:lvl5pPr>
          </a:lstStyle>
          <a:p>
            <a:pPr lvl="0"/>
            <a:r>
              <a:rPr lang="da-DK" dirty="0" smtClean="0"/>
              <a:t>Level 1</a:t>
            </a:r>
          </a:p>
          <a:p>
            <a:pPr lvl="1"/>
            <a:r>
              <a:rPr lang="da-DK" dirty="0" smtClean="0"/>
              <a:t>Level 2</a:t>
            </a:r>
          </a:p>
          <a:p>
            <a:pPr lvl="2"/>
            <a:r>
              <a:rPr lang="da-DK" dirty="0" smtClean="0"/>
              <a:t>Level 3</a:t>
            </a:r>
          </a:p>
          <a:p>
            <a:pPr lvl="3"/>
            <a:r>
              <a:rPr lang="da-DK" dirty="0" smtClean="0"/>
              <a:t>Level 4</a:t>
            </a:r>
          </a:p>
          <a:p>
            <a:pPr lvl="4"/>
            <a:r>
              <a:rPr lang="da-DK" dirty="0" smtClean="0"/>
              <a:t>Level 5</a:t>
            </a:r>
            <a:endParaRPr lang="da-DK" dirty="0"/>
          </a:p>
        </p:txBody>
      </p:sp>
    </p:spTree>
    <p:extLst>
      <p:ext uri="{BB962C8B-B14F-4D97-AF65-F5344CB8AC3E}">
        <p14:creationId xmlns:p14="http://schemas.microsoft.com/office/powerpoint/2010/main" val="117862973"/>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Indholdsslide 2-kolonne">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Rektangel 3"/>
          <p:cNvSpPr/>
          <p:nvPr userDrawn="1"/>
        </p:nvSpPr>
        <p:spPr bwMode="auto">
          <a:xfrm>
            <a:off x="269208" y="2442804"/>
            <a:ext cx="4101099" cy="3586169"/>
          </a:xfrm>
          <a:prstGeom prst="rect">
            <a:avLst/>
          </a:prstGeom>
          <a:solidFill>
            <a:srgbClr val="1E273E">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fontAlgn="base">
              <a:lnSpc>
                <a:spcPct val="90000"/>
              </a:lnSpc>
              <a:spcBef>
                <a:spcPct val="0"/>
              </a:spcBef>
              <a:spcAft>
                <a:spcPct val="0"/>
              </a:spcAft>
            </a:pPr>
            <a:endParaRPr lang="da-DK" sz="1765"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1748293" y="380756"/>
            <a:ext cx="7126499" cy="1635915"/>
          </a:xfrm>
          <a:noFill/>
        </p:spPr>
        <p:txBody>
          <a:bodyPr lIns="288000" tIns="91440" bIns="91440" anchor="ctr" anchorCtr="0"/>
          <a:lstStyle>
            <a:lvl1pPr>
              <a:defRPr sz="3677" spc="-74" baseline="0">
                <a:gradFill>
                  <a:gsLst>
                    <a:gs pos="100000">
                      <a:schemeClr val="tx1"/>
                    </a:gs>
                    <a:gs pos="0">
                      <a:schemeClr val="tx1"/>
                    </a:gs>
                  </a:gsLst>
                  <a:lin ang="5400000" scaled="0"/>
                </a:gradFill>
              </a:defRPr>
            </a:lvl1pPr>
          </a:lstStyle>
          <a:p>
            <a:r>
              <a:rPr lang="en-US" dirty="0" smtClean="0"/>
              <a:t>Title goes here</a:t>
            </a:r>
            <a:endParaRPr lang="en-US" dirty="0"/>
          </a:p>
        </p:txBody>
      </p:sp>
      <p:sp>
        <p:nvSpPr>
          <p:cNvPr id="12" name="Text Placeholder 3"/>
          <p:cNvSpPr>
            <a:spLocks noGrp="1"/>
          </p:cNvSpPr>
          <p:nvPr>
            <p:ph type="body" sz="quarter" idx="13" hasCustomPrompt="1"/>
          </p:nvPr>
        </p:nvSpPr>
        <p:spPr>
          <a:xfrm>
            <a:off x="605363" y="2819670"/>
            <a:ext cx="3428788" cy="296107"/>
          </a:xfrm>
        </p:spPr>
        <p:txBody>
          <a:bodyPr wrap="square">
            <a:spAutoFit/>
          </a:bodyPr>
          <a:lstStyle>
            <a:lvl1pPr marL="0" indent="0">
              <a:spcBef>
                <a:spcPts val="900"/>
              </a:spcBef>
              <a:buClr>
                <a:schemeClr val="tx2"/>
              </a:buClr>
              <a:buFont typeface="Arial" pitchFamily="34" charset="0"/>
              <a:buNone/>
              <a:defRPr sz="1324">
                <a:solidFill>
                  <a:schemeClr val="tx1"/>
                </a:solidFill>
                <a:latin typeface="+mn-lt"/>
              </a:defRPr>
            </a:lvl1pPr>
            <a:lvl2pPr marL="219098" indent="0">
              <a:buNone/>
              <a:defRPr sz="1765">
                <a:solidFill>
                  <a:schemeClr val="bg1">
                    <a:lumMod val="65000"/>
                    <a:lumOff val="35000"/>
                  </a:schemeClr>
                </a:solidFill>
              </a:defRPr>
            </a:lvl2pPr>
            <a:lvl3pPr marL="390566" indent="0">
              <a:buNone/>
              <a:tabLst/>
              <a:defRPr sz="1471">
                <a:solidFill>
                  <a:schemeClr val="bg1">
                    <a:lumMod val="65000"/>
                    <a:lumOff val="35000"/>
                  </a:schemeClr>
                </a:solidFill>
              </a:defRPr>
            </a:lvl3pPr>
            <a:lvl4pPr marL="514404" indent="0">
              <a:buNone/>
              <a:defRPr>
                <a:solidFill>
                  <a:schemeClr val="bg1">
                    <a:lumMod val="65000"/>
                    <a:lumOff val="35000"/>
                  </a:schemeClr>
                </a:solidFill>
              </a:defRPr>
            </a:lvl4pPr>
            <a:lvl5pPr marL="647768" indent="0">
              <a:buNone/>
              <a:tabLst/>
              <a:defRPr>
                <a:solidFill>
                  <a:schemeClr val="bg1">
                    <a:lumMod val="65000"/>
                    <a:lumOff val="35000"/>
                  </a:schemeClr>
                </a:solidFill>
              </a:defRPr>
            </a:lvl5pPr>
          </a:lstStyle>
          <a:p>
            <a:pPr lvl="0"/>
            <a:r>
              <a:rPr lang="en-US" dirty="0" smtClean="0"/>
              <a:t>Body copy column 1 goes here</a:t>
            </a:r>
            <a:endParaRPr lang="en-US" dirty="0"/>
          </a:p>
        </p:txBody>
      </p:sp>
      <p:sp>
        <p:nvSpPr>
          <p:cNvPr id="15" name="Pladsholder til tekst 14"/>
          <p:cNvSpPr>
            <a:spLocks noGrp="1"/>
          </p:cNvSpPr>
          <p:nvPr>
            <p:ph type="body" sz="quarter" idx="15" hasCustomPrompt="1"/>
          </p:nvPr>
        </p:nvSpPr>
        <p:spPr>
          <a:xfrm>
            <a:off x="605364" y="4235888"/>
            <a:ext cx="3428787" cy="1451509"/>
          </a:xfrm>
        </p:spPr>
        <p:txBody>
          <a:bodyPr/>
          <a:lstStyle>
            <a:lvl1pPr marL="252134" indent="-252134">
              <a:buSzPct val="80000"/>
              <a:buFont typeface="Arial"/>
              <a:buChar char="•"/>
              <a:defRPr sz="1471" b="1" baseline="0">
                <a:solidFill>
                  <a:srgbClr val="FFFFFF"/>
                </a:solidFill>
              </a:defRPr>
            </a:lvl1pPr>
            <a:lvl2pPr marL="429562" indent="-177428">
              <a:buSzPct val="90000"/>
              <a:buFont typeface="Arial"/>
              <a:buChar char="•"/>
              <a:defRPr sz="1324">
                <a:solidFill>
                  <a:srgbClr val="FFFFFF"/>
                </a:solidFill>
              </a:defRPr>
            </a:lvl2pPr>
            <a:lvl3pPr marL="588314" indent="-168090">
              <a:buSzPct val="90000"/>
              <a:buFont typeface="Arial"/>
              <a:buChar char="•"/>
              <a:defRPr sz="1176">
                <a:solidFill>
                  <a:srgbClr val="FFFFFF"/>
                </a:solidFill>
              </a:defRPr>
            </a:lvl3pPr>
            <a:lvl4pPr marL="756403" indent="-168090">
              <a:buSzPct val="90000"/>
              <a:buFont typeface="Arial"/>
              <a:buChar char="•"/>
              <a:defRPr sz="1029">
                <a:solidFill>
                  <a:srgbClr val="FFFFFF"/>
                </a:solidFill>
              </a:defRPr>
            </a:lvl4pPr>
            <a:lvl5pPr marL="924493" indent="-168090">
              <a:buSzPct val="90000"/>
              <a:buFont typeface="Arial"/>
              <a:buChar char="•"/>
              <a:defRPr sz="882">
                <a:solidFill>
                  <a:srgbClr val="FFFFFF"/>
                </a:solidFill>
              </a:defRPr>
            </a:lvl5pPr>
          </a:lstStyle>
          <a:p>
            <a:pPr lvl="0"/>
            <a:r>
              <a:rPr lang="da-DK" dirty="0" smtClean="0"/>
              <a:t>Level 1</a:t>
            </a:r>
          </a:p>
          <a:p>
            <a:pPr lvl="1"/>
            <a:r>
              <a:rPr lang="da-DK" dirty="0" smtClean="0"/>
              <a:t>Level 2</a:t>
            </a:r>
          </a:p>
          <a:p>
            <a:pPr lvl="2"/>
            <a:r>
              <a:rPr lang="da-DK" dirty="0" smtClean="0"/>
              <a:t>Level 3</a:t>
            </a:r>
          </a:p>
          <a:p>
            <a:pPr lvl="3"/>
            <a:r>
              <a:rPr lang="da-DK" dirty="0" smtClean="0"/>
              <a:t>Level 4</a:t>
            </a:r>
          </a:p>
          <a:p>
            <a:pPr lvl="4"/>
            <a:r>
              <a:rPr lang="da-DK" dirty="0" smtClean="0"/>
              <a:t>Level 5</a:t>
            </a:r>
            <a:endParaRPr lang="da-DK" dirty="0"/>
          </a:p>
        </p:txBody>
      </p:sp>
      <p:pic>
        <p:nvPicPr>
          <p:cNvPr id="9" name="Billede 8" descr="cddk2013-logo.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69208" y="470411"/>
            <a:ext cx="1241591" cy="1703430"/>
          </a:xfrm>
          <a:prstGeom prst="rect">
            <a:avLst/>
          </a:prstGeom>
        </p:spPr>
      </p:pic>
      <p:sp>
        <p:nvSpPr>
          <p:cNvPr id="18" name="Rektangel 17"/>
          <p:cNvSpPr/>
          <p:nvPr userDrawn="1"/>
        </p:nvSpPr>
        <p:spPr bwMode="auto">
          <a:xfrm>
            <a:off x="4773693" y="2442804"/>
            <a:ext cx="4101099" cy="3586169"/>
          </a:xfrm>
          <a:prstGeom prst="rect">
            <a:avLst/>
          </a:prstGeom>
          <a:solidFill>
            <a:srgbClr val="1E273E">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fontAlgn="base">
              <a:lnSpc>
                <a:spcPct val="90000"/>
              </a:lnSpc>
              <a:spcBef>
                <a:spcPct val="0"/>
              </a:spcBef>
              <a:spcAft>
                <a:spcPct val="0"/>
              </a:spcAft>
            </a:pPr>
            <a:endParaRPr lang="da-DK" sz="1765"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9" name="Text Placeholder 3"/>
          <p:cNvSpPr>
            <a:spLocks noGrp="1"/>
          </p:cNvSpPr>
          <p:nvPr>
            <p:ph type="body" sz="quarter" idx="16" hasCustomPrompt="1"/>
          </p:nvPr>
        </p:nvSpPr>
        <p:spPr>
          <a:xfrm>
            <a:off x="5109849" y="2819670"/>
            <a:ext cx="3428788" cy="296107"/>
          </a:xfrm>
        </p:spPr>
        <p:txBody>
          <a:bodyPr wrap="square">
            <a:spAutoFit/>
          </a:bodyPr>
          <a:lstStyle>
            <a:lvl1pPr marL="0" indent="0">
              <a:spcBef>
                <a:spcPts val="900"/>
              </a:spcBef>
              <a:buClr>
                <a:schemeClr val="tx2"/>
              </a:buClr>
              <a:buFont typeface="Arial" pitchFamily="34" charset="0"/>
              <a:buNone/>
              <a:defRPr sz="1324">
                <a:solidFill>
                  <a:schemeClr val="tx1"/>
                </a:solidFill>
                <a:latin typeface="+mn-lt"/>
              </a:defRPr>
            </a:lvl1pPr>
            <a:lvl2pPr marL="219098" indent="0">
              <a:buNone/>
              <a:defRPr sz="1765">
                <a:solidFill>
                  <a:schemeClr val="bg1">
                    <a:lumMod val="65000"/>
                    <a:lumOff val="35000"/>
                  </a:schemeClr>
                </a:solidFill>
              </a:defRPr>
            </a:lvl2pPr>
            <a:lvl3pPr marL="390566" indent="0">
              <a:buNone/>
              <a:tabLst/>
              <a:defRPr sz="1471">
                <a:solidFill>
                  <a:schemeClr val="bg1">
                    <a:lumMod val="65000"/>
                    <a:lumOff val="35000"/>
                  </a:schemeClr>
                </a:solidFill>
              </a:defRPr>
            </a:lvl3pPr>
            <a:lvl4pPr marL="514404" indent="0">
              <a:buNone/>
              <a:defRPr>
                <a:solidFill>
                  <a:schemeClr val="bg1">
                    <a:lumMod val="65000"/>
                    <a:lumOff val="35000"/>
                  </a:schemeClr>
                </a:solidFill>
              </a:defRPr>
            </a:lvl4pPr>
            <a:lvl5pPr marL="647768" indent="0">
              <a:buNone/>
              <a:tabLst/>
              <a:defRPr>
                <a:solidFill>
                  <a:schemeClr val="bg1">
                    <a:lumMod val="65000"/>
                    <a:lumOff val="35000"/>
                  </a:schemeClr>
                </a:solidFill>
              </a:defRPr>
            </a:lvl5pPr>
          </a:lstStyle>
          <a:p>
            <a:pPr lvl="0"/>
            <a:r>
              <a:rPr lang="en-US" dirty="0" smtClean="0"/>
              <a:t>Body copy column 2 goes here</a:t>
            </a:r>
            <a:endParaRPr lang="en-US" dirty="0"/>
          </a:p>
        </p:txBody>
      </p:sp>
      <p:pic>
        <p:nvPicPr>
          <p:cNvPr id="21" name="Billede 20" descr="logo-white.png"/>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000787" y="6290089"/>
            <a:ext cx="829199" cy="234973"/>
          </a:xfrm>
          <a:prstGeom prst="rect">
            <a:avLst/>
          </a:prstGeom>
        </p:spPr>
      </p:pic>
      <p:sp>
        <p:nvSpPr>
          <p:cNvPr id="11" name="Pladsholder til tekst 14"/>
          <p:cNvSpPr>
            <a:spLocks noGrp="1"/>
          </p:cNvSpPr>
          <p:nvPr>
            <p:ph type="body" sz="quarter" idx="17" hasCustomPrompt="1"/>
          </p:nvPr>
        </p:nvSpPr>
        <p:spPr>
          <a:xfrm>
            <a:off x="5109849" y="4235888"/>
            <a:ext cx="3428787" cy="1451509"/>
          </a:xfrm>
        </p:spPr>
        <p:txBody>
          <a:bodyPr/>
          <a:lstStyle>
            <a:lvl1pPr marL="252134" indent="-252134">
              <a:buSzPct val="80000"/>
              <a:buFont typeface="Arial"/>
              <a:buChar char="•"/>
              <a:defRPr sz="1471" b="1" baseline="0">
                <a:solidFill>
                  <a:srgbClr val="FFFFFF"/>
                </a:solidFill>
              </a:defRPr>
            </a:lvl1pPr>
            <a:lvl2pPr marL="429562" indent="-177428">
              <a:buSzPct val="90000"/>
              <a:buFont typeface="Arial"/>
              <a:buChar char="•"/>
              <a:defRPr sz="1324">
                <a:solidFill>
                  <a:srgbClr val="FFFFFF"/>
                </a:solidFill>
              </a:defRPr>
            </a:lvl2pPr>
            <a:lvl3pPr marL="588314" indent="-168090">
              <a:buSzPct val="90000"/>
              <a:buFont typeface="Arial"/>
              <a:buChar char="•"/>
              <a:defRPr sz="1176">
                <a:solidFill>
                  <a:srgbClr val="FFFFFF"/>
                </a:solidFill>
              </a:defRPr>
            </a:lvl3pPr>
            <a:lvl4pPr marL="756403" indent="-168090">
              <a:buSzPct val="90000"/>
              <a:buFont typeface="Arial"/>
              <a:buChar char="•"/>
              <a:defRPr sz="1029">
                <a:solidFill>
                  <a:srgbClr val="FFFFFF"/>
                </a:solidFill>
              </a:defRPr>
            </a:lvl4pPr>
            <a:lvl5pPr marL="924493" indent="-168090">
              <a:buSzPct val="90000"/>
              <a:buFont typeface="Arial"/>
              <a:buChar char="•"/>
              <a:defRPr sz="882">
                <a:solidFill>
                  <a:srgbClr val="FFFFFF"/>
                </a:solidFill>
              </a:defRPr>
            </a:lvl5pPr>
          </a:lstStyle>
          <a:p>
            <a:pPr lvl="0"/>
            <a:r>
              <a:rPr lang="da-DK" dirty="0" smtClean="0"/>
              <a:t>Level 1</a:t>
            </a:r>
          </a:p>
          <a:p>
            <a:pPr lvl="1"/>
            <a:r>
              <a:rPr lang="da-DK" dirty="0" smtClean="0"/>
              <a:t>Level 2</a:t>
            </a:r>
          </a:p>
          <a:p>
            <a:pPr lvl="2"/>
            <a:r>
              <a:rPr lang="da-DK" dirty="0" smtClean="0"/>
              <a:t>Level 3</a:t>
            </a:r>
          </a:p>
          <a:p>
            <a:pPr lvl="3"/>
            <a:r>
              <a:rPr lang="da-DK" dirty="0" smtClean="0"/>
              <a:t>Level 4</a:t>
            </a:r>
          </a:p>
          <a:p>
            <a:pPr lvl="4"/>
            <a:r>
              <a:rPr lang="da-DK" dirty="0" smtClean="0"/>
              <a:t>Level 5</a:t>
            </a:r>
            <a:endParaRPr lang="da-DK" dirty="0"/>
          </a:p>
        </p:txBody>
      </p:sp>
    </p:spTree>
    <p:extLst>
      <p:ext uri="{BB962C8B-B14F-4D97-AF65-F5344CB8AC3E}">
        <p14:creationId xmlns:p14="http://schemas.microsoft.com/office/powerpoint/2010/main" val="3776346915"/>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marL="342900" indent="-342900">
              <a:buFont typeface="Wingdings" charset="2"/>
              <a:buChar char="§"/>
              <a:defRPr>
                <a:solidFill>
                  <a:schemeClr val="tx2"/>
                </a:solidFill>
              </a:defRPr>
            </a:lvl1pPr>
            <a:lvl2pPr marL="742950" indent="-285750">
              <a:buFont typeface="Wingdings" charset="2"/>
              <a:buChar char="§"/>
              <a:defRPr>
                <a:solidFill>
                  <a:srgbClr val="474947"/>
                </a:solidFill>
              </a:defRPr>
            </a:lvl2pPr>
            <a:lvl3pPr marL="1143000" indent="-228600">
              <a:buFont typeface="Wingdings" charset="2"/>
              <a:buChar char="§"/>
              <a:defRPr>
                <a:solidFill>
                  <a:srgbClr val="474947"/>
                </a:solidFill>
              </a:defRPr>
            </a:lvl3pPr>
            <a:lvl4pPr marL="1600200" indent="-228600">
              <a:buFont typeface="Wingdings" charset="2"/>
              <a:buChar char="§"/>
              <a:defRPr>
                <a:solidFill>
                  <a:srgbClr val="474947"/>
                </a:solidFill>
              </a:defRPr>
            </a:lvl4pPr>
            <a:lvl5pPr marL="2057400" indent="-228600">
              <a:buFont typeface="Wingdings" charset="2"/>
              <a:buChar char="§"/>
              <a:defRPr>
                <a:solidFill>
                  <a:srgbClr val="474947"/>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Date Placeholder 3"/>
          <p:cNvSpPr>
            <a:spLocks noGrp="1"/>
          </p:cNvSpPr>
          <p:nvPr>
            <p:ph type="dt" sz="half" idx="2"/>
          </p:nvPr>
        </p:nvSpPr>
        <p:spPr>
          <a:xfrm>
            <a:off x="706329" y="6286903"/>
            <a:ext cx="851361" cy="365125"/>
          </a:xfrm>
          <a:prstGeom prst="rect">
            <a:avLst/>
          </a:prstGeom>
        </p:spPr>
        <p:txBody>
          <a:bodyPr vert="horz" lIns="91440" tIns="45720" rIns="91440" bIns="45720" rtlCol="0" anchor="ctr"/>
          <a:lstStyle>
            <a:lvl1pPr algn="l">
              <a:defRPr sz="1100">
                <a:solidFill>
                  <a:srgbClr val="FFFFFF"/>
                </a:solidFill>
              </a:defRPr>
            </a:lvl1pPr>
          </a:lstStyle>
          <a:p>
            <a:fld id="{744BEF99-89F3-49B2-A6BA-663BAACC44EA}" type="datetime1">
              <a:rPr lang="da-DK" smtClean="0"/>
              <a:pPr/>
              <a:t>13-09-2015</a:t>
            </a:fld>
            <a:endParaRPr lang="da-DK"/>
          </a:p>
        </p:txBody>
      </p:sp>
      <p:sp>
        <p:nvSpPr>
          <p:cNvPr id="14" name="Footer Placeholder 4"/>
          <p:cNvSpPr>
            <a:spLocks noGrp="1"/>
          </p:cNvSpPr>
          <p:nvPr>
            <p:ph type="ftr" sz="quarter" idx="3"/>
          </p:nvPr>
        </p:nvSpPr>
        <p:spPr>
          <a:xfrm>
            <a:off x="1420114" y="6286903"/>
            <a:ext cx="3153740" cy="365125"/>
          </a:xfrm>
          <a:prstGeom prst="rect">
            <a:avLst/>
          </a:prstGeom>
        </p:spPr>
        <p:txBody>
          <a:bodyPr vert="horz" lIns="91440" tIns="45720" rIns="91440" bIns="45720" rtlCol="0" anchor="ctr"/>
          <a:lstStyle>
            <a:lvl1pPr algn="l">
              <a:defRPr sz="1100">
                <a:solidFill>
                  <a:srgbClr val="FFFFFF"/>
                </a:solidFill>
              </a:defRPr>
            </a:lvl1pPr>
          </a:lstStyle>
          <a:p>
            <a:endParaRPr lang="da-DK"/>
          </a:p>
        </p:txBody>
      </p:sp>
      <p:sp>
        <p:nvSpPr>
          <p:cNvPr id="15" name="Slide Number Placeholder 5"/>
          <p:cNvSpPr>
            <a:spLocks noGrp="1"/>
          </p:cNvSpPr>
          <p:nvPr>
            <p:ph type="sldNum" sz="quarter" idx="4"/>
          </p:nvPr>
        </p:nvSpPr>
        <p:spPr>
          <a:xfrm>
            <a:off x="228193" y="6286903"/>
            <a:ext cx="527746" cy="365125"/>
          </a:xfrm>
          <a:prstGeom prst="rect">
            <a:avLst/>
          </a:prstGeom>
        </p:spPr>
        <p:txBody>
          <a:bodyPr vert="horz" lIns="91440" tIns="45720" rIns="91440" bIns="45720" rtlCol="0" anchor="ctr"/>
          <a:lstStyle>
            <a:lvl1pPr algn="r">
              <a:defRPr sz="1100">
                <a:solidFill>
                  <a:srgbClr val="FFFFFF"/>
                </a:solidFill>
              </a:defRPr>
            </a:lvl1pPr>
          </a:lstStyle>
          <a:p>
            <a:fld id="{F24E2B39-864F-4781-8E3F-28F9B24216E3}" type="slidenum">
              <a:rPr lang="da-DK" smtClean="0"/>
              <a:t>‹#›</a:t>
            </a:fld>
            <a:endParaRPr lang="da-DK"/>
          </a:p>
        </p:txBody>
      </p:sp>
    </p:spTree>
    <p:extLst>
      <p:ext uri="{BB962C8B-B14F-4D97-AF65-F5344CB8AC3E}">
        <p14:creationId xmlns:p14="http://schemas.microsoft.com/office/powerpoint/2010/main" val="2511003842"/>
      </p:ext>
    </p:extLst>
  </p:cSld>
  <p:clrMapOvr>
    <a:masterClrMapping/>
  </p:clrMapOvr>
  <p:hf sldNum="0" hdr="0" ft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0" i="0" cap="all">
                <a:latin typeface="Arial"/>
                <a:cs typeface="Arial"/>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3"/>
          <p:cNvSpPr>
            <a:spLocks noGrp="1"/>
          </p:cNvSpPr>
          <p:nvPr>
            <p:ph type="dt" sz="half" idx="2"/>
          </p:nvPr>
        </p:nvSpPr>
        <p:spPr>
          <a:xfrm>
            <a:off x="706329" y="6286903"/>
            <a:ext cx="851361" cy="365125"/>
          </a:xfrm>
          <a:prstGeom prst="rect">
            <a:avLst/>
          </a:prstGeom>
        </p:spPr>
        <p:txBody>
          <a:bodyPr vert="horz" lIns="91440" tIns="45720" rIns="91440" bIns="45720" rtlCol="0" anchor="ctr"/>
          <a:lstStyle>
            <a:lvl1pPr algn="l">
              <a:defRPr sz="1100">
                <a:solidFill>
                  <a:srgbClr val="FFFFFF"/>
                </a:solidFill>
              </a:defRPr>
            </a:lvl1pPr>
          </a:lstStyle>
          <a:p>
            <a:fld id="{7932D879-090B-4330-AE35-E3BBCF6F70E5}" type="datetimeFigureOut">
              <a:rPr lang="da-DK" smtClean="0"/>
              <a:t>13-09-2015</a:t>
            </a:fld>
            <a:endParaRPr lang="da-DK"/>
          </a:p>
        </p:txBody>
      </p:sp>
      <p:sp>
        <p:nvSpPr>
          <p:cNvPr id="8" name="Footer Placeholder 4"/>
          <p:cNvSpPr>
            <a:spLocks noGrp="1"/>
          </p:cNvSpPr>
          <p:nvPr>
            <p:ph type="ftr" sz="quarter" idx="3"/>
          </p:nvPr>
        </p:nvSpPr>
        <p:spPr>
          <a:xfrm>
            <a:off x="1420114" y="6286903"/>
            <a:ext cx="3153740" cy="365125"/>
          </a:xfrm>
          <a:prstGeom prst="rect">
            <a:avLst/>
          </a:prstGeom>
        </p:spPr>
        <p:txBody>
          <a:bodyPr vert="horz" lIns="91440" tIns="45720" rIns="91440" bIns="45720" rtlCol="0" anchor="ctr"/>
          <a:lstStyle>
            <a:lvl1pPr algn="l">
              <a:defRPr sz="1100">
                <a:solidFill>
                  <a:srgbClr val="FFFFFF"/>
                </a:solidFill>
              </a:defRPr>
            </a:lvl1pPr>
          </a:lstStyle>
          <a:p>
            <a:endParaRPr lang="da-DK"/>
          </a:p>
        </p:txBody>
      </p:sp>
      <p:sp>
        <p:nvSpPr>
          <p:cNvPr id="9" name="Slide Number Placeholder 5"/>
          <p:cNvSpPr>
            <a:spLocks noGrp="1"/>
          </p:cNvSpPr>
          <p:nvPr>
            <p:ph type="sldNum" sz="quarter" idx="4"/>
          </p:nvPr>
        </p:nvSpPr>
        <p:spPr>
          <a:xfrm>
            <a:off x="228193" y="6286903"/>
            <a:ext cx="527746" cy="365125"/>
          </a:xfrm>
          <a:prstGeom prst="rect">
            <a:avLst/>
          </a:prstGeom>
        </p:spPr>
        <p:txBody>
          <a:bodyPr vert="horz" lIns="91440" tIns="45720" rIns="91440" bIns="45720" rtlCol="0" anchor="ctr"/>
          <a:lstStyle>
            <a:lvl1pPr algn="r">
              <a:defRPr sz="1100">
                <a:solidFill>
                  <a:srgbClr val="FFFFFF"/>
                </a:solidFill>
              </a:defRPr>
            </a:lvl1pPr>
          </a:lstStyle>
          <a:p>
            <a:fld id="{F24E2B39-864F-4781-8E3F-28F9B24216E3}" type="slidenum">
              <a:rPr lang="da-DK" smtClean="0"/>
              <a:t>‹#›</a:t>
            </a:fld>
            <a:endParaRPr lang="da-DK"/>
          </a:p>
        </p:txBody>
      </p:sp>
    </p:spTree>
    <p:extLst>
      <p:ext uri="{BB962C8B-B14F-4D97-AF65-F5344CB8AC3E}">
        <p14:creationId xmlns:p14="http://schemas.microsoft.com/office/powerpoint/2010/main" val="2249639178"/>
      </p:ext>
    </p:extLst>
  </p:cSld>
  <p:clrMapOvr>
    <a:masterClrMapping/>
  </p:clrMapOvr>
  <p:hf sldNum="0" hdr="0" ft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6" name="Date Placeholder 3"/>
          <p:cNvSpPr>
            <a:spLocks noGrp="1"/>
          </p:cNvSpPr>
          <p:nvPr>
            <p:ph type="dt" sz="half" idx="10"/>
          </p:nvPr>
        </p:nvSpPr>
        <p:spPr>
          <a:xfrm>
            <a:off x="706329" y="6286903"/>
            <a:ext cx="851361" cy="365125"/>
          </a:xfrm>
          <a:prstGeom prst="rect">
            <a:avLst/>
          </a:prstGeom>
        </p:spPr>
        <p:txBody>
          <a:bodyPr vert="horz" lIns="91440" tIns="45720" rIns="91440" bIns="45720" rtlCol="0" anchor="ctr"/>
          <a:lstStyle>
            <a:lvl1pPr algn="l">
              <a:defRPr sz="1100">
                <a:solidFill>
                  <a:srgbClr val="FFFFFF"/>
                </a:solidFill>
              </a:defRPr>
            </a:lvl1pPr>
          </a:lstStyle>
          <a:p>
            <a:fld id="{7932D879-090B-4330-AE35-E3BBCF6F70E5}" type="datetimeFigureOut">
              <a:rPr lang="da-DK" smtClean="0"/>
              <a:t>13-09-2015</a:t>
            </a:fld>
            <a:endParaRPr lang="da-DK"/>
          </a:p>
        </p:txBody>
      </p:sp>
      <p:sp>
        <p:nvSpPr>
          <p:cNvPr id="17" name="Footer Placeholder 4"/>
          <p:cNvSpPr>
            <a:spLocks noGrp="1"/>
          </p:cNvSpPr>
          <p:nvPr>
            <p:ph type="ftr" sz="quarter" idx="3"/>
          </p:nvPr>
        </p:nvSpPr>
        <p:spPr>
          <a:xfrm>
            <a:off x="1420114" y="6286903"/>
            <a:ext cx="3153740" cy="365125"/>
          </a:xfrm>
          <a:prstGeom prst="rect">
            <a:avLst/>
          </a:prstGeom>
        </p:spPr>
        <p:txBody>
          <a:bodyPr vert="horz" lIns="91440" tIns="45720" rIns="91440" bIns="45720" rtlCol="0" anchor="ctr"/>
          <a:lstStyle>
            <a:lvl1pPr algn="l">
              <a:defRPr sz="1100">
                <a:solidFill>
                  <a:srgbClr val="FFFFFF"/>
                </a:solidFill>
              </a:defRPr>
            </a:lvl1pPr>
          </a:lstStyle>
          <a:p>
            <a:endParaRPr lang="da-DK"/>
          </a:p>
        </p:txBody>
      </p:sp>
      <p:sp>
        <p:nvSpPr>
          <p:cNvPr id="18" name="Slide Number Placeholder 5"/>
          <p:cNvSpPr>
            <a:spLocks noGrp="1"/>
          </p:cNvSpPr>
          <p:nvPr>
            <p:ph type="sldNum" sz="quarter" idx="4"/>
          </p:nvPr>
        </p:nvSpPr>
        <p:spPr>
          <a:xfrm>
            <a:off x="228193" y="6286903"/>
            <a:ext cx="527746" cy="365125"/>
          </a:xfrm>
          <a:prstGeom prst="rect">
            <a:avLst/>
          </a:prstGeom>
        </p:spPr>
        <p:txBody>
          <a:bodyPr vert="horz" lIns="91440" tIns="45720" rIns="91440" bIns="45720" rtlCol="0" anchor="ctr"/>
          <a:lstStyle>
            <a:lvl1pPr algn="r">
              <a:defRPr sz="1100">
                <a:solidFill>
                  <a:srgbClr val="FFFFFF"/>
                </a:solidFill>
              </a:defRPr>
            </a:lvl1pPr>
          </a:lstStyle>
          <a:p>
            <a:fld id="{F24E2B39-864F-4781-8E3F-28F9B24216E3}" type="slidenum">
              <a:rPr lang="da-DK" smtClean="0"/>
              <a:t>‹#›</a:t>
            </a:fld>
            <a:endParaRPr lang="da-DK"/>
          </a:p>
        </p:txBody>
      </p:sp>
    </p:spTree>
    <p:extLst>
      <p:ext uri="{BB962C8B-B14F-4D97-AF65-F5344CB8AC3E}">
        <p14:creationId xmlns:p14="http://schemas.microsoft.com/office/powerpoint/2010/main" val="1279800975"/>
      </p:ext>
    </p:extLst>
  </p:cSld>
  <p:clrMapOvr>
    <a:masterClrMapping/>
  </p:clrMapOvr>
  <p:hf sldNum="0" hdr="0" ft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norm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norm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Date Placeholder 3"/>
          <p:cNvSpPr>
            <a:spLocks noGrp="1"/>
          </p:cNvSpPr>
          <p:nvPr>
            <p:ph type="dt" sz="half" idx="10"/>
          </p:nvPr>
        </p:nvSpPr>
        <p:spPr>
          <a:xfrm>
            <a:off x="706329" y="6286903"/>
            <a:ext cx="851361" cy="365125"/>
          </a:xfrm>
          <a:prstGeom prst="rect">
            <a:avLst/>
          </a:prstGeom>
        </p:spPr>
        <p:txBody>
          <a:bodyPr vert="horz" lIns="91440" tIns="45720" rIns="91440" bIns="45720" rtlCol="0" anchor="ctr"/>
          <a:lstStyle>
            <a:lvl1pPr algn="l">
              <a:defRPr sz="1100">
                <a:solidFill>
                  <a:srgbClr val="FFFFFF"/>
                </a:solidFill>
              </a:defRPr>
            </a:lvl1pPr>
          </a:lstStyle>
          <a:p>
            <a:fld id="{7932D879-090B-4330-AE35-E3BBCF6F70E5}" type="datetimeFigureOut">
              <a:rPr lang="da-DK" smtClean="0"/>
              <a:t>13-09-2015</a:t>
            </a:fld>
            <a:endParaRPr lang="da-DK"/>
          </a:p>
        </p:txBody>
      </p:sp>
      <p:sp>
        <p:nvSpPr>
          <p:cNvPr id="16" name="Footer Placeholder 4"/>
          <p:cNvSpPr>
            <a:spLocks noGrp="1"/>
          </p:cNvSpPr>
          <p:nvPr>
            <p:ph type="ftr" sz="quarter" idx="11"/>
          </p:nvPr>
        </p:nvSpPr>
        <p:spPr>
          <a:xfrm>
            <a:off x="1420114" y="6286903"/>
            <a:ext cx="3153740" cy="365125"/>
          </a:xfrm>
          <a:prstGeom prst="rect">
            <a:avLst/>
          </a:prstGeom>
        </p:spPr>
        <p:txBody>
          <a:bodyPr vert="horz" lIns="91440" tIns="45720" rIns="91440" bIns="45720" rtlCol="0" anchor="ctr"/>
          <a:lstStyle>
            <a:lvl1pPr algn="l">
              <a:defRPr sz="1100">
                <a:solidFill>
                  <a:srgbClr val="FFFFFF"/>
                </a:solidFill>
              </a:defRPr>
            </a:lvl1pPr>
          </a:lstStyle>
          <a:p>
            <a:endParaRPr lang="da-DK"/>
          </a:p>
        </p:txBody>
      </p:sp>
      <p:sp>
        <p:nvSpPr>
          <p:cNvPr id="17" name="Slide Number Placeholder 5"/>
          <p:cNvSpPr>
            <a:spLocks noGrp="1"/>
          </p:cNvSpPr>
          <p:nvPr>
            <p:ph type="sldNum" sz="quarter" idx="12"/>
          </p:nvPr>
        </p:nvSpPr>
        <p:spPr>
          <a:xfrm>
            <a:off x="228193" y="6286903"/>
            <a:ext cx="527746" cy="365125"/>
          </a:xfrm>
          <a:prstGeom prst="rect">
            <a:avLst/>
          </a:prstGeom>
        </p:spPr>
        <p:txBody>
          <a:bodyPr vert="horz" lIns="91440" tIns="45720" rIns="91440" bIns="45720" rtlCol="0" anchor="ctr"/>
          <a:lstStyle>
            <a:lvl1pPr algn="r">
              <a:defRPr sz="1100">
                <a:solidFill>
                  <a:srgbClr val="FFFFFF"/>
                </a:solidFill>
              </a:defRPr>
            </a:lvl1pPr>
          </a:lstStyle>
          <a:p>
            <a:fld id="{F24E2B39-864F-4781-8E3F-28F9B24216E3}" type="slidenum">
              <a:rPr lang="da-DK" smtClean="0"/>
              <a:t>‹#›</a:t>
            </a:fld>
            <a:endParaRPr lang="da-DK"/>
          </a:p>
        </p:txBody>
      </p:sp>
    </p:spTree>
    <p:extLst>
      <p:ext uri="{BB962C8B-B14F-4D97-AF65-F5344CB8AC3E}">
        <p14:creationId xmlns:p14="http://schemas.microsoft.com/office/powerpoint/2010/main" val="4045983387"/>
      </p:ext>
    </p:extLst>
  </p:cSld>
  <p:clrMapOvr>
    <a:masterClrMapping/>
  </p:clrMapOvr>
  <p:hf sldNum="0" hdr="0" ft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1" name="Date Placeholder 3"/>
          <p:cNvSpPr>
            <a:spLocks noGrp="1"/>
          </p:cNvSpPr>
          <p:nvPr>
            <p:ph type="dt" sz="half" idx="2"/>
          </p:nvPr>
        </p:nvSpPr>
        <p:spPr>
          <a:xfrm>
            <a:off x="706329" y="6286903"/>
            <a:ext cx="851361" cy="365125"/>
          </a:xfrm>
          <a:prstGeom prst="rect">
            <a:avLst/>
          </a:prstGeom>
        </p:spPr>
        <p:txBody>
          <a:bodyPr vert="horz" lIns="91440" tIns="45720" rIns="91440" bIns="45720" rtlCol="0" anchor="ctr"/>
          <a:lstStyle>
            <a:lvl1pPr algn="l">
              <a:defRPr sz="1100">
                <a:solidFill>
                  <a:srgbClr val="FFFFFF"/>
                </a:solidFill>
              </a:defRPr>
            </a:lvl1pPr>
          </a:lstStyle>
          <a:p>
            <a:fld id="{7932D879-090B-4330-AE35-E3BBCF6F70E5}" type="datetimeFigureOut">
              <a:rPr lang="da-DK" smtClean="0"/>
              <a:t>13-09-2015</a:t>
            </a:fld>
            <a:endParaRPr lang="da-DK"/>
          </a:p>
        </p:txBody>
      </p:sp>
      <p:sp>
        <p:nvSpPr>
          <p:cNvPr id="12" name="Footer Placeholder 4"/>
          <p:cNvSpPr>
            <a:spLocks noGrp="1"/>
          </p:cNvSpPr>
          <p:nvPr>
            <p:ph type="ftr" sz="quarter" idx="3"/>
          </p:nvPr>
        </p:nvSpPr>
        <p:spPr>
          <a:xfrm>
            <a:off x="1420114" y="6286903"/>
            <a:ext cx="3153740" cy="365125"/>
          </a:xfrm>
          <a:prstGeom prst="rect">
            <a:avLst/>
          </a:prstGeom>
        </p:spPr>
        <p:txBody>
          <a:bodyPr vert="horz" lIns="91440" tIns="45720" rIns="91440" bIns="45720" rtlCol="0" anchor="ctr"/>
          <a:lstStyle>
            <a:lvl1pPr algn="l">
              <a:defRPr sz="1100">
                <a:solidFill>
                  <a:srgbClr val="FFFFFF"/>
                </a:solidFill>
              </a:defRPr>
            </a:lvl1pPr>
          </a:lstStyle>
          <a:p>
            <a:endParaRPr lang="da-DK"/>
          </a:p>
        </p:txBody>
      </p:sp>
      <p:sp>
        <p:nvSpPr>
          <p:cNvPr id="13" name="Slide Number Placeholder 5"/>
          <p:cNvSpPr>
            <a:spLocks noGrp="1"/>
          </p:cNvSpPr>
          <p:nvPr>
            <p:ph type="sldNum" sz="quarter" idx="4"/>
          </p:nvPr>
        </p:nvSpPr>
        <p:spPr>
          <a:xfrm>
            <a:off x="228193" y="6286903"/>
            <a:ext cx="527746" cy="365125"/>
          </a:xfrm>
          <a:prstGeom prst="rect">
            <a:avLst/>
          </a:prstGeom>
        </p:spPr>
        <p:txBody>
          <a:bodyPr vert="horz" lIns="91440" tIns="45720" rIns="91440" bIns="45720" rtlCol="0" anchor="ctr"/>
          <a:lstStyle>
            <a:lvl1pPr algn="r">
              <a:defRPr sz="1100">
                <a:solidFill>
                  <a:srgbClr val="FFFFFF"/>
                </a:solidFill>
              </a:defRPr>
            </a:lvl1pPr>
          </a:lstStyle>
          <a:p>
            <a:fld id="{E63CE80F-ADD2-4EF6-B65F-88D466984584}" type="slidenum">
              <a:rPr lang="en-US" smtClean="0"/>
              <a:pPr/>
              <a:t>‹#›</a:t>
            </a:fld>
            <a:endParaRPr lang="en-US"/>
          </a:p>
        </p:txBody>
      </p:sp>
    </p:spTree>
    <p:extLst>
      <p:ext uri="{BB962C8B-B14F-4D97-AF65-F5344CB8AC3E}">
        <p14:creationId xmlns:p14="http://schemas.microsoft.com/office/powerpoint/2010/main" val="17600924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 name="Date Placeholder 3"/>
          <p:cNvSpPr>
            <a:spLocks noGrp="1"/>
          </p:cNvSpPr>
          <p:nvPr>
            <p:ph type="dt" sz="half" idx="2"/>
          </p:nvPr>
        </p:nvSpPr>
        <p:spPr>
          <a:xfrm>
            <a:off x="706329" y="6286903"/>
            <a:ext cx="851361" cy="365125"/>
          </a:xfrm>
          <a:prstGeom prst="rect">
            <a:avLst/>
          </a:prstGeom>
        </p:spPr>
        <p:txBody>
          <a:bodyPr vert="horz" lIns="91440" tIns="45720" rIns="91440" bIns="45720" rtlCol="0" anchor="ctr"/>
          <a:lstStyle>
            <a:lvl1pPr algn="l">
              <a:defRPr sz="1100">
                <a:solidFill>
                  <a:srgbClr val="FFFFFF"/>
                </a:solidFill>
              </a:defRPr>
            </a:lvl1pPr>
          </a:lstStyle>
          <a:p>
            <a:fld id="{7932D879-090B-4330-AE35-E3BBCF6F70E5}" type="datetimeFigureOut">
              <a:rPr lang="da-DK" smtClean="0"/>
              <a:t>13-09-2015</a:t>
            </a:fld>
            <a:endParaRPr lang="da-DK"/>
          </a:p>
        </p:txBody>
      </p:sp>
      <p:sp>
        <p:nvSpPr>
          <p:cNvPr id="11" name="Footer Placeholder 4"/>
          <p:cNvSpPr>
            <a:spLocks noGrp="1"/>
          </p:cNvSpPr>
          <p:nvPr>
            <p:ph type="ftr" sz="quarter" idx="3"/>
          </p:nvPr>
        </p:nvSpPr>
        <p:spPr>
          <a:xfrm>
            <a:off x="1420114" y="6286903"/>
            <a:ext cx="3153740" cy="365125"/>
          </a:xfrm>
          <a:prstGeom prst="rect">
            <a:avLst/>
          </a:prstGeom>
        </p:spPr>
        <p:txBody>
          <a:bodyPr vert="horz" lIns="91440" tIns="45720" rIns="91440" bIns="45720" rtlCol="0" anchor="ctr"/>
          <a:lstStyle>
            <a:lvl1pPr algn="l">
              <a:defRPr sz="1100">
                <a:solidFill>
                  <a:srgbClr val="FFFFFF"/>
                </a:solidFill>
              </a:defRPr>
            </a:lvl1pPr>
          </a:lstStyle>
          <a:p>
            <a:endParaRPr lang="da-DK"/>
          </a:p>
        </p:txBody>
      </p:sp>
      <p:sp>
        <p:nvSpPr>
          <p:cNvPr id="12" name="Slide Number Placeholder 5"/>
          <p:cNvSpPr>
            <a:spLocks noGrp="1"/>
          </p:cNvSpPr>
          <p:nvPr>
            <p:ph type="sldNum" sz="quarter" idx="4"/>
          </p:nvPr>
        </p:nvSpPr>
        <p:spPr>
          <a:xfrm>
            <a:off x="228193" y="6286903"/>
            <a:ext cx="527746" cy="365125"/>
          </a:xfrm>
          <a:prstGeom prst="rect">
            <a:avLst/>
          </a:prstGeom>
        </p:spPr>
        <p:txBody>
          <a:bodyPr vert="horz" lIns="91440" tIns="45720" rIns="91440" bIns="45720" rtlCol="0" anchor="ctr"/>
          <a:lstStyle>
            <a:lvl1pPr algn="r">
              <a:defRPr sz="1100">
                <a:solidFill>
                  <a:srgbClr val="FFFFFF"/>
                </a:solidFill>
              </a:defRPr>
            </a:lvl1pPr>
          </a:lstStyle>
          <a:p>
            <a:fld id="{F24E2B39-864F-4781-8E3F-28F9B24216E3}" type="slidenum">
              <a:rPr lang="da-DK" smtClean="0"/>
              <a:t>‹#›</a:t>
            </a:fld>
            <a:endParaRPr lang="da-DK"/>
          </a:p>
        </p:txBody>
      </p:sp>
    </p:spTree>
    <p:extLst>
      <p:ext uri="{BB962C8B-B14F-4D97-AF65-F5344CB8AC3E}">
        <p14:creationId xmlns:p14="http://schemas.microsoft.com/office/powerpoint/2010/main" val="548771439"/>
      </p:ext>
    </p:extLst>
  </p:cSld>
  <p:clrMapOvr>
    <a:masterClrMapping/>
  </p:clrMapOvr>
  <p:hf sldNum="0" hdr="0" ft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000"/>
            </a:lvl1pPr>
            <a:lvl2pPr>
              <a:defRPr sz="2600"/>
            </a:lvl2pPr>
            <a:lvl3pPr>
              <a:defRPr sz="22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3" name="Date Placeholder 3"/>
          <p:cNvSpPr>
            <a:spLocks noGrp="1"/>
          </p:cNvSpPr>
          <p:nvPr>
            <p:ph type="dt" sz="half" idx="10"/>
          </p:nvPr>
        </p:nvSpPr>
        <p:spPr>
          <a:xfrm>
            <a:off x="706329" y="6286903"/>
            <a:ext cx="851361" cy="365125"/>
          </a:xfrm>
          <a:prstGeom prst="rect">
            <a:avLst/>
          </a:prstGeom>
        </p:spPr>
        <p:txBody>
          <a:bodyPr vert="horz" lIns="91440" tIns="45720" rIns="91440" bIns="45720" rtlCol="0" anchor="ctr"/>
          <a:lstStyle>
            <a:lvl1pPr algn="l">
              <a:defRPr sz="1100">
                <a:solidFill>
                  <a:srgbClr val="FFFFFF"/>
                </a:solidFill>
              </a:defRPr>
            </a:lvl1pPr>
          </a:lstStyle>
          <a:p>
            <a:fld id="{D64AEC12-1BD6-4E63-823B-B0F5FFB602E3}" type="datetime1">
              <a:rPr lang="da-DK" smtClean="0"/>
              <a:t>13-09-2015</a:t>
            </a:fld>
            <a:endParaRPr lang="da-DK"/>
          </a:p>
        </p:txBody>
      </p:sp>
      <p:sp>
        <p:nvSpPr>
          <p:cNvPr id="14" name="Footer Placeholder 4"/>
          <p:cNvSpPr>
            <a:spLocks noGrp="1"/>
          </p:cNvSpPr>
          <p:nvPr>
            <p:ph type="ftr" sz="quarter" idx="3"/>
          </p:nvPr>
        </p:nvSpPr>
        <p:spPr>
          <a:xfrm>
            <a:off x="1420114" y="6286903"/>
            <a:ext cx="3153740" cy="365125"/>
          </a:xfrm>
          <a:prstGeom prst="rect">
            <a:avLst/>
          </a:prstGeom>
        </p:spPr>
        <p:txBody>
          <a:bodyPr vert="horz" lIns="91440" tIns="45720" rIns="91440" bIns="45720" rtlCol="0" anchor="ctr"/>
          <a:lstStyle>
            <a:lvl1pPr algn="l">
              <a:defRPr sz="1100">
                <a:solidFill>
                  <a:srgbClr val="FFFFFF"/>
                </a:solidFill>
              </a:defRPr>
            </a:lvl1pPr>
          </a:lstStyle>
          <a:p>
            <a:endParaRPr lang="da-DK"/>
          </a:p>
        </p:txBody>
      </p:sp>
      <p:sp>
        <p:nvSpPr>
          <p:cNvPr id="15" name="Slide Number Placeholder 5"/>
          <p:cNvSpPr>
            <a:spLocks noGrp="1"/>
          </p:cNvSpPr>
          <p:nvPr>
            <p:ph type="sldNum" sz="quarter" idx="4"/>
          </p:nvPr>
        </p:nvSpPr>
        <p:spPr>
          <a:xfrm>
            <a:off x="228193" y="6286903"/>
            <a:ext cx="527746" cy="365125"/>
          </a:xfrm>
          <a:prstGeom prst="rect">
            <a:avLst/>
          </a:prstGeom>
        </p:spPr>
        <p:txBody>
          <a:bodyPr vert="horz" lIns="91440" tIns="45720" rIns="91440" bIns="45720" rtlCol="0" anchor="ctr"/>
          <a:lstStyle>
            <a:lvl1pPr algn="r">
              <a:defRPr sz="1100">
                <a:solidFill>
                  <a:srgbClr val="FFFFFF"/>
                </a:solidFill>
              </a:defRPr>
            </a:lvl1pPr>
          </a:lstStyle>
          <a:p>
            <a:fld id="{9325E29C-42F4-4050-B791-9DF0A009ED45}" type="slidenum">
              <a:rPr lang="da-DK" smtClean="0"/>
              <a:t>‹#›</a:t>
            </a:fld>
            <a:endParaRPr lang="da-DK"/>
          </a:p>
        </p:txBody>
      </p:sp>
    </p:spTree>
    <p:extLst>
      <p:ext uri="{BB962C8B-B14F-4D97-AF65-F5344CB8AC3E}">
        <p14:creationId xmlns:p14="http://schemas.microsoft.com/office/powerpoint/2010/main" val="41609442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3" name="Date Placeholder 3"/>
          <p:cNvSpPr>
            <a:spLocks noGrp="1"/>
          </p:cNvSpPr>
          <p:nvPr>
            <p:ph type="dt" sz="half" idx="10"/>
          </p:nvPr>
        </p:nvSpPr>
        <p:spPr>
          <a:xfrm>
            <a:off x="706329" y="6286903"/>
            <a:ext cx="851361" cy="365125"/>
          </a:xfrm>
          <a:prstGeom prst="rect">
            <a:avLst/>
          </a:prstGeom>
        </p:spPr>
        <p:txBody>
          <a:bodyPr vert="horz" lIns="91440" tIns="45720" rIns="91440" bIns="45720" rtlCol="0" anchor="ctr"/>
          <a:lstStyle>
            <a:lvl1pPr algn="l">
              <a:defRPr sz="1100">
                <a:solidFill>
                  <a:srgbClr val="FFFFFF"/>
                </a:solidFill>
              </a:defRPr>
            </a:lvl1pPr>
          </a:lstStyle>
          <a:p>
            <a:fld id="{7932D879-090B-4330-AE35-E3BBCF6F70E5}" type="datetimeFigureOut">
              <a:rPr lang="da-DK" smtClean="0"/>
              <a:t>13-09-2015</a:t>
            </a:fld>
            <a:endParaRPr lang="da-DK"/>
          </a:p>
        </p:txBody>
      </p:sp>
      <p:sp>
        <p:nvSpPr>
          <p:cNvPr id="14" name="Footer Placeholder 4"/>
          <p:cNvSpPr>
            <a:spLocks noGrp="1"/>
          </p:cNvSpPr>
          <p:nvPr>
            <p:ph type="ftr" sz="quarter" idx="3"/>
          </p:nvPr>
        </p:nvSpPr>
        <p:spPr>
          <a:xfrm>
            <a:off x="1420114" y="6286903"/>
            <a:ext cx="3153740" cy="365125"/>
          </a:xfrm>
          <a:prstGeom prst="rect">
            <a:avLst/>
          </a:prstGeom>
        </p:spPr>
        <p:txBody>
          <a:bodyPr vert="horz" lIns="91440" tIns="45720" rIns="91440" bIns="45720" rtlCol="0" anchor="ctr"/>
          <a:lstStyle>
            <a:lvl1pPr algn="l">
              <a:defRPr sz="1100">
                <a:solidFill>
                  <a:srgbClr val="FFFFFF"/>
                </a:solidFill>
              </a:defRPr>
            </a:lvl1pPr>
          </a:lstStyle>
          <a:p>
            <a:endParaRPr lang="da-DK"/>
          </a:p>
        </p:txBody>
      </p:sp>
      <p:sp>
        <p:nvSpPr>
          <p:cNvPr id="15" name="Slide Number Placeholder 5"/>
          <p:cNvSpPr>
            <a:spLocks noGrp="1"/>
          </p:cNvSpPr>
          <p:nvPr>
            <p:ph type="sldNum" sz="quarter" idx="4"/>
          </p:nvPr>
        </p:nvSpPr>
        <p:spPr>
          <a:xfrm>
            <a:off x="228193" y="6286903"/>
            <a:ext cx="527746" cy="365125"/>
          </a:xfrm>
          <a:prstGeom prst="rect">
            <a:avLst/>
          </a:prstGeom>
        </p:spPr>
        <p:txBody>
          <a:bodyPr vert="horz" lIns="91440" tIns="45720" rIns="91440" bIns="45720" rtlCol="0" anchor="ctr"/>
          <a:lstStyle>
            <a:lvl1pPr algn="r">
              <a:defRPr sz="1100">
                <a:solidFill>
                  <a:srgbClr val="FFFFFF"/>
                </a:solidFill>
              </a:defRPr>
            </a:lvl1pPr>
          </a:lstStyle>
          <a:p>
            <a:fld id="{F24E2B39-864F-4781-8E3F-28F9B24216E3}" type="slidenum">
              <a:rPr lang="da-DK" smtClean="0"/>
              <a:t>‹#›</a:t>
            </a:fld>
            <a:endParaRPr lang="da-DK"/>
          </a:p>
        </p:txBody>
      </p:sp>
    </p:spTree>
    <p:extLst>
      <p:ext uri="{BB962C8B-B14F-4D97-AF65-F5344CB8AC3E}">
        <p14:creationId xmlns:p14="http://schemas.microsoft.com/office/powerpoint/2010/main" val="1703800366"/>
      </p:ext>
    </p:extLst>
  </p:cSld>
  <p:clrMapOvr>
    <a:masterClrMapping/>
  </p:clrMapOvr>
  <p:hf sldNum="0" hdr="0" ft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jp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2.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3" name="Picture 12"/>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106728" y="6072791"/>
            <a:ext cx="9143995" cy="795130"/>
          </a:xfrm>
          <a:prstGeom prst="rect">
            <a:avLst/>
          </a:prstGeom>
        </p:spPr>
      </p:pic>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06329" y="6286903"/>
            <a:ext cx="851361" cy="365125"/>
          </a:xfrm>
          <a:prstGeom prst="rect">
            <a:avLst/>
          </a:prstGeom>
        </p:spPr>
        <p:txBody>
          <a:bodyPr vert="horz" lIns="91440" tIns="45720" rIns="91440" bIns="45720" rtlCol="0" anchor="ctr"/>
          <a:lstStyle>
            <a:lvl1pPr algn="l">
              <a:defRPr sz="1100">
                <a:solidFill>
                  <a:srgbClr val="FFFFFF"/>
                </a:solidFill>
              </a:defRPr>
            </a:lvl1pPr>
          </a:lstStyle>
          <a:p>
            <a:fld id="{7932D879-090B-4330-AE35-E3BBCF6F70E5}" type="datetimeFigureOut">
              <a:rPr lang="da-DK" smtClean="0"/>
              <a:t>13-09-2015</a:t>
            </a:fld>
            <a:endParaRPr lang="da-DK"/>
          </a:p>
        </p:txBody>
      </p:sp>
      <p:sp>
        <p:nvSpPr>
          <p:cNvPr id="5" name="Footer Placeholder 4"/>
          <p:cNvSpPr>
            <a:spLocks noGrp="1"/>
          </p:cNvSpPr>
          <p:nvPr>
            <p:ph type="ftr" sz="quarter" idx="3"/>
          </p:nvPr>
        </p:nvSpPr>
        <p:spPr>
          <a:xfrm>
            <a:off x="1420114" y="6286903"/>
            <a:ext cx="3153740" cy="365125"/>
          </a:xfrm>
          <a:prstGeom prst="rect">
            <a:avLst/>
          </a:prstGeom>
        </p:spPr>
        <p:txBody>
          <a:bodyPr vert="horz" lIns="91440" tIns="45720" rIns="91440" bIns="45720" rtlCol="0" anchor="ctr"/>
          <a:lstStyle>
            <a:lvl1pPr algn="l">
              <a:defRPr sz="1100">
                <a:solidFill>
                  <a:srgbClr val="FFFFFF"/>
                </a:solidFill>
              </a:defRPr>
            </a:lvl1pPr>
          </a:lstStyle>
          <a:p>
            <a:endParaRPr lang="da-DK"/>
          </a:p>
        </p:txBody>
      </p:sp>
      <p:sp>
        <p:nvSpPr>
          <p:cNvPr id="6" name="Slide Number Placeholder 5"/>
          <p:cNvSpPr>
            <a:spLocks noGrp="1"/>
          </p:cNvSpPr>
          <p:nvPr>
            <p:ph type="sldNum" sz="quarter" idx="4"/>
          </p:nvPr>
        </p:nvSpPr>
        <p:spPr>
          <a:xfrm>
            <a:off x="228193" y="6286903"/>
            <a:ext cx="527746" cy="365125"/>
          </a:xfrm>
          <a:prstGeom prst="rect">
            <a:avLst/>
          </a:prstGeom>
        </p:spPr>
        <p:txBody>
          <a:bodyPr vert="horz" lIns="91440" tIns="45720" rIns="91440" bIns="45720" rtlCol="0" anchor="ctr"/>
          <a:lstStyle>
            <a:lvl1pPr algn="r">
              <a:defRPr sz="1100">
                <a:solidFill>
                  <a:srgbClr val="FFFFFF"/>
                </a:solidFill>
              </a:defRPr>
            </a:lvl1pPr>
          </a:lstStyle>
          <a:p>
            <a:fld id="{F24E2B39-864F-4781-8E3F-28F9B24216E3}" type="slidenum">
              <a:rPr lang="da-DK" smtClean="0"/>
              <a:t>‹#›</a:t>
            </a:fld>
            <a:endParaRPr lang="da-DK"/>
          </a:p>
        </p:txBody>
      </p:sp>
      <p:sp>
        <p:nvSpPr>
          <p:cNvPr id="7" name="TextBox 6"/>
          <p:cNvSpPr txBox="1"/>
          <p:nvPr/>
        </p:nvSpPr>
        <p:spPr>
          <a:xfrm>
            <a:off x="1260044" y="1220302"/>
            <a:ext cx="184666" cy="369332"/>
          </a:xfrm>
          <a:prstGeom prst="rect">
            <a:avLst/>
          </a:prstGeom>
          <a:noFill/>
        </p:spPr>
        <p:txBody>
          <a:bodyPr wrap="none" rtlCol="0">
            <a:spAutoFit/>
          </a:bodyPr>
          <a:lstStyle/>
          <a:p>
            <a:endParaRPr lang="en-US" dirty="0"/>
          </a:p>
        </p:txBody>
      </p:sp>
      <p:pic>
        <p:nvPicPr>
          <p:cNvPr id="8" name="Picture 7" descr="SQLSaturday_Final_Web.jpg"/>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7124337" y="5911456"/>
            <a:ext cx="1912930" cy="956465"/>
          </a:xfrm>
          <a:prstGeom prst="rect">
            <a:avLst/>
          </a:prstGeom>
        </p:spPr>
      </p:pic>
    </p:spTree>
    <p:extLst>
      <p:ext uri="{BB962C8B-B14F-4D97-AF65-F5344CB8AC3E}">
        <p14:creationId xmlns:p14="http://schemas.microsoft.com/office/powerpoint/2010/main" val="1486279366"/>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649" r:id="rId13"/>
    <p:sldLayoutId id="2147483663" r:id="rId14"/>
    <p:sldLayoutId id="2147483656" r:id="rId15"/>
    <p:sldLayoutId id="2147483662" r:id="rId16"/>
    <p:sldLayoutId id="2147483668" r:id="rId17"/>
    <p:sldLayoutId id="2147483669" r:id="rId18"/>
    <p:sldLayoutId id="2147483670" r:id="rId19"/>
  </p:sldLayoutIdLst>
  <p:hf sldNum="0" hdr="0" ftr="0"/>
  <p:txStyles>
    <p:titleStyle>
      <a:lvl1pPr algn="l" defTabSz="457200" rtl="0" eaLnBrk="1" latinLnBrk="0" hangingPunct="1">
        <a:spcBef>
          <a:spcPct val="0"/>
        </a:spcBef>
        <a:buNone/>
        <a:defRPr sz="3600" kern="1200">
          <a:solidFill>
            <a:schemeClr val="accent1"/>
          </a:solidFill>
          <a:latin typeface="+mj-lt"/>
          <a:ea typeface="+mj-ea"/>
          <a:cs typeface="+mj-cs"/>
        </a:defRPr>
      </a:lvl1pPr>
    </p:titleStyle>
    <p:bodyStyle>
      <a:lvl1pPr marL="342900" indent="-342900" algn="l" defTabSz="457200" rtl="0" eaLnBrk="1" latinLnBrk="0" hangingPunct="1">
        <a:spcBef>
          <a:spcPct val="20000"/>
        </a:spcBef>
        <a:buFont typeface="Wingdings" charset="2"/>
        <a:buChar char="§"/>
        <a:defRPr sz="3000" kern="1200">
          <a:solidFill>
            <a:schemeClr val="tx2"/>
          </a:solidFill>
          <a:latin typeface="+mn-lt"/>
          <a:ea typeface="+mn-ea"/>
          <a:cs typeface="+mn-cs"/>
        </a:defRPr>
      </a:lvl1pPr>
      <a:lvl2pPr marL="742950" indent="-285750" algn="l" defTabSz="457200" rtl="0" eaLnBrk="1" latinLnBrk="0" hangingPunct="1">
        <a:spcBef>
          <a:spcPct val="20000"/>
        </a:spcBef>
        <a:buFont typeface="Wingdings" charset="2"/>
        <a:buChar char="§"/>
        <a:defRPr sz="2600" kern="1200">
          <a:solidFill>
            <a:schemeClr val="tx2"/>
          </a:solidFill>
          <a:latin typeface="+mn-lt"/>
          <a:ea typeface="+mn-ea"/>
          <a:cs typeface="+mn-cs"/>
        </a:defRPr>
      </a:lvl2pPr>
      <a:lvl3pPr marL="1143000" indent="-228600" algn="l" defTabSz="457200" rtl="0" eaLnBrk="1" latinLnBrk="0" hangingPunct="1">
        <a:spcBef>
          <a:spcPct val="20000"/>
        </a:spcBef>
        <a:buFont typeface="Wingdings" charset="2"/>
        <a:buChar char="§"/>
        <a:defRPr sz="2200" kern="1200">
          <a:solidFill>
            <a:schemeClr val="tx2"/>
          </a:solidFill>
          <a:latin typeface="+mn-lt"/>
          <a:ea typeface="+mn-ea"/>
          <a:cs typeface="+mn-cs"/>
        </a:defRPr>
      </a:lvl3pPr>
      <a:lvl4pPr marL="1600200" indent="-228600" algn="l" defTabSz="457200" rtl="0" eaLnBrk="1" latinLnBrk="0" hangingPunct="1">
        <a:spcBef>
          <a:spcPct val="20000"/>
        </a:spcBef>
        <a:buFont typeface="Wingdings" charset="2"/>
        <a:buChar char="§"/>
        <a:defRPr sz="2000" kern="1200">
          <a:solidFill>
            <a:schemeClr val="tx2"/>
          </a:solidFill>
          <a:latin typeface="+mn-lt"/>
          <a:ea typeface="+mn-ea"/>
          <a:cs typeface="+mn-cs"/>
        </a:defRPr>
      </a:lvl4pPr>
      <a:lvl5pPr marL="2057400" indent="-228600" algn="l" defTabSz="457200" rtl="0" eaLnBrk="1" latinLnBrk="0" hangingPunct="1">
        <a:spcBef>
          <a:spcPct val="20000"/>
        </a:spcBef>
        <a:buFont typeface="Wingdings" charset="2"/>
        <a:buChar char="§"/>
        <a:defRPr sz="1800" kern="1200">
          <a:solidFill>
            <a:schemeClr val="tx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5.xml"/><Relationship Id="rId5" Type="http://schemas.openxmlformats.org/officeDocument/2006/relationships/image" Target="../media/image26.png"/><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3" Type="http://schemas.openxmlformats.org/officeDocument/2006/relationships/image" Target="../media/image27.gif"/><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5.xml"/><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8" Type="http://schemas.openxmlformats.org/officeDocument/2006/relationships/image" Target="../media/image34.jpeg"/><Relationship Id="rId13" Type="http://schemas.openxmlformats.org/officeDocument/2006/relationships/image" Target="../media/image39.jpeg"/><Relationship Id="rId3" Type="http://schemas.openxmlformats.org/officeDocument/2006/relationships/image" Target="../media/image29.jpeg"/><Relationship Id="rId7" Type="http://schemas.openxmlformats.org/officeDocument/2006/relationships/image" Target="../media/image33.jpeg"/><Relationship Id="rId12" Type="http://schemas.openxmlformats.org/officeDocument/2006/relationships/image" Target="../media/image38.jpeg"/><Relationship Id="rId2" Type="http://schemas.openxmlformats.org/officeDocument/2006/relationships/image" Target="../media/image28.png"/><Relationship Id="rId1" Type="http://schemas.openxmlformats.org/officeDocument/2006/relationships/slideLayout" Target="../slideLayouts/slideLayout7.xml"/><Relationship Id="rId6" Type="http://schemas.openxmlformats.org/officeDocument/2006/relationships/image" Target="../media/image32.jpeg"/><Relationship Id="rId11" Type="http://schemas.openxmlformats.org/officeDocument/2006/relationships/image" Target="../media/image37.jpeg"/><Relationship Id="rId5" Type="http://schemas.openxmlformats.org/officeDocument/2006/relationships/image" Target="../media/image31.jpeg"/><Relationship Id="rId10" Type="http://schemas.openxmlformats.org/officeDocument/2006/relationships/image" Target="../media/image36.jpeg"/><Relationship Id="rId4" Type="http://schemas.openxmlformats.org/officeDocument/2006/relationships/image" Target="../media/image30.png"/><Relationship Id="rId9" Type="http://schemas.openxmlformats.org/officeDocument/2006/relationships/image" Target="../media/image35.jpeg"/><Relationship Id="rId14" Type="http://schemas.openxmlformats.org/officeDocument/2006/relationships/image" Target="../media/image40.jpe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solidFill>
                  <a:srgbClr val="084E83"/>
                </a:solidFill>
              </a:rPr>
              <a:t>Taking your application to memory</a:t>
            </a:r>
            <a:endParaRPr lang="en-US" dirty="0">
              <a:solidFill>
                <a:srgbClr val="084E83"/>
              </a:solidFill>
            </a:endParaRPr>
          </a:p>
        </p:txBody>
      </p:sp>
      <p:sp>
        <p:nvSpPr>
          <p:cNvPr id="3" name="Subtitle 2"/>
          <p:cNvSpPr>
            <a:spLocks noGrp="1"/>
          </p:cNvSpPr>
          <p:nvPr>
            <p:ph type="subTitle" idx="1"/>
          </p:nvPr>
        </p:nvSpPr>
        <p:spPr/>
        <p:txBody>
          <a:bodyPr>
            <a:normAutofit/>
          </a:bodyPr>
          <a:lstStyle/>
          <a:p>
            <a:r>
              <a:rPr lang="en-US" sz="2400" dirty="0" smtClean="0">
                <a:solidFill>
                  <a:srgbClr val="8DAE3D"/>
                </a:solidFill>
              </a:rPr>
              <a:t> - A case study</a:t>
            </a:r>
            <a:endParaRPr lang="en-US" sz="2400" dirty="0">
              <a:solidFill>
                <a:srgbClr val="8DAE3D"/>
              </a:solidFill>
            </a:endParaRPr>
          </a:p>
        </p:txBody>
      </p:sp>
      <p:sp>
        <p:nvSpPr>
          <p:cNvPr id="4" name="TextBox 3"/>
          <p:cNvSpPr txBox="1"/>
          <p:nvPr/>
        </p:nvSpPr>
        <p:spPr>
          <a:xfrm>
            <a:off x="471365" y="5805264"/>
            <a:ext cx="4032448" cy="523220"/>
          </a:xfrm>
          <a:prstGeom prst="rect">
            <a:avLst/>
          </a:prstGeom>
          <a:noFill/>
        </p:spPr>
        <p:txBody>
          <a:bodyPr wrap="square" rtlCol="0">
            <a:spAutoFit/>
          </a:bodyPr>
          <a:lstStyle/>
          <a:p>
            <a:r>
              <a:rPr lang="en-US" sz="2800" dirty="0" smtClean="0">
                <a:solidFill>
                  <a:srgbClr val="084E83"/>
                </a:solidFill>
              </a:rPr>
              <a:t>Rasmus Reinholdt</a:t>
            </a:r>
            <a:endParaRPr lang="da-DK" sz="2800" dirty="0">
              <a:solidFill>
                <a:srgbClr val="084E83"/>
              </a:solidFill>
            </a:endParaRPr>
          </a:p>
        </p:txBody>
      </p:sp>
    </p:spTree>
    <p:extLst>
      <p:ext uri="{BB962C8B-B14F-4D97-AF65-F5344CB8AC3E}">
        <p14:creationId xmlns:p14="http://schemas.microsoft.com/office/powerpoint/2010/main" val="3661758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6712"/>
            <a:ext cx="8229600" cy="5289451"/>
          </a:xfrm>
        </p:spPr>
        <p:txBody>
          <a:bodyPr>
            <a:normAutofit/>
          </a:bodyPr>
          <a:lstStyle/>
          <a:p>
            <a:r>
              <a:rPr lang="en-US" sz="3200" dirty="0" smtClean="0">
                <a:solidFill>
                  <a:srgbClr val="8DAE3D"/>
                </a:solidFill>
              </a:rPr>
              <a:t>Works seamlessly with current SQL Server objects</a:t>
            </a:r>
          </a:p>
          <a:p>
            <a:r>
              <a:rPr lang="en-US" sz="3200" dirty="0" smtClean="0">
                <a:solidFill>
                  <a:srgbClr val="084E83"/>
                </a:solidFill>
              </a:rPr>
              <a:t>Is fully ACID compliant</a:t>
            </a:r>
          </a:p>
          <a:p>
            <a:r>
              <a:rPr lang="en-US" sz="3200" dirty="0" smtClean="0">
                <a:solidFill>
                  <a:srgbClr val="8DAE3D"/>
                </a:solidFill>
              </a:rPr>
              <a:t>You can mix in-memory and disk based tables in the same database</a:t>
            </a:r>
          </a:p>
          <a:p>
            <a:r>
              <a:rPr lang="en-US" sz="3200" dirty="0" smtClean="0">
                <a:solidFill>
                  <a:srgbClr val="084E83"/>
                </a:solidFill>
              </a:rPr>
              <a:t>Your transactions can span in-memory and disk based tables in the same database</a:t>
            </a:r>
          </a:p>
          <a:p>
            <a:r>
              <a:rPr lang="en-US" sz="3200" dirty="0" smtClean="0">
                <a:solidFill>
                  <a:srgbClr val="8DAE3D"/>
                </a:solidFill>
              </a:rPr>
              <a:t>Works with high availability</a:t>
            </a:r>
          </a:p>
          <a:p>
            <a:pPr lvl="1"/>
            <a:endParaRPr lang="en-US" dirty="0" smtClean="0">
              <a:solidFill>
                <a:srgbClr val="8DAE3D"/>
              </a:solidFill>
            </a:endParaRPr>
          </a:p>
          <a:p>
            <a:pPr lvl="1"/>
            <a:endParaRPr lang="en-US" dirty="0" smtClean="0">
              <a:solidFill>
                <a:srgbClr val="8DAE3D"/>
              </a:solidFill>
            </a:endParaRPr>
          </a:p>
          <a:p>
            <a:endParaRPr lang="en-US" dirty="0" smtClean="0">
              <a:solidFill>
                <a:srgbClr val="8DAE3D"/>
              </a:solidFill>
            </a:endParaRPr>
          </a:p>
          <a:p>
            <a:endParaRPr lang="en-US" dirty="0" smtClean="0">
              <a:solidFill>
                <a:srgbClr val="8DAE3D"/>
              </a:solidFill>
            </a:endParaRPr>
          </a:p>
        </p:txBody>
      </p:sp>
    </p:spTree>
    <p:extLst>
      <p:ext uri="{BB962C8B-B14F-4D97-AF65-F5344CB8AC3E}">
        <p14:creationId xmlns:p14="http://schemas.microsoft.com/office/powerpoint/2010/main" val="6838410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lstStyle/>
          <a:p>
            <a:pPr algn="ctr"/>
            <a:r>
              <a:rPr lang="en-US" sz="4400" dirty="0" smtClean="0">
                <a:solidFill>
                  <a:srgbClr val="8DAE3D"/>
                </a:solidFill>
              </a:rPr>
              <a:t>WHY</a:t>
            </a:r>
            <a:endParaRPr lang="da-DK" dirty="0">
              <a:solidFill>
                <a:srgbClr val="8DAE3D"/>
              </a:solidFill>
            </a:endParaRPr>
          </a:p>
        </p:txBody>
      </p:sp>
      <p:pic>
        <p:nvPicPr>
          <p:cNvPr id="7172" name="Picture 4" descr="http://sqlresearch.com/wp-content/uploads/2012/11/Hekaton-r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980728"/>
            <a:ext cx="5702231" cy="52997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33581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dirty="0" smtClean="0">
                <a:solidFill>
                  <a:srgbClr val="8DAE3D"/>
                </a:solidFill>
              </a:rPr>
              <a:t>WHAT</a:t>
            </a:r>
            <a:endParaRPr lang="da-DK" dirty="0">
              <a:solidFill>
                <a:srgbClr val="8DAE3D"/>
              </a:solidFill>
            </a:endParaRPr>
          </a:p>
        </p:txBody>
      </p:sp>
      <p:sp>
        <p:nvSpPr>
          <p:cNvPr id="5" name="Content Placeholder 4"/>
          <p:cNvSpPr>
            <a:spLocks noGrp="1"/>
          </p:cNvSpPr>
          <p:nvPr>
            <p:ph idx="1"/>
          </p:nvPr>
        </p:nvSpPr>
        <p:spPr/>
        <p:txBody>
          <a:bodyPr/>
          <a:lstStyle/>
          <a:p>
            <a:endParaRPr lang="da-DK"/>
          </a:p>
        </p:txBody>
      </p:sp>
      <p:pic>
        <p:nvPicPr>
          <p:cNvPr id="8194" name="Picture 2" descr="http://2eof2j3oc7is20vt9q3g7tlo5xe.wpengine.netdna-cdn.com/wp-content/uploads/2014/03/microsoft-sql-server-workload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578378"/>
            <a:ext cx="7952532" cy="43204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78238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Billedresultat for space launc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4624" y="-16322"/>
            <a:ext cx="11029979" cy="687432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p:txBody>
          <a:bodyPr/>
          <a:lstStyle/>
          <a:p>
            <a:r>
              <a:rPr lang="da-DK" sz="8800" dirty="0">
                <a:solidFill>
                  <a:srgbClr val="0C4A7D"/>
                </a:solidFill>
              </a:rPr>
              <a:t>Demo</a:t>
            </a:r>
            <a:endParaRPr lang="da-DK" dirty="0">
              <a:solidFill>
                <a:srgbClr val="0C4A7D"/>
              </a:solidFill>
            </a:endParaRPr>
          </a:p>
        </p:txBody>
      </p:sp>
      <p:sp>
        <p:nvSpPr>
          <p:cNvPr id="3" name="Pladsholder til tekst 2"/>
          <p:cNvSpPr>
            <a:spLocks noGrp="1"/>
          </p:cNvSpPr>
          <p:nvPr>
            <p:ph type="subTitle" idx="1"/>
          </p:nvPr>
        </p:nvSpPr>
        <p:spPr>
          <a:xfrm>
            <a:off x="657291" y="3785392"/>
            <a:ext cx="7912149" cy="744488"/>
          </a:xfrm>
        </p:spPr>
        <p:txBody>
          <a:bodyPr>
            <a:normAutofit/>
          </a:bodyPr>
          <a:lstStyle/>
          <a:p>
            <a:r>
              <a:rPr lang="da-DK" sz="2000" dirty="0" smtClean="0">
                <a:solidFill>
                  <a:srgbClr val="8DAE3D"/>
                </a:solidFill>
              </a:rPr>
              <a:t>How </a:t>
            </a:r>
            <a:r>
              <a:rPr lang="da-DK" sz="2000" dirty="0" err="1" smtClean="0">
                <a:solidFill>
                  <a:srgbClr val="8DAE3D"/>
                </a:solidFill>
              </a:rPr>
              <a:t>does</a:t>
            </a:r>
            <a:r>
              <a:rPr lang="da-DK" sz="2000" dirty="0" smtClean="0">
                <a:solidFill>
                  <a:srgbClr val="8DAE3D"/>
                </a:solidFill>
              </a:rPr>
              <a:t> In-</a:t>
            </a:r>
            <a:r>
              <a:rPr lang="da-DK" sz="2000" dirty="0" err="1" smtClean="0">
                <a:solidFill>
                  <a:srgbClr val="8DAE3D"/>
                </a:solidFill>
              </a:rPr>
              <a:t>memory</a:t>
            </a:r>
            <a:r>
              <a:rPr lang="da-DK" sz="2000" dirty="0" smtClean="0">
                <a:solidFill>
                  <a:srgbClr val="8DAE3D"/>
                </a:solidFill>
              </a:rPr>
              <a:t> </a:t>
            </a:r>
            <a:r>
              <a:rPr lang="da-DK" sz="2000" dirty="0" err="1" smtClean="0">
                <a:solidFill>
                  <a:srgbClr val="8DAE3D"/>
                </a:solidFill>
              </a:rPr>
              <a:t>tables</a:t>
            </a:r>
            <a:r>
              <a:rPr lang="da-DK" sz="2000" dirty="0" smtClean="0">
                <a:solidFill>
                  <a:srgbClr val="8DAE3D"/>
                </a:solidFill>
              </a:rPr>
              <a:t> perform</a:t>
            </a:r>
            <a:endParaRPr lang="da-DK" sz="2000" dirty="0">
              <a:solidFill>
                <a:srgbClr val="8DAE3D"/>
              </a:solidFill>
            </a:endParaRPr>
          </a:p>
          <a:p>
            <a:endParaRPr lang="da-DK" dirty="0"/>
          </a:p>
        </p:txBody>
      </p:sp>
    </p:spTree>
    <p:extLst>
      <p:ext uri="{BB962C8B-B14F-4D97-AF65-F5344CB8AC3E}">
        <p14:creationId xmlns:p14="http://schemas.microsoft.com/office/powerpoint/2010/main" val="36884961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descr="Billedresultat for memor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57575" y="3212976"/>
            <a:ext cx="2228850" cy="20574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628650" y="548680"/>
            <a:ext cx="7886700" cy="1224136"/>
          </a:xfrm>
        </p:spPr>
        <p:txBody>
          <a:bodyPr>
            <a:normAutofit fontScale="90000"/>
          </a:bodyPr>
          <a:lstStyle/>
          <a:p>
            <a:pPr algn="ctr"/>
            <a:r>
              <a:rPr lang="en-US" dirty="0" smtClean="0">
                <a:solidFill>
                  <a:srgbClr val="084E83"/>
                </a:solidFill>
              </a:rPr>
              <a:t>Converting our application</a:t>
            </a:r>
            <a:endParaRPr lang="da-DK" dirty="0">
              <a:solidFill>
                <a:srgbClr val="084E83"/>
              </a:solidFill>
            </a:endParaRPr>
          </a:p>
        </p:txBody>
      </p:sp>
      <p:pic>
        <p:nvPicPr>
          <p:cNvPr id="4098" name="Picture 2" descr="http://static.wixstatic.com/media/8b2c2c_d1ce19a1af3b4f35bd26eb2080098b62.jpg_srz_p_600_140_75_22_0.50_1.20_0.00_jpg_srz"/>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5696" y="2420888"/>
            <a:ext cx="5715000" cy="1333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63156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622879" y="1690689"/>
            <a:ext cx="7886700" cy="3943350"/>
          </a:xfrm>
          <a:prstGeom prst="rect">
            <a:avLst/>
          </a:prstGeom>
        </p:spPr>
      </p:pic>
      <p:pic>
        <p:nvPicPr>
          <p:cNvPr id="6" name="Picture 2" descr="http://static.wixstatic.com/media/8b2c2c_d1ce19a1af3b4f35bd26eb2080098b62.jpg_srz_p_600_140_75_22_0.50_1.20_0.00_jpg_srz"/>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1491" y="301626"/>
            <a:ext cx="5715000" cy="1333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061917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400" dirty="0" smtClean="0">
                <a:solidFill>
                  <a:srgbClr val="084E83"/>
                </a:solidFill>
              </a:rPr>
              <a:t>GAP analysis</a:t>
            </a:r>
            <a:endParaRPr lang="da-DK" sz="5400" dirty="0">
              <a:solidFill>
                <a:srgbClr val="084E83"/>
              </a:solidFill>
            </a:endParaRPr>
          </a:p>
        </p:txBody>
      </p:sp>
      <p:sp>
        <p:nvSpPr>
          <p:cNvPr id="3" name="Text Placeholder 2"/>
          <p:cNvSpPr>
            <a:spLocks noGrp="1"/>
          </p:cNvSpPr>
          <p:nvPr>
            <p:ph type="body" idx="1"/>
          </p:nvPr>
        </p:nvSpPr>
        <p:spPr>
          <a:xfrm>
            <a:off x="629842" y="1681163"/>
            <a:ext cx="3868340" cy="523701"/>
          </a:xfrm>
        </p:spPr>
        <p:txBody>
          <a:bodyPr>
            <a:normAutofit fontScale="92500" lnSpcReduction="10000"/>
          </a:bodyPr>
          <a:lstStyle/>
          <a:p>
            <a:r>
              <a:rPr lang="en-US" sz="3200" dirty="0" smtClean="0">
                <a:solidFill>
                  <a:srgbClr val="8DAE3D"/>
                </a:solidFill>
              </a:rPr>
              <a:t> </a:t>
            </a:r>
            <a:r>
              <a:rPr lang="en-US" sz="3200" dirty="0" err="1" smtClean="0">
                <a:solidFill>
                  <a:srgbClr val="8DAE3D"/>
                </a:solidFill>
              </a:rPr>
              <a:t>Effektor</a:t>
            </a:r>
            <a:endParaRPr lang="da-DK" dirty="0">
              <a:solidFill>
                <a:srgbClr val="8DAE3D"/>
              </a:solidFill>
            </a:endParaRPr>
          </a:p>
        </p:txBody>
      </p:sp>
      <p:sp>
        <p:nvSpPr>
          <p:cNvPr id="4" name="Content Placeholder 3"/>
          <p:cNvSpPr>
            <a:spLocks noGrp="1"/>
          </p:cNvSpPr>
          <p:nvPr>
            <p:ph sz="half" idx="2"/>
          </p:nvPr>
        </p:nvSpPr>
        <p:spPr>
          <a:xfrm>
            <a:off x="629842" y="2173589"/>
            <a:ext cx="5310310" cy="4182762"/>
          </a:xfrm>
        </p:spPr>
        <p:txBody>
          <a:bodyPr>
            <a:noAutofit/>
          </a:bodyPr>
          <a:lstStyle/>
          <a:p>
            <a:pPr>
              <a:lnSpc>
                <a:spcPct val="100000"/>
              </a:lnSpc>
            </a:pPr>
            <a:r>
              <a:rPr lang="en-US" sz="2800" dirty="0" smtClean="0">
                <a:solidFill>
                  <a:srgbClr val="084E83"/>
                </a:solidFill>
              </a:rPr>
              <a:t>Dynamic </a:t>
            </a:r>
            <a:r>
              <a:rPr lang="en-US" sz="2800" dirty="0" err="1" smtClean="0">
                <a:solidFill>
                  <a:srgbClr val="084E83"/>
                </a:solidFill>
              </a:rPr>
              <a:t>sql</a:t>
            </a:r>
            <a:endParaRPr lang="en-US" sz="2800" dirty="0" smtClean="0">
              <a:solidFill>
                <a:srgbClr val="084E83"/>
              </a:solidFill>
            </a:endParaRPr>
          </a:p>
          <a:p>
            <a:pPr>
              <a:lnSpc>
                <a:spcPct val="100000"/>
              </a:lnSpc>
            </a:pPr>
            <a:r>
              <a:rPr lang="en-US" sz="2800" dirty="0" smtClean="0">
                <a:solidFill>
                  <a:srgbClr val="084E83"/>
                </a:solidFill>
              </a:rPr>
              <a:t>Foreign keys</a:t>
            </a:r>
          </a:p>
          <a:p>
            <a:pPr>
              <a:lnSpc>
                <a:spcPct val="100000"/>
              </a:lnSpc>
            </a:pPr>
            <a:r>
              <a:rPr lang="en-US" sz="2800" dirty="0" smtClean="0">
                <a:solidFill>
                  <a:srgbClr val="084E83"/>
                </a:solidFill>
              </a:rPr>
              <a:t>Primary keys</a:t>
            </a:r>
          </a:p>
          <a:p>
            <a:pPr>
              <a:lnSpc>
                <a:spcPct val="100000"/>
              </a:lnSpc>
            </a:pPr>
            <a:r>
              <a:rPr lang="en-US" sz="2800" dirty="0" smtClean="0">
                <a:solidFill>
                  <a:srgbClr val="084E83"/>
                </a:solidFill>
              </a:rPr>
              <a:t>Inner joins</a:t>
            </a:r>
          </a:p>
          <a:p>
            <a:pPr>
              <a:lnSpc>
                <a:spcPct val="100000"/>
              </a:lnSpc>
            </a:pPr>
            <a:r>
              <a:rPr lang="en-US" sz="2800" dirty="0" smtClean="0">
                <a:solidFill>
                  <a:srgbClr val="084E83"/>
                </a:solidFill>
              </a:rPr>
              <a:t>Outer joins</a:t>
            </a:r>
          </a:p>
          <a:p>
            <a:pPr>
              <a:lnSpc>
                <a:spcPct val="100000"/>
              </a:lnSpc>
            </a:pPr>
            <a:r>
              <a:rPr lang="en-US" sz="2800" dirty="0" smtClean="0">
                <a:solidFill>
                  <a:srgbClr val="084E83"/>
                </a:solidFill>
              </a:rPr>
              <a:t>Truncates</a:t>
            </a:r>
          </a:p>
          <a:p>
            <a:pPr>
              <a:lnSpc>
                <a:spcPct val="100000"/>
              </a:lnSpc>
            </a:pPr>
            <a:r>
              <a:rPr lang="en-US" sz="2800" dirty="0" smtClean="0">
                <a:solidFill>
                  <a:srgbClr val="084E83"/>
                </a:solidFill>
              </a:rPr>
              <a:t>Moving large amounts of data</a:t>
            </a:r>
          </a:p>
          <a:p>
            <a:pPr>
              <a:lnSpc>
                <a:spcPct val="100000"/>
              </a:lnSpc>
            </a:pPr>
            <a:r>
              <a:rPr lang="en-US" sz="2800" dirty="0" smtClean="0">
                <a:solidFill>
                  <a:srgbClr val="084E83"/>
                </a:solidFill>
              </a:rPr>
              <a:t>Merge</a:t>
            </a:r>
            <a:endParaRPr lang="da-DK" sz="2800" dirty="0">
              <a:solidFill>
                <a:srgbClr val="084E83"/>
              </a:solidFill>
            </a:endParaRPr>
          </a:p>
        </p:txBody>
      </p:sp>
      <p:sp>
        <p:nvSpPr>
          <p:cNvPr id="5" name="Text Placeholder 4"/>
          <p:cNvSpPr>
            <a:spLocks noGrp="1"/>
          </p:cNvSpPr>
          <p:nvPr>
            <p:ph type="body" sz="quarter" idx="3"/>
          </p:nvPr>
        </p:nvSpPr>
        <p:spPr>
          <a:xfrm>
            <a:off x="4629150" y="1681163"/>
            <a:ext cx="3887391" cy="492426"/>
          </a:xfrm>
        </p:spPr>
        <p:txBody>
          <a:bodyPr>
            <a:normAutofit fontScale="92500" lnSpcReduction="20000"/>
          </a:bodyPr>
          <a:lstStyle/>
          <a:p>
            <a:r>
              <a:rPr lang="en-US" sz="3200" dirty="0" smtClean="0">
                <a:solidFill>
                  <a:srgbClr val="8DAE3D"/>
                </a:solidFill>
              </a:rPr>
              <a:t>In-memory supported</a:t>
            </a:r>
            <a:endParaRPr lang="da-DK" sz="3200" dirty="0">
              <a:solidFill>
                <a:srgbClr val="8DAE3D"/>
              </a:solidFill>
            </a:endParaRPr>
          </a:p>
        </p:txBody>
      </p:sp>
      <p:pic>
        <p:nvPicPr>
          <p:cNvPr id="3076" name="Picture 4" descr="add 1 ic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55747" y="3793987"/>
            <a:ext cx="495227" cy="495228"/>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add 1 ic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52215" y="5388778"/>
            <a:ext cx="495227" cy="495228"/>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add 1 ic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52215" y="3240175"/>
            <a:ext cx="495227" cy="495228"/>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alert ic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44686" y="3236034"/>
            <a:ext cx="506550" cy="506550"/>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close icon"/>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126234" y="2239882"/>
            <a:ext cx="502408" cy="502409"/>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8" descr="close icon"/>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142278" y="2762450"/>
            <a:ext cx="502408" cy="502409"/>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8" descr="close icon"/>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153862" y="4329348"/>
            <a:ext cx="502408" cy="502409"/>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8" descr="close icon"/>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153862" y="4886369"/>
            <a:ext cx="502408" cy="502409"/>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8" descr="close icon"/>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152156" y="5891187"/>
            <a:ext cx="502408" cy="5024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99793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launch animated GIF "/>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1280363" y="0"/>
            <a:ext cx="12279797" cy="695739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p:txBody>
          <a:bodyPr/>
          <a:lstStyle/>
          <a:p>
            <a:r>
              <a:rPr lang="da-DK" sz="8800" dirty="0">
                <a:solidFill>
                  <a:srgbClr val="0C4A7D"/>
                </a:solidFill>
              </a:rPr>
              <a:t>Demo</a:t>
            </a:r>
            <a:endParaRPr lang="da-DK" dirty="0">
              <a:solidFill>
                <a:srgbClr val="0C4A7D"/>
              </a:solidFill>
            </a:endParaRPr>
          </a:p>
        </p:txBody>
      </p:sp>
      <p:sp>
        <p:nvSpPr>
          <p:cNvPr id="3" name="Pladsholder til tekst 2"/>
          <p:cNvSpPr>
            <a:spLocks noGrp="1"/>
          </p:cNvSpPr>
          <p:nvPr>
            <p:ph type="subTitle" idx="1"/>
          </p:nvPr>
        </p:nvSpPr>
        <p:spPr>
          <a:xfrm>
            <a:off x="609325" y="5373216"/>
            <a:ext cx="7925349" cy="744488"/>
          </a:xfrm>
        </p:spPr>
        <p:txBody>
          <a:bodyPr>
            <a:normAutofit/>
          </a:bodyPr>
          <a:lstStyle/>
          <a:p>
            <a:r>
              <a:rPr lang="da-DK" sz="2800" dirty="0" err="1" smtClean="0">
                <a:solidFill>
                  <a:srgbClr val="8DAE3D"/>
                </a:solidFill>
              </a:rPr>
              <a:t>Converting</a:t>
            </a:r>
            <a:r>
              <a:rPr lang="da-DK" sz="2800" dirty="0" smtClean="0">
                <a:solidFill>
                  <a:srgbClr val="8DAE3D"/>
                </a:solidFill>
              </a:rPr>
              <a:t> </a:t>
            </a:r>
            <a:r>
              <a:rPr lang="da-DK" sz="2800" dirty="0" err="1" smtClean="0">
                <a:solidFill>
                  <a:srgbClr val="8DAE3D"/>
                </a:solidFill>
              </a:rPr>
              <a:t>our</a:t>
            </a:r>
            <a:r>
              <a:rPr lang="da-DK" sz="2800" dirty="0" smtClean="0">
                <a:solidFill>
                  <a:srgbClr val="8DAE3D"/>
                </a:solidFill>
              </a:rPr>
              <a:t> </a:t>
            </a:r>
            <a:r>
              <a:rPr lang="da-DK" sz="2800" dirty="0" err="1" smtClean="0">
                <a:solidFill>
                  <a:srgbClr val="8DAE3D"/>
                </a:solidFill>
              </a:rPr>
              <a:t>application</a:t>
            </a:r>
            <a:r>
              <a:rPr lang="da-DK" sz="2800" dirty="0" smtClean="0">
                <a:solidFill>
                  <a:srgbClr val="8DAE3D"/>
                </a:solidFill>
              </a:rPr>
              <a:t> to in-</a:t>
            </a:r>
            <a:r>
              <a:rPr lang="da-DK" sz="2800" dirty="0" err="1" smtClean="0">
                <a:solidFill>
                  <a:srgbClr val="8DAE3D"/>
                </a:solidFill>
              </a:rPr>
              <a:t>memory</a:t>
            </a:r>
            <a:endParaRPr lang="da-DK" sz="2800" dirty="0">
              <a:solidFill>
                <a:srgbClr val="8DAE3D"/>
              </a:solidFill>
            </a:endParaRPr>
          </a:p>
          <a:p>
            <a:endParaRPr lang="da-DK" sz="2400" dirty="0"/>
          </a:p>
        </p:txBody>
      </p:sp>
    </p:spTree>
    <p:extLst>
      <p:ext uri="{BB962C8B-B14F-4D97-AF65-F5344CB8AC3E}">
        <p14:creationId xmlns:p14="http://schemas.microsoft.com/office/powerpoint/2010/main" val="40033152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sz="half" idx="1"/>
          </p:nvPr>
        </p:nvSpPr>
        <p:spPr>
          <a:xfrm>
            <a:off x="251520" y="2132856"/>
            <a:ext cx="8784976" cy="3024336"/>
          </a:xfrm>
        </p:spPr>
        <p:txBody>
          <a:bodyPr>
            <a:normAutofit fontScale="85000" lnSpcReduction="10000"/>
          </a:bodyPr>
          <a:lstStyle/>
          <a:p>
            <a:pPr marL="0" indent="0" algn="ctr">
              <a:buNone/>
            </a:pPr>
            <a:r>
              <a:rPr lang="da-DK" sz="7100" dirty="0" err="1" smtClean="0">
                <a:solidFill>
                  <a:srgbClr val="8DAE3D"/>
                </a:solidFill>
              </a:rPr>
              <a:t>Use</a:t>
            </a:r>
            <a:r>
              <a:rPr lang="da-DK" sz="7100" dirty="0" smtClean="0">
                <a:solidFill>
                  <a:srgbClr val="8DAE3D"/>
                </a:solidFill>
              </a:rPr>
              <a:t> </a:t>
            </a:r>
            <a:r>
              <a:rPr lang="da-DK" sz="7100" dirty="0" err="1" smtClean="0">
                <a:solidFill>
                  <a:srgbClr val="8DAE3D"/>
                </a:solidFill>
              </a:rPr>
              <a:t>your</a:t>
            </a:r>
            <a:r>
              <a:rPr lang="da-DK" sz="7100" dirty="0" smtClean="0">
                <a:solidFill>
                  <a:srgbClr val="8DAE3D"/>
                </a:solidFill>
              </a:rPr>
              <a:t> imagination….</a:t>
            </a:r>
          </a:p>
          <a:p>
            <a:pPr marL="0" indent="0" algn="ctr">
              <a:buNone/>
            </a:pPr>
            <a:r>
              <a:rPr lang="da-DK" sz="5800" dirty="0" err="1" smtClean="0">
                <a:solidFill>
                  <a:srgbClr val="084E83"/>
                </a:solidFill>
              </a:rPr>
              <a:t>Natively</a:t>
            </a:r>
            <a:r>
              <a:rPr lang="da-DK" sz="5800" dirty="0" smtClean="0">
                <a:solidFill>
                  <a:srgbClr val="084E83"/>
                </a:solidFill>
              </a:rPr>
              <a:t> </a:t>
            </a:r>
            <a:r>
              <a:rPr lang="da-DK" sz="5800" dirty="0" err="1" smtClean="0">
                <a:solidFill>
                  <a:srgbClr val="084E83"/>
                </a:solidFill>
              </a:rPr>
              <a:t>compiled</a:t>
            </a:r>
            <a:r>
              <a:rPr lang="da-DK" sz="5800" dirty="0" smtClean="0">
                <a:solidFill>
                  <a:srgbClr val="084E83"/>
                </a:solidFill>
              </a:rPr>
              <a:t> </a:t>
            </a:r>
            <a:r>
              <a:rPr lang="da-DK" sz="5800" dirty="0" err="1" smtClean="0">
                <a:solidFill>
                  <a:srgbClr val="084E83"/>
                </a:solidFill>
              </a:rPr>
              <a:t>stored</a:t>
            </a:r>
            <a:r>
              <a:rPr lang="da-DK" sz="5800" dirty="0" smtClean="0">
                <a:solidFill>
                  <a:srgbClr val="084E83"/>
                </a:solidFill>
              </a:rPr>
              <a:t> procedures </a:t>
            </a:r>
            <a:r>
              <a:rPr lang="da-DK" sz="5800" dirty="0" err="1" smtClean="0">
                <a:solidFill>
                  <a:srgbClr val="084E83"/>
                </a:solidFill>
              </a:rPr>
              <a:t>are</a:t>
            </a:r>
            <a:r>
              <a:rPr lang="da-DK" sz="5800" dirty="0" smtClean="0">
                <a:solidFill>
                  <a:srgbClr val="084E83"/>
                </a:solidFill>
              </a:rPr>
              <a:t> NOT T-SQL</a:t>
            </a:r>
          </a:p>
          <a:p>
            <a:pPr algn="ctr"/>
            <a:endParaRPr lang="da-DK" dirty="0">
              <a:solidFill>
                <a:srgbClr val="084E83"/>
              </a:solidFill>
            </a:endParaRPr>
          </a:p>
          <a:p>
            <a:pPr marL="0" indent="0" algn="ctr">
              <a:buNone/>
            </a:pPr>
            <a:endParaRPr lang="da-DK" dirty="0" smtClean="0">
              <a:solidFill>
                <a:srgbClr val="084E83"/>
              </a:solidFill>
            </a:endParaRPr>
          </a:p>
          <a:p>
            <a:pPr algn="ctr"/>
            <a:endParaRPr lang="da-DK" dirty="0"/>
          </a:p>
        </p:txBody>
      </p:sp>
    </p:spTree>
    <p:extLst>
      <p:ext uri="{BB962C8B-B14F-4D97-AF65-F5344CB8AC3E}">
        <p14:creationId xmlns:p14="http://schemas.microsoft.com/office/powerpoint/2010/main" val="35919281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sz="half" idx="1"/>
          </p:nvPr>
        </p:nvSpPr>
        <p:spPr>
          <a:xfrm>
            <a:off x="251520" y="548680"/>
            <a:ext cx="8784976" cy="5400600"/>
          </a:xfrm>
        </p:spPr>
        <p:txBody>
          <a:bodyPr>
            <a:normAutofit fontScale="70000" lnSpcReduction="20000"/>
          </a:bodyPr>
          <a:lstStyle/>
          <a:p>
            <a:pPr marL="0" indent="0" algn="ctr">
              <a:buNone/>
            </a:pPr>
            <a:r>
              <a:rPr lang="da-DK" sz="23800" dirty="0" smtClean="0">
                <a:solidFill>
                  <a:srgbClr val="8DAE3D"/>
                </a:solidFill>
              </a:rPr>
              <a:t>BUT</a:t>
            </a:r>
            <a:endParaRPr lang="da-DK" sz="7100" dirty="0" smtClean="0">
              <a:solidFill>
                <a:srgbClr val="8DAE3D"/>
              </a:solidFill>
            </a:endParaRPr>
          </a:p>
          <a:p>
            <a:pPr marL="0" indent="0" algn="ctr">
              <a:buNone/>
            </a:pPr>
            <a:r>
              <a:rPr lang="en-US" sz="7100" dirty="0" smtClean="0">
                <a:solidFill>
                  <a:srgbClr val="084E83"/>
                </a:solidFill>
              </a:rPr>
              <a:t>Things are changing</a:t>
            </a:r>
          </a:p>
          <a:p>
            <a:pPr marL="0" indent="0" algn="ctr">
              <a:buNone/>
            </a:pPr>
            <a:endParaRPr lang="en-US" sz="7100" dirty="0">
              <a:solidFill>
                <a:srgbClr val="8DAE3D"/>
              </a:solidFill>
            </a:endParaRPr>
          </a:p>
          <a:p>
            <a:pPr marL="0" indent="0" algn="ctr">
              <a:buNone/>
            </a:pPr>
            <a:r>
              <a:rPr lang="en-US" sz="7100" dirty="0" smtClean="0">
                <a:solidFill>
                  <a:srgbClr val="8DAE3D"/>
                </a:solidFill>
              </a:rPr>
              <a:t>SQL server </a:t>
            </a:r>
            <a:r>
              <a:rPr lang="en-US" sz="10400" dirty="0" smtClean="0">
                <a:solidFill>
                  <a:srgbClr val="084E83"/>
                </a:solidFill>
              </a:rPr>
              <a:t>2016</a:t>
            </a:r>
            <a:r>
              <a:rPr lang="en-US" sz="10400" dirty="0" smtClean="0">
                <a:solidFill>
                  <a:srgbClr val="8DAE3D"/>
                </a:solidFill>
              </a:rPr>
              <a:t> </a:t>
            </a:r>
            <a:r>
              <a:rPr lang="en-US" sz="7100" dirty="0" smtClean="0">
                <a:solidFill>
                  <a:srgbClr val="8DAE3D"/>
                </a:solidFill>
              </a:rPr>
              <a:t>is just around the corner…</a:t>
            </a:r>
            <a:endParaRPr lang="da-DK" sz="5800" dirty="0" smtClean="0">
              <a:solidFill>
                <a:srgbClr val="084E83"/>
              </a:solidFill>
            </a:endParaRPr>
          </a:p>
          <a:p>
            <a:pPr algn="ctr"/>
            <a:endParaRPr lang="da-DK" dirty="0">
              <a:solidFill>
                <a:srgbClr val="084E83"/>
              </a:solidFill>
            </a:endParaRPr>
          </a:p>
          <a:p>
            <a:pPr marL="0" indent="0" algn="ctr">
              <a:buNone/>
            </a:pPr>
            <a:endParaRPr lang="da-DK" dirty="0" smtClean="0">
              <a:solidFill>
                <a:srgbClr val="084E83"/>
              </a:solidFill>
            </a:endParaRPr>
          </a:p>
          <a:p>
            <a:pPr algn="ctr"/>
            <a:endParaRPr lang="da-DK" dirty="0"/>
          </a:p>
        </p:txBody>
      </p:sp>
    </p:spTree>
    <p:extLst>
      <p:ext uri="{BB962C8B-B14F-4D97-AF65-F5344CB8AC3E}">
        <p14:creationId xmlns:p14="http://schemas.microsoft.com/office/powerpoint/2010/main" val="15213657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da-DK" sz="4800" dirty="0" smtClean="0">
                <a:solidFill>
                  <a:srgbClr val="8DAE3D"/>
                </a:solidFill>
              </a:rPr>
              <a:t>A </a:t>
            </a:r>
            <a:r>
              <a:rPr lang="da-DK" sz="4800" dirty="0" err="1" smtClean="0">
                <a:solidFill>
                  <a:srgbClr val="8DAE3D"/>
                </a:solidFill>
              </a:rPr>
              <a:t>word</a:t>
            </a:r>
            <a:r>
              <a:rPr lang="da-DK" sz="4800" dirty="0" smtClean="0">
                <a:solidFill>
                  <a:srgbClr val="8DAE3D"/>
                </a:solidFill>
              </a:rPr>
              <a:t> </a:t>
            </a:r>
            <a:r>
              <a:rPr lang="da-DK" sz="4800" dirty="0" err="1" smtClean="0">
                <a:solidFill>
                  <a:srgbClr val="8DAE3D"/>
                </a:solidFill>
              </a:rPr>
              <a:t>about</a:t>
            </a:r>
            <a:r>
              <a:rPr lang="da-DK" sz="4800" dirty="0" smtClean="0">
                <a:solidFill>
                  <a:srgbClr val="8DAE3D"/>
                </a:solidFill>
              </a:rPr>
              <a:t> </a:t>
            </a:r>
            <a:r>
              <a:rPr lang="da-DK" sz="4800" dirty="0" err="1" smtClean="0">
                <a:solidFill>
                  <a:srgbClr val="8DAE3D"/>
                </a:solidFill>
              </a:rPr>
              <a:t>me</a:t>
            </a:r>
            <a:endParaRPr lang="sl-SI" sz="4800" dirty="0">
              <a:solidFill>
                <a:srgbClr val="8DAE3D"/>
              </a:solidFill>
            </a:endParaRPr>
          </a:p>
        </p:txBody>
      </p:sp>
      <p:sp>
        <p:nvSpPr>
          <p:cNvPr id="3" name="Content Placeholder 2"/>
          <p:cNvSpPr>
            <a:spLocks noGrp="1"/>
          </p:cNvSpPr>
          <p:nvPr>
            <p:ph idx="1"/>
          </p:nvPr>
        </p:nvSpPr>
        <p:spPr/>
        <p:txBody>
          <a:bodyPr>
            <a:normAutofit/>
          </a:bodyPr>
          <a:lstStyle/>
          <a:p>
            <a:r>
              <a:rPr lang="en-US" sz="2800" dirty="0" smtClean="0">
                <a:solidFill>
                  <a:srgbClr val="8DAE3D"/>
                </a:solidFill>
              </a:rPr>
              <a:t>Worked with BI and </a:t>
            </a:r>
            <a:r>
              <a:rPr lang="en-US" sz="2800" dirty="0" err="1" smtClean="0">
                <a:solidFill>
                  <a:srgbClr val="8DAE3D"/>
                </a:solidFill>
              </a:rPr>
              <a:t>SQLServer</a:t>
            </a:r>
            <a:r>
              <a:rPr lang="en-US" sz="2800" dirty="0" smtClean="0">
                <a:solidFill>
                  <a:srgbClr val="8DAE3D"/>
                </a:solidFill>
              </a:rPr>
              <a:t> for 12 years</a:t>
            </a:r>
          </a:p>
          <a:p>
            <a:pPr lvl="1">
              <a:buClr>
                <a:srgbClr val="6D6D6D"/>
              </a:buClr>
            </a:pPr>
            <a:r>
              <a:rPr lang="en-US" sz="2400" dirty="0" smtClean="0">
                <a:solidFill>
                  <a:srgbClr val="084E83"/>
                </a:solidFill>
              </a:rPr>
              <a:t>Primarily with ETL and relational </a:t>
            </a:r>
            <a:r>
              <a:rPr lang="en-US" sz="2400" dirty="0" err="1" smtClean="0">
                <a:solidFill>
                  <a:srgbClr val="084E83"/>
                </a:solidFill>
              </a:rPr>
              <a:t>datawarehousing</a:t>
            </a:r>
            <a:endParaRPr lang="en-US" sz="2400" dirty="0" smtClean="0">
              <a:solidFill>
                <a:srgbClr val="084E83"/>
              </a:solidFill>
            </a:endParaRPr>
          </a:p>
          <a:p>
            <a:r>
              <a:rPr lang="en-US" sz="2800" dirty="0" err="1" smtClean="0">
                <a:solidFill>
                  <a:srgbClr val="8DAE3D"/>
                </a:solidFill>
              </a:rPr>
              <a:t>Datawarehouse</a:t>
            </a:r>
            <a:r>
              <a:rPr lang="en-US" sz="2800" dirty="0" smtClean="0">
                <a:solidFill>
                  <a:srgbClr val="8DAE3D"/>
                </a:solidFill>
              </a:rPr>
              <a:t> Architect</a:t>
            </a:r>
          </a:p>
          <a:p>
            <a:pPr lvl="1">
              <a:buClr>
                <a:srgbClr val="6D6D6D"/>
              </a:buClr>
            </a:pPr>
            <a:r>
              <a:rPr lang="en-US" sz="2400" dirty="0" smtClean="0">
                <a:solidFill>
                  <a:srgbClr val="084E83"/>
                </a:solidFill>
              </a:rPr>
              <a:t>At UNOPS – the implementation arm of the UN</a:t>
            </a:r>
          </a:p>
          <a:p>
            <a:r>
              <a:rPr lang="en-US" sz="2800" dirty="0" smtClean="0">
                <a:solidFill>
                  <a:srgbClr val="8DAE3D"/>
                </a:solidFill>
              </a:rPr>
              <a:t>Contact</a:t>
            </a:r>
          </a:p>
          <a:p>
            <a:pPr lvl="1"/>
            <a:r>
              <a:rPr lang="en-US" sz="2400" dirty="0" smtClean="0">
                <a:solidFill>
                  <a:srgbClr val="084E83"/>
                </a:solidFill>
              </a:rPr>
              <a:t> @</a:t>
            </a:r>
            <a:r>
              <a:rPr lang="en-US" sz="2400" dirty="0" err="1" smtClean="0">
                <a:solidFill>
                  <a:srgbClr val="084E83"/>
                </a:solidFill>
              </a:rPr>
              <a:t>RasmusReinholdt</a:t>
            </a:r>
            <a:endParaRPr lang="en-US" sz="2400" dirty="0" smtClean="0">
              <a:solidFill>
                <a:srgbClr val="084E83"/>
              </a:solidFill>
            </a:endParaRPr>
          </a:p>
          <a:p>
            <a:pPr lvl="1"/>
            <a:r>
              <a:rPr lang="en-US" sz="2400" dirty="0" smtClean="0">
                <a:solidFill>
                  <a:srgbClr val="084E83"/>
                </a:solidFill>
              </a:rPr>
              <a:t> dk.linkedin.com/in/</a:t>
            </a:r>
            <a:r>
              <a:rPr lang="en-US" sz="2400" dirty="0" err="1" smtClean="0">
                <a:solidFill>
                  <a:srgbClr val="084E83"/>
                </a:solidFill>
              </a:rPr>
              <a:t>rasmusreinholdt</a:t>
            </a:r>
            <a:r>
              <a:rPr lang="en-US" sz="2400" dirty="0" smtClean="0">
                <a:solidFill>
                  <a:srgbClr val="084E83"/>
                </a:solidFill>
              </a:rPr>
              <a:t>/</a:t>
            </a:r>
          </a:p>
          <a:p>
            <a:pPr lvl="1"/>
            <a:r>
              <a:rPr lang="en-US" sz="2400" dirty="0" smtClean="0">
                <a:solidFill>
                  <a:srgbClr val="084E83"/>
                </a:solidFill>
              </a:rPr>
              <a:t> RasmusReinholdt.wordpress.com</a:t>
            </a:r>
          </a:p>
          <a:p>
            <a:pPr lvl="1"/>
            <a:endParaRPr lang="en-US" sz="2400"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67672" y="3989936"/>
            <a:ext cx="382116" cy="382116"/>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2493" y="10751233"/>
            <a:ext cx="382116" cy="382116"/>
          </a:xfrm>
          <a:prstGeom prst="rect">
            <a:avLst/>
          </a:prstGeom>
        </p:spPr>
      </p:pic>
      <p:pic>
        <p:nvPicPr>
          <p:cNvPr id="1027" name="Picture 3" descr="WordPress lo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5406" y="4807484"/>
            <a:ext cx="366645" cy="36664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3142" y="4398474"/>
            <a:ext cx="351175" cy="351175"/>
          </a:xfrm>
          <a:prstGeom prst="rect">
            <a:avLst/>
          </a:prstGeom>
        </p:spPr>
      </p:pic>
    </p:spTree>
    <p:extLst>
      <p:ext uri="{BB962C8B-B14F-4D97-AF65-F5344CB8AC3E}">
        <p14:creationId xmlns:p14="http://schemas.microsoft.com/office/powerpoint/2010/main" val="369808907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p:cNvGraphicFramePr>
            <a:graphicFrameLocks noGrp="1"/>
          </p:cNvGraphicFramePr>
          <p:nvPr>
            <p:ph sz="half" idx="1"/>
            <p:extLst>
              <p:ext uri="{D42A27DB-BD31-4B8C-83A1-F6EECF244321}">
                <p14:modId xmlns:p14="http://schemas.microsoft.com/office/powerpoint/2010/main" val="2100157459"/>
              </p:ext>
            </p:extLst>
          </p:nvPr>
        </p:nvGraphicFramePr>
        <p:xfrm>
          <a:off x="827584" y="116630"/>
          <a:ext cx="7344815" cy="6391831"/>
        </p:xfrm>
        <a:graphic>
          <a:graphicData uri="http://schemas.openxmlformats.org/drawingml/2006/table">
            <a:tbl>
              <a:tblPr/>
              <a:tblGrid>
                <a:gridCol w="3382331"/>
                <a:gridCol w="2281107"/>
                <a:gridCol w="1681377"/>
              </a:tblGrid>
              <a:tr h="292099">
                <a:tc>
                  <a:txBody>
                    <a:bodyPr/>
                    <a:lstStyle/>
                    <a:p>
                      <a:r>
                        <a:rPr lang="da-DK" sz="1600" dirty="0">
                          <a:solidFill>
                            <a:srgbClr val="8DAE3D"/>
                          </a:solidFill>
                        </a:rPr>
                        <a:t>Feature/Limit</a:t>
                      </a:r>
                    </a:p>
                  </a:txBody>
                  <a:tcPr marL="53090" marR="53090" marT="26545" marB="26545" anchor="ctr">
                    <a:lnL>
                      <a:noFill/>
                    </a:lnL>
                    <a:lnR>
                      <a:noFill/>
                    </a:lnR>
                    <a:lnT>
                      <a:noFill/>
                    </a:lnT>
                    <a:lnB>
                      <a:noFill/>
                    </a:lnB>
                  </a:tcPr>
                </a:tc>
                <a:tc>
                  <a:txBody>
                    <a:bodyPr/>
                    <a:lstStyle/>
                    <a:p>
                      <a:r>
                        <a:rPr lang="da-DK" sz="1600" dirty="0">
                          <a:solidFill>
                            <a:srgbClr val="084E83"/>
                          </a:solidFill>
                        </a:rPr>
                        <a:t>SQL Server 2014</a:t>
                      </a:r>
                    </a:p>
                  </a:txBody>
                  <a:tcPr marL="53090" marR="53090" marT="26545" marB="26545" anchor="ctr">
                    <a:lnL>
                      <a:noFill/>
                    </a:lnL>
                    <a:lnR>
                      <a:noFill/>
                    </a:lnR>
                    <a:lnT>
                      <a:noFill/>
                    </a:lnT>
                    <a:lnB>
                      <a:noFill/>
                    </a:lnB>
                  </a:tcPr>
                </a:tc>
                <a:tc>
                  <a:txBody>
                    <a:bodyPr/>
                    <a:lstStyle/>
                    <a:p>
                      <a:r>
                        <a:rPr lang="da-DK" sz="1600" dirty="0">
                          <a:solidFill>
                            <a:srgbClr val="8DAE3D"/>
                          </a:solidFill>
                        </a:rPr>
                        <a:t>SQL Server 2016</a:t>
                      </a:r>
                    </a:p>
                  </a:txBody>
                  <a:tcPr marL="53090" marR="53090" marT="26545" marB="26545" anchor="ctr">
                    <a:lnL>
                      <a:noFill/>
                    </a:lnL>
                    <a:lnR>
                      <a:noFill/>
                    </a:lnR>
                    <a:lnT>
                      <a:noFill/>
                    </a:lnT>
                    <a:lnB>
                      <a:noFill/>
                    </a:lnB>
                  </a:tcPr>
                </a:tc>
              </a:tr>
              <a:tr h="217138">
                <a:tc>
                  <a:txBody>
                    <a:bodyPr/>
                    <a:lstStyle/>
                    <a:p>
                      <a:r>
                        <a:rPr lang="en-US" sz="1100">
                          <a:solidFill>
                            <a:srgbClr val="8DAE3D"/>
                          </a:solidFill>
                        </a:rPr>
                        <a:t>Maximum size of durable table</a:t>
                      </a:r>
                    </a:p>
                  </a:txBody>
                  <a:tcPr marL="53090" marR="53090" marT="26545" marB="26545" anchor="ctr">
                    <a:lnL>
                      <a:noFill/>
                    </a:lnL>
                    <a:lnR>
                      <a:noFill/>
                    </a:lnR>
                    <a:lnT>
                      <a:noFill/>
                    </a:lnT>
                    <a:lnB>
                      <a:noFill/>
                    </a:lnB>
                  </a:tcPr>
                </a:tc>
                <a:tc>
                  <a:txBody>
                    <a:bodyPr/>
                    <a:lstStyle/>
                    <a:p>
                      <a:r>
                        <a:rPr lang="da-DK" sz="1000" dirty="0">
                          <a:solidFill>
                            <a:srgbClr val="084E83"/>
                          </a:solidFill>
                        </a:rPr>
                        <a:t>256 GB</a:t>
                      </a:r>
                    </a:p>
                  </a:txBody>
                  <a:tcPr marL="53090" marR="53090" marT="26545" marB="26545" anchor="ctr">
                    <a:lnL>
                      <a:noFill/>
                    </a:lnL>
                    <a:lnR>
                      <a:noFill/>
                    </a:lnR>
                    <a:lnT>
                      <a:noFill/>
                    </a:lnT>
                    <a:lnB>
                      <a:noFill/>
                    </a:lnB>
                  </a:tcPr>
                </a:tc>
                <a:tc>
                  <a:txBody>
                    <a:bodyPr/>
                    <a:lstStyle/>
                    <a:p>
                      <a:r>
                        <a:rPr lang="da-DK" sz="1000" dirty="0">
                          <a:solidFill>
                            <a:srgbClr val="8DAE3D"/>
                          </a:solidFill>
                        </a:rPr>
                        <a:t>2 TB</a:t>
                      </a:r>
                    </a:p>
                  </a:txBody>
                  <a:tcPr marL="53090" marR="53090" marT="26545" marB="26545" anchor="ctr">
                    <a:lnL>
                      <a:noFill/>
                    </a:lnL>
                    <a:lnR>
                      <a:noFill/>
                    </a:lnR>
                    <a:lnT>
                      <a:noFill/>
                    </a:lnT>
                    <a:lnB>
                      <a:noFill/>
                    </a:lnB>
                  </a:tcPr>
                </a:tc>
              </a:tr>
              <a:tr h="382051">
                <a:tc>
                  <a:txBody>
                    <a:bodyPr/>
                    <a:lstStyle/>
                    <a:p>
                      <a:r>
                        <a:rPr lang="da-DK" sz="1100">
                          <a:solidFill>
                            <a:srgbClr val="8DAE3D"/>
                          </a:solidFill>
                        </a:rPr>
                        <a:t>LOB (varbinary(max), [n]varchar(max))</a:t>
                      </a:r>
                    </a:p>
                  </a:txBody>
                  <a:tcPr marL="53090" marR="53090" marT="26545" marB="26545" anchor="ctr">
                    <a:lnL>
                      <a:noFill/>
                    </a:lnL>
                    <a:lnR>
                      <a:noFill/>
                    </a:lnR>
                    <a:lnT>
                      <a:noFill/>
                    </a:lnT>
                    <a:lnB>
                      <a:noFill/>
                    </a:lnB>
                  </a:tcPr>
                </a:tc>
                <a:tc>
                  <a:txBody>
                    <a:bodyPr/>
                    <a:lstStyle/>
                    <a:p>
                      <a:r>
                        <a:rPr lang="da-DK" sz="1000" dirty="0">
                          <a:solidFill>
                            <a:srgbClr val="084E83"/>
                          </a:solidFill>
                        </a:rPr>
                        <a:t>Not </a:t>
                      </a:r>
                      <a:r>
                        <a:rPr lang="da-DK" sz="1000" dirty="0" err="1">
                          <a:solidFill>
                            <a:srgbClr val="084E83"/>
                          </a:solidFill>
                        </a:rPr>
                        <a:t>supported</a:t>
                      </a:r>
                      <a:endParaRPr lang="da-DK" sz="1000" dirty="0">
                        <a:solidFill>
                          <a:srgbClr val="084E83"/>
                        </a:solidFill>
                      </a:endParaRPr>
                    </a:p>
                  </a:txBody>
                  <a:tcPr marL="53090" marR="53090" marT="26545" marB="26545" anchor="ctr">
                    <a:lnL>
                      <a:noFill/>
                    </a:lnL>
                    <a:lnR>
                      <a:noFill/>
                    </a:lnR>
                    <a:lnT>
                      <a:noFill/>
                    </a:lnT>
                    <a:lnB>
                      <a:noFill/>
                    </a:lnB>
                  </a:tcPr>
                </a:tc>
                <a:tc>
                  <a:txBody>
                    <a:bodyPr/>
                    <a:lstStyle/>
                    <a:p>
                      <a:r>
                        <a:rPr lang="da-DK" sz="1000" dirty="0" err="1" smtClean="0">
                          <a:solidFill>
                            <a:srgbClr val="8DAE3D"/>
                          </a:solidFill>
                        </a:rPr>
                        <a:t>Supported</a:t>
                      </a:r>
                      <a:endParaRPr lang="da-DK" sz="1000" dirty="0">
                        <a:solidFill>
                          <a:srgbClr val="8DAE3D"/>
                        </a:solidFill>
                      </a:endParaRPr>
                    </a:p>
                  </a:txBody>
                  <a:tcPr marL="53090" marR="53090" marT="26545" marB="26545" anchor="ctr">
                    <a:lnL>
                      <a:noFill/>
                    </a:lnL>
                    <a:lnR>
                      <a:noFill/>
                    </a:lnR>
                    <a:lnT>
                      <a:noFill/>
                    </a:lnT>
                    <a:lnB>
                      <a:noFill/>
                    </a:lnB>
                  </a:tcPr>
                </a:tc>
              </a:tr>
              <a:tr h="382051">
                <a:tc>
                  <a:txBody>
                    <a:bodyPr/>
                    <a:lstStyle/>
                    <a:p>
                      <a:r>
                        <a:rPr lang="da-DK" sz="1100">
                          <a:solidFill>
                            <a:srgbClr val="8DAE3D"/>
                          </a:solidFill>
                        </a:rPr>
                        <a:t>Transparent Data Encryption (TDE)</a:t>
                      </a:r>
                    </a:p>
                  </a:txBody>
                  <a:tcPr marL="53090" marR="53090" marT="26545" marB="26545" anchor="ctr">
                    <a:lnL>
                      <a:noFill/>
                    </a:lnL>
                    <a:lnR>
                      <a:noFill/>
                    </a:lnR>
                    <a:lnT>
                      <a:noFill/>
                    </a:lnT>
                    <a:lnB>
                      <a:noFill/>
                    </a:lnB>
                  </a:tcPr>
                </a:tc>
                <a:tc>
                  <a:txBody>
                    <a:bodyPr/>
                    <a:lstStyle/>
                    <a:p>
                      <a:r>
                        <a:rPr lang="da-DK" sz="1000" dirty="0">
                          <a:solidFill>
                            <a:srgbClr val="084E83"/>
                          </a:solidFill>
                        </a:rPr>
                        <a:t>Not </a:t>
                      </a:r>
                      <a:r>
                        <a:rPr lang="da-DK" sz="1000" dirty="0" err="1">
                          <a:solidFill>
                            <a:srgbClr val="084E83"/>
                          </a:solidFill>
                        </a:rPr>
                        <a:t>supported</a:t>
                      </a:r>
                      <a:endParaRPr lang="da-DK" sz="1000" dirty="0">
                        <a:solidFill>
                          <a:srgbClr val="084E83"/>
                        </a:solidFill>
                      </a:endParaRPr>
                    </a:p>
                  </a:txBody>
                  <a:tcPr marL="53090" marR="53090" marT="26545" marB="26545" anchor="ctr">
                    <a:lnL>
                      <a:noFill/>
                    </a:lnL>
                    <a:lnR>
                      <a:noFill/>
                    </a:lnR>
                    <a:lnT>
                      <a:noFill/>
                    </a:lnT>
                    <a:lnB>
                      <a:noFill/>
                    </a:lnB>
                  </a:tcPr>
                </a:tc>
                <a:tc>
                  <a:txBody>
                    <a:bodyPr/>
                    <a:lstStyle/>
                    <a:p>
                      <a:r>
                        <a:rPr lang="da-DK" sz="1000" dirty="0" err="1">
                          <a:solidFill>
                            <a:srgbClr val="8DAE3D"/>
                          </a:solidFill>
                        </a:rPr>
                        <a:t>Supported</a:t>
                      </a:r>
                      <a:endParaRPr lang="da-DK" sz="1000" dirty="0">
                        <a:solidFill>
                          <a:srgbClr val="8DAE3D"/>
                        </a:solidFill>
                      </a:endParaRPr>
                    </a:p>
                  </a:txBody>
                  <a:tcPr marL="53090" marR="53090" marT="26545" marB="26545" anchor="ctr">
                    <a:lnL>
                      <a:noFill/>
                    </a:lnL>
                    <a:lnR>
                      <a:noFill/>
                    </a:lnR>
                    <a:lnT>
                      <a:noFill/>
                    </a:lnT>
                    <a:lnB>
                      <a:noFill/>
                    </a:lnB>
                  </a:tcPr>
                </a:tc>
              </a:tr>
              <a:tr h="217138">
                <a:tc>
                  <a:txBody>
                    <a:bodyPr/>
                    <a:lstStyle/>
                    <a:p>
                      <a:r>
                        <a:rPr lang="da-DK" sz="1100">
                          <a:solidFill>
                            <a:srgbClr val="8DAE3D"/>
                          </a:solidFill>
                        </a:rPr>
                        <a:t>Offline Checkpoint Threads</a:t>
                      </a:r>
                    </a:p>
                  </a:txBody>
                  <a:tcPr marL="53090" marR="53090" marT="26545" marB="26545" anchor="ctr">
                    <a:lnL>
                      <a:noFill/>
                    </a:lnL>
                    <a:lnR>
                      <a:noFill/>
                    </a:lnR>
                    <a:lnT>
                      <a:noFill/>
                    </a:lnT>
                    <a:lnB>
                      <a:noFill/>
                    </a:lnB>
                  </a:tcPr>
                </a:tc>
                <a:tc>
                  <a:txBody>
                    <a:bodyPr/>
                    <a:lstStyle/>
                    <a:p>
                      <a:r>
                        <a:rPr lang="da-DK" sz="1000" dirty="0">
                          <a:solidFill>
                            <a:srgbClr val="084E83"/>
                          </a:solidFill>
                        </a:rPr>
                        <a:t>1</a:t>
                      </a:r>
                    </a:p>
                  </a:txBody>
                  <a:tcPr marL="53090" marR="53090" marT="26545" marB="26545" anchor="ctr">
                    <a:lnL>
                      <a:noFill/>
                    </a:lnL>
                    <a:lnR>
                      <a:noFill/>
                    </a:lnR>
                    <a:lnT>
                      <a:noFill/>
                    </a:lnT>
                    <a:lnB>
                      <a:noFill/>
                    </a:lnB>
                  </a:tcPr>
                </a:tc>
                <a:tc>
                  <a:txBody>
                    <a:bodyPr/>
                    <a:lstStyle/>
                    <a:p>
                      <a:r>
                        <a:rPr lang="da-DK" sz="1000">
                          <a:solidFill>
                            <a:srgbClr val="8DAE3D"/>
                          </a:solidFill>
                        </a:rPr>
                        <a:t>1 per container</a:t>
                      </a:r>
                    </a:p>
                  </a:txBody>
                  <a:tcPr marL="53090" marR="53090" marT="26545" marB="26545" anchor="ctr">
                    <a:lnL>
                      <a:noFill/>
                    </a:lnL>
                    <a:lnR>
                      <a:noFill/>
                    </a:lnR>
                    <a:lnT>
                      <a:noFill/>
                    </a:lnT>
                    <a:lnB>
                      <a:noFill/>
                    </a:lnB>
                  </a:tcPr>
                </a:tc>
              </a:tr>
              <a:tr h="382051">
                <a:tc>
                  <a:txBody>
                    <a:bodyPr/>
                    <a:lstStyle/>
                    <a:p>
                      <a:r>
                        <a:rPr lang="da-DK" sz="1100">
                          <a:solidFill>
                            <a:srgbClr val="8DAE3D"/>
                          </a:solidFill>
                        </a:rPr>
                        <a:t>ALTER PROCEDURE / sp_recompile</a:t>
                      </a:r>
                    </a:p>
                  </a:txBody>
                  <a:tcPr marL="53090" marR="53090" marT="26545" marB="26545" anchor="ctr">
                    <a:lnL>
                      <a:noFill/>
                    </a:lnL>
                    <a:lnR>
                      <a:noFill/>
                    </a:lnR>
                    <a:lnT>
                      <a:noFill/>
                    </a:lnT>
                    <a:lnB>
                      <a:noFill/>
                    </a:lnB>
                  </a:tcPr>
                </a:tc>
                <a:tc>
                  <a:txBody>
                    <a:bodyPr/>
                    <a:lstStyle/>
                    <a:p>
                      <a:r>
                        <a:rPr lang="da-DK" sz="1000" dirty="0">
                          <a:solidFill>
                            <a:srgbClr val="084E83"/>
                          </a:solidFill>
                        </a:rPr>
                        <a:t>Not </a:t>
                      </a:r>
                      <a:r>
                        <a:rPr lang="da-DK" sz="1000" dirty="0" err="1">
                          <a:solidFill>
                            <a:srgbClr val="084E83"/>
                          </a:solidFill>
                        </a:rPr>
                        <a:t>supported</a:t>
                      </a:r>
                      <a:endParaRPr lang="da-DK" sz="1000" dirty="0">
                        <a:solidFill>
                          <a:srgbClr val="084E83"/>
                        </a:solidFill>
                      </a:endParaRPr>
                    </a:p>
                  </a:txBody>
                  <a:tcPr marL="53090" marR="53090" marT="26545" marB="26545" anchor="ctr">
                    <a:lnL>
                      <a:noFill/>
                    </a:lnL>
                    <a:lnR>
                      <a:noFill/>
                    </a:lnR>
                    <a:lnT>
                      <a:noFill/>
                    </a:lnT>
                    <a:lnB>
                      <a:noFill/>
                    </a:lnB>
                  </a:tcPr>
                </a:tc>
                <a:tc>
                  <a:txBody>
                    <a:bodyPr/>
                    <a:lstStyle/>
                    <a:p>
                      <a:r>
                        <a:rPr lang="da-DK" sz="1000" dirty="0" err="1">
                          <a:solidFill>
                            <a:srgbClr val="8DAE3D"/>
                          </a:solidFill>
                        </a:rPr>
                        <a:t>Supported</a:t>
                      </a:r>
                      <a:r>
                        <a:rPr lang="da-DK" sz="1000" dirty="0">
                          <a:solidFill>
                            <a:srgbClr val="8DAE3D"/>
                          </a:solidFill>
                        </a:rPr>
                        <a:t> (</a:t>
                      </a:r>
                      <a:r>
                        <a:rPr lang="da-DK" sz="1000" dirty="0" err="1">
                          <a:solidFill>
                            <a:srgbClr val="8DAE3D"/>
                          </a:solidFill>
                        </a:rPr>
                        <a:t>fully</a:t>
                      </a:r>
                      <a:r>
                        <a:rPr lang="da-DK" sz="1000" dirty="0">
                          <a:solidFill>
                            <a:srgbClr val="8DAE3D"/>
                          </a:solidFill>
                        </a:rPr>
                        <a:t> online)</a:t>
                      </a:r>
                    </a:p>
                  </a:txBody>
                  <a:tcPr marL="53090" marR="53090" marT="26545" marB="26545" anchor="ctr">
                    <a:lnL>
                      <a:noFill/>
                    </a:lnL>
                    <a:lnR>
                      <a:noFill/>
                    </a:lnR>
                    <a:lnT>
                      <a:noFill/>
                    </a:lnT>
                    <a:lnB>
                      <a:noFill/>
                    </a:lnB>
                  </a:tcPr>
                </a:tc>
              </a:tr>
              <a:tr h="217138">
                <a:tc>
                  <a:txBody>
                    <a:bodyPr/>
                    <a:lstStyle/>
                    <a:p>
                      <a:r>
                        <a:rPr lang="da-DK" sz="1100">
                          <a:solidFill>
                            <a:srgbClr val="8DAE3D"/>
                          </a:solidFill>
                        </a:rPr>
                        <a:t>Nested native procedure calls</a:t>
                      </a:r>
                    </a:p>
                  </a:txBody>
                  <a:tcPr marL="53090" marR="53090" marT="26545" marB="26545" anchor="ctr">
                    <a:lnL>
                      <a:noFill/>
                    </a:lnL>
                    <a:lnR>
                      <a:noFill/>
                    </a:lnR>
                    <a:lnT>
                      <a:noFill/>
                    </a:lnT>
                    <a:lnB>
                      <a:noFill/>
                    </a:lnB>
                  </a:tcPr>
                </a:tc>
                <a:tc>
                  <a:txBody>
                    <a:bodyPr/>
                    <a:lstStyle/>
                    <a:p>
                      <a:r>
                        <a:rPr lang="da-DK" sz="1000">
                          <a:solidFill>
                            <a:srgbClr val="084E83"/>
                          </a:solidFill>
                        </a:rPr>
                        <a:t>Not supported</a:t>
                      </a:r>
                    </a:p>
                  </a:txBody>
                  <a:tcPr marL="53090" marR="53090" marT="26545" marB="26545" anchor="ctr">
                    <a:lnL>
                      <a:noFill/>
                    </a:lnL>
                    <a:lnR>
                      <a:noFill/>
                    </a:lnR>
                    <a:lnT>
                      <a:noFill/>
                    </a:lnT>
                    <a:lnB>
                      <a:noFill/>
                    </a:lnB>
                  </a:tcPr>
                </a:tc>
                <a:tc>
                  <a:txBody>
                    <a:bodyPr/>
                    <a:lstStyle/>
                    <a:p>
                      <a:r>
                        <a:rPr lang="da-DK" sz="1000">
                          <a:solidFill>
                            <a:srgbClr val="8DAE3D"/>
                          </a:solidFill>
                        </a:rPr>
                        <a:t>Supported</a:t>
                      </a:r>
                    </a:p>
                  </a:txBody>
                  <a:tcPr marL="53090" marR="53090" marT="26545" marB="26545" anchor="ctr">
                    <a:lnL>
                      <a:noFill/>
                    </a:lnL>
                    <a:lnR>
                      <a:noFill/>
                    </a:lnR>
                    <a:lnT>
                      <a:noFill/>
                    </a:lnT>
                    <a:lnB>
                      <a:noFill/>
                    </a:lnB>
                  </a:tcPr>
                </a:tc>
              </a:tr>
              <a:tr h="217138">
                <a:tc>
                  <a:txBody>
                    <a:bodyPr/>
                    <a:lstStyle/>
                    <a:p>
                      <a:r>
                        <a:rPr lang="da-DK" sz="1100">
                          <a:solidFill>
                            <a:srgbClr val="8DAE3D"/>
                          </a:solidFill>
                        </a:rPr>
                        <a:t>Natively-compiled scalar UDFs</a:t>
                      </a:r>
                    </a:p>
                  </a:txBody>
                  <a:tcPr marL="53090" marR="53090" marT="26545" marB="26545" anchor="ctr">
                    <a:lnL>
                      <a:noFill/>
                    </a:lnL>
                    <a:lnR>
                      <a:noFill/>
                    </a:lnR>
                    <a:lnT>
                      <a:noFill/>
                    </a:lnT>
                    <a:lnB>
                      <a:noFill/>
                    </a:lnB>
                  </a:tcPr>
                </a:tc>
                <a:tc>
                  <a:txBody>
                    <a:bodyPr/>
                    <a:lstStyle/>
                    <a:p>
                      <a:r>
                        <a:rPr lang="da-DK" sz="1000" dirty="0">
                          <a:solidFill>
                            <a:srgbClr val="084E83"/>
                          </a:solidFill>
                        </a:rPr>
                        <a:t>Not </a:t>
                      </a:r>
                      <a:r>
                        <a:rPr lang="da-DK" sz="1000" dirty="0" err="1">
                          <a:solidFill>
                            <a:srgbClr val="084E83"/>
                          </a:solidFill>
                        </a:rPr>
                        <a:t>supported</a:t>
                      </a:r>
                      <a:endParaRPr lang="da-DK" sz="1000" dirty="0">
                        <a:solidFill>
                          <a:srgbClr val="084E83"/>
                        </a:solidFill>
                      </a:endParaRPr>
                    </a:p>
                  </a:txBody>
                  <a:tcPr marL="53090" marR="53090" marT="26545" marB="26545" anchor="ctr">
                    <a:lnL>
                      <a:noFill/>
                    </a:lnL>
                    <a:lnR>
                      <a:noFill/>
                    </a:lnR>
                    <a:lnT>
                      <a:noFill/>
                    </a:lnT>
                    <a:lnB>
                      <a:noFill/>
                    </a:lnB>
                  </a:tcPr>
                </a:tc>
                <a:tc>
                  <a:txBody>
                    <a:bodyPr/>
                    <a:lstStyle/>
                    <a:p>
                      <a:r>
                        <a:rPr lang="da-DK" sz="1000">
                          <a:solidFill>
                            <a:srgbClr val="8DAE3D"/>
                          </a:solidFill>
                        </a:rPr>
                        <a:t>Supported</a:t>
                      </a:r>
                    </a:p>
                  </a:txBody>
                  <a:tcPr marL="53090" marR="53090" marT="26545" marB="26545" anchor="ctr">
                    <a:lnL>
                      <a:noFill/>
                    </a:lnL>
                    <a:lnR>
                      <a:noFill/>
                    </a:lnR>
                    <a:lnT>
                      <a:noFill/>
                    </a:lnT>
                    <a:lnB>
                      <a:noFill/>
                    </a:lnB>
                  </a:tcPr>
                </a:tc>
              </a:tr>
              <a:tr h="352067">
                <a:tc>
                  <a:txBody>
                    <a:bodyPr/>
                    <a:lstStyle/>
                    <a:p>
                      <a:r>
                        <a:rPr lang="da-DK" sz="1100" dirty="0">
                          <a:solidFill>
                            <a:srgbClr val="8DAE3D"/>
                          </a:solidFill>
                        </a:rPr>
                        <a:t>ALTER TABLE</a:t>
                      </a:r>
                    </a:p>
                  </a:txBody>
                  <a:tcPr marL="53090" marR="53090" marT="26545" marB="26545" anchor="ctr">
                    <a:lnL>
                      <a:noFill/>
                    </a:lnL>
                    <a:lnR>
                      <a:noFill/>
                    </a:lnR>
                    <a:lnT>
                      <a:noFill/>
                    </a:lnT>
                    <a:lnB>
                      <a:noFill/>
                    </a:lnB>
                  </a:tcPr>
                </a:tc>
                <a:tc>
                  <a:txBody>
                    <a:bodyPr/>
                    <a:lstStyle/>
                    <a:p>
                      <a:r>
                        <a:rPr lang="da-DK" sz="1000" dirty="0">
                          <a:solidFill>
                            <a:srgbClr val="084E83"/>
                          </a:solidFill>
                        </a:rPr>
                        <a:t>Not </a:t>
                      </a:r>
                      <a:r>
                        <a:rPr lang="da-DK" sz="1000" dirty="0" err="1">
                          <a:solidFill>
                            <a:srgbClr val="084E83"/>
                          </a:solidFill>
                        </a:rPr>
                        <a:t>supported</a:t>
                      </a:r>
                      <a:r>
                        <a:rPr lang="da-DK" sz="1000" dirty="0">
                          <a:solidFill>
                            <a:srgbClr val="084E83"/>
                          </a:solidFill>
                        </a:rPr>
                        <a:t/>
                      </a:r>
                      <a:br>
                        <a:rPr lang="da-DK" sz="1000" dirty="0">
                          <a:solidFill>
                            <a:srgbClr val="084E83"/>
                          </a:solidFill>
                        </a:rPr>
                      </a:br>
                      <a:r>
                        <a:rPr lang="da-DK" sz="1000" dirty="0">
                          <a:solidFill>
                            <a:srgbClr val="084E83"/>
                          </a:solidFill>
                        </a:rPr>
                        <a:t>(DROP / re-CREATE)</a:t>
                      </a:r>
                    </a:p>
                  </a:txBody>
                  <a:tcPr marL="53090" marR="53090" marT="26545" marB="26545" anchor="ctr">
                    <a:lnL>
                      <a:noFill/>
                    </a:lnL>
                    <a:lnR>
                      <a:noFill/>
                    </a:lnR>
                    <a:lnT>
                      <a:noFill/>
                    </a:lnT>
                    <a:lnB>
                      <a:noFill/>
                    </a:lnB>
                  </a:tcPr>
                </a:tc>
                <a:tc>
                  <a:txBody>
                    <a:bodyPr/>
                    <a:lstStyle/>
                    <a:p>
                      <a:r>
                        <a:rPr lang="en-US" sz="1000" dirty="0">
                          <a:solidFill>
                            <a:srgbClr val="8DAE3D"/>
                          </a:solidFill>
                        </a:rPr>
                        <a:t>Partially supported</a:t>
                      </a:r>
                      <a:br>
                        <a:rPr lang="en-US" sz="1000" dirty="0">
                          <a:solidFill>
                            <a:srgbClr val="8DAE3D"/>
                          </a:solidFill>
                        </a:rPr>
                      </a:br>
                      <a:endParaRPr lang="en-US" sz="1000" dirty="0">
                        <a:solidFill>
                          <a:srgbClr val="8DAE3D"/>
                        </a:solidFill>
                      </a:endParaRPr>
                    </a:p>
                  </a:txBody>
                  <a:tcPr marL="53090" marR="53090" marT="26545" marB="26545" anchor="ctr">
                    <a:lnL>
                      <a:noFill/>
                    </a:lnL>
                    <a:lnR>
                      <a:noFill/>
                    </a:lnR>
                    <a:lnT>
                      <a:noFill/>
                    </a:lnT>
                    <a:lnB>
                      <a:noFill/>
                    </a:lnB>
                  </a:tcPr>
                </a:tc>
              </a:tr>
              <a:tr h="352067">
                <a:tc>
                  <a:txBody>
                    <a:bodyPr/>
                    <a:lstStyle/>
                    <a:p>
                      <a:r>
                        <a:rPr lang="da-DK" sz="1100">
                          <a:solidFill>
                            <a:srgbClr val="8DAE3D"/>
                          </a:solidFill>
                        </a:rPr>
                        <a:t>DML triggers</a:t>
                      </a:r>
                    </a:p>
                  </a:txBody>
                  <a:tcPr marL="53090" marR="53090" marT="26545" marB="26545" anchor="ctr">
                    <a:lnL>
                      <a:noFill/>
                    </a:lnL>
                    <a:lnR>
                      <a:noFill/>
                    </a:lnR>
                    <a:lnT>
                      <a:noFill/>
                    </a:lnT>
                    <a:lnB>
                      <a:noFill/>
                    </a:lnB>
                  </a:tcPr>
                </a:tc>
                <a:tc>
                  <a:txBody>
                    <a:bodyPr/>
                    <a:lstStyle/>
                    <a:p>
                      <a:r>
                        <a:rPr lang="da-DK" sz="1000" dirty="0">
                          <a:solidFill>
                            <a:srgbClr val="084E83"/>
                          </a:solidFill>
                        </a:rPr>
                        <a:t>Not </a:t>
                      </a:r>
                      <a:r>
                        <a:rPr lang="da-DK" sz="1000" dirty="0" err="1">
                          <a:solidFill>
                            <a:srgbClr val="084E83"/>
                          </a:solidFill>
                        </a:rPr>
                        <a:t>supported</a:t>
                      </a:r>
                      <a:endParaRPr lang="da-DK" sz="1000" dirty="0">
                        <a:solidFill>
                          <a:srgbClr val="084E83"/>
                        </a:solidFill>
                      </a:endParaRPr>
                    </a:p>
                  </a:txBody>
                  <a:tcPr marL="53090" marR="53090" marT="26545" marB="26545" anchor="ctr">
                    <a:lnL>
                      <a:noFill/>
                    </a:lnL>
                    <a:lnR>
                      <a:noFill/>
                    </a:lnR>
                    <a:lnT>
                      <a:noFill/>
                    </a:lnT>
                    <a:lnB>
                      <a:noFill/>
                    </a:lnB>
                  </a:tcPr>
                </a:tc>
                <a:tc>
                  <a:txBody>
                    <a:bodyPr/>
                    <a:lstStyle/>
                    <a:p>
                      <a:r>
                        <a:rPr lang="en-US" sz="1000" dirty="0">
                          <a:solidFill>
                            <a:srgbClr val="8DAE3D"/>
                          </a:solidFill>
                        </a:rPr>
                        <a:t>Partially supported</a:t>
                      </a:r>
                      <a:br>
                        <a:rPr lang="en-US" sz="1000" dirty="0">
                          <a:solidFill>
                            <a:srgbClr val="8DAE3D"/>
                          </a:solidFill>
                        </a:rPr>
                      </a:br>
                      <a:r>
                        <a:rPr lang="en-US" sz="1000" dirty="0">
                          <a:solidFill>
                            <a:srgbClr val="8DAE3D"/>
                          </a:solidFill>
                        </a:rPr>
                        <a:t>(AFTER, natively compiled)</a:t>
                      </a:r>
                    </a:p>
                  </a:txBody>
                  <a:tcPr marL="53090" marR="53090" marT="26545" marB="26545" anchor="ctr">
                    <a:lnL>
                      <a:noFill/>
                    </a:lnL>
                    <a:lnR>
                      <a:noFill/>
                    </a:lnR>
                    <a:lnT>
                      <a:noFill/>
                    </a:lnT>
                    <a:lnB>
                      <a:noFill/>
                    </a:lnB>
                  </a:tcPr>
                </a:tc>
              </a:tr>
              <a:tr h="217138">
                <a:tc>
                  <a:txBody>
                    <a:bodyPr/>
                    <a:lstStyle/>
                    <a:p>
                      <a:r>
                        <a:rPr lang="da-DK" sz="1100">
                          <a:solidFill>
                            <a:srgbClr val="8DAE3D"/>
                          </a:solidFill>
                        </a:rPr>
                        <a:t>Indexes on NULLable columns</a:t>
                      </a:r>
                    </a:p>
                  </a:txBody>
                  <a:tcPr marL="53090" marR="53090" marT="26545" marB="26545" anchor="ctr">
                    <a:lnL>
                      <a:noFill/>
                    </a:lnL>
                    <a:lnR>
                      <a:noFill/>
                    </a:lnR>
                    <a:lnT>
                      <a:noFill/>
                    </a:lnT>
                    <a:lnB>
                      <a:noFill/>
                    </a:lnB>
                  </a:tcPr>
                </a:tc>
                <a:tc>
                  <a:txBody>
                    <a:bodyPr/>
                    <a:lstStyle/>
                    <a:p>
                      <a:r>
                        <a:rPr lang="da-DK" sz="1000" dirty="0">
                          <a:solidFill>
                            <a:srgbClr val="084E83"/>
                          </a:solidFill>
                        </a:rPr>
                        <a:t>Not </a:t>
                      </a:r>
                      <a:r>
                        <a:rPr lang="da-DK" sz="1000" dirty="0" err="1">
                          <a:solidFill>
                            <a:srgbClr val="084E83"/>
                          </a:solidFill>
                        </a:rPr>
                        <a:t>supported</a:t>
                      </a:r>
                      <a:endParaRPr lang="da-DK" sz="1000" dirty="0">
                        <a:solidFill>
                          <a:srgbClr val="084E83"/>
                        </a:solidFill>
                      </a:endParaRPr>
                    </a:p>
                  </a:txBody>
                  <a:tcPr marL="53090" marR="53090" marT="26545" marB="26545" anchor="ctr">
                    <a:lnL>
                      <a:noFill/>
                    </a:lnL>
                    <a:lnR>
                      <a:noFill/>
                    </a:lnR>
                    <a:lnT>
                      <a:noFill/>
                    </a:lnT>
                    <a:lnB>
                      <a:noFill/>
                    </a:lnB>
                  </a:tcPr>
                </a:tc>
                <a:tc>
                  <a:txBody>
                    <a:bodyPr/>
                    <a:lstStyle/>
                    <a:p>
                      <a:r>
                        <a:rPr lang="da-DK" sz="1000" dirty="0" err="1">
                          <a:solidFill>
                            <a:srgbClr val="8DAE3D"/>
                          </a:solidFill>
                        </a:rPr>
                        <a:t>Supported</a:t>
                      </a:r>
                      <a:endParaRPr lang="da-DK" sz="1000" dirty="0">
                        <a:solidFill>
                          <a:srgbClr val="8DAE3D"/>
                        </a:solidFill>
                      </a:endParaRPr>
                    </a:p>
                  </a:txBody>
                  <a:tcPr marL="53090" marR="53090" marT="26545" marB="26545" anchor="ctr">
                    <a:lnL>
                      <a:noFill/>
                    </a:lnL>
                    <a:lnR>
                      <a:noFill/>
                    </a:lnR>
                    <a:lnT>
                      <a:noFill/>
                    </a:lnT>
                    <a:lnB>
                      <a:noFill/>
                    </a:lnB>
                  </a:tcPr>
                </a:tc>
              </a:tr>
              <a:tr h="382051">
                <a:tc>
                  <a:txBody>
                    <a:bodyPr/>
                    <a:lstStyle/>
                    <a:p>
                      <a:r>
                        <a:rPr lang="en-US" sz="1100">
                          <a:solidFill>
                            <a:srgbClr val="8DAE3D"/>
                          </a:solidFill>
                        </a:rPr>
                        <a:t>Non-BIN2 collations in index key columns</a:t>
                      </a:r>
                    </a:p>
                  </a:txBody>
                  <a:tcPr marL="53090" marR="53090" marT="26545" marB="26545" anchor="ctr">
                    <a:lnL>
                      <a:noFill/>
                    </a:lnL>
                    <a:lnR>
                      <a:noFill/>
                    </a:lnR>
                    <a:lnT>
                      <a:noFill/>
                    </a:lnT>
                    <a:lnB>
                      <a:noFill/>
                    </a:lnB>
                  </a:tcPr>
                </a:tc>
                <a:tc>
                  <a:txBody>
                    <a:bodyPr/>
                    <a:lstStyle/>
                    <a:p>
                      <a:r>
                        <a:rPr lang="da-DK" sz="1000" dirty="0">
                          <a:solidFill>
                            <a:srgbClr val="084E83"/>
                          </a:solidFill>
                        </a:rPr>
                        <a:t>Not </a:t>
                      </a:r>
                      <a:r>
                        <a:rPr lang="da-DK" sz="1000" dirty="0" err="1">
                          <a:solidFill>
                            <a:srgbClr val="084E83"/>
                          </a:solidFill>
                        </a:rPr>
                        <a:t>supported</a:t>
                      </a:r>
                      <a:endParaRPr lang="da-DK" sz="1000" dirty="0">
                        <a:solidFill>
                          <a:srgbClr val="084E83"/>
                        </a:solidFill>
                      </a:endParaRPr>
                    </a:p>
                  </a:txBody>
                  <a:tcPr marL="53090" marR="53090" marT="26545" marB="26545" anchor="ctr">
                    <a:lnL>
                      <a:noFill/>
                    </a:lnL>
                    <a:lnR>
                      <a:noFill/>
                    </a:lnR>
                    <a:lnT>
                      <a:noFill/>
                    </a:lnT>
                    <a:lnB>
                      <a:noFill/>
                    </a:lnB>
                  </a:tcPr>
                </a:tc>
                <a:tc>
                  <a:txBody>
                    <a:bodyPr/>
                    <a:lstStyle/>
                    <a:p>
                      <a:r>
                        <a:rPr lang="da-DK" sz="1000" dirty="0" err="1">
                          <a:solidFill>
                            <a:srgbClr val="8DAE3D"/>
                          </a:solidFill>
                        </a:rPr>
                        <a:t>Supported</a:t>
                      </a:r>
                      <a:endParaRPr lang="da-DK" sz="1000" dirty="0">
                        <a:solidFill>
                          <a:srgbClr val="8DAE3D"/>
                        </a:solidFill>
                      </a:endParaRPr>
                    </a:p>
                  </a:txBody>
                  <a:tcPr marL="53090" marR="53090" marT="26545" marB="26545" anchor="ctr">
                    <a:lnL>
                      <a:noFill/>
                    </a:lnL>
                    <a:lnR>
                      <a:noFill/>
                    </a:lnR>
                    <a:lnT>
                      <a:noFill/>
                    </a:lnT>
                    <a:lnB>
                      <a:noFill/>
                    </a:lnB>
                  </a:tcPr>
                </a:tc>
              </a:tr>
              <a:tr h="382051">
                <a:tc>
                  <a:txBody>
                    <a:bodyPr/>
                    <a:lstStyle/>
                    <a:p>
                      <a:r>
                        <a:rPr lang="fr-FR" sz="1100">
                          <a:solidFill>
                            <a:srgbClr val="8DAE3D"/>
                          </a:solidFill>
                        </a:rPr>
                        <a:t>Non-Latin codepages for [var]char columns</a:t>
                      </a:r>
                    </a:p>
                  </a:txBody>
                  <a:tcPr marL="53090" marR="53090" marT="26545" marB="26545" anchor="ctr">
                    <a:lnL>
                      <a:noFill/>
                    </a:lnL>
                    <a:lnR>
                      <a:noFill/>
                    </a:lnR>
                    <a:lnT>
                      <a:noFill/>
                    </a:lnT>
                    <a:lnB>
                      <a:noFill/>
                    </a:lnB>
                  </a:tcPr>
                </a:tc>
                <a:tc>
                  <a:txBody>
                    <a:bodyPr/>
                    <a:lstStyle/>
                    <a:p>
                      <a:r>
                        <a:rPr lang="da-DK" sz="1000" dirty="0">
                          <a:solidFill>
                            <a:srgbClr val="084E83"/>
                          </a:solidFill>
                        </a:rPr>
                        <a:t>Not </a:t>
                      </a:r>
                      <a:r>
                        <a:rPr lang="da-DK" sz="1000" dirty="0" err="1">
                          <a:solidFill>
                            <a:srgbClr val="084E83"/>
                          </a:solidFill>
                        </a:rPr>
                        <a:t>supported</a:t>
                      </a:r>
                      <a:endParaRPr lang="da-DK" sz="1000" dirty="0">
                        <a:solidFill>
                          <a:srgbClr val="084E83"/>
                        </a:solidFill>
                      </a:endParaRPr>
                    </a:p>
                  </a:txBody>
                  <a:tcPr marL="53090" marR="53090" marT="26545" marB="26545" anchor="ctr">
                    <a:lnL>
                      <a:noFill/>
                    </a:lnL>
                    <a:lnR>
                      <a:noFill/>
                    </a:lnR>
                    <a:lnT>
                      <a:noFill/>
                    </a:lnT>
                    <a:lnB>
                      <a:noFill/>
                    </a:lnB>
                  </a:tcPr>
                </a:tc>
                <a:tc>
                  <a:txBody>
                    <a:bodyPr/>
                    <a:lstStyle/>
                    <a:p>
                      <a:r>
                        <a:rPr lang="da-DK" sz="1000" dirty="0" err="1">
                          <a:solidFill>
                            <a:srgbClr val="8DAE3D"/>
                          </a:solidFill>
                        </a:rPr>
                        <a:t>Supported</a:t>
                      </a:r>
                      <a:endParaRPr lang="da-DK" sz="1000" dirty="0">
                        <a:solidFill>
                          <a:srgbClr val="8DAE3D"/>
                        </a:solidFill>
                      </a:endParaRPr>
                    </a:p>
                  </a:txBody>
                  <a:tcPr marL="53090" marR="53090" marT="26545" marB="26545" anchor="ctr">
                    <a:lnL>
                      <a:noFill/>
                    </a:lnL>
                    <a:lnR>
                      <a:noFill/>
                    </a:lnR>
                    <a:lnT>
                      <a:noFill/>
                    </a:lnT>
                    <a:lnB>
                      <a:noFill/>
                    </a:lnB>
                  </a:tcPr>
                </a:tc>
              </a:tr>
              <a:tr h="382051">
                <a:tc>
                  <a:txBody>
                    <a:bodyPr/>
                    <a:lstStyle/>
                    <a:p>
                      <a:r>
                        <a:rPr lang="da-DK" sz="1100">
                          <a:solidFill>
                            <a:srgbClr val="8DAE3D"/>
                          </a:solidFill>
                        </a:rPr>
                        <a:t>Non-BIN2 comparison / sorting in native modules</a:t>
                      </a:r>
                    </a:p>
                  </a:txBody>
                  <a:tcPr marL="53090" marR="53090" marT="26545" marB="26545" anchor="ctr">
                    <a:lnL>
                      <a:noFill/>
                    </a:lnL>
                    <a:lnR>
                      <a:noFill/>
                    </a:lnR>
                    <a:lnT>
                      <a:noFill/>
                    </a:lnT>
                    <a:lnB>
                      <a:noFill/>
                    </a:lnB>
                  </a:tcPr>
                </a:tc>
                <a:tc>
                  <a:txBody>
                    <a:bodyPr/>
                    <a:lstStyle/>
                    <a:p>
                      <a:r>
                        <a:rPr lang="da-DK" sz="1000" dirty="0">
                          <a:solidFill>
                            <a:srgbClr val="084E83"/>
                          </a:solidFill>
                        </a:rPr>
                        <a:t>Not </a:t>
                      </a:r>
                      <a:r>
                        <a:rPr lang="da-DK" sz="1000" dirty="0" err="1">
                          <a:solidFill>
                            <a:srgbClr val="084E83"/>
                          </a:solidFill>
                        </a:rPr>
                        <a:t>supported</a:t>
                      </a:r>
                      <a:endParaRPr lang="da-DK" sz="1000" dirty="0">
                        <a:solidFill>
                          <a:srgbClr val="084E83"/>
                        </a:solidFill>
                      </a:endParaRPr>
                    </a:p>
                  </a:txBody>
                  <a:tcPr marL="53090" marR="53090" marT="26545" marB="26545" anchor="ctr">
                    <a:lnL>
                      <a:noFill/>
                    </a:lnL>
                    <a:lnR>
                      <a:noFill/>
                    </a:lnR>
                    <a:lnT>
                      <a:noFill/>
                    </a:lnT>
                    <a:lnB>
                      <a:noFill/>
                    </a:lnB>
                  </a:tcPr>
                </a:tc>
                <a:tc>
                  <a:txBody>
                    <a:bodyPr/>
                    <a:lstStyle/>
                    <a:p>
                      <a:r>
                        <a:rPr lang="da-DK" sz="1000" dirty="0" err="1">
                          <a:solidFill>
                            <a:srgbClr val="8DAE3D"/>
                          </a:solidFill>
                        </a:rPr>
                        <a:t>Supported</a:t>
                      </a:r>
                      <a:endParaRPr lang="da-DK" sz="1000" dirty="0">
                        <a:solidFill>
                          <a:srgbClr val="8DAE3D"/>
                        </a:solidFill>
                      </a:endParaRPr>
                    </a:p>
                  </a:txBody>
                  <a:tcPr marL="53090" marR="53090" marT="26545" marB="26545" anchor="ctr">
                    <a:lnL>
                      <a:noFill/>
                    </a:lnL>
                    <a:lnR>
                      <a:noFill/>
                    </a:lnR>
                    <a:lnT>
                      <a:noFill/>
                    </a:lnT>
                    <a:lnB>
                      <a:noFill/>
                    </a:lnB>
                  </a:tcPr>
                </a:tc>
              </a:tr>
              <a:tr h="217138">
                <a:tc>
                  <a:txBody>
                    <a:bodyPr/>
                    <a:lstStyle/>
                    <a:p>
                      <a:r>
                        <a:rPr lang="da-DK" sz="1100">
                          <a:solidFill>
                            <a:srgbClr val="8DAE3D"/>
                          </a:solidFill>
                        </a:rPr>
                        <a:t>Foreign Keys</a:t>
                      </a:r>
                    </a:p>
                  </a:txBody>
                  <a:tcPr marL="53090" marR="53090" marT="26545" marB="26545" anchor="ctr">
                    <a:lnL>
                      <a:noFill/>
                    </a:lnL>
                    <a:lnR>
                      <a:noFill/>
                    </a:lnR>
                    <a:lnT>
                      <a:noFill/>
                    </a:lnT>
                    <a:lnB>
                      <a:noFill/>
                    </a:lnB>
                  </a:tcPr>
                </a:tc>
                <a:tc>
                  <a:txBody>
                    <a:bodyPr/>
                    <a:lstStyle/>
                    <a:p>
                      <a:r>
                        <a:rPr lang="da-DK" sz="1000">
                          <a:solidFill>
                            <a:srgbClr val="084E83"/>
                          </a:solidFill>
                        </a:rPr>
                        <a:t>Not supported</a:t>
                      </a:r>
                    </a:p>
                  </a:txBody>
                  <a:tcPr marL="53090" marR="53090" marT="26545" marB="26545" anchor="ctr">
                    <a:lnL>
                      <a:noFill/>
                    </a:lnL>
                    <a:lnR>
                      <a:noFill/>
                    </a:lnR>
                    <a:lnT>
                      <a:noFill/>
                    </a:lnT>
                    <a:lnB>
                      <a:noFill/>
                    </a:lnB>
                  </a:tcPr>
                </a:tc>
                <a:tc>
                  <a:txBody>
                    <a:bodyPr/>
                    <a:lstStyle/>
                    <a:p>
                      <a:r>
                        <a:rPr lang="da-DK" sz="1000">
                          <a:solidFill>
                            <a:srgbClr val="8DAE3D"/>
                          </a:solidFill>
                        </a:rPr>
                        <a:t>Supported</a:t>
                      </a:r>
                    </a:p>
                  </a:txBody>
                  <a:tcPr marL="53090" marR="53090" marT="26545" marB="26545" anchor="ctr">
                    <a:lnL>
                      <a:noFill/>
                    </a:lnL>
                    <a:lnR>
                      <a:noFill/>
                    </a:lnR>
                    <a:lnT>
                      <a:noFill/>
                    </a:lnT>
                    <a:lnB>
                      <a:noFill/>
                    </a:lnB>
                  </a:tcPr>
                </a:tc>
              </a:tr>
              <a:tr h="217138">
                <a:tc>
                  <a:txBody>
                    <a:bodyPr/>
                    <a:lstStyle/>
                    <a:p>
                      <a:r>
                        <a:rPr lang="da-DK" sz="1100">
                          <a:solidFill>
                            <a:srgbClr val="8DAE3D"/>
                          </a:solidFill>
                        </a:rPr>
                        <a:t>Check/Unique Constraints</a:t>
                      </a:r>
                    </a:p>
                  </a:txBody>
                  <a:tcPr marL="53090" marR="53090" marT="26545" marB="26545" anchor="ctr">
                    <a:lnL>
                      <a:noFill/>
                    </a:lnL>
                    <a:lnR>
                      <a:noFill/>
                    </a:lnR>
                    <a:lnT>
                      <a:noFill/>
                    </a:lnT>
                    <a:lnB>
                      <a:noFill/>
                    </a:lnB>
                  </a:tcPr>
                </a:tc>
                <a:tc>
                  <a:txBody>
                    <a:bodyPr/>
                    <a:lstStyle/>
                    <a:p>
                      <a:r>
                        <a:rPr lang="da-DK" sz="1000" dirty="0">
                          <a:solidFill>
                            <a:srgbClr val="084E83"/>
                          </a:solidFill>
                        </a:rPr>
                        <a:t>Not </a:t>
                      </a:r>
                      <a:r>
                        <a:rPr lang="da-DK" sz="1000" dirty="0" err="1">
                          <a:solidFill>
                            <a:srgbClr val="084E83"/>
                          </a:solidFill>
                        </a:rPr>
                        <a:t>supported</a:t>
                      </a:r>
                      <a:endParaRPr lang="da-DK" sz="1000" dirty="0">
                        <a:solidFill>
                          <a:srgbClr val="084E83"/>
                        </a:solidFill>
                      </a:endParaRPr>
                    </a:p>
                  </a:txBody>
                  <a:tcPr marL="53090" marR="53090" marT="26545" marB="26545" anchor="ctr">
                    <a:lnL>
                      <a:noFill/>
                    </a:lnL>
                    <a:lnR>
                      <a:noFill/>
                    </a:lnR>
                    <a:lnT>
                      <a:noFill/>
                    </a:lnT>
                    <a:lnB>
                      <a:noFill/>
                    </a:lnB>
                  </a:tcPr>
                </a:tc>
                <a:tc>
                  <a:txBody>
                    <a:bodyPr/>
                    <a:lstStyle/>
                    <a:p>
                      <a:r>
                        <a:rPr lang="da-DK" sz="1000" dirty="0" err="1">
                          <a:solidFill>
                            <a:srgbClr val="8DAE3D"/>
                          </a:solidFill>
                        </a:rPr>
                        <a:t>Supported</a:t>
                      </a:r>
                      <a:endParaRPr lang="da-DK" sz="1000" dirty="0">
                        <a:solidFill>
                          <a:srgbClr val="8DAE3D"/>
                        </a:solidFill>
                      </a:endParaRPr>
                    </a:p>
                  </a:txBody>
                  <a:tcPr marL="53090" marR="53090" marT="26545" marB="26545" anchor="ctr">
                    <a:lnL>
                      <a:noFill/>
                    </a:lnL>
                    <a:lnR>
                      <a:noFill/>
                    </a:lnR>
                    <a:lnT>
                      <a:noFill/>
                    </a:lnT>
                    <a:lnB>
                      <a:noFill/>
                    </a:lnB>
                  </a:tcPr>
                </a:tc>
              </a:tr>
              <a:tr h="217138">
                <a:tc>
                  <a:txBody>
                    <a:bodyPr/>
                    <a:lstStyle/>
                    <a:p>
                      <a:r>
                        <a:rPr lang="da-DK" sz="1100">
                          <a:solidFill>
                            <a:srgbClr val="8DAE3D"/>
                          </a:solidFill>
                        </a:rPr>
                        <a:t>Parallelism</a:t>
                      </a:r>
                    </a:p>
                  </a:txBody>
                  <a:tcPr marL="53090" marR="53090" marT="26545" marB="26545" anchor="ctr">
                    <a:lnL>
                      <a:noFill/>
                    </a:lnL>
                    <a:lnR>
                      <a:noFill/>
                    </a:lnR>
                    <a:lnT>
                      <a:noFill/>
                    </a:lnT>
                    <a:lnB>
                      <a:noFill/>
                    </a:lnB>
                  </a:tcPr>
                </a:tc>
                <a:tc>
                  <a:txBody>
                    <a:bodyPr/>
                    <a:lstStyle/>
                    <a:p>
                      <a:r>
                        <a:rPr lang="da-DK" sz="1000" dirty="0">
                          <a:solidFill>
                            <a:srgbClr val="084E83"/>
                          </a:solidFill>
                        </a:rPr>
                        <a:t>Not </a:t>
                      </a:r>
                      <a:r>
                        <a:rPr lang="da-DK" sz="1000" dirty="0" err="1">
                          <a:solidFill>
                            <a:srgbClr val="084E83"/>
                          </a:solidFill>
                        </a:rPr>
                        <a:t>supported</a:t>
                      </a:r>
                      <a:endParaRPr lang="da-DK" sz="1000" dirty="0">
                        <a:solidFill>
                          <a:srgbClr val="084E83"/>
                        </a:solidFill>
                      </a:endParaRPr>
                    </a:p>
                  </a:txBody>
                  <a:tcPr marL="53090" marR="53090" marT="26545" marB="26545" anchor="ctr">
                    <a:lnL>
                      <a:noFill/>
                    </a:lnL>
                    <a:lnR>
                      <a:noFill/>
                    </a:lnR>
                    <a:lnT>
                      <a:noFill/>
                    </a:lnT>
                    <a:lnB>
                      <a:noFill/>
                    </a:lnB>
                  </a:tcPr>
                </a:tc>
                <a:tc>
                  <a:txBody>
                    <a:bodyPr/>
                    <a:lstStyle/>
                    <a:p>
                      <a:r>
                        <a:rPr lang="da-DK" sz="1000" dirty="0" err="1">
                          <a:solidFill>
                            <a:srgbClr val="8DAE3D"/>
                          </a:solidFill>
                        </a:rPr>
                        <a:t>Supported</a:t>
                      </a:r>
                      <a:endParaRPr lang="da-DK" sz="1000" dirty="0">
                        <a:solidFill>
                          <a:srgbClr val="8DAE3D"/>
                        </a:solidFill>
                      </a:endParaRPr>
                    </a:p>
                  </a:txBody>
                  <a:tcPr marL="53090" marR="53090" marT="26545" marB="26545" anchor="ctr">
                    <a:lnL>
                      <a:noFill/>
                    </a:lnL>
                    <a:lnR>
                      <a:noFill/>
                    </a:lnR>
                    <a:lnT>
                      <a:noFill/>
                    </a:lnT>
                    <a:lnB>
                      <a:noFill/>
                    </a:lnB>
                  </a:tcPr>
                </a:tc>
              </a:tr>
              <a:tr h="382051">
                <a:tc>
                  <a:txBody>
                    <a:bodyPr/>
                    <a:lstStyle/>
                    <a:p>
                      <a:r>
                        <a:rPr lang="en-US" sz="1100">
                          <a:solidFill>
                            <a:srgbClr val="8DAE3D"/>
                          </a:solidFill>
                        </a:rPr>
                        <a:t>OUTER JOIN, OR, NOT, UNION [ALL], DISTINCT, EXISTS, IN</a:t>
                      </a:r>
                    </a:p>
                  </a:txBody>
                  <a:tcPr marL="53090" marR="53090" marT="26545" marB="26545" anchor="ctr">
                    <a:lnL>
                      <a:noFill/>
                    </a:lnL>
                    <a:lnR>
                      <a:noFill/>
                    </a:lnR>
                    <a:lnT>
                      <a:noFill/>
                    </a:lnT>
                    <a:lnB>
                      <a:noFill/>
                    </a:lnB>
                  </a:tcPr>
                </a:tc>
                <a:tc>
                  <a:txBody>
                    <a:bodyPr/>
                    <a:lstStyle/>
                    <a:p>
                      <a:r>
                        <a:rPr lang="da-DK" sz="1000" dirty="0">
                          <a:solidFill>
                            <a:srgbClr val="084E83"/>
                          </a:solidFill>
                        </a:rPr>
                        <a:t>Not </a:t>
                      </a:r>
                      <a:r>
                        <a:rPr lang="da-DK" sz="1000" dirty="0" err="1">
                          <a:solidFill>
                            <a:srgbClr val="084E83"/>
                          </a:solidFill>
                        </a:rPr>
                        <a:t>supported</a:t>
                      </a:r>
                      <a:endParaRPr lang="da-DK" sz="1000" dirty="0">
                        <a:solidFill>
                          <a:srgbClr val="084E83"/>
                        </a:solidFill>
                      </a:endParaRPr>
                    </a:p>
                  </a:txBody>
                  <a:tcPr marL="53090" marR="53090" marT="26545" marB="26545" anchor="ctr">
                    <a:lnL>
                      <a:noFill/>
                    </a:lnL>
                    <a:lnR>
                      <a:noFill/>
                    </a:lnR>
                    <a:lnT>
                      <a:noFill/>
                    </a:lnT>
                    <a:lnB>
                      <a:noFill/>
                    </a:lnB>
                  </a:tcPr>
                </a:tc>
                <a:tc>
                  <a:txBody>
                    <a:bodyPr/>
                    <a:lstStyle/>
                    <a:p>
                      <a:r>
                        <a:rPr lang="da-DK" sz="1000" dirty="0" err="1">
                          <a:solidFill>
                            <a:srgbClr val="8DAE3D"/>
                          </a:solidFill>
                        </a:rPr>
                        <a:t>Supported</a:t>
                      </a:r>
                      <a:endParaRPr lang="da-DK" sz="1000" dirty="0">
                        <a:solidFill>
                          <a:srgbClr val="8DAE3D"/>
                        </a:solidFill>
                      </a:endParaRPr>
                    </a:p>
                  </a:txBody>
                  <a:tcPr marL="53090" marR="53090" marT="26545" marB="26545" anchor="ctr">
                    <a:lnL>
                      <a:noFill/>
                    </a:lnL>
                    <a:lnR>
                      <a:noFill/>
                    </a:lnR>
                    <a:lnT>
                      <a:noFill/>
                    </a:lnT>
                    <a:lnB>
                      <a:noFill/>
                    </a:lnB>
                  </a:tcPr>
                </a:tc>
              </a:tr>
              <a:tr h="711875">
                <a:tc>
                  <a:txBody>
                    <a:bodyPr/>
                    <a:lstStyle/>
                    <a:p>
                      <a:r>
                        <a:rPr lang="en-US" sz="1100" dirty="0">
                          <a:solidFill>
                            <a:srgbClr val="084E83"/>
                          </a:solidFill>
                        </a:rPr>
                        <a:t>Multiple Active Result Sets (MARS)</a:t>
                      </a:r>
                      <a:br>
                        <a:rPr lang="en-US" sz="1100" dirty="0">
                          <a:solidFill>
                            <a:srgbClr val="084E83"/>
                          </a:solidFill>
                        </a:rPr>
                      </a:br>
                      <a:r>
                        <a:rPr lang="en-US" sz="1100" dirty="0">
                          <a:solidFill>
                            <a:srgbClr val="084E83"/>
                          </a:solidFill>
                        </a:rPr>
                        <a:t>(Means better Entity Framework support.)</a:t>
                      </a:r>
                    </a:p>
                  </a:txBody>
                  <a:tcPr marL="53090" marR="53090" marT="26545" marB="26545" anchor="ctr">
                    <a:lnL>
                      <a:noFill/>
                    </a:lnL>
                    <a:lnR>
                      <a:noFill/>
                    </a:lnR>
                    <a:lnT>
                      <a:noFill/>
                    </a:lnT>
                    <a:lnB>
                      <a:noFill/>
                    </a:lnB>
                  </a:tcPr>
                </a:tc>
                <a:tc>
                  <a:txBody>
                    <a:bodyPr/>
                    <a:lstStyle/>
                    <a:p>
                      <a:r>
                        <a:rPr lang="da-DK" sz="1000" dirty="0">
                          <a:solidFill>
                            <a:srgbClr val="084E83"/>
                          </a:solidFill>
                        </a:rPr>
                        <a:t>Not </a:t>
                      </a:r>
                      <a:r>
                        <a:rPr lang="da-DK" sz="1000" dirty="0" err="1">
                          <a:solidFill>
                            <a:srgbClr val="084E83"/>
                          </a:solidFill>
                        </a:rPr>
                        <a:t>supported</a:t>
                      </a:r>
                      <a:endParaRPr lang="da-DK" sz="1000" dirty="0">
                        <a:solidFill>
                          <a:srgbClr val="084E83"/>
                        </a:solidFill>
                      </a:endParaRPr>
                    </a:p>
                  </a:txBody>
                  <a:tcPr marL="53090" marR="53090" marT="26545" marB="26545" anchor="ctr">
                    <a:lnL>
                      <a:noFill/>
                    </a:lnL>
                    <a:lnR>
                      <a:noFill/>
                    </a:lnR>
                    <a:lnT>
                      <a:noFill/>
                    </a:lnT>
                    <a:lnB>
                      <a:noFill/>
                    </a:lnB>
                  </a:tcPr>
                </a:tc>
                <a:tc>
                  <a:txBody>
                    <a:bodyPr/>
                    <a:lstStyle/>
                    <a:p>
                      <a:r>
                        <a:rPr lang="da-DK" sz="1000" dirty="0" err="1">
                          <a:solidFill>
                            <a:srgbClr val="8DAE3D"/>
                          </a:solidFill>
                        </a:rPr>
                        <a:t>Supported</a:t>
                      </a:r>
                      <a:endParaRPr lang="da-DK" sz="1000" dirty="0">
                        <a:solidFill>
                          <a:srgbClr val="8DAE3D"/>
                        </a:solidFill>
                      </a:endParaRPr>
                    </a:p>
                  </a:txBody>
                  <a:tcPr marL="53090" marR="53090" marT="26545" marB="26545" anchor="ctr">
                    <a:lnL>
                      <a:noFill/>
                    </a:lnL>
                    <a:lnR>
                      <a:noFill/>
                    </a:lnR>
                    <a:lnT>
                      <a:noFill/>
                    </a:lnT>
                    <a:lnB>
                      <a:noFill/>
                    </a:lnB>
                  </a:tcPr>
                </a:tc>
              </a:tr>
              <a:tr h="217138">
                <a:tc>
                  <a:txBody>
                    <a:bodyPr/>
                    <a:lstStyle/>
                    <a:p>
                      <a:r>
                        <a:rPr lang="da-DK" sz="1100" dirty="0">
                          <a:solidFill>
                            <a:srgbClr val="084E83"/>
                          </a:solidFill>
                        </a:rPr>
                        <a:t>SSMS </a:t>
                      </a:r>
                      <a:r>
                        <a:rPr lang="da-DK" sz="1100" dirty="0" err="1">
                          <a:solidFill>
                            <a:srgbClr val="084E83"/>
                          </a:solidFill>
                        </a:rPr>
                        <a:t>Table</a:t>
                      </a:r>
                      <a:r>
                        <a:rPr lang="da-DK" sz="1100" dirty="0">
                          <a:solidFill>
                            <a:srgbClr val="084E83"/>
                          </a:solidFill>
                        </a:rPr>
                        <a:t> Designer</a:t>
                      </a:r>
                    </a:p>
                  </a:txBody>
                  <a:tcPr marL="53090" marR="53090" marT="26545" marB="26545" anchor="ctr">
                    <a:lnL>
                      <a:noFill/>
                    </a:lnL>
                    <a:lnR>
                      <a:noFill/>
                    </a:lnR>
                    <a:lnT>
                      <a:noFill/>
                    </a:lnT>
                    <a:lnB>
                      <a:noFill/>
                    </a:lnB>
                  </a:tcPr>
                </a:tc>
                <a:tc>
                  <a:txBody>
                    <a:bodyPr/>
                    <a:lstStyle/>
                    <a:p>
                      <a:r>
                        <a:rPr lang="da-DK" sz="1000" dirty="0">
                          <a:solidFill>
                            <a:srgbClr val="084E83"/>
                          </a:solidFill>
                        </a:rPr>
                        <a:t>Not </a:t>
                      </a:r>
                      <a:r>
                        <a:rPr lang="da-DK" sz="1000" dirty="0" err="1">
                          <a:solidFill>
                            <a:srgbClr val="084E83"/>
                          </a:solidFill>
                        </a:rPr>
                        <a:t>supported</a:t>
                      </a:r>
                      <a:endParaRPr lang="da-DK" sz="1000" dirty="0">
                        <a:solidFill>
                          <a:srgbClr val="084E83"/>
                        </a:solidFill>
                      </a:endParaRPr>
                    </a:p>
                  </a:txBody>
                  <a:tcPr marL="53090" marR="53090" marT="26545" marB="26545" anchor="ctr">
                    <a:lnL>
                      <a:noFill/>
                    </a:lnL>
                    <a:lnR>
                      <a:noFill/>
                    </a:lnR>
                    <a:lnT>
                      <a:noFill/>
                    </a:lnT>
                    <a:lnB>
                      <a:noFill/>
                    </a:lnB>
                  </a:tcPr>
                </a:tc>
                <a:tc>
                  <a:txBody>
                    <a:bodyPr/>
                    <a:lstStyle/>
                    <a:p>
                      <a:r>
                        <a:rPr lang="da-DK" sz="1000" dirty="0" err="1">
                          <a:solidFill>
                            <a:srgbClr val="8DAE3D"/>
                          </a:solidFill>
                        </a:rPr>
                        <a:t>Supported</a:t>
                      </a:r>
                      <a:endParaRPr lang="da-DK" sz="1000" dirty="0">
                        <a:solidFill>
                          <a:srgbClr val="8DAE3D"/>
                        </a:solidFill>
                      </a:endParaRPr>
                    </a:p>
                  </a:txBody>
                  <a:tcPr marL="53090" marR="53090" marT="26545" marB="26545" anchor="ctr">
                    <a:lnL>
                      <a:noFill/>
                    </a:lnL>
                    <a:lnR>
                      <a:noFill/>
                    </a:lnR>
                    <a:lnT>
                      <a:noFill/>
                    </a:lnT>
                    <a:lnB>
                      <a:noFill/>
                    </a:lnB>
                  </a:tcPr>
                </a:tc>
              </a:tr>
            </a:tbl>
          </a:graphicData>
        </a:graphic>
      </p:graphicFrame>
      <p:sp>
        <p:nvSpPr>
          <p:cNvPr id="9" name="Rectangle 8"/>
          <p:cNvSpPr/>
          <p:nvPr/>
        </p:nvSpPr>
        <p:spPr>
          <a:xfrm>
            <a:off x="4211960" y="6667617"/>
            <a:ext cx="4104456" cy="215444"/>
          </a:xfrm>
          <a:prstGeom prst="rect">
            <a:avLst/>
          </a:prstGeom>
        </p:spPr>
        <p:txBody>
          <a:bodyPr wrap="square">
            <a:spAutoFit/>
          </a:bodyPr>
          <a:lstStyle/>
          <a:p>
            <a:r>
              <a:rPr lang="da-DK" sz="800" dirty="0"/>
              <a:t>http://sqlperformance.com/2015/05/sql-server-2016/in-memory-oltp-enhancements</a:t>
            </a:r>
          </a:p>
        </p:txBody>
      </p:sp>
    </p:spTree>
    <p:extLst>
      <p:ext uri="{BB962C8B-B14F-4D97-AF65-F5344CB8AC3E}">
        <p14:creationId xmlns:p14="http://schemas.microsoft.com/office/powerpoint/2010/main" val="42042757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400" dirty="0" smtClean="0">
                <a:solidFill>
                  <a:srgbClr val="084E83"/>
                </a:solidFill>
              </a:rPr>
              <a:t>GAP analysis – 2016</a:t>
            </a:r>
            <a:endParaRPr lang="da-DK" sz="5400" dirty="0">
              <a:solidFill>
                <a:srgbClr val="084E83"/>
              </a:solidFill>
            </a:endParaRPr>
          </a:p>
        </p:txBody>
      </p:sp>
      <p:sp>
        <p:nvSpPr>
          <p:cNvPr id="3" name="Text Placeholder 2"/>
          <p:cNvSpPr>
            <a:spLocks noGrp="1"/>
          </p:cNvSpPr>
          <p:nvPr>
            <p:ph type="body" idx="1"/>
          </p:nvPr>
        </p:nvSpPr>
        <p:spPr>
          <a:xfrm>
            <a:off x="629842" y="1681163"/>
            <a:ext cx="3868340" cy="523701"/>
          </a:xfrm>
        </p:spPr>
        <p:txBody>
          <a:bodyPr>
            <a:normAutofit fontScale="92500" lnSpcReduction="10000"/>
          </a:bodyPr>
          <a:lstStyle/>
          <a:p>
            <a:r>
              <a:rPr lang="en-US" sz="3200" dirty="0" smtClean="0">
                <a:solidFill>
                  <a:srgbClr val="8DAE3D"/>
                </a:solidFill>
              </a:rPr>
              <a:t> </a:t>
            </a:r>
            <a:r>
              <a:rPr lang="en-US" sz="3200" dirty="0" err="1" smtClean="0">
                <a:solidFill>
                  <a:srgbClr val="8DAE3D"/>
                </a:solidFill>
              </a:rPr>
              <a:t>Effektor</a:t>
            </a:r>
            <a:endParaRPr lang="da-DK" dirty="0">
              <a:solidFill>
                <a:srgbClr val="8DAE3D"/>
              </a:solidFill>
            </a:endParaRPr>
          </a:p>
        </p:txBody>
      </p:sp>
      <p:sp>
        <p:nvSpPr>
          <p:cNvPr id="4" name="Content Placeholder 3"/>
          <p:cNvSpPr>
            <a:spLocks noGrp="1"/>
          </p:cNvSpPr>
          <p:nvPr>
            <p:ph sz="half" idx="2"/>
          </p:nvPr>
        </p:nvSpPr>
        <p:spPr>
          <a:xfrm>
            <a:off x="628650" y="2332234"/>
            <a:ext cx="5239494" cy="4024117"/>
          </a:xfrm>
        </p:spPr>
        <p:txBody>
          <a:bodyPr>
            <a:noAutofit/>
          </a:bodyPr>
          <a:lstStyle/>
          <a:p>
            <a:pPr>
              <a:lnSpc>
                <a:spcPct val="100000"/>
              </a:lnSpc>
            </a:pPr>
            <a:r>
              <a:rPr lang="en-US" sz="2800" dirty="0" smtClean="0">
                <a:solidFill>
                  <a:srgbClr val="084E83"/>
                </a:solidFill>
              </a:rPr>
              <a:t>Dynamic </a:t>
            </a:r>
            <a:r>
              <a:rPr lang="en-US" sz="2800" dirty="0" err="1" smtClean="0">
                <a:solidFill>
                  <a:srgbClr val="084E83"/>
                </a:solidFill>
              </a:rPr>
              <a:t>sql</a:t>
            </a:r>
            <a:endParaRPr lang="en-US" sz="2800" dirty="0" smtClean="0">
              <a:solidFill>
                <a:srgbClr val="084E83"/>
              </a:solidFill>
            </a:endParaRPr>
          </a:p>
          <a:p>
            <a:pPr>
              <a:lnSpc>
                <a:spcPct val="100000"/>
              </a:lnSpc>
            </a:pPr>
            <a:r>
              <a:rPr lang="en-US" sz="2800" dirty="0" smtClean="0">
                <a:solidFill>
                  <a:srgbClr val="084E83"/>
                </a:solidFill>
              </a:rPr>
              <a:t>Foreign keys</a:t>
            </a:r>
          </a:p>
          <a:p>
            <a:pPr>
              <a:lnSpc>
                <a:spcPct val="100000"/>
              </a:lnSpc>
            </a:pPr>
            <a:r>
              <a:rPr lang="en-US" sz="2800" dirty="0" smtClean="0">
                <a:solidFill>
                  <a:srgbClr val="084E83"/>
                </a:solidFill>
              </a:rPr>
              <a:t>Primary keys</a:t>
            </a:r>
          </a:p>
          <a:p>
            <a:pPr>
              <a:lnSpc>
                <a:spcPct val="100000"/>
              </a:lnSpc>
            </a:pPr>
            <a:r>
              <a:rPr lang="en-US" sz="2800" dirty="0" smtClean="0">
                <a:solidFill>
                  <a:srgbClr val="084E83"/>
                </a:solidFill>
              </a:rPr>
              <a:t>Inner joins</a:t>
            </a:r>
          </a:p>
          <a:p>
            <a:pPr>
              <a:lnSpc>
                <a:spcPct val="100000"/>
              </a:lnSpc>
            </a:pPr>
            <a:r>
              <a:rPr lang="en-US" sz="2800" dirty="0" smtClean="0">
                <a:solidFill>
                  <a:srgbClr val="084E83"/>
                </a:solidFill>
              </a:rPr>
              <a:t>Outer joins</a:t>
            </a:r>
          </a:p>
          <a:p>
            <a:pPr>
              <a:lnSpc>
                <a:spcPct val="100000"/>
              </a:lnSpc>
            </a:pPr>
            <a:r>
              <a:rPr lang="en-US" sz="2800" dirty="0" smtClean="0">
                <a:solidFill>
                  <a:srgbClr val="084E83"/>
                </a:solidFill>
              </a:rPr>
              <a:t>Truncates</a:t>
            </a:r>
          </a:p>
          <a:p>
            <a:pPr>
              <a:lnSpc>
                <a:spcPct val="100000"/>
              </a:lnSpc>
            </a:pPr>
            <a:r>
              <a:rPr lang="en-US" sz="2800" dirty="0" smtClean="0">
                <a:solidFill>
                  <a:srgbClr val="084E83"/>
                </a:solidFill>
              </a:rPr>
              <a:t>Moving large amounts of data</a:t>
            </a:r>
          </a:p>
          <a:p>
            <a:pPr>
              <a:lnSpc>
                <a:spcPct val="100000"/>
              </a:lnSpc>
            </a:pPr>
            <a:r>
              <a:rPr lang="en-US" sz="2800" dirty="0" smtClean="0">
                <a:solidFill>
                  <a:srgbClr val="084E83"/>
                </a:solidFill>
              </a:rPr>
              <a:t>Merge</a:t>
            </a:r>
            <a:endParaRPr lang="da-DK" sz="2800" dirty="0">
              <a:solidFill>
                <a:srgbClr val="084E83"/>
              </a:solidFill>
            </a:endParaRPr>
          </a:p>
        </p:txBody>
      </p:sp>
      <p:sp>
        <p:nvSpPr>
          <p:cNvPr id="5" name="Text Placeholder 4"/>
          <p:cNvSpPr>
            <a:spLocks noGrp="1"/>
          </p:cNvSpPr>
          <p:nvPr>
            <p:ph type="body" sz="quarter" idx="3"/>
          </p:nvPr>
        </p:nvSpPr>
        <p:spPr>
          <a:xfrm>
            <a:off x="4629150" y="1681163"/>
            <a:ext cx="3887391" cy="484383"/>
          </a:xfrm>
        </p:spPr>
        <p:txBody>
          <a:bodyPr>
            <a:normAutofit fontScale="92500" lnSpcReduction="20000"/>
          </a:bodyPr>
          <a:lstStyle/>
          <a:p>
            <a:r>
              <a:rPr lang="en-US" sz="3200" dirty="0" smtClean="0">
                <a:solidFill>
                  <a:srgbClr val="8DAE3D"/>
                </a:solidFill>
              </a:rPr>
              <a:t>In-memory supported</a:t>
            </a:r>
            <a:endParaRPr lang="da-DK" sz="3200" dirty="0">
              <a:solidFill>
                <a:srgbClr val="8DAE3D"/>
              </a:solidFill>
            </a:endParaRPr>
          </a:p>
        </p:txBody>
      </p:sp>
      <p:pic>
        <p:nvPicPr>
          <p:cNvPr id="3076" name="Picture 4" descr="add 1 ic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52215" y="3874339"/>
            <a:ext cx="495227" cy="495228"/>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add 1 ic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52215" y="5474236"/>
            <a:ext cx="495227" cy="495228"/>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add 1 ic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52215" y="3357257"/>
            <a:ext cx="495227" cy="495228"/>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close ic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45034" y="2351171"/>
            <a:ext cx="502408" cy="502409"/>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8" descr="close ic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45034" y="4911279"/>
            <a:ext cx="502408" cy="502409"/>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descr="add 1 ic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52215" y="2855272"/>
            <a:ext cx="495227" cy="495228"/>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4" descr="add 1 ic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52215" y="4391421"/>
            <a:ext cx="495227" cy="495228"/>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8" descr="close ic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52215" y="5976914"/>
            <a:ext cx="502408" cy="5024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106796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Billedresultat for space launc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4624" y="-16322"/>
            <a:ext cx="11029979" cy="687432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p:txBody>
          <a:bodyPr/>
          <a:lstStyle/>
          <a:p>
            <a:r>
              <a:rPr lang="da-DK" sz="8800" dirty="0">
                <a:solidFill>
                  <a:srgbClr val="0C4A7D"/>
                </a:solidFill>
              </a:rPr>
              <a:t>Demo</a:t>
            </a:r>
            <a:endParaRPr lang="da-DK" dirty="0">
              <a:solidFill>
                <a:srgbClr val="0C4A7D"/>
              </a:solidFill>
            </a:endParaRPr>
          </a:p>
        </p:txBody>
      </p:sp>
      <p:sp>
        <p:nvSpPr>
          <p:cNvPr id="3" name="Pladsholder til tekst 2"/>
          <p:cNvSpPr>
            <a:spLocks noGrp="1"/>
          </p:cNvSpPr>
          <p:nvPr>
            <p:ph type="subTitle" idx="1"/>
          </p:nvPr>
        </p:nvSpPr>
        <p:spPr>
          <a:xfrm>
            <a:off x="657291" y="3785392"/>
            <a:ext cx="7912149" cy="1299792"/>
          </a:xfrm>
        </p:spPr>
        <p:txBody>
          <a:bodyPr>
            <a:normAutofit/>
          </a:bodyPr>
          <a:lstStyle/>
          <a:p>
            <a:r>
              <a:rPr lang="da-DK" sz="3100" dirty="0" smtClean="0">
                <a:solidFill>
                  <a:srgbClr val="8DAE3D"/>
                </a:solidFill>
              </a:rPr>
              <a:t>Sql server </a:t>
            </a:r>
            <a:r>
              <a:rPr lang="da-DK" sz="3100" dirty="0" smtClean="0">
                <a:solidFill>
                  <a:srgbClr val="084E83"/>
                </a:solidFill>
              </a:rPr>
              <a:t>2016 </a:t>
            </a:r>
          </a:p>
          <a:p>
            <a:r>
              <a:rPr lang="da-DK" sz="3100" dirty="0" smtClean="0">
                <a:solidFill>
                  <a:srgbClr val="8DAE3D"/>
                </a:solidFill>
              </a:rPr>
              <a:t>– </a:t>
            </a:r>
            <a:r>
              <a:rPr lang="da-DK" sz="3100" dirty="0" err="1" smtClean="0">
                <a:solidFill>
                  <a:srgbClr val="8DAE3D"/>
                </a:solidFill>
              </a:rPr>
              <a:t>going</a:t>
            </a:r>
            <a:r>
              <a:rPr lang="da-DK" sz="3100" dirty="0" smtClean="0">
                <a:solidFill>
                  <a:srgbClr val="8DAE3D"/>
                </a:solidFill>
              </a:rPr>
              <a:t> </a:t>
            </a:r>
            <a:r>
              <a:rPr lang="da-DK" sz="3100" dirty="0" err="1" smtClean="0">
                <a:solidFill>
                  <a:srgbClr val="8DAE3D"/>
                </a:solidFill>
              </a:rPr>
              <a:t>upward</a:t>
            </a:r>
            <a:r>
              <a:rPr lang="da-DK" sz="3100" dirty="0" smtClean="0">
                <a:solidFill>
                  <a:srgbClr val="8DAE3D"/>
                </a:solidFill>
              </a:rPr>
              <a:t> and </a:t>
            </a:r>
            <a:r>
              <a:rPr lang="da-DK" sz="3100" dirty="0" err="1" smtClean="0">
                <a:solidFill>
                  <a:srgbClr val="8DAE3D"/>
                </a:solidFill>
              </a:rPr>
              <a:t>onward</a:t>
            </a:r>
            <a:endParaRPr lang="da-DK" sz="3100" dirty="0">
              <a:solidFill>
                <a:srgbClr val="8DAE3D"/>
              </a:solidFill>
            </a:endParaRPr>
          </a:p>
          <a:p>
            <a:endParaRPr lang="da-DK" dirty="0"/>
          </a:p>
        </p:txBody>
      </p:sp>
    </p:spTree>
    <p:extLst>
      <p:ext uri="{BB962C8B-B14F-4D97-AF65-F5344CB8AC3E}">
        <p14:creationId xmlns:p14="http://schemas.microsoft.com/office/powerpoint/2010/main" val="38228123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55576" y="548680"/>
            <a:ext cx="7772400" cy="4104456"/>
          </a:xfrm>
        </p:spPr>
        <p:txBody>
          <a:bodyPr>
            <a:noAutofit/>
          </a:bodyPr>
          <a:lstStyle/>
          <a:p>
            <a:r>
              <a:rPr lang="en-US" sz="6000" dirty="0">
                <a:solidFill>
                  <a:srgbClr val="8DAE3D"/>
                </a:solidFill>
              </a:rPr>
              <a:t>Wrap up </a:t>
            </a:r>
            <a:r>
              <a:rPr lang="en-US" sz="6000" dirty="0">
                <a:solidFill>
                  <a:srgbClr val="084E83"/>
                </a:solidFill>
              </a:rPr>
              <a:t>and </a:t>
            </a:r>
            <a:r>
              <a:rPr lang="en-US" sz="6000" dirty="0" smtClean="0">
                <a:solidFill>
                  <a:srgbClr val="084E83"/>
                </a:solidFill>
              </a:rPr>
              <a:t/>
            </a:r>
            <a:br>
              <a:rPr lang="en-US" sz="6000" dirty="0" smtClean="0">
                <a:solidFill>
                  <a:srgbClr val="084E83"/>
                </a:solidFill>
              </a:rPr>
            </a:br>
            <a:r>
              <a:rPr lang="en-US" sz="6000" dirty="0">
                <a:solidFill>
                  <a:srgbClr val="084E83"/>
                </a:solidFill>
              </a:rPr>
              <a:t>	</a:t>
            </a:r>
            <a:r>
              <a:rPr lang="en-US" sz="6000" dirty="0" smtClean="0">
                <a:solidFill>
                  <a:srgbClr val="084E83"/>
                </a:solidFill>
              </a:rPr>
              <a:t>		</a:t>
            </a:r>
            <a:r>
              <a:rPr lang="en-US" sz="8800" dirty="0" smtClean="0">
                <a:solidFill>
                  <a:srgbClr val="084E83"/>
                </a:solidFill>
              </a:rPr>
              <a:t>key findings</a:t>
            </a:r>
            <a:endParaRPr lang="da-DK" sz="6000" dirty="0">
              <a:solidFill>
                <a:srgbClr val="084E83"/>
              </a:solidFill>
            </a:endParaRPr>
          </a:p>
        </p:txBody>
      </p:sp>
    </p:spTree>
    <p:extLst>
      <p:ext uri="{BB962C8B-B14F-4D97-AF65-F5344CB8AC3E}">
        <p14:creationId xmlns:p14="http://schemas.microsoft.com/office/powerpoint/2010/main" val="34165075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SFT_logo_c_C-Gray_D"/>
          <p:cNvPicPr>
            <a:picLocks noChangeAspect="1" noChangeArrowheads="1"/>
          </p:cNvPicPr>
          <p:nvPr/>
        </p:nvPicPr>
        <p:blipFill>
          <a:blip r:embed="rId2" cstate="print">
            <a:extLst>
              <a:ext uri="{28A0092B-C50C-407E-A947-70E740481C1C}">
                <a14:useLocalDpi xmlns:a14="http://schemas.microsoft.com/office/drawing/2010/main" val="0"/>
              </a:ext>
            </a:extLst>
          </a:blip>
          <a:srcRect l="9966" t="24782" r="10736" b="25998"/>
          <a:stretch>
            <a:fillRect/>
          </a:stretch>
        </p:blipFill>
        <p:spPr bwMode="auto">
          <a:xfrm>
            <a:off x="589020" y="1091112"/>
            <a:ext cx="4112419" cy="939403"/>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pic>
        <p:nvPicPr>
          <p:cNvPr id="1027" name="Picture 3" descr="sqlcloud_big_logo"/>
          <p:cNvPicPr>
            <a:picLocks noChangeAspect="1" noChangeArrowheads="1"/>
          </p:cNvPicPr>
          <p:nvPr/>
        </p:nvPicPr>
        <p:blipFill>
          <a:blip r:embed="rId3" cstate="print">
            <a:extLst>
              <a:ext uri="{28A0092B-C50C-407E-A947-70E740481C1C}">
                <a14:useLocalDpi xmlns:a14="http://schemas.microsoft.com/office/drawing/2010/main" val="0"/>
              </a:ext>
            </a:extLst>
          </a:blip>
          <a:srcRect l="3705" t="22281" r="9787" b="21368"/>
          <a:stretch>
            <a:fillRect/>
          </a:stretch>
        </p:blipFill>
        <p:spPr bwMode="auto">
          <a:xfrm>
            <a:off x="6821592" y="989987"/>
            <a:ext cx="2224088" cy="807244"/>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pic>
        <p:nvPicPr>
          <p:cNvPr id="1028" name="Picture 4" descr="Dell Software_Dell Blu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72327" y="3891043"/>
            <a:ext cx="2116931" cy="881063"/>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sp>
        <p:nvSpPr>
          <p:cNvPr id="4" name="Text Box 5"/>
          <p:cNvSpPr txBox="1">
            <a:spLocks noChangeArrowheads="1"/>
          </p:cNvSpPr>
          <p:nvPr/>
        </p:nvSpPr>
        <p:spPr bwMode="auto">
          <a:xfrm flipH="1">
            <a:off x="-228599" y="3658791"/>
            <a:ext cx="1058466" cy="942149"/>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27432" tIns="27432" rIns="27432" bIns="27432" numCol="1" anchor="t" anchorCtr="0" compatLnSpc="1">
            <a:prstTxWarp prst="textNoShape">
              <a:avLst/>
            </a:prstTxWarp>
          </a:bodyPr>
          <a:lstStyle/>
          <a:p>
            <a:pPr defTabSz="685800" eaLnBrk="0" fontAlgn="base" hangingPunct="0">
              <a:spcBef>
                <a:spcPct val="0"/>
              </a:spcBef>
              <a:spcAft>
                <a:spcPct val="0"/>
              </a:spcAft>
            </a:pPr>
            <a:endParaRPr lang="en-GB" altLang="en-US" sz="750" dirty="0">
              <a:solidFill>
                <a:srgbClr val="000000"/>
              </a:solidFill>
              <a:latin typeface="Calibri" panose="020F0502020204030204" pitchFamily="34" charset="0"/>
            </a:endParaRPr>
          </a:p>
          <a:p>
            <a:pPr defTabSz="685800" eaLnBrk="0" fontAlgn="base" hangingPunct="0">
              <a:spcBef>
                <a:spcPct val="0"/>
              </a:spcBef>
              <a:spcAft>
                <a:spcPct val="0"/>
              </a:spcAft>
            </a:pPr>
            <a:endParaRPr lang="en-GB" altLang="en-US" sz="750" dirty="0">
              <a:solidFill>
                <a:srgbClr val="000000"/>
              </a:solidFill>
              <a:latin typeface="Calibri" panose="020F0502020204030204" pitchFamily="34" charset="0"/>
            </a:endParaRPr>
          </a:p>
          <a:p>
            <a:pPr defTabSz="685800" eaLnBrk="0" fontAlgn="base" hangingPunct="0">
              <a:spcBef>
                <a:spcPct val="0"/>
              </a:spcBef>
              <a:spcAft>
                <a:spcPct val="0"/>
              </a:spcAft>
            </a:pPr>
            <a:r>
              <a:rPr lang="en-GB" altLang="en-US" sz="750" dirty="0">
                <a:solidFill>
                  <a:srgbClr val="000000"/>
                </a:solidFill>
                <a:latin typeface="Calibri" panose="020F0502020204030204" pitchFamily="34" charset="0"/>
              </a:rPr>
              <a:t>		</a:t>
            </a:r>
            <a:endParaRPr lang="en-US" altLang="en-US" sz="1350" dirty="0">
              <a:latin typeface="Arial" panose="020B0604020202020204" pitchFamily="34" charset="0"/>
            </a:endParaRPr>
          </a:p>
        </p:txBody>
      </p:sp>
      <p:pic>
        <p:nvPicPr>
          <p:cNvPr id="1030" name="Picture 6" descr="AxioWorksLogo"/>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008479" y="2146095"/>
            <a:ext cx="1946672" cy="68699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pic>
        <p:nvPicPr>
          <p:cNvPr id="1031" name="Picture 7" descr="Red Gate"/>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76812" y="2284715"/>
            <a:ext cx="1633538" cy="816769"/>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pic>
        <p:nvPicPr>
          <p:cNvPr id="1032" name="Picture 8" descr="Bigba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56048" y="3839847"/>
            <a:ext cx="1491853" cy="93226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pic>
        <p:nvPicPr>
          <p:cNvPr id="1033" name="Picture 9" descr="DataIdols"/>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648827" y="4762582"/>
            <a:ext cx="967978" cy="912019"/>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pic>
        <p:nvPicPr>
          <p:cNvPr id="1034" name="Picture 10" descr="SanDisk"/>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605367" y="3915382"/>
            <a:ext cx="2365772" cy="45839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pic>
        <p:nvPicPr>
          <p:cNvPr id="1035" name="Picture 11" descr="Pyramid Analytics"/>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5570245" y="2006187"/>
            <a:ext cx="2363391" cy="588169"/>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pic>
        <p:nvPicPr>
          <p:cNvPr id="1036" name="Picture 12" descr="Profisee"/>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000542" y="3101483"/>
            <a:ext cx="2441972" cy="553641"/>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pic>
        <p:nvPicPr>
          <p:cNvPr id="1037" name="Picture 13" descr="effekto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2645228" y="5045951"/>
            <a:ext cx="1603772" cy="62865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pic>
        <p:nvPicPr>
          <p:cNvPr id="1038" name="Picture 14" descr="application_performance"/>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4888097" y="3091992"/>
            <a:ext cx="1450181" cy="892969"/>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pic>
        <p:nvPicPr>
          <p:cNvPr id="1039" name="Picture 15" descr="Idera"/>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6616805" y="2762059"/>
            <a:ext cx="2428875" cy="547688"/>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spTree>
    <p:extLst>
      <p:ext uri="{BB962C8B-B14F-4D97-AF65-F5344CB8AC3E}">
        <p14:creationId xmlns:p14="http://schemas.microsoft.com/office/powerpoint/2010/main" val="74315811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28650" y="1131095"/>
            <a:ext cx="7886700" cy="525000"/>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2250"/>
              <a:t>Stick around for SWAG! (Prize drawing at 5.00 p.m)</a:t>
            </a:r>
            <a:endParaRPr lang="en-GB" sz="2250" dirty="0"/>
          </a:p>
        </p:txBody>
      </p:sp>
      <p:sp>
        <p:nvSpPr>
          <p:cNvPr id="3" name="Content Placeholder 2"/>
          <p:cNvSpPr>
            <a:spLocks noGrp="1"/>
          </p:cNvSpPr>
          <p:nvPr>
            <p:ph idx="1"/>
          </p:nvPr>
        </p:nvSpPr>
        <p:spPr>
          <a:xfrm>
            <a:off x="628650" y="1806820"/>
            <a:ext cx="7886700" cy="3683153"/>
          </a:xfrm>
        </p:spPr>
        <p:txBody>
          <a:bodyPr>
            <a:normAutofit fontScale="62500" lnSpcReduction="20000"/>
          </a:bodyPr>
          <a:lstStyle/>
          <a:p>
            <a:r>
              <a:rPr lang="en-GB" dirty="0" smtClean="0"/>
              <a:t>All our volunteers and organisers do not get paid for running SPS </a:t>
            </a:r>
            <a:r>
              <a:rPr lang="en-GB" dirty="0" err="1" smtClean="0"/>
              <a:t>SQLSaturday</a:t>
            </a:r>
            <a:r>
              <a:rPr lang="en-GB" dirty="0" smtClean="0"/>
              <a:t> Cambridge and do it because they believe in the power of community (or are just plain nuts). Please show your gratitude for making this possible by:</a:t>
            </a:r>
          </a:p>
          <a:p>
            <a:pPr lvl="1"/>
            <a:r>
              <a:rPr lang="en-GB" dirty="0" smtClean="0"/>
              <a:t>Giving them a hug</a:t>
            </a:r>
          </a:p>
          <a:p>
            <a:pPr lvl="1"/>
            <a:r>
              <a:rPr lang="en-GB" dirty="0" smtClean="0"/>
              <a:t>Shaking their hand</a:t>
            </a:r>
          </a:p>
          <a:p>
            <a:pPr lvl="1"/>
            <a:r>
              <a:rPr lang="en-GB" dirty="0" smtClean="0"/>
              <a:t>Saying thank you</a:t>
            </a:r>
          </a:p>
          <a:p>
            <a:pPr lvl="1"/>
            <a:r>
              <a:rPr lang="en-GB" dirty="0" smtClean="0"/>
              <a:t>Coming back next year</a:t>
            </a:r>
          </a:p>
          <a:p>
            <a:pPr lvl="1"/>
            <a:r>
              <a:rPr lang="en-GB" dirty="0" smtClean="0"/>
              <a:t>Consider getting your company to pay for a </a:t>
            </a:r>
            <a:r>
              <a:rPr lang="en-GB" dirty="0" err="1" smtClean="0"/>
              <a:t>precon</a:t>
            </a:r>
            <a:r>
              <a:rPr lang="en-GB" dirty="0" smtClean="0"/>
              <a:t> next year</a:t>
            </a:r>
          </a:p>
          <a:p>
            <a:pPr lvl="1"/>
            <a:r>
              <a:rPr lang="en-GB" dirty="0" err="1" smtClean="0"/>
              <a:t>Speading</a:t>
            </a:r>
            <a:r>
              <a:rPr lang="en-GB" dirty="0" smtClean="0"/>
              <a:t> the word</a:t>
            </a:r>
          </a:p>
          <a:p>
            <a:pPr lvl="1"/>
            <a:r>
              <a:rPr lang="en-GB" dirty="0" smtClean="0"/>
              <a:t>Getting involved yourself</a:t>
            </a:r>
          </a:p>
          <a:p>
            <a:pPr lvl="1"/>
            <a:r>
              <a:rPr lang="en-GB" dirty="0" smtClean="0"/>
              <a:t>But most of all, by enjoying the day!</a:t>
            </a:r>
          </a:p>
          <a:p>
            <a:r>
              <a:rPr lang="en-GB" dirty="0" smtClean="0"/>
              <a:t>Don’t forget to thank the sponsors for their support</a:t>
            </a:r>
          </a:p>
          <a:p>
            <a:r>
              <a:rPr lang="en-GB" dirty="0" smtClean="0"/>
              <a:t>Thank the speakers for donating their time, energy and expenses</a:t>
            </a:r>
            <a:endParaRPr lang="en-GB" dirty="0"/>
          </a:p>
        </p:txBody>
      </p:sp>
    </p:spTree>
    <p:extLst>
      <p:ext uri="{BB962C8B-B14F-4D97-AF65-F5344CB8AC3E}">
        <p14:creationId xmlns:p14="http://schemas.microsoft.com/office/powerpoint/2010/main" val="23405384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131095"/>
            <a:ext cx="7886700" cy="525000"/>
          </a:xfrm>
        </p:spPr>
        <p:txBody>
          <a:bodyPr>
            <a:normAutofit/>
          </a:bodyPr>
          <a:lstStyle/>
          <a:p>
            <a:r>
              <a:rPr lang="en-GB" sz="2250" dirty="0"/>
              <a:t>Stick around for SWAG! (Prize drawing at 5.00 </a:t>
            </a:r>
            <a:r>
              <a:rPr lang="en-GB" sz="2250" dirty="0" err="1"/>
              <a:t>p.m</a:t>
            </a:r>
            <a:r>
              <a:rPr lang="en-GB" sz="2250" dirty="0"/>
              <a:t>)</a:t>
            </a:r>
          </a:p>
        </p:txBody>
      </p:sp>
      <p:graphicFrame>
        <p:nvGraphicFramePr>
          <p:cNvPr id="4" name="Content Placeholder 3"/>
          <p:cNvGraphicFramePr>
            <a:graphicFrameLocks noGrp="1"/>
          </p:cNvGraphicFramePr>
          <p:nvPr>
            <p:ph idx="1"/>
            <p:extLst/>
          </p:nvPr>
        </p:nvGraphicFramePr>
        <p:xfrm>
          <a:off x="628650" y="1656093"/>
          <a:ext cx="7886700" cy="4360160"/>
        </p:xfrm>
        <a:graphic>
          <a:graphicData uri="http://schemas.openxmlformats.org/drawingml/2006/table">
            <a:tbl>
              <a:tblPr/>
              <a:tblGrid>
                <a:gridCol w="7886700"/>
              </a:tblGrid>
              <a:tr h="272510">
                <a:tc>
                  <a:txBody>
                    <a:bodyPr/>
                    <a:lstStyle/>
                    <a:p>
                      <a:pPr marR="0" indent="0" algn="ctr" rtl="0">
                        <a:lnSpc>
                          <a:spcPct val="119000"/>
                        </a:lnSpc>
                        <a:spcBef>
                          <a:spcPts val="0"/>
                        </a:spcBef>
                        <a:spcAft>
                          <a:spcPts val="100"/>
                        </a:spcAft>
                      </a:pPr>
                      <a:r>
                        <a:rPr lang="en-GB" sz="1200" b="1" kern="1400" dirty="0" err="1">
                          <a:ln>
                            <a:noFill/>
                          </a:ln>
                          <a:solidFill>
                            <a:srgbClr val="FF0000"/>
                          </a:solidFill>
                          <a:effectLst/>
                          <a:latin typeface="Calibri" panose="020F0502020204030204" pitchFamily="34" charset="0"/>
                        </a:rPr>
                        <a:t>SQLCloud</a:t>
                      </a:r>
                      <a:r>
                        <a:rPr lang="en-GB" sz="1200" b="1" kern="1400" dirty="0">
                          <a:ln>
                            <a:noFill/>
                          </a:ln>
                          <a:solidFill>
                            <a:srgbClr val="FF0000"/>
                          </a:solidFill>
                          <a:effectLst/>
                          <a:latin typeface="Calibri" panose="020F0502020204030204" pitchFamily="34" charset="0"/>
                        </a:rPr>
                        <a:t>  </a:t>
                      </a:r>
                      <a:r>
                        <a:rPr lang="en-GB" sz="1200" kern="1400" dirty="0">
                          <a:ln>
                            <a:noFill/>
                          </a:ln>
                          <a:solidFill>
                            <a:srgbClr val="FF0000"/>
                          </a:solidFill>
                          <a:effectLst/>
                          <a:latin typeface="Calibri" panose="020F0502020204030204" pitchFamily="34" charset="0"/>
                        </a:rPr>
                        <a:t>— </a:t>
                      </a:r>
                      <a:r>
                        <a:rPr lang="en-GB" sz="1200" kern="1400" dirty="0" err="1">
                          <a:ln>
                            <a:noFill/>
                          </a:ln>
                          <a:solidFill>
                            <a:srgbClr val="FF0000"/>
                          </a:solidFill>
                          <a:effectLst/>
                          <a:latin typeface="Calibri" panose="020F0502020204030204" pitchFamily="34" charset="0"/>
                        </a:rPr>
                        <a:t>XBox</a:t>
                      </a:r>
                      <a:r>
                        <a:rPr lang="en-GB" sz="1200" kern="1400" dirty="0">
                          <a:ln>
                            <a:noFill/>
                          </a:ln>
                          <a:solidFill>
                            <a:srgbClr val="FF0000"/>
                          </a:solidFill>
                          <a:effectLst/>
                          <a:latin typeface="Calibri" panose="020F0502020204030204" pitchFamily="34" charset="0"/>
                        </a:rPr>
                        <a:t> One</a:t>
                      </a:r>
                      <a:r>
                        <a:rPr lang="en-GB" sz="1200" kern="1400" dirty="0" smtClean="0">
                          <a:ln>
                            <a:noFill/>
                          </a:ln>
                          <a:solidFill>
                            <a:srgbClr val="FF0000"/>
                          </a:solidFill>
                          <a:effectLst/>
                          <a:latin typeface="Calibri" panose="020F0502020204030204" pitchFamily="34" charset="0"/>
                        </a:rPr>
                        <a:t>!!! (make sure you know how to play the Jet Set Willy vendor</a:t>
                      </a:r>
                      <a:r>
                        <a:rPr lang="en-GB" sz="1200" kern="1400" baseline="0" dirty="0" smtClean="0">
                          <a:ln>
                            <a:noFill/>
                          </a:ln>
                          <a:solidFill>
                            <a:srgbClr val="FF0000"/>
                          </a:solidFill>
                          <a:effectLst/>
                          <a:latin typeface="Calibri" panose="020F0502020204030204" pitchFamily="34" charset="0"/>
                        </a:rPr>
                        <a:t> competition!)</a:t>
                      </a:r>
                      <a:endParaRPr lang="en-GB" sz="1800" kern="1400" dirty="0">
                        <a:ln>
                          <a:noFill/>
                        </a:ln>
                        <a:solidFill>
                          <a:srgbClr val="FF0000"/>
                        </a:solidFill>
                        <a:effectLst/>
                        <a:latin typeface="Calibri" panose="020F0502020204030204" pitchFamily="34" charset="0"/>
                      </a:endParaRPr>
                    </a:p>
                  </a:txBody>
                  <a:tcPr marL="27432" marR="27432" marT="27432" marB="27432">
                    <a:lnL>
                      <a:noFill/>
                    </a:lnL>
                    <a:lnR>
                      <a:noFill/>
                    </a:lnR>
                    <a:lnT>
                      <a:noFill/>
                    </a:lnT>
                    <a:lnB>
                      <a:noFill/>
                    </a:lnB>
                    <a:solidFill>
                      <a:schemeClr val="accent4">
                        <a:lumMod val="20000"/>
                        <a:lumOff val="80000"/>
                      </a:schemeClr>
                    </a:solidFill>
                  </a:tcPr>
                </a:tc>
              </a:tr>
              <a:tr h="272510">
                <a:tc>
                  <a:txBody>
                    <a:bodyPr/>
                    <a:lstStyle/>
                    <a:p>
                      <a:pPr marR="0" indent="0" algn="ctr" rtl="0">
                        <a:lnSpc>
                          <a:spcPct val="119000"/>
                        </a:lnSpc>
                        <a:spcBef>
                          <a:spcPts val="0"/>
                        </a:spcBef>
                        <a:spcAft>
                          <a:spcPts val="100"/>
                        </a:spcAft>
                      </a:pPr>
                      <a:r>
                        <a:rPr lang="en-GB" sz="1200" b="1" kern="1400" dirty="0" err="1">
                          <a:ln>
                            <a:noFill/>
                          </a:ln>
                          <a:solidFill>
                            <a:srgbClr val="000000"/>
                          </a:solidFill>
                          <a:effectLst/>
                          <a:latin typeface="Calibri" panose="020F0502020204030204" pitchFamily="34" charset="0"/>
                        </a:rPr>
                        <a:t>SQLCloud</a:t>
                      </a:r>
                      <a:r>
                        <a:rPr lang="en-GB" sz="1200" kern="1400" dirty="0">
                          <a:ln>
                            <a:noFill/>
                          </a:ln>
                          <a:solidFill>
                            <a:srgbClr val="000000"/>
                          </a:solidFill>
                          <a:effectLst/>
                          <a:latin typeface="Calibri" panose="020F0502020204030204" pitchFamily="34" charset="0"/>
                        </a:rPr>
                        <a:t>—Dark Side Of The Moon, The Wall and Wish You Were Here</a:t>
                      </a:r>
                      <a:endParaRPr lang="en-GB" sz="1800" kern="1400" dirty="0">
                        <a:ln>
                          <a:noFill/>
                        </a:ln>
                        <a:solidFill>
                          <a:srgbClr val="000000"/>
                        </a:solidFill>
                        <a:effectLst/>
                        <a:latin typeface="Calibri" panose="020F0502020204030204" pitchFamily="34" charset="0"/>
                      </a:endParaRPr>
                    </a:p>
                  </a:txBody>
                  <a:tcPr marL="27432" marR="27432" marT="27432" marB="27432">
                    <a:lnL>
                      <a:noFill/>
                    </a:lnL>
                    <a:lnR>
                      <a:noFill/>
                    </a:lnR>
                    <a:lnT>
                      <a:noFill/>
                    </a:lnT>
                    <a:lnB>
                      <a:noFill/>
                    </a:lnB>
                  </a:tcPr>
                </a:tc>
              </a:tr>
              <a:tr h="272510">
                <a:tc>
                  <a:txBody>
                    <a:bodyPr/>
                    <a:lstStyle/>
                    <a:p>
                      <a:pPr marR="0" indent="0" algn="ctr" rtl="0">
                        <a:lnSpc>
                          <a:spcPct val="119000"/>
                        </a:lnSpc>
                        <a:spcBef>
                          <a:spcPts val="0"/>
                        </a:spcBef>
                        <a:spcAft>
                          <a:spcPts val="100"/>
                        </a:spcAft>
                      </a:pPr>
                      <a:r>
                        <a:rPr lang="en-GB" sz="1200" b="1" kern="1400">
                          <a:ln>
                            <a:noFill/>
                          </a:ln>
                          <a:solidFill>
                            <a:srgbClr val="000000"/>
                          </a:solidFill>
                          <a:effectLst/>
                          <a:latin typeface="Calibri" panose="020F0502020204030204" pitchFamily="34" charset="0"/>
                        </a:rPr>
                        <a:t>Microsoft  </a:t>
                      </a:r>
                      <a:r>
                        <a:rPr lang="en-GB" sz="1200" kern="1400">
                          <a:ln>
                            <a:noFill/>
                          </a:ln>
                          <a:solidFill>
                            <a:srgbClr val="000000"/>
                          </a:solidFill>
                          <a:effectLst/>
                          <a:latin typeface="Calibri" panose="020F0502020204030204" pitchFamily="34" charset="0"/>
                        </a:rPr>
                        <a:t>— MCP Voucher</a:t>
                      </a:r>
                      <a:endParaRPr lang="en-GB" sz="1800" kern="1400">
                        <a:ln>
                          <a:noFill/>
                        </a:ln>
                        <a:solidFill>
                          <a:srgbClr val="000000"/>
                        </a:solidFill>
                        <a:effectLst/>
                        <a:latin typeface="Calibri" panose="020F0502020204030204" pitchFamily="34" charset="0"/>
                      </a:endParaRPr>
                    </a:p>
                  </a:txBody>
                  <a:tcPr marL="27432" marR="27432" marT="27432" marB="27432">
                    <a:lnL>
                      <a:noFill/>
                    </a:lnL>
                    <a:lnR>
                      <a:noFill/>
                    </a:lnR>
                    <a:lnT>
                      <a:noFill/>
                    </a:lnT>
                    <a:lnB>
                      <a:noFill/>
                    </a:lnB>
                  </a:tcPr>
                </a:tc>
              </a:tr>
              <a:tr h="272510">
                <a:tc>
                  <a:txBody>
                    <a:bodyPr/>
                    <a:lstStyle/>
                    <a:p>
                      <a:pPr marR="0" indent="0" algn="ctr" rtl="0">
                        <a:lnSpc>
                          <a:spcPct val="119000"/>
                        </a:lnSpc>
                        <a:spcBef>
                          <a:spcPts val="0"/>
                        </a:spcBef>
                        <a:spcAft>
                          <a:spcPts val="100"/>
                        </a:spcAft>
                      </a:pPr>
                      <a:r>
                        <a:rPr lang="en-GB" sz="1200" b="1" kern="1400" dirty="0">
                          <a:ln>
                            <a:noFill/>
                          </a:ln>
                          <a:solidFill>
                            <a:srgbClr val="000000"/>
                          </a:solidFill>
                          <a:effectLst/>
                          <a:latin typeface="Calibri" panose="020F0502020204030204" pitchFamily="34" charset="0"/>
                        </a:rPr>
                        <a:t>Data Idols </a:t>
                      </a:r>
                      <a:r>
                        <a:rPr lang="en-GB" sz="1200" kern="1400" dirty="0">
                          <a:ln>
                            <a:noFill/>
                          </a:ln>
                          <a:solidFill>
                            <a:srgbClr val="000000"/>
                          </a:solidFill>
                          <a:effectLst/>
                          <a:latin typeface="Calibri" panose="020F0502020204030204" pitchFamily="34" charset="0"/>
                        </a:rPr>
                        <a:t>— Supercar Driving Experience </a:t>
                      </a:r>
                      <a:endParaRPr lang="en-GB" sz="1800" kern="1400" dirty="0">
                        <a:ln>
                          <a:noFill/>
                        </a:ln>
                        <a:solidFill>
                          <a:srgbClr val="000000"/>
                        </a:solidFill>
                        <a:effectLst/>
                        <a:latin typeface="Calibri" panose="020F0502020204030204" pitchFamily="34" charset="0"/>
                      </a:endParaRPr>
                    </a:p>
                  </a:txBody>
                  <a:tcPr marL="27432" marR="27432" marT="27432" marB="27432">
                    <a:lnL>
                      <a:noFill/>
                    </a:lnL>
                    <a:lnR>
                      <a:noFill/>
                    </a:lnR>
                    <a:lnT>
                      <a:noFill/>
                    </a:lnT>
                    <a:lnB>
                      <a:noFill/>
                    </a:lnB>
                  </a:tcPr>
                </a:tc>
              </a:tr>
              <a:tr h="272510">
                <a:tc>
                  <a:txBody>
                    <a:bodyPr/>
                    <a:lstStyle/>
                    <a:p>
                      <a:pPr marR="0" indent="0" algn="ctr" rtl="0">
                        <a:lnSpc>
                          <a:spcPct val="119000"/>
                        </a:lnSpc>
                        <a:spcBef>
                          <a:spcPts val="0"/>
                        </a:spcBef>
                        <a:spcAft>
                          <a:spcPts val="100"/>
                        </a:spcAft>
                      </a:pPr>
                      <a:r>
                        <a:rPr lang="en-GB" sz="1200" b="1" kern="1400">
                          <a:ln>
                            <a:noFill/>
                          </a:ln>
                          <a:solidFill>
                            <a:srgbClr val="000000"/>
                          </a:solidFill>
                          <a:effectLst/>
                          <a:latin typeface="Calibri" panose="020F0502020204030204" pitchFamily="34" charset="0"/>
                        </a:rPr>
                        <a:t>Profisee </a:t>
                      </a:r>
                      <a:r>
                        <a:rPr lang="en-GB" sz="1200" kern="1400">
                          <a:ln>
                            <a:noFill/>
                          </a:ln>
                          <a:solidFill>
                            <a:srgbClr val="000000"/>
                          </a:solidFill>
                          <a:effectLst/>
                          <a:latin typeface="Calibri" panose="020F0502020204030204" pitchFamily="34" charset="0"/>
                        </a:rPr>
                        <a:t>— Signed MDS Book and £50 Amazon Voucher</a:t>
                      </a:r>
                      <a:endParaRPr lang="en-GB" sz="1800" kern="1400">
                        <a:ln>
                          <a:noFill/>
                        </a:ln>
                        <a:solidFill>
                          <a:srgbClr val="000000"/>
                        </a:solidFill>
                        <a:effectLst/>
                        <a:latin typeface="Calibri" panose="020F0502020204030204" pitchFamily="34" charset="0"/>
                      </a:endParaRPr>
                    </a:p>
                  </a:txBody>
                  <a:tcPr marL="27432" marR="27432" marT="27432" marB="27432">
                    <a:lnL>
                      <a:noFill/>
                    </a:lnL>
                    <a:lnR>
                      <a:noFill/>
                    </a:lnR>
                    <a:lnT>
                      <a:noFill/>
                    </a:lnT>
                    <a:lnB>
                      <a:noFill/>
                    </a:lnB>
                  </a:tcPr>
                </a:tc>
              </a:tr>
              <a:tr h="272510">
                <a:tc>
                  <a:txBody>
                    <a:bodyPr/>
                    <a:lstStyle/>
                    <a:p>
                      <a:pPr marR="0" indent="0" algn="ctr" rtl="0">
                        <a:lnSpc>
                          <a:spcPct val="119000"/>
                        </a:lnSpc>
                        <a:spcBef>
                          <a:spcPts val="0"/>
                        </a:spcBef>
                        <a:spcAft>
                          <a:spcPts val="100"/>
                        </a:spcAft>
                      </a:pPr>
                      <a:r>
                        <a:rPr lang="en-GB" sz="1200" b="1" kern="1400">
                          <a:ln>
                            <a:noFill/>
                          </a:ln>
                          <a:solidFill>
                            <a:srgbClr val="000000"/>
                          </a:solidFill>
                          <a:effectLst/>
                          <a:latin typeface="Calibri" panose="020F0502020204030204" pitchFamily="34" charset="0"/>
                        </a:rPr>
                        <a:t>SQLSentry </a:t>
                      </a:r>
                      <a:r>
                        <a:rPr lang="en-GB" sz="1200" kern="1400">
                          <a:ln>
                            <a:noFill/>
                          </a:ln>
                          <a:solidFill>
                            <a:srgbClr val="000000"/>
                          </a:solidFill>
                          <a:effectLst/>
                          <a:latin typeface="Calibri" panose="020F0502020204030204" pitchFamily="34" charset="0"/>
                        </a:rPr>
                        <a:t>— Plan Explorer PRO License</a:t>
                      </a:r>
                      <a:endParaRPr lang="en-GB" sz="1800" kern="1400">
                        <a:ln>
                          <a:noFill/>
                        </a:ln>
                        <a:solidFill>
                          <a:srgbClr val="000000"/>
                        </a:solidFill>
                        <a:effectLst/>
                        <a:latin typeface="Calibri" panose="020F0502020204030204" pitchFamily="34" charset="0"/>
                      </a:endParaRPr>
                    </a:p>
                  </a:txBody>
                  <a:tcPr marL="27432" marR="27432" marT="27432" marB="27432">
                    <a:lnL>
                      <a:noFill/>
                    </a:lnL>
                    <a:lnR>
                      <a:noFill/>
                    </a:lnR>
                    <a:lnT>
                      <a:noFill/>
                    </a:lnT>
                    <a:lnB>
                      <a:noFill/>
                    </a:lnB>
                  </a:tcPr>
                </a:tc>
              </a:tr>
              <a:tr h="272510">
                <a:tc>
                  <a:txBody>
                    <a:bodyPr/>
                    <a:lstStyle/>
                    <a:p>
                      <a:pPr marR="0" indent="0" algn="ctr" rtl="0">
                        <a:lnSpc>
                          <a:spcPct val="119000"/>
                        </a:lnSpc>
                        <a:spcBef>
                          <a:spcPts val="0"/>
                        </a:spcBef>
                        <a:spcAft>
                          <a:spcPts val="100"/>
                        </a:spcAft>
                      </a:pPr>
                      <a:r>
                        <a:rPr lang="en-GB" sz="1200" b="1" kern="1400" dirty="0">
                          <a:ln>
                            <a:noFill/>
                          </a:ln>
                          <a:solidFill>
                            <a:srgbClr val="000000"/>
                          </a:solidFill>
                          <a:effectLst/>
                          <a:latin typeface="Calibri" panose="020F0502020204030204" pitchFamily="34" charset="0"/>
                        </a:rPr>
                        <a:t>Pyramid Analytics</a:t>
                      </a:r>
                      <a:r>
                        <a:rPr lang="en-GB" sz="1200" kern="1400" dirty="0">
                          <a:ln>
                            <a:noFill/>
                          </a:ln>
                          <a:solidFill>
                            <a:srgbClr val="000000"/>
                          </a:solidFill>
                          <a:effectLst/>
                          <a:latin typeface="Calibri" panose="020F0502020204030204" pitchFamily="34" charset="0"/>
                        </a:rPr>
                        <a:t>—Coffee Machine</a:t>
                      </a:r>
                      <a:endParaRPr lang="en-GB" sz="1800" kern="1400" dirty="0">
                        <a:ln>
                          <a:noFill/>
                        </a:ln>
                        <a:solidFill>
                          <a:srgbClr val="000000"/>
                        </a:solidFill>
                        <a:effectLst/>
                        <a:latin typeface="Calibri" panose="020F0502020204030204" pitchFamily="34" charset="0"/>
                      </a:endParaRPr>
                    </a:p>
                  </a:txBody>
                  <a:tcPr marL="27432" marR="27432" marT="27432" marB="27432">
                    <a:lnL>
                      <a:noFill/>
                    </a:lnL>
                    <a:lnR>
                      <a:noFill/>
                    </a:lnR>
                    <a:lnT>
                      <a:noFill/>
                    </a:lnT>
                    <a:lnB>
                      <a:noFill/>
                    </a:lnB>
                  </a:tcPr>
                </a:tc>
              </a:tr>
              <a:tr h="272510">
                <a:tc>
                  <a:txBody>
                    <a:bodyPr/>
                    <a:lstStyle/>
                    <a:p>
                      <a:pPr marR="0" indent="0" algn="ctr" rtl="0">
                        <a:lnSpc>
                          <a:spcPct val="119000"/>
                        </a:lnSpc>
                        <a:spcBef>
                          <a:spcPts val="0"/>
                        </a:spcBef>
                        <a:spcAft>
                          <a:spcPts val="100"/>
                        </a:spcAft>
                      </a:pPr>
                      <a:r>
                        <a:rPr lang="en-GB" sz="1200" b="1" kern="1400">
                          <a:ln>
                            <a:noFill/>
                          </a:ln>
                          <a:solidFill>
                            <a:srgbClr val="000000"/>
                          </a:solidFill>
                          <a:effectLst/>
                          <a:latin typeface="Calibri" panose="020F0502020204030204" pitchFamily="34" charset="0"/>
                        </a:rPr>
                        <a:t>Effektor </a:t>
                      </a:r>
                      <a:r>
                        <a:rPr lang="en-GB" sz="1200" kern="1400">
                          <a:ln>
                            <a:noFill/>
                          </a:ln>
                          <a:solidFill>
                            <a:srgbClr val="000000"/>
                          </a:solidFill>
                          <a:effectLst/>
                          <a:latin typeface="Calibri" panose="020F0502020204030204" pitchFamily="34" charset="0"/>
                        </a:rPr>
                        <a:t>— Lego Big Ben</a:t>
                      </a:r>
                      <a:endParaRPr lang="en-GB" sz="1800" kern="1400">
                        <a:ln>
                          <a:noFill/>
                        </a:ln>
                        <a:solidFill>
                          <a:srgbClr val="000000"/>
                        </a:solidFill>
                        <a:effectLst/>
                        <a:latin typeface="Calibri" panose="020F0502020204030204" pitchFamily="34" charset="0"/>
                      </a:endParaRPr>
                    </a:p>
                  </a:txBody>
                  <a:tcPr marL="27432" marR="27432" marT="27432" marB="27432">
                    <a:lnL>
                      <a:noFill/>
                    </a:lnL>
                    <a:lnR>
                      <a:noFill/>
                    </a:lnR>
                    <a:lnT>
                      <a:noFill/>
                    </a:lnT>
                    <a:lnB>
                      <a:noFill/>
                    </a:lnB>
                  </a:tcPr>
                </a:tc>
              </a:tr>
              <a:tr h="272510">
                <a:tc>
                  <a:txBody>
                    <a:bodyPr/>
                    <a:lstStyle/>
                    <a:p>
                      <a:pPr marR="0" indent="0" algn="ctr" rtl="0">
                        <a:lnSpc>
                          <a:spcPct val="119000"/>
                        </a:lnSpc>
                        <a:spcBef>
                          <a:spcPts val="0"/>
                        </a:spcBef>
                        <a:spcAft>
                          <a:spcPts val="100"/>
                        </a:spcAft>
                      </a:pPr>
                      <a:r>
                        <a:rPr lang="en-GB" sz="1200" b="1" kern="1400">
                          <a:ln>
                            <a:noFill/>
                          </a:ln>
                          <a:solidFill>
                            <a:srgbClr val="000000"/>
                          </a:solidFill>
                          <a:effectLst/>
                          <a:latin typeface="Calibri" panose="020F0502020204030204" pitchFamily="34" charset="0"/>
                        </a:rPr>
                        <a:t>Rencore </a:t>
                      </a:r>
                      <a:r>
                        <a:rPr lang="en-GB" sz="1200" kern="1400">
                          <a:ln>
                            <a:noFill/>
                          </a:ln>
                          <a:solidFill>
                            <a:srgbClr val="000000"/>
                          </a:solidFill>
                          <a:effectLst/>
                          <a:latin typeface="Calibri" panose="020F0502020204030204" pitchFamily="34" charset="0"/>
                        </a:rPr>
                        <a:t>— SPCAF Professional License (valued at $2099!)</a:t>
                      </a:r>
                      <a:endParaRPr lang="en-GB" sz="1800" kern="1400">
                        <a:ln>
                          <a:noFill/>
                        </a:ln>
                        <a:solidFill>
                          <a:srgbClr val="000000"/>
                        </a:solidFill>
                        <a:effectLst/>
                        <a:latin typeface="Calibri" panose="020F0502020204030204" pitchFamily="34" charset="0"/>
                      </a:endParaRPr>
                    </a:p>
                  </a:txBody>
                  <a:tcPr marL="27432" marR="27432" marT="27432" marB="27432">
                    <a:lnL>
                      <a:noFill/>
                    </a:lnL>
                    <a:lnR>
                      <a:noFill/>
                    </a:lnR>
                    <a:lnT>
                      <a:noFill/>
                    </a:lnT>
                    <a:lnB>
                      <a:noFill/>
                    </a:lnB>
                  </a:tcPr>
                </a:tc>
              </a:tr>
              <a:tr h="272510">
                <a:tc>
                  <a:txBody>
                    <a:bodyPr/>
                    <a:lstStyle/>
                    <a:p>
                      <a:pPr marR="0" indent="0" algn="ctr" rtl="0">
                        <a:lnSpc>
                          <a:spcPct val="119000"/>
                        </a:lnSpc>
                        <a:spcBef>
                          <a:spcPts val="0"/>
                        </a:spcBef>
                        <a:spcAft>
                          <a:spcPts val="100"/>
                        </a:spcAft>
                      </a:pPr>
                      <a:r>
                        <a:rPr lang="en-GB" sz="1200" b="1" kern="1400" dirty="0" err="1">
                          <a:ln>
                            <a:noFill/>
                          </a:ln>
                          <a:solidFill>
                            <a:srgbClr val="000000"/>
                          </a:solidFill>
                          <a:effectLst/>
                          <a:latin typeface="Calibri" panose="020F0502020204030204" pitchFamily="34" charset="0"/>
                        </a:rPr>
                        <a:t>Axioworks</a:t>
                      </a:r>
                      <a:r>
                        <a:rPr lang="en-GB" sz="1200" b="1" kern="1400" dirty="0">
                          <a:ln>
                            <a:noFill/>
                          </a:ln>
                          <a:solidFill>
                            <a:srgbClr val="000000"/>
                          </a:solidFill>
                          <a:effectLst/>
                          <a:latin typeface="Calibri" panose="020F0502020204030204" pitchFamily="34" charset="0"/>
                        </a:rPr>
                        <a:t> </a:t>
                      </a:r>
                      <a:r>
                        <a:rPr lang="en-GB" sz="1200" kern="1400" dirty="0">
                          <a:ln>
                            <a:noFill/>
                          </a:ln>
                          <a:solidFill>
                            <a:srgbClr val="000000"/>
                          </a:solidFill>
                          <a:effectLst/>
                          <a:latin typeface="Calibri" panose="020F0502020204030204" pitchFamily="34" charset="0"/>
                        </a:rPr>
                        <a:t>— Amazon Fire TV and £75 Amazon Voucher</a:t>
                      </a:r>
                      <a:endParaRPr lang="en-GB" sz="1800" kern="1400" dirty="0">
                        <a:ln>
                          <a:noFill/>
                        </a:ln>
                        <a:solidFill>
                          <a:srgbClr val="000000"/>
                        </a:solidFill>
                        <a:effectLst/>
                        <a:latin typeface="Calibri" panose="020F0502020204030204" pitchFamily="34" charset="0"/>
                      </a:endParaRPr>
                    </a:p>
                  </a:txBody>
                  <a:tcPr marL="27432" marR="27432" marT="27432" marB="27432">
                    <a:lnL>
                      <a:noFill/>
                    </a:lnL>
                    <a:lnR>
                      <a:noFill/>
                    </a:lnR>
                    <a:lnT>
                      <a:noFill/>
                    </a:lnT>
                    <a:lnB>
                      <a:noFill/>
                    </a:lnB>
                  </a:tcPr>
                </a:tc>
              </a:tr>
              <a:tr h="272510">
                <a:tc>
                  <a:txBody>
                    <a:bodyPr/>
                    <a:lstStyle/>
                    <a:p>
                      <a:pPr marR="0" indent="0" algn="ctr" rtl="0">
                        <a:lnSpc>
                          <a:spcPct val="119000"/>
                        </a:lnSpc>
                        <a:spcBef>
                          <a:spcPts val="0"/>
                        </a:spcBef>
                        <a:spcAft>
                          <a:spcPts val="100"/>
                        </a:spcAft>
                      </a:pPr>
                      <a:r>
                        <a:rPr lang="en-GB" sz="1200" b="1" kern="1400">
                          <a:ln>
                            <a:noFill/>
                          </a:ln>
                          <a:solidFill>
                            <a:srgbClr val="000000"/>
                          </a:solidFill>
                          <a:effectLst/>
                          <a:latin typeface="Calibri" panose="020F0502020204030204" pitchFamily="34" charset="0"/>
                        </a:rPr>
                        <a:t>DELL </a:t>
                      </a:r>
                      <a:r>
                        <a:rPr lang="en-GB" sz="1200" kern="1400">
                          <a:ln>
                            <a:noFill/>
                          </a:ln>
                          <a:solidFill>
                            <a:srgbClr val="000000"/>
                          </a:solidFill>
                          <a:effectLst/>
                          <a:latin typeface="Calibri" panose="020F0502020204030204" pitchFamily="34" charset="0"/>
                        </a:rPr>
                        <a:t>— Beats by Dr Dre Headphones</a:t>
                      </a:r>
                      <a:endParaRPr lang="en-GB" sz="1800" kern="1400">
                        <a:ln>
                          <a:noFill/>
                        </a:ln>
                        <a:solidFill>
                          <a:srgbClr val="000000"/>
                        </a:solidFill>
                        <a:effectLst/>
                        <a:latin typeface="Calibri" panose="020F0502020204030204" pitchFamily="34" charset="0"/>
                      </a:endParaRPr>
                    </a:p>
                  </a:txBody>
                  <a:tcPr marL="27432" marR="27432" marT="27432" marB="27432">
                    <a:lnL>
                      <a:noFill/>
                    </a:lnL>
                    <a:lnR>
                      <a:noFill/>
                    </a:lnR>
                    <a:lnT>
                      <a:noFill/>
                    </a:lnT>
                    <a:lnB>
                      <a:noFill/>
                    </a:lnB>
                  </a:tcPr>
                </a:tc>
              </a:tr>
              <a:tr h="272510">
                <a:tc>
                  <a:txBody>
                    <a:bodyPr/>
                    <a:lstStyle/>
                    <a:p>
                      <a:pPr marR="0" indent="0" algn="ctr" rtl="0">
                        <a:lnSpc>
                          <a:spcPct val="119000"/>
                        </a:lnSpc>
                        <a:spcBef>
                          <a:spcPts val="0"/>
                        </a:spcBef>
                        <a:spcAft>
                          <a:spcPts val="100"/>
                        </a:spcAft>
                      </a:pPr>
                      <a:r>
                        <a:rPr lang="en-GB" sz="1200" b="1" kern="1400">
                          <a:ln>
                            <a:noFill/>
                          </a:ln>
                          <a:solidFill>
                            <a:srgbClr val="000000"/>
                          </a:solidFill>
                          <a:effectLst/>
                          <a:latin typeface="Calibri" panose="020F0502020204030204" pitchFamily="34" charset="0"/>
                        </a:rPr>
                        <a:t>Redgate </a:t>
                      </a:r>
                      <a:r>
                        <a:rPr lang="en-GB" sz="1200" kern="1400">
                          <a:ln>
                            <a:noFill/>
                          </a:ln>
                          <a:solidFill>
                            <a:srgbClr val="000000"/>
                          </a:solidFill>
                          <a:effectLst/>
                          <a:latin typeface="Calibri" panose="020F0502020204030204" pitchFamily="34" charset="0"/>
                        </a:rPr>
                        <a:t>— DLM Workshop</a:t>
                      </a:r>
                      <a:endParaRPr lang="en-GB" sz="1800" kern="1400">
                        <a:ln>
                          <a:noFill/>
                        </a:ln>
                        <a:solidFill>
                          <a:srgbClr val="000000"/>
                        </a:solidFill>
                        <a:effectLst/>
                        <a:latin typeface="Calibri" panose="020F0502020204030204" pitchFamily="34" charset="0"/>
                      </a:endParaRPr>
                    </a:p>
                  </a:txBody>
                  <a:tcPr marL="27432" marR="27432" marT="27432" marB="27432">
                    <a:lnL>
                      <a:noFill/>
                    </a:lnL>
                    <a:lnR>
                      <a:noFill/>
                    </a:lnR>
                    <a:lnT>
                      <a:noFill/>
                    </a:lnT>
                    <a:lnB>
                      <a:noFill/>
                    </a:lnB>
                  </a:tcPr>
                </a:tc>
              </a:tr>
              <a:tr h="272510">
                <a:tc>
                  <a:txBody>
                    <a:bodyPr/>
                    <a:lstStyle/>
                    <a:p>
                      <a:pPr marR="0" indent="0" algn="ctr" rtl="0">
                        <a:lnSpc>
                          <a:spcPct val="119000"/>
                        </a:lnSpc>
                        <a:spcBef>
                          <a:spcPts val="0"/>
                        </a:spcBef>
                        <a:spcAft>
                          <a:spcPts val="100"/>
                        </a:spcAft>
                      </a:pPr>
                      <a:r>
                        <a:rPr lang="en-GB" sz="1200" b="1" kern="1400">
                          <a:ln>
                            <a:noFill/>
                          </a:ln>
                          <a:solidFill>
                            <a:srgbClr val="000000"/>
                          </a:solidFill>
                          <a:effectLst/>
                          <a:latin typeface="Calibri" panose="020F0502020204030204" pitchFamily="34" charset="0"/>
                        </a:rPr>
                        <a:t>Pluralsight </a:t>
                      </a:r>
                      <a:r>
                        <a:rPr lang="en-GB" sz="1200" kern="1400">
                          <a:ln>
                            <a:noFill/>
                          </a:ln>
                          <a:solidFill>
                            <a:srgbClr val="000000"/>
                          </a:solidFill>
                          <a:effectLst/>
                          <a:latin typeface="Calibri" panose="020F0502020204030204" pitchFamily="34" charset="0"/>
                        </a:rPr>
                        <a:t>— Annual Plus subscriptions</a:t>
                      </a:r>
                      <a:endParaRPr lang="en-GB" sz="1800" kern="1400">
                        <a:ln>
                          <a:noFill/>
                        </a:ln>
                        <a:solidFill>
                          <a:srgbClr val="000000"/>
                        </a:solidFill>
                        <a:effectLst/>
                        <a:latin typeface="Calibri" panose="020F0502020204030204" pitchFamily="34" charset="0"/>
                      </a:endParaRPr>
                    </a:p>
                  </a:txBody>
                  <a:tcPr marL="27432" marR="27432" marT="27432" marB="27432">
                    <a:lnL>
                      <a:noFill/>
                    </a:lnL>
                    <a:lnR>
                      <a:noFill/>
                    </a:lnR>
                    <a:lnT>
                      <a:noFill/>
                    </a:lnT>
                    <a:lnB>
                      <a:noFill/>
                    </a:lnB>
                  </a:tcPr>
                </a:tc>
              </a:tr>
              <a:tr h="272510">
                <a:tc>
                  <a:txBody>
                    <a:bodyPr/>
                    <a:lstStyle/>
                    <a:p>
                      <a:pPr marR="0" indent="0" algn="ctr" rtl="0">
                        <a:lnSpc>
                          <a:spcPct val="119000"/>
                        </a:lnSpc>
                        <a:spcBef>
                          <a:spcPts val="0"/>
                        </a:spcBef>
                        <a:spcAft>
                          <a:spcPts val="100"/>
                        </a:spcAft>
                      </a:pPr>
                      <a:r>
                        <a:rPr lang="en-GB" sz="1200" b="1" kern="1400">
                          <a:ln>
                            <a:noFill/>
                          </a:ln>
                          <a:solidFill>
                            <a:srgbClr val="000000"/>
                          </a:solidFill>
                          <a:effectLst/>
                          <a:latin typeface="Calibri" panose="020F0502020204030204" pitchFamily="34" charset="0"/>
                        </a:rPr>
                        <a:t>All Your Base Conference </a:t>
                      </a:r>
                      <a:r>
                        <a:rPr lang="en-GB" sz="1200" kern="1400">
                          <a:ln>
                            <a:noFill/>
                          </a:ln>
                          <a:solidFill>
                            <a:srgbClr val="000000"/>
                          </a:solidFill>
                          <a:effectLst/>
                          <a:latin typeface="Calibri" panose="020F0502020204030204" pitchFamily="34" charset="0"/>
                        </a:rPr>
                        <a:t>— 3 x Conference Tickets</a:t>
                      </a:r>
                      <a:endParaRPr lang="en-GB" sz="1800" kern="1400">
                        <a:ln>
                          <a:noFill/>
                        </a:ln>
                        <a:solidFill>
                          <a:srgbClr val="000000"/>
                        </a:solidFill>
                        <a:effectLst/>
                        <a:latin typeface="Calibri" panose="020F0502020204030204" pitchFamily="34" charset="0"/>
                      </a:endParaRPr>
                    </a:p>
                  </a:txBody>
                  <a:tcPr marL="27432" marR="27432" marT="27432" marB="27432">
                    <a:lnL>
                      <a:noFill/>
                    </a:lnL>
                    <a:lnR>
                      <a:noFill/>
                    </a:lnR>
                    <a:lnT>
                      <a:noFill/>
                    </a:lnT>
                    <a:lnB>
                      <a:noFill/>
                    </a:lnB>
                  </a:tcPr>
                </a:tc>
              </a:tr>
              <a:tr h="272510">
                <a:tc>
                  <a:txBody>
                    <a:bodyPr/>
                    <a:lstStyle/>
                    <a:p>
                      <a:pPr marR="0" indent="0" algn="ctr" rtl="0">
                        <a:lnSpc>
                          <a:spcPct val="119000"/>
                        </a:lnSpc>
                        <a:spcBef>
                          <a:spcPts val="0"/>
                        </a:spcBef>
                        <a:spcAft>
                          <a:spcPts val="100"/>
                        </a:spcAft>
                      </a:pPr>
                      <a:r>
                        <a:rPr lang="en-GB" sz="1200" b="1" kern="1400" dirty="0" err="1">
                          <a:ln>
                            <a:noFill/>
                          </a:ln>
                          <a:solidFill>
                            <a:srgbClr val="000000"/>
                          </a:solidFill>
                          <a:effectLst/>
                          <a:latin typeface="Calibri" panose="020F0502020204030204" pitchFamily="34" charset="0"/>
                        </a:rPr>
                        <a:t>VisualSP</a:t>
                      </a:r>
                      <a:r>
                        <a:rPr lang="en-GB" sz="1200" kern="1400" dirty="0">
                          <a:ln>
                            <a:noFill/>
                          </a:ln>
                          <a:solidFill>
                            <a:srgbClr val="000000"/>
                          </a:solidFill>
                          <a:effectLst/>
                          <a:latin typeface="Calibri" panose="020F0502020204030204" pitchFamily="34" charset="0"/>
                        </a:rPr>
                        <a:t>—Annual training subscription</a:t>
                      </a:r>
                      <a:endParaRPr lang="en-GB" sz="1800" kern="1400" dirty="0">
                        <a:ln>
                          <a:noFill/>
                        </a:ln>
                        <a:solidFill>
                          <a:srgbClr val="000000"/>
                        </a:solidFill>
                        <a:effectLst/>
                        <a:latin typeface="Calibri" panose="020F0502020204030204" pitchFamily="34" charset="0"/>
                      </a:endParaRPr>
                    </a:p>
                  </a:txBody>
                  <a:tcPr marL="27432" marR="27432" marT="27432" marB="27432">
                    <a:lnL>
                      <a:noFill/>
                    </a:lnL>
                    <a:lnR>
                      <a:noFill/>
                    </a:lnR>
                    <a:lnT>
                      <a:noFill/>
                    </a:lnT>
                    <a:lnB>
                      <a:noFill/>
                    </a:lnB>
                  </a:tcPr>
                </a:tc>
              </a:tr>
              <a:tr h="272510">
                <a:tc>
                  <a:txBody>
                    <a:bodyPr/>
                    <a:lstStyle/>
                    <a:p>
                      <a:pPr marR="0" indent="0" algn="ctr" rtl="0">
                        <a:lnSpc>
                          <a:spcPct val="119000"/>
                        </a:lnSpc>
                        <a:spcBef>
                          <a:spcPts val="0"/>
                        </a:spcBef>
                        <a:spcAft>
                          <a:spcPts val="100"/>
                        </a:spcAft>
                      </a:pPr>
                      <a:r>
                        <a:rPr lang="en-GB" sz="1200" i="1" kern="1400" dirty="0">
                          <a:ln>
                            <a:noFill/>
                          </a:ln>
                          <a:solidFill>
                            <a:srgbClr val="000000"/>
                          </a:solidFill>
                          <a:effectLst/>
                          <a:latin typeface="Calibri" panose="020F0502020204030204" pitchFamily="34" charset="0"/>
                        </a:rPr>
                        <a:t>Loads of books and much </a:t>
                      </a:r>
                      <a:r>
                        <a:rPr lang="en-GB" sz="1200" i="1" kern="1400" dirty="0" err="1">
                          <a:ln>
                            <a:noFill/>
                          </a:ln>
                          <a:solidFill>
                            <a:srgbClr val="000000"/>
                          </a:solidFill>
                          <a:effectLst/>
                          <a:latin typeface="Calibri" panose="020F0502020204030204" pitchFamily="34" charset="0"/>
                        </a:rPr>
                        <a:t>much</a:t>
                      </a:r>
                      <a:r>
                        <a:rPr lang="en-GB" sz="1200" i="1" kern="1400" dirty="0">
                          <a:ln>
                            <a:noFill/>
                          </a:ln>
                          <a:solidFill>
                            <a:srgbClr val="000000"/>
                          </a:solidFill>
                          <a:effectLst/>
                          <a:latin typeface="Calibri" panose="020F0502020204030204" pitchFamily="34" charset="0"/>
                        </a:rPr>
                        <a:t> more!!!</a:t>
                      </a:r>
                      <a:endParaRPr lang="en-GB" sz="1800" kern="1400" dirty="0">
                        <a:ln>
                          <a:noFill/>
                        </a:ln>
                        <a:solidFill>
                          <a:srgbClr val="000000"/>
                        </a:solidFill>
                        <a:effectLst/>
                        <a:latin typeface="Calibri" panose="020F0502020204030204" pitchFamily="34" charset="0"/>
                      </a:endParaRPr>
                    </a:p>
                  </a:txBody>
                  <a:tcPr marL="27432" marR="27432" marT="27432" marB="27432">
                    <a:lnL>
                      <a:noFill/>
                    </a:lnL>
                    <a:lnR>
                      <a:noFill/>
                    </a:lnR>
                    <a:lnT>
                      <a:noFill/>
                    </a:lnT>
                    <a:lnB>
                      <a:noFill/>
                    </a:lnB>
                  </a:tcPr>
                </a:tc>
              </a:tr>
            </a:tbl>
          </a:graphicData>
        </a:graphic>
      </p:graphicFrame>
      <p:sp>
        <p:nvSpPr>
          <p:cNvPr id="5" name="Control 1"/>
          <p:cNvSpPr>
            <a:spLocks noChangeArrowheads="1" noChangeShapeType="1"/>
          </p:cNvSpPr>
          <p:nvPr/>
        </p:nvSpPr>
        <p:spPr bwMode="auto">
          <a:xfrm>
            <a:off x="3686176" y="4277916"/>
            <a:ext cx="2383631" cy="2262188"/>
          </a:xfrm>
          <a:prstGeom prst="rect">
            <a:avLst/>
          </a:prstGeom>
          <a:noFill/>
          <a:ln>
            <a:noFill/>
          </a:ln>
          <a:effectLst/>
          <a:extLst>
            <a:ext uri="{91240B29-F687-4F45-9708-019B960494DF}">
              <a14:hiddenLine xmlns:a14="http://schemas.microsoft.com/office/drawing/2010/main" w="25400">
                <a:no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0" tIns="0" rIns="0" bIns="0" numCol="1" anchor="t" anchorCtr="0" compatLnSpc="1">
            <a:prstTxWarp prst="textNoShape">
              <a:avLst/>
            </a:prstTxWarp>
          </a:bodyPr>
          <a:lstStyle/>
          <a:p>
            <a:endParaRPr lang="en-GB" sz="1350"/>
          </a:p>
        </p:txBody>
      </p:sp>
    </p:spTree>
    <p:extLst>
      <p:ext uri="{BB962C8B-B14F-4D97-AF65-F5344CB8AC3E}">
        <p14:creationId xmlns:p14="http://schemas.microsoft.com/office/powerpoint/2010/main" val="116566815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60648"/>
            <a:ext cx="8229600" cy="1143000"/>
          </a:xfrm>
        </p:spPr>
        <p:txBody>
          <a:bodyPr>
            <a:normAutofit/>
          </a:bodyPr>
          <a:lstStyle/>
          <a:p>
            <a:pPr algn="ctr"/>
            <a:r>
              <a:rPr lang="da-DK" sz="4800" dirty="0" smtClean="0">
                <a:solidFill>
                  <a:srgbClr val="8DAE3D"/>
                </a:solidFill>
              </a:rPr>
              <a:t>References</a:t>
            </a:r>
            <a:endParaRPr lang="da-DK" sz="4800" dirty="0">
              <a:solidFill>
                <a:srgbClr val="8DAE3D"/>
              </a:solidFill>
            </a:endParaRPr>
          </a:p>
        </p:txBody>
      </p:sp>
      <p:sp>
        <p:nvSpPr>
          <p:cNvPr id="4" name="Text Placeholder 3"/>
          <p:cNvSpPr>
            <a:spLocks noGrp="1"/>
          </p:cNvSpPr>
          <p:nvPr>
            <p:ph sz="half" idx="1"/>
          </p:nvPr>
        </p:nvSpPr>
        <p:spPr>
          <a:xfrm>
            <a:off x="467544" y="1268760"/>
            <a:ext cx="7848872" cy="5112568"/>
          </a:xfrm>
        </p:spPr>
        <p:txBody>
          <a:bodyPr>
            <a:normAutofit fontScale="85000" lnSpcReduction="20000"/>
          </a:bodyPr>
          <a:lstStyle/>
          <a:p>
            <a:r>
              <a:rPr lang="da-DK" dirty="0" smtClean="0">
                <a:solidFill>
                  <a:srgbClr val="084E83"/>
                </a:solidFill>
              </a:rPr>
              <a:t>http://blogs.technet.com/b/dataplatforminsider/archive/2013/06/26/sql-server-2014-in-memory-technologies-blog-series-introduction.aspx</a:t>
            </a:r>
          </a:p>
          <a:p>
            <a:r>
              <a:rPr lang="da-DK" dirty="0" smtClean="0">
                <a:solidFill>
                  <a:srgbClr val="8DAE3D"/>
                </a:solidFill>
              </a:rPr>
              <a:t>http://sqlblog.com/blogs/kalen_delaney/archive/2013/06/05/hekaton-whitepaper.aspx</a:t>
            </a:r>
          </a:p>
          <a:p>
            <a:r>
              <a:rPr lang="da-DK" dirty="0" smtClean="0">
                <a:solidFill>
                  <a:srgbClr val="084E83"/>
                </a:solidFill>
              </a:rPr>
              <a:t>http://blogs.technet.com/b/dataplatforminsider/archive/2013/10/09/troubleshooting-common-performance-problems-with-memory-optimized-hash-indexes.aspx</a:t>
            </a:r>
          </a:p>
          <a:p>
            <a:r>
              <a:rPr lang="da-DK" dirty="0" smtClean="0">
                <a:solidFill>
                  <a:srgbClr val="8DAE3D"/>
                </a:solidFill>
              </a:rPr>
              <a:t>http://blogs.technet.com/b/dataplatforminsider/archive/2013/06/26/getting-started-with-sql-server-2014-in-memory-oltp.aspx</a:t>
            </a:r>
          </a:p>
          <a:p>
            <a:r>
              <a:rPr lang="da-DK" dirty="0">
                <a:solidFill>
                  <a:srgbClr val="084E83"/>
                </a:solidFill>
              </a:rPr>
              <a:t>http://</a:t>
            </a:r>
            <a:r>
              <a:rPr lang="da-DK" dirty="0" smtClean="0">
                <a:solidFill>
                  <a:srgbClr val="084E83"/>
                </a:solidFill>
              </a:rPr>
              <a:t>msdn.microsoft.com/en-us/library/dn246937%28v=sql.120%29.aspx</a:t>
            </a:r>
          </a:p>
          <a:p>
            <a:r>
              <a:rPr lang="da-DK" dirty="0">
                <a:solidFill>
                  <a:srgbClr val="8DAE3D"/>
                </a:solidFill>
              </a:rPr>
              <a:t>https://</a:t>
            </a:r>
            <a:r>
              <a:rPr lang="da-DK" dirty="0" smtClean="0">
                <a:solidFill>
                  <a:srgbClr val="8DAE3D"/>
                </a:solidFill>
              </a:rPr>
              <a:t>msdn.microsoft.com/en-us/library/dn133186.aspx </a:t>
            </a:r>
            <a:r>
              <a:rPr lang="da-DK" dirty="0" smtClean="0">
                <a:solidFill>
                  <a:srgbClr val="084E83"/>
                </a:solidFill>
              </a:rPr>
              <a:t>&lt;- sql server2016</a:t>
            </a:r>
            <a:endParaRPr lang="da-DK" dirty="0">
              <a:solidFill>
                <a:srgbClr val="084E83"/>
              </a:solidFill>
            </a:endParaRPr>
          </a:p>
        </p:txBody>
      </p:sp>
    </p:spTree>
    <p:extLst>
      <p:ext uri="{BB962C8B-B14F-4D97-AF65-F5344CB8AC3E}">
        <p14:creationId xmlns:p14="http://schemas.microsoft.com/office/powerpoint/2010/main" val="12526245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da-DK" sz="4000" dirty="0" err="1">
                <a:solidFill>
                  <a:srgbClr val="084E83"/>
                </a:solidFill>
                <a:latin typeface="+mn-lt"/>
                <a:ea typeface="+mn-ea"/>
                <a:cs typeface="+mn-cs"/>
              </a:rPr>
              <a:t>What</a:t>
            </a:r>
            <a:r>
              <a:rPr lang="da-DK" sz="4000" dirty="0">
                <a:solidFill>
                  <a:srgbClr val="084E83"/>
                </a:solidFill>
                <a:latin typeface="+mn-lt"/>
                <a:ea typeface="+mn-ea"/>
                <a:cs typeface="+mn-cs"/>
              </a:rPr>
              <a:t> </a:t>
            </a:r>
            <a:r>
              <a:rPr lang="da-DK" sz="4000" dirty="0" err="1">
                <a:solidFill>
                  <a:srgbClr val="084E83"/>
                </a:solidFill>
                <a:latin typeface="+mn-lt"/>
                <a:ea typeface="+mn-ea"/>
                <a:cs typeface="+mn-cs"/>
              </a:rPr>
              <a:t>will</a:t>
            </a:r>
            <a:r>
              <a:rPr lang="da-DK" sz="4000" dirty="0">
                <a:solidFill>
                  <a:srgbClr val="084E83"/>
                </a:solidFill>
                <a:latin typeface="+mn-lt"/>
                <a:ea typeface="+mn-ea"/>
                <a:cs typeface="+mn-cs"/>
              </a:rPr>
              <a:t> </a:t>
            </a:r>
            <a:r>
              <a:rPr lang="da-DK" sz="4000" dirty="0" err="1">
                <a:solidFill>
                  <a:srgbClr val="084E83"/>
                </a:solidFill>
                <a:latin typeface="+mn-lt"/>
                <a:ea typeface="+mn-ea"/>
                <a:cs typeface="+mn-cs"/>
              </a:rPr>
              <a:t>this</a:t>
            </a:r>
            <a:r>
              <a:rPr lang="da-DK" sz="4000" dirty="0">
                <a:solidFill>
                  <a:srgbClr val="084E83"/>
                </a:solidFill>
                <a:latin typeface="+mn-lt"/>
                <a:ea typeface="+mn-ea"/>
                <a:cs typeface="+mn-cs"/>
              </a:rPr>
              <a:t> talk bring </a:t>
            </a:r>
            <a:r>
              <a:rPr lang="da-DK" sz="4000" dirty="0" err="1">
                <a:solidFill>
                  <a:srgbClr val="084E83"/>
                </a:solidFill>
                <a:latin typeface="+mn-lt"/>
                <a:ea typeface="+mn-ea"/>
                <a:cs typeface="+mn-cs"/>
              </a:rPr>
              <a:t>you</a:t>
            </a:r>
            <a:endParaRPr lang="da-DK" sz="4000" dirty="0">
              <a:solidFill>
                <a:srgbClr val="084E83"/>
              </a:solidFill>
              <a:latin typeface="+mn-lt"/>
              <a:ea typeface="+mn-ea"/>
              <a:cs typeface="+mn-cs"/>
            </a:endParaRPr>
          </a:p>
        </p:txBody>
      </p:sp>
      <p:sp>
        <p:nvSpPr>
          <p:cNvPr id="3" name="Content Placeholder 2"/>
          <p:cNvSpPr>
            <a:spLocks noGrp="1"/>
          </p:cNvSpPr>
          <p:nvPr>
            <p:ph idx="1"/>
          </p:nvPr>
        </p:nvSpPr>
        <p:spPr/>
        <p:txBody>
          <a:bodyPr>
            <a:normAutofit fontScale="77500" lnSpcReduction="20000"/>
          </a:bodyPr>
          <a:lstStyle/>
          <a:p>
            <a:r>
              <a:rPr lang="en-US" sz="3000" dirty="0" smtClean="0">
                <a:solidFill>
                  <a:srgbClr val="8DAE3D"/>
                </a:solidFill>
              </a:rPr>
              <a:t>A talk for </a:t>
            </a:r>
            <a:r>
              <a:rPr lang="en-US" sz="4800" dirty="0" smtClean="0">
                <a:solidFill>
                  <a:srgbClr val="8DAE3D"/>
                </a:solidFill>
              </a:rPr>
              <a:t>developers</a:t>
            </a:r>
            <a:endParaRPr lang="en-US" sz="3000" dirty="0" smtClean="0">
              <a:solidFill>
                <a:srgbClr val="8DAE3D"/>
              </a:solidFill>
            </a:endParaRPr>
          </a:p>
          <a:p>
            <a:r>
              <a:rPr lang="en-US" sz="4300" dirty="0" smtClean="0">
                <a:solidFill>
                  <a:srgbClr val="084E83"/>
                </a:solidFill>
              </a:rPr>
              <a:t>Introduction </a:t>
            </a:r>
            <a:r>
              <a:rPr lang="en-US" sz="3000" dirty="0" smtClean="0">
                <a:solidFill>
                  <a:srgbClr val="084E83"/>
                </a:solidFill>
              </a:rPr>
              <a:t>to In-memory tables and natively compiled stored procedures</a:t>
            </a:r>
          </a:p>
          <a:p>
            <a:r>
              <a:rPr lang="en-US" sz="3000" dirty="0" smtClean="0">
                <a:solidFill>
                  <a:srgbClr val="8DAE3D"/>
                </a:solidFill>
              </a:rPr>
              <a:t>How we went about </a:t>
            </a:r>
            <a:r>
              <a:rPr lang="en-US" sz="3900" dirty="0" smtClean="0">
                <a:solidFill>
                  <a:srgbClr val="8DAE3D"/>
                </a:solidFill>
              </a:rPr>
              <a:t>converting our application </a:t>
            </a:r>
            <a:r>
              <a:rPr lang="en-US" sz="3000" dirty="0" smtClean="0">
                <a:solidFill>
                  <a:srgbClr val="8DAE3D"/>
                </a:solidFill>
              </a:rPr>
              <a:t>to utilize the </a:t>
            </a:r>
            <a:r>
              <a:rPr lang="en-US" sz="3000" i="1" u="sng" dirty="0" smtClean="0">
                <a:solidFill>
                  <a:srgbClr val="8DAE3D"/>
                </a:solidFill>
              </a:rPr>
              <a:t>power of being memory based</a:t>
            </a:r>
          </a:p>
          <a:p>
            <a:r>
              <a:rPr lang="en-US" sz="4300" dirty="0" smtClean="0">
                <a:solidFill>
                  <a:srgbClr val="084E83"/>
                </a:solidFill>
              </a:rPr>
              <a:t>Tips and tricks </a:t>
            </a:r>
            <a:r>
              <a:rPr lang="en-US" sz="3000" dirty="0" smtClean="0">
                <a:solidFill>
                  <a:srgbClr val="084E83"/>
                </a:solidFill>
              </a:rPr>
              <a:t>to overcome the shortcomings of the product</a:t>
            </a:r>
          </a:p>
          <a:p>
            <a:r>
              <a:rPr lang="en-US" sz="3000" dirty="0" smtClean="0">
                <a:solidFill>
                  <a:srgbClr val="8DAE3D"/>
                </a:solidFill>
              </a:rPr>
              <a:t>Going forward – what to expect of SQL 2016</a:t>
            </a:r>
          </a:p>
          <a:p>
            <a:pPr marL="0" indent="0">
              <a:buNone/>
            </a:pPr>
            <a:endParaRPr lang="en-US" sz="2800" dirty="0" smtClean="0">
              <a:solidFill>
                <a:srgbClr val="8DAE3D"/>
              </a:solidFill>
            </a:endParaRPr>
          </a:p>
          <a:p>
            <a:r>
              <a:rPr lang="en-US" sz="2800" u="sng" dirty="0" smtClean="0">
                <a:solidFill>
                  <a:srgbClr val="084E83"/>
                </a:solidFill>
              </a:rPr>
              <a:t>Not a deep-dive into In-memory tables </a:t>
            </a:r>
          </a:p>
          <a:p>
            <a:pPr marL="0" indent="0">
              <a:buNone/>
            </a:pPr>
            <a:endParaRPr lang="da-DK" dirty="0"/>
          </a:p>
        </p:txBody>
      </p:sp>
    </p:spTree>
    <p:extLst>
      <p:ext uri="{BB962C8B-B14F-4D97-AF65-F5344CB8AC3E}">
        <p14:creationId xmlns:p14="http://schemas.microsoft.com/office/powerpoint/2010/main" val="1960834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628800"/>
            <a:ext cx="6858000" cy="2387600"/>
          </a:xfrm>
        </p:spPr>
        <p:txBody>
          <a:bodyPr/>
          <a:lstStyle/>
          <a:p>
            <a:r>
              <a:rPr lang="da-DK" dirty="0" smtClean="0">
                <a:solidFill>
                  <a:srgbClr val="0C4A7D"/>
                </a:solidFill>
              </a:rPr>
              <a:t>In-Memory </a:t>
            </a:r>
            <a:r>
              <a:rPr lang="da-DK" dirty="0" err="1" smtClean="0">
                <a:solidFill>
                  <a:srgbClr val="0C4A7D"/>
                </a:solidFill>
              </a:rPr>
              <a:t>tables</a:t>
            </a:r>
            <a:r>
              <a:rPr lang="da-DK" dirty="0" smtClean="0">
                <a:solidFill>
                  <a:srgbClr val="0C4A7D"/>
                </a:solidFill>
              </a:rPr>
              <a:t> </a:t>
            </a:r>
            <a:r>
              <a:rPr lang="da-DK" dirty="0" err="1" smtClean="0">
                <a:solidFill>
                  <a:srgbClr val="0C4A7D"/>
                </a:solidFill>
              </a:rPr>
              <a:t>overview</a:t>
            </a:r>
            <a:endParaRPr lang="da-DK" dirty="0">
              <a:solidFill>
                <a:srgbClr val="0C4A7D"/>
              </a:solidFill>
            </a:endParaRPr>
          </a:p>
        </p:txBody>
      </p:sp>
      <p:pic>
        <p:nvPicPr>
          <p:cNvPr id="5122" name="Picture 2" descr="Billedresultat for hekat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9872" y="3501008"/>
            <a:ext cx="2628900" cy="17335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26740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smtClean="0">
                <a:solidFill>
                  <a:srgbClr val="8DAE3D"/>
                </a:solidFill>
              </a:rPr>
              <a:t>In-Memory </a:t>
            </a:r>
            <a:r>
              <a:rPr lang="en-US" sz="4400" u="sng" dirty="0" smtClean="0">
                <a:solidFill>
                  <a:srgbClr val="8DAE3D"/>
                </a:solidFill>
              </a:rPr>
              <a:t>integration</a:t>
            </a:r>
            <a:r>
              <a:rPr lang="en-US" sz="4400" dirty="0" smtClean="0">
                <a:solidFill>
                  <a:srgbClr val="8DAE3D"/>
                </a:solidFill>
              </a:rPr>
              <a:t> </a:t>
            </a:r>
            <a:r>
              <a:rPr lang="en-US" sz="3600" dirty="0" smtClean="0">
                <a:solidFill>
                  <a:srgbClr val="8DAE3D"/>
                </a:solidFill>
              </a:rPr>
              <a:t>with SQL Server</a:t>
            </a:r>
            <a:endParaRPr lang="en-US" sz="3600" dirty="0">
              <a:solidFill>
                <a:srgbClr val="8DAE3D"/>
              </a:solidFill>
            </a:endParaRPr>
          </a:p>
        </p:txBody>
      </p:sp>
      <p:sp>
        <p:nvSpPr>
          <p:cNvPr id="3" name="Content Placeholder 2"/>
          <p:cNvSpPr>
            <a:spLocks noGrp="1"/>
          </p:cNvSpPr>
          <p:nvPr>
            <p:ph idx="1"/>
          </p:nvPr>
        </p:nvSpPr>
        <p:spPr/>
        <p:txBody>
          <a:bodyPr/>
          <a:lstStyle/>
          <a:p>
            <a:endParaRPr lang="en-US"/>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1427172"/>
            <a:ext cx="8562880" cy="4255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614231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Billedresultat for space launch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552" y="-292562"/>
            <a:ext cx="10153128" cy="760504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p:txBody>
          <a:bodyPr/>
          <a:lstStyle/>
          <a:p>
            <a:r>
              <a:rPr lang="da-DK" sz="8800" dirty="0">
                <a:solidFill>
                  <a:srgbClr val="0C4A7D"/>
                </a:solidFill>
              </a:rPr>
              <a:t>Demo</a:t>
            </a:r>
            <a:endParaRPr lang="da-DK" dirty="0">
              <a:solidFill>
                <a:srgbClr val="0C4A7D"/>
              </a:solidFill>
            </a:endParaRPr>
          </a:p>
        </p:txBody>
      </p:sp>
      <p:sp>
        <p:nvSpPr>
          <p:cNvPr id="3" name="Pladsholder til tekst 2"/>
          <p:cNvSpPr>
            <a:spLocks noGrp="1"/>
          </p:cNvSpPr>
          <p:nvPr>
            <p:ph type="subTitle" idx="1"/>
          </p:nvPr>
        </p:nvSpPr>
        <p:spPr>
          <a:xfrm>
            <a:off x="435035" y="3789040"/>
            <a:ext cx="7925349" cy="744488"/>
          </a:xfrm>
        </p:spPr>
        <p:txBody>
          <a:bodyPr>
            <a:normAutofit/>
          </a:bodyPr>
          <a:lstStyle/>
          <a:p>
            <a:r>
              <a:rPr lang="da-DK" sz="2000" dirty="0" err="1">
                <a:solidFill>
                  <a:srgbClr val="8DAE3D"/>
                </a:solidFill>
              </a:rPr>
              <a:t>Create</a:t>
            </a:r>
            <a:r>
              <a:rPr lang="da-DK" sz="2000" dirty="0">
                <a:solidFill>
                  <a:srgbClr val="8DAE3D"/>
                </a:solidFill>
              </a:rPr>
              <a:t> an In-</a:t>
            </a:r>
            <a:r>
              <a:rPr lang="da-DK" sz="2000" dirty="0" err="1">
                <a:solidFill>
                  <a:srgbClr val="8DAE3D"/>
                </a:solidFill>
              </a:rPr>
              <a:t>memory</a:t>
            </a:r>
            <a:r>
              <a:rPr lang="da-DK" sz="2000" dirty="0">
                <a:solidFill>
                  <a:srgbClr val="8DAE3D"/>
                </a:solidFill>
              </a:rPr>
              <a:t> </a:t>
            </a:r>
            <a:r>
              <a:rPr lang="da-DK" sz="2000" dirty="0" err="1">
                <a:solidFill>
                  <a:srgbClr val="8DAE3D"/>
                </a:solidFill>
              </a:rPr>
              <a:t>optimized</a:t>
            </a:r>
            <a:r>
              <a:rPr lang="da-DK" sz="2000" dirty="0">
                <a:solidFill>
                  <a:srgbClr val="8DAE3D"/>
                </a:solidFill>
              </a:rPr>
              <a:t> </a:t>
            </a:r>
            <a:r>
              <a:rPr lang="da-DK" sz="2000" dirty="0" smtClean="0">
                <a:solidFill>
                  <a:srgbClr val="8DAE3D"/>
                </a:solidFill>
              </a:rPr>
              <a:t>database, </a:t>
            </a:r>
            <a:r>
              <a:rPr lang="da-DK" sz="2000" dirty="0" err="1" smtClean="0">
                <a:solidFill>
                  <a:srgbClr val="8DAE3D"/>
                </a:solidFill>
              </a:rPr>
              <a:t>tables</a:t>
            </a:r>
            <a:r>
              <a:rPr lang="da-DK" sz="2000" dirty="0" smtClean="0">
                <a:solidFill>
                  <a:srgbClr val="8DAE3D"/>
                </a:solidFill>
              </a:rPr>
              <a:t> and </a:t>
            </a:r>
            <a:r>
              <a:rPr lang="da-DK" sz="2000" dirty="0" err="1" smtClean="0">
                <a:solidFill>
                  <a:srgbClr val="8DAE3D"/>
                </a:solidFill>
              </a:rPr>
              <a:t>native</a:t>
            </a:r>
            <a:r>
              <a:rPr lang="da-DK" sz="2000" dirty="0" smtClean="0">
                <a:solidFill>
                  <a:srgbClr val="8DAE3D"/>
                </a:solidFill>
              </a:rPr>
              <a:t> </a:t>
            </a:r>
            <a:r>
              <a:rPr lang="da-DK" sz="2000" dirty="0" err="1" smtClean="0">
                <a:solidFill>
                  <a:srgbClr val="8DAE3D"/>
                </a:solidFill>
              </a:rPr>
              <a:t>SPs</a:t>
            </a:r>
            <a:endParaRPr lang="da-DK" sz="2000" dirty="0">
              <a:solidFill>
                <a:srgbClr val="8DAE3D"/>
              </a:solidFill>
            </a:endParaRPr>
          </a:p>
          <a:p>
            <a:endParaRPr lang="da-DK" dirty="0"/>
          </a:p>
        </p:txBody>
      </p:sp>
    </p:spTree>
    <p:extLst>
      <p:ext uri="{BB962C8B-B14F-4D97-AF65-F5344CB8AC3E}">
        <p14:creationId xmlns:p14="http://schemas.microsoft.com/office/powerpoint/2010/main" val="26546564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1040" y="2420888"/>
            <a:ext cx="8479432" cy="1143000"/>
          </a:xfrm>
        </p:spPr>
        <p:txBody>
          <a:bodyPr>
            <a:noAutofit/>
          </a:bodyPr>
          <a:lstStyle/>
          <a:p>
            <a:pPr algn="ctr"/>
            <a:r>
              <a:rPr lang="en-US" sz="4400" dirty="0" smtClean="0">
                <a:solidFill>
                  <a:srgbClr val="8DAE3D"/>
                </a:solidFill>
              </a:rPr>
              <a:t>Using Row Versions instead of locks</a:t>
            </a:r>
            <a:endParaRPr lang="en-US" sz="4400" dirty="0">
              <a:solidFill>
                <a:srgbClr val="8DAE3D"/>
              </a:solidFill>
            </a:endParaRPr>
          </a:p>
        </p:txBody>
      </p:sp>
      <p:pic>
        <p:nvPicPr>
          <p:cNvPr id="4" name="Picture 3"/>
          <p:cNvPicPr>
            <a:picLocks noChangeAspect="1"/>
          </p:cNvPicPr>
          <p:nvPr/>
        </p:nvPicPr>
        <p:blipFill>
          <a:blip r:embed="rId3"/>
          <a:stretch>
            <a:fillRect/>
          </a:stretch>
        </p:blipFill>
        <p:spPr>
          <a:xfrm>
            <a:off x="1331640" y="3798185"/>
            <a:ext cx="6248400" cy="1619250"/>
          </a:xfrm>
          <a:prstGeom prst="rect">
            <a:avLst/>
          </a:prstGeom>
        </p:spPr>
      </p:pic>
    </p:spTree>
    <p:extLst>
      <p:ext uri="{BB962C8B-B14F-4D97-AF65-F5344CB8AC3E}">
        <p14:creationId xmlns:p14="http://schemas.microsoft.com/office/powerpoint/2010/main" val="706390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1556792"/>
            <a:ext cx="8373616" cy="1368152"/>
          </a:xfrm>
        </p:spPr>
        <p:txBody>
          <a:bodyPr>
            <a:normAutofit fontScale="90000"/>
          </a:bodyPr>
          <a:lstStyle/>
          <a:p>
            <a:r>
              <a:rPr lang="en-US" sz="6000" dirty="0" smtClean="0">
                <a:solidFill>
                  <a:srgbClr val="8DAE3D"/>
                </a:solidFill>
              </a:rPr>
              <a:t>Considerations</a:t>
            </a:r>
            <a:r>
              <a:rPr lang="en-US" sz="4000" dirty="0" smtClean="0">
                <a:solidFill>
                  <a:srgbClr val="8DAE3D"/>
                </a:solidFill>
              </a:rPr>
              <a:t> </a:t>
            </a:r>
            <a:br>
              <a:rPr lang="en-US" sz="4000" dirty="0" smtClean="0">
                <a:solidFill>
                  <a:srgbClr val="8DAE3D"/>
                </a:solidFill>
              </a:rPr>
            </a:br>
            <a:r>
              <a:rPr lang="en-US" sz="4000" dirty="0">
                <a:solidFill>
                  <a:srgbClr val="8DAE3D"/>
                </a:solidFill>
              </a:rPr>
              <a:t>	</a:t>
            </a:r>
            <a:r>
              <a:rPr lang="en-US" sz="4000" dirty="0" smtClean="0">
                <a:solidFill>
                  <a:srgbClr val="8DAE3D"/>
                </a:solidFill>
              </a:rPr>
              <a:t>						</a:t>
            </a:r>
            <a:r>
              <a:rPr lang="en-US" sz="4000" dirty="0" smtClean="0">
                <a:solidFill>
                  <a:srgbClr val="084E83"/>
                </a:solidFill>
              </a:rPr>
              <a:t>for in-memory tables</a:t>
            </a:r>
            <a:endParaRPr lang="en-US" sz="4000" dirty="0">
              <a:solidFill>
                <a:srgbClr val="084E83"/>
              </a:solidFill>
            </a:endParaRPr>
          </a:p>
        </p:txBody>
      </p:sp>
      <p:sp>
        <p:nvSpPr>
          <p:cNvPr id="3" name="Rectangle 2"/>
          <p:cNvSpPr/>
          <p:nvPr/>
        </p:nvSpPr>
        <p:spPr>
          <a:xfrm>
            <a:off x="1115616" y="3356992"/>
            <a:ext cx="4185761" cy="1200329"/>
          </a:xfrm>
          <a:prstGeom prst="rect">
            <a:avLst/>
          </a:prstGeom>
        </p:spPr>
        <p:txBody>
          <a:bodyPr wrap="none">
            <a:spAutoFit/>
          </a:bodyPr>
          <a:lstStyle/>
          <a:p>
            <a:r>
              <a:rPr lang="en-US" dirty="0">
                <a:solidFill>
                  <a:srgbClr val="0C4A7D"/>
                </a:solidFill>
              </a:rPr>
              <a:t>No Foreign Key and Check </a:t>
            </a:r>
            <a:r>
              <a:rPr lang="en-US" dirty="0" smtClean="0">
                <a:solidFill>
                  <a:srgbClr val="0C4A7D"/>
                </a:solidFill>
              </a:rPr>
              <a:t>Constraints</a:t>
            </a:r>
          </a:p>
          <a:p>
            <a:r>
              <a:rPr lang="en-US" dirty="0">
                <a:solidFill>
                  <a:srgbClr val="0C4A7D"/>
                </a:solidFill>
              </a:rPr>
              <a:t>No </a:t>
            </a:r>
            <a:r>
              <a:rPr lang="en-US" dirty="0" smtClean="0">
                <a:solidFill>
                  <a:srgbClr val="0C4A7D"/>
                </a:solidFill>
              </a:rPr>
              <a:t>IDENTITY</a:t>
            </a:r>
          </a:p>
          <a:p>
            <a:r>
              <a:rPr lang="en-US" dirty="0">
                <a:solidFill>
                  <a:srgbClr val="0C4A7D"/>
                </a:solidFill>
              </a:rPr>
              <a:t>No ALTER </a:t>
            </a:r>
            <a:r>
              <a:rPr lang="en-US" dirty="0" smtClean="0">
                <a:solidFill>
                  <a:srgbClr val="0C4A7D"/>
                </a:solidFill>
              </a:rPr>
              <a:t>objects</a:t>
            </a:r>
          </a:p>
          <a:p>
            <a:r>
              <a:rPr lang="en-US" dirty="0">
                <a:solidFill>
                  <a:srgbClr val="0C4A7D"/>
                </a:solidFill>
              </a:rPr>
              <a:t>No Add/Remove Index </a:t>
            </a:r>
            <a:r>
              <a:rPr lang="en-US" dirty="0" smtClean="0">
                <a:solidFill>
                  <a:srgbClr val="0C4A7D"/>
                </a:solidFill>
              </a:rPr>
              <a:t>  </a:t>
            </a:r>
            <a:endParaRPr lang="en-US" dirty="0">
              <a:solidFill>
                <a:srgbClr val="0C4A7D"/>
              </a:solidFill>
            </a:endParaRPr>
          </a:p>
        </p:txBody>
      </p:sp>
      <p:sp>
        <p:nvSpPr>
          <p:cNvPr id="4" name="Rectangle 3"/>
          <p:cNvSpPr/>
          <p:nvPr/>
        </p:nvSpPr>
        <p:spPr>
          <a:xfrm>
            <a:off x="1342222" y="4989369"/>
            <a:ext cx="5904180" cy="646331"/>
          </a:xfrm>
          <a:prstGeom prst="rect">
            <a:avLst/>
          </a:prstGeom>
        </p:spPr>
        <p:txBody>
          <a:bodyPr wrap="none">
            <a:spAutoFit/>
          </a:bodyPr>
          <a:lstStyle/>
          <a:p>
            <a:r>
              <a:rPr lang="en-US" sz="3600" dirty="0">
                <a:solidFill>
                  <a:srgbClr val="8DAE3D"/>
                </a:solidFill>
              </a:rPr>
              <a:t>All data has to fit in-memory</a:t>
            </a:r>
          </a:p>
        </p:txBody>
      </p:sp>
    </p:spTree>
    <p:extLst>
      <p:ext uri="{BB962C8B-B14F-4D97-AF65-F5344CB8AC3E}">
        <p14:creationId xmlns:p14="http://schemas.microsoft.com/office/powerpoint/2010/main" val="26376447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772816"/>
            <a:ext cx="8712968" cy="1204565"/>
          </a:xfrm>
        </p:spPr>
        <p:txBody>
          <a:bodyPr>
            <a:noAutofit/>
          </a:bodyPr>
          <a:lstStyle/>
          <a:p>
            <a:r>
              <a:rPr lang="en-US" sz="5400" dirty="0" smtClean="0">
                <a:solidFill>
                  <a:srgbClr val="8DAE3D"/>
                </a:solidFill>
              </a:rPr>
              <a:t>Considerations</a:t>
            </a:r>
            <a:r>
              <a:rPr lang="en-US" dirty="0" smtClean="0">
                <a:solidFill>
                  <a:srgbClr val="8DAE3D"/>
                </a:solidFill>
              </a:rPr>
              <a:t> </a:t>
            </a:r>
            <a:br>
              <a:rPr lang="en-US" dirty="0" smtClean="0">
                <a:solidFill>
                  <a:srgbClr val="8DAE3D"/>
                </a:solidFill>
              </a:rPr>
            </a:br>
            <a:r>
              <a:rPr lang="en-US" dirty="0">
                <a:solidFill>
                  <a:srgbClr val="8DAE3D"/>
                </a:solidFill>
              </a:rPr>
              <a:t>	</a:t>
            </a:r>
            <a:r>
              <a:rPr lang="en-US" dirty="0" smtClean="0">
                <a:solidFill>
                  <a:srgbClr val="8DAE3D"/>
                </a:solidFill>
              </a:rPr>
              <a:t>					</a:t>
            </a:r>
            <a:r>
              <a:rPr lang="en-US" dirty="0" smtClean="0">
                <a:solidFill>
                  <a:srgbClr val="084E83"/>
                </a:solidFill>
              </a:rPr>
              <a:t>for Natively compiled SPs</a:t>
            </a:r>
            <a:endParaRPr lang="en-US" dirty="0">
              <a:solidFill>
                <a:srgbClr val="084E83"/>
              </a:solidFill>
            </a:endParaRPr>
          </a:p>
        </p:txBody>
      </p:sp>
      <p:sp>
        <p:nvSpPr>
          <p:cNvPr id="6" name="Rectangle 5"/>
          <p:cNvSpPr/>
          <p:nvPr/>
        </p:nvSpPr>
        <p:spPr>
          <a:xfrm>
            <a:off x="359532" y="3140968"/>
            <a:ext cx="8352928" cy="3046988"/>
          </a:xfrm>
          <a:prstGeom prst="rect">
            <a:avLst/>
          </a:prstGeom>
        </p:spPr>
        <p:txBody>
          <a:bodyPr wrap="square">
            <a:spAutoFit/>
          </a:bodyPr>
          <a:lstStyle/>
          <a:p>
            <a:pPr algn="ctr"/>
            <a:endParaRPr lang="da-DK" sz="3200" dirty="0" smtClean="0">
              <a:solidFill>
                <a:srgbClr val="084E83"/>
              </a:solidFill>
            </a:endParaRPr>
          </a:p>
          <a:p>
            <a:pPr algn="ctr"/>
            <a:r>
              <a:rPr lang="da-DK" sz="3200" dirty="0" smtClean="0">
                <a:solidFill>
                  <a:srgbClr val="084E83"/>
                </a:solidFill>
              </a:rPr>
              <a:t>If </a:t>
            </a:r>
            <a:r>
              <a:rPr lang="da-DK" sz="3200" dirty="0">
                <a:solidFill>
                  <a:srgbClr val="084E83"/>
                </a:solidFill>
              </a:rPr>
              <a:t>it </a:t>
            </a:r>
            <a:r>
              <a:rPr lang="da-DK" sz="3200" dirty="0" err="1">
                <a:solidFill>
                  <a:srgbClr val="084E83"/>
                </a:solidFill>
              </a:rPr>
              <a:t>worked</a:t>
            </a:r>
            <a:r>
              <a:rPr lang="da-DK" sz="3200" dirty="0">
                <a:solidFill>
                  <a:srgbClr val="084E83"/>
                </a:solidFill>
              </a:rPr>
              <a:t> in </a:t>
            </a:r>
            <a:r>
              <a:rPr lang="da-DK" sz="3200" dirty="0" smtClean="0">
                <a:solidFill>
                  <a:srgbClr val="084E83"/>
                </a:solidFill>
              </a:rPr>
              <a:t>SQL Server 2000</a:t>
            </a:r>
          </a:p>
          <a:p>
            <a:pPr marL="457200" indent="-457200" algn="ctr">
              <a:buFontTx/>
              <a:buChar char="-"/>
            </a:pPr>
            <a:r>
              <a:rPr lang="da-DK" sz="3200" dirty="0" smtClean="0">
                <a:solidFill>
                  <a:srgbClr val="084E83"/>
                </a:solidFill>
              </a:rPr>
              <a:t>it </a:t>
            </a:r>
            <a:r>
              <a:rPr lang="da-DK" sz="3200" dirty="0" err="1" smtClean="0">
                <a:solidFill>
                  <a:srgbClr val="084E83"/>
                </a:solidFill>
              </a:rPr>
              <a:t>will</a:t>
            </a:r>
            <a:r>
              <a:rPr lang="da-DK" sz="3200" dirty="0" smtClean="0">
                <a:solidFill>
                  <a:srgbClr val="084E83"/>
                </a:solidFill>
              </a:rPr>
              <a:t> properbly </a:t>
            </a:r>
            <a:r>
              <a:rPr lang="da-DK" sz="3200" dirty="0" err="1" smtClean="0">
                <a:solidFill>
                  <a:srgbClr val="084E83"/>
                </a:solidFill>
              </a:rPr>
              <a:t>also</a:t>
            </a:r>
            <a:r>
              <a:rPr lang="da-DK" sz="3200" dirty="0" smtClean="0">
                <a:solidFill>
                  <a:srgbClr val="084E83"/>
                </a:solidFill>
              </a:rPr>
              <a:t> </a:t>
            </a:r>
            <a:r>
              <a:rPr lang="da-DK" sz="3200" dirty="0" err="1">
                <a:solidFill>
                  <a:srgbClr val="084E83"/>
                </a:solidFill>
              </a:rPr>
              <a:t>work</a:t>
            </a:r>
            <a:r>
              <a:rPr lang="da-DK" sz="3200" dirty="0">
                <a:solidFill>
                  <a:srgbClr val="084E83"/>
                </a:solidFill>
              </a:rPr>
              <a:t> in </a:t>
            </a:r>
            <a:r>
              <a:rPr lang="da-DK" sz="3200" dirty="0" err="1">
                <a:solidFill>
                  <a:srgbClr val="084E83"/>
                </a:solidFill>
              </a:rPr>
              <a:t>Natively</a:t>
            </a:r>
            <a:r>
              <a:rPr lang="da-DK" sz="3200" dirty="0">
                <a:solidFill>
                  <a:srgbClr val="084E83"/>
                </a:solidFill>
              </a:rPr>
              <a:t> </a:t>
            </a:r>
            <a:r>
              <a:rPr lang="da-DK" sz="3200" dirty="0" err="1" smtClean="0">
                <a:solidFill>
                  <a:srgbClr val="084E83"/>
                </a:solidFill>
              </a:rPr>
              <a:t>compiled</a:t>
            </a:r>
            <a:r>
              <a:rPr lang="da-DK" sz="3200" dirty="0" smtClean="0">
                <a:solidFill>
                  <a:srgbClr val="084E83"/>
                </a:solidFill>
              </a:rPr>
              <a:t> </a:t>
            </a:r>
            <a:r>
              <a:rPr lang="da-DK" sz="3200" dirty="0" err="1" smtClean="0">
                <a:solidFill>
                  <a:srgbClr val="084E83"/>
                </a:solidFill>
              </a:rPr>
              <a:t>SPs</a:t>
            </a:r>
            <a:endParaRPr lang="da-DK" sz="3200" dirty="0" smtClean="0">
              <a:solidFill>
                <a:srgbClr val="084E83"/>
              </a:solidFill>
            </a:endParaRPr>
          </a:p>
          <a:p>
            <a:pPr algn="ctr"/>
            <a:endParaRPr lang="da-DK" sz="3200" dirty="0" smtClean="0">
              <a:solidFill>
                <a:srgbClr val="084E83"/>
              </a:solidFill>
            </a:endParaRPr>
          </a:p>
          <a:p>
            <a:pPr marL="457200" indent="-457200" algn="ctr">
              <a:buFontTx/>
              <a:buChar char="-"/>
            </a:pPr>
            <a:r>
              <a:rPr lang="en-US" sz="3200" dirty="0" smtClean="0">
                <a:solidFill>
                  <a:srgbClr val="8DAE3D"/>
                </a:solidFill>
              </a:rPr>
              <a:t>But that is changing…….</a:t>
            </a:r>
            <a:endParaRPr lang="da-DK" sz="3200" dirty="0">
              <a:solidFill>
                <a:srgbClr val="8DAE3D"/>
              </a:solidFill>
            </a:endParaRPr>
          </a:p>
        </p:txBody>
      </p:sp>
    </p:spTree>
    <p:extLst>
      <p:ext uri="{BB962C8B-B14F-4D97-AF65-F5344CB8AC3E}">
        <p14:creationId xmlns:p14="http://schemas.microsoft.com/office/powerpoint/2010/main" val="2680206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theme/theme1.xml><?xml version="1.0" encoding="utf-8"?>
<a:theme xmlns:a="http://schemas.openxmlformats.org/drawingml/2006/main" name="sqlsaturday-powerpoint-433">
  <a:themeElements>
    <a:clrScheme name="Custom 1">
      <a:dk1>
        <a:sysClr val="windowText" lastClr="000000"/>
      </a:dk1>
      <a:lt1>
        <a:sysClr val="window" lastClr="FFFFFF"/>
      </a:lt1>
      <a:dk2>
        <a:srgbClr val="474947"/>
      </a:dk2>
      <a:lt2>
        <a:srgbClr val="EEECE1"/>
      </a:lt2>
      <a:accent1>
        <a:srgbClr val="163764"/>
      </a:accent1>
      <a:accent2>
        <a:srgbClr val="75982F"/>
      </a:accent2>
      <a:accent3>
        <a:srgbClr val="16223C"/>
      </a:accent3>
      <a:accent4>
        <a:srgbClr val="B18126"/>
      </a:accent4>
      <a:accent5>
        <a:srgbClr val="00517C"/>
      </a:accent5>
      <a:accent6>
        <a:srgbClr val="F79646"/>
      </a:accent6>
      <a:hlink>
        <a:srgbClr val="75982F"/>
      </a:hlink>
      <a:folHlink>
        <a:srgbClr val="75982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SQLSaturday Powerpoint - 433.potx" id="{46C5F62D-F208-42DD-AAE5-172B7F47C59A}" vid="{51547478-762D-4034-B275-DDB0017783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CB4B1A19EAB94488708C8DC69A82B28" ma:contentTypeVersion="0" ma:contentTypeDescription="Create a new document." ma:contentTypeScope="" ma:versionID="a852a2289ba3e87f4eed693917fdf903">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DA90D69-7E40-4458-9F59-CEE22C02569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E80DB1D7-E66C-43B7-82CA-ACA474D7A608}">
  <ds:schemaRefs>
    <ds:schemaRef ds:uri="http://schemas.microsoft.com/sharepoint/v3/contenttype/forms"/>
  </ds:schemaRefs>
</ds:datastoreItem>
</file>

<file path=customXml/itemProps3.xml><?xml version="1.0" encoding="utf-8"?>
<ds:datastoreItem xmlns:ds="http://schemas.openxmlformats.org/officeDocument/2006/customXml" ds:itemID="{4137CC81-B089-49DF-B9D0-8386D77F1425}">
  <ds:schemaRefs>
    <ds:schemaRef ds:uri="http://purl.org/dc/dcmitype/"/>
    <ds:schemaRef ds:uri="http://schemas.microsoft.com/office/2006/metadata/properties"/>
    <ds:schemaRef ds:uri="http://schemas.microsoft.com/office/2006/documentManagement/types"/>
    <ds:schemaRef ds:uri="http://purl.org/dc/terms/"/>
    <ds:schemaRef ds:uri="http://schemas.microsoft.com/office/infopath/2007/PartnerControls"/>
    <ds:schemaRef ds:uri="http://schemas.openxmlformats.org/package/2006/metadata/core-properties"/>
    <ds:schemaRef ds:uri="http://purl.org/dc/elements/1.1/"/>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sqlsaturday-powerpoint-433</Template>
  <TotalTime>5112</TotalTime>
  <Words>2306</Words>
  <Application>Microsoft Office PowerPoint</Application>
  <PresentationFormat>On-screen Show (4:3)</PresentationFormat>
  <Paragraphs>285</Paragraphs>
  <Slides>27</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Segoe UI</vt:lpstr>
      <vt:lpstr>Segoe UI Light</vt:lpstr>
      <vt:lpstr>Wingdings</vt:lpstr>
      <vt:lpstr>sqlsaturday-powerpoint-433</vt:lpstr>
      <vt:lpstr>Taking your application to memory</vt:lpstr>
      <vt:lpstr>A word about me</vt:lpstr>
      <vt:lpstr>What will this talk bring you</vt:lpstr>
      <vt:lpstr>In-Memory tables overview</vt:lpstr>
      <vt:lpstr>In-Memory integration with SQL Server</vt:lpstr>
      <vt:lpstr>Demo</vt:lpstr>
      <vt:lpstr>Using Row Versions instead of locks</vt:lpstr>
      <vt:lpstr>Considerations         for in-memory tables</vt:lpstr>
      <vt:lpstr>Considerations        for Natively compiled SPs</vt:lpstr>
      <vt:lpstr>PowerPoint Presentation</vt:lpstr>
      <vt:lpstr>WHY</vt:lpstr>
      <vt:lpstr>WHAT</vt:lpstr>
      <vt:lpstr>Demo</vt:lpstr>
      <vt:lpstr>Converting our application</vt:lpstr>
      <vt:lpstr>PowerPoint Presentation</vt:lpstr>
      <vt:lpstr>GAP analysis</vt:lpstr>
      <vt:lpstr>Demo</vt:lpstr>
      <vt:lpstr>PowerPoint Presentation</vt:lpstr>
      <vt:lpstr>PowerPoint Presentation</vt:lpstr>
      <vt:lpstr>PowerPoint Presentation</vt:lpstr>
      <vt:lpstr>GAP analysis – 2016</vt:lpstr>
      <vt:lpstr>Demo</vt:lpstr>
      <vt:lpstr>Wrap up and     key findings</vt:lpstr>
      <vt:lpstr>PowerPoint Presentation</vt:lpstr>
      <vt:lpstr>PowerPoint Presentation</vt:lpstr>
      <vt:lpstr>Stick around for SWAG! (Prize drawing at 5.00 p.m)</vt:lpstr>
      <vt:lpstr>References</vt:lpstr>
    </vt:vector>
  </TitlesOfParts>
  <Company>Rehfeld Partners A/S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Tekst</dc:title>
  <dc:creator>Rasmus Reinholdt Nielsen</dc:creator>
  <cp:lastModifiedBy>Rasmus Reinholdt Nielsen</cp:lastModifiedBy>
  <cp:revision>154</cp:revision>
  <dcterms:created xsi:type="dcterms:W3CDTF">2013-11-29T07:10:53Z</dcterms:created>
  <dcterms:modified xsi:type="dcterms:W3CDTF">2015-09-13T19:38:54Z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0x0101008CB4B1A19EAB94488708C8DC69A82B28</vt:lpwstr>
  </property>
</Properties>
</file>