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9"/>
  </p:notesMasterIdLst>
  <p:handoutMasterIdLst>
    <p:handoutMasterId r:id="rId40"/>
  </p:handoutMasterIdLst>
  <p:sldIdLst>
    <p:sldId id="324" r:id="rId5"/>
    <p:sldId id="283" r:id="rId6"/>
    <p:sldId id="267" r:id="rId7"/>
    <p:sldId id="299" r:id="rId8"/>
    <p:sldId id="323" r:id="rId9"/>
    <p:sldId id="303" r:id="rId10"/>
    <p:sldId id="291" r:id="rId11"/>
    <p:sldId id="311" r:id="rId12"/>
    <p:sldId id="312" r:id="rId13"/>
    <p:sldId id="305" r:id="rId14"/>
    <p:sldId id="313" r:id="rId15"/>
    <p:sldId id="314" r:id="rId16"/>
    <p:sldId id="301" r:id="rId17"/>
    <p:sldId id="325" r:id="rId18"/>
    <p:sldId id="322" r:id="rId19"/>
    <p:sldId id="306" r:id="rId20"/>
    <p:sldId id="302" r:id="rId21"/>
    <p:sldId id="321" r:id="rId22"/>
    <p:sldId id="320" r:id="rId23"/>
    <p:sldId id="326" r:id="rId24"/>
    <p:sldId id="327" r:id="rId25"/>
    <p:sldId id="328" r:id="rId26"/>
    <p:sldId id="329" r:id="rId27"/>
    <p:sldId id="330" r:id="rId28"/>
    <p:sldId id="319" r:id="rId29"/>
    <p:sldId id="276" r:id="rId30"/>
    <p:sldId id="308" r:id="rId31"/>
    <p:sldId id="307" r:id="rId32"/>
    <p:sldId id="290" r:id="rId33"/>
    <p:sldId id="297" r:id="rId34"/>
    <p:sldId id="309" r:id="rId35"/>
    <p:sldId id="295" r:id="rId36"/>
    <p:sldId id="296" r:id="rId37"/>
    <p:sldId id="298" r:id="rId3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ption 1" id="{42D8459F-7683-F84D-8DE6-C3C38246EA5E}">
          <p14:sldIdLst>
            <p14:sldId id="324"/>
            <p14:sldId id="283"/>
            <p14:sldId id="267"/>
            <p14:sldId id="299"/>
            <p14:sldId id="323"/>
            <p14:sldId id="303"/>
            <p14:sldId id="291"/>
            <p14:sldId id="311"/>
            <p14:sldId id="312"/>
            <p14:sldId id="305"/>
            <p14:sldId id="313"/>
            <p14:sldId id="314"/>
            <p14:sldId id="301"/>
            <p14:sldId id="325"/>
            <p14:sldId id="322"/>
            <p14:sldId id="306"/>
            <p14:sldId id="302"/>
            <p14:sldId id="321"/>
            <p14:sldId id="320"/>
            <p14:sldId id="326"/>
            <p14:sldId id="327"/>
            <p14:sldId id="328"/>
            <p14:sldId id="329"/>
            <p14:sldId id="330"/>
            <p14:sldId id="319"/>
            <p14:sldId id="276"/>
            <p14:sldId id="308"/>
            <p14:sldId id="307"/>
            <p14:sldId id="290"/>
            <p14:sldId id="297"/>
            <p14:sldId id="309"/>
            <p14:sldId id="295"/>
            <p14:sldId id="296"/>
            <p14:sldId id="298"/>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9C48"/>
    <a:srgbClr val="9E01F5"/>
    <a:srgbClr val="05F170"/>
    <a:srgbClr val="E8F0F0"/>
    <a:srgbClr val="DAF5FE"/>
    <a:srgbClr val="E8F5FC"/>
    <a:srgbClr val="20254C"/>
    <a:srgbClr val="252B59"/>
    <a:srgbClr val="05A37D"/>
    <a:srgbClr val="06D4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42" autoAdjust="0"/>
    <p:restoredTop sz="79380" autoAdjust="0"/>
  </p:normalViewPr>
  <p:slideViewPr>
    <p:cSldViewPr snapToGrid="0">
      <p:cViewPr varScale="1">
        <p:scale>
          <a:sx n="77" d="100"/>
          <a:sy n="77" d="100"/>
        </p:scale>
        <p:origin x="306" y="78"/>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1F4F17F-797E-F743-99C7-34FA65335D3C}" type="datetimeFigureOut">
              <a:rPr lang="en-US" smtClean="0"/>
              <a:t>7/17/2015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E1E63A2-433C-2447-B893-859ADBD60160}" type="slidenum">
              <a:rPr lang="en-US" smtClean="0"/>
              <a:t>‹#›</a:t>
            </a:fld>
            <a:endParaRPr lang="en-US"/>
          </a:p>
        </p:txBody>
      </p:sp>
    </p:spTree>
    <p:extLst>
      <p:ext uri="{BB962C8B-B14F-4D97-AF65-F5344CB8AC3E}">
        <p14:creationId xmlns:p14="http://schemas.microsoft.com/office/powerpoint/2010/main" val="100172225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6353FC-0869-45D3-95AF-CC29198471C2}" type="datetimeFigureOut">
              <a:rPr lang="en-US" smtClean="0"/>
              <a:t>7/17/2015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D65AC4-17B0-4E19-8496-B264E70A18D3}" type="slidenum">
              <a:rPr lang="en-US" smtClean="0"/>
              <a:t>‹#›</a:t>
            </a:fld>
            <a:endParaRPr lang="en-US"/>
          </a:p>
        </p:txBody>
      </p:sp>
    </p:spTree>
    <p:extLst>
      <p:ext uri="{BB962C8B-B14F-4D97-AF65-F5344CB8AC3E}">
        <p14:creationId xmlns:p14="http://schemas.microsoft.com/office/powerpoint/2010/main" val="379893469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blogs.msdn.com/b/alwaysonpro/archive/2013/12/09/trouble-shoot-error.aspx"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technet.microsoft.com/en-us/library/hh710054.aspx#Prerequisites"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upport.microsoft.com/kb/2600211" TargetMode="External"/><Relationship Id="rId2" Type="http://schemas.openxmlformats.org/officeDocument/2006/relationships/slide" Target="../slides/slide28.xml"/><Relationship Id="rId1" Type="http://schemas.openxmlformats.org/officeDocument/2006/relationships/notesMaster" Target="../notesMasters/notesMaster1.xml"/><Relationship Id="rId4" Type="http://schemas.openxmlformats.org/officeDocument/2006/relationships/hyperlink" Target="http://support.microsoft.com/kb/2654347"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blogs.msdn.com/b/psssql/archive/2011/04/01/alwayson-hadron-learning-series-how-does-alwayson-process-a-synchronous-commit-request.aspx" TargetMode="External"/><Relationship Id="rId2" Type="http://schemas.openxmlformats.org/officeDocument/2006/relationships/slide" Target="../slides/slide34.xml"/><Relationship Id="rId1" Type="http://schemas.openxmlformats.org/officeDocument/2006/relationships/notesMaster" Target="../notesMasters/notesMaster1.xml"/><Relationship Id="rId4" Type="http://schemas.openxmlformats.org/officeDocument/2006/relationships/hyperlink" Target="http://blogs.msdn.com/b/alwaysonpro/archive/2013/09/27/performing-transaction-log-backups-using-alwayson-availability-group-read-only-secondary-replicas-part-1.aspx"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Similar session to PASS 2014 Summit - DBA404M  that I</a:t>
            </a:r>
            <a:r>
              <a:rPr lang="en-US" baseline="0" dirty="0" smtClean="0"/>
              <a:t> presented </a:t>
            </a:r>
            <a:r>
              <a:rPr lang="en-US" baseline="0" smtClean="0"/>
              <a:t>last fall.</a:t>
            </a:r>
            <a:endParaRPr lang="en-US" dirty="0"/>
          </a:p>
        </p:txBody>
      </p:sp>
      <p:sp>
        <p:nvSpPr>
          <p:cNvPr id="4" name="Slide Number Placeholder 3"/>
          <p:cNvSpPr>
            <a:spLocks noGrp="1"/>
          </p:cNvSpPr>
          <p:nvPr>
            <p:ph type="sldNum" sz="quarter" idx="10"/>
          </p:nvPr>
        </p:nvSpPr>
        <p:spPr/>
        <p:txBody>
          <a:bodyPr/>
          <a:lstStyle/>
          <a:p>
            <a:fld id="{DDD65AC4-17B0-4E19-8496-B264E70A18D3}" type="slidenum">
              <a:rPr lang="en-US" smtClean="0"/>
              <a:t>1</a:t>
            </a:fld>
            <a:endParaRPr lang="en-US"/>
          </a:p>
        </p:txBody>
      </p:sp>
    </p:spTree>
    <p:extLst>
      <p:ext uri="{BB962C8B-B14F-4D97-AF65-F5344CB8AC3E}">
        <p14:creationId xmlns:p14="http://schemas.microsoft.com/office/powerpoint/2010/main" val="19215756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2100" dirty="0" smtClean="0"/>
              <a:t>“[</a:t>
            </a:r>
            <a:r>
              <a:rPr lang="en-US" sz="2100" dirty="0" err="1" smtClean="0"/>
              <a:t>hadrag</a:t>
            </a:r>
            <a:r>
              <a:rPr lang="en-US" sz="2100" dirty="0" smtClean="0"/>
              <a:t>] Connect to SQL Server”</a:t>
            </a:r>
            <a:r>
              <a:rPr lang="en-US" sz="1200" baseline="0" dirty="0" smtClean="0"/>
              <a:t>  -- logged when resource monitor is attempting to connect to SQL to call </a:t>
            </a:r>
            <a:r>
              <a:rPr lang="en-US" sz="1200" baseline="0" dirty="0" err="1" smtClean="0"/>
              <a:t>sp_server_diagnostics</a:t>
            </a:r>
            <a:r>
              <a:rPr lang="en-US" sz="1200" baseline="0" dirty="0" smtClean="0"/>
              <a:t> and do “</a:t>
            </a:r>
            <a:r>
              <a:rPr lang="en-US" sz="1200" baseline="0" dirty="0" err="1" smtClean="0"/>
              <a:t>IsAlive</a:t>
            </a:r>
            <a:r>
              <a:rPr lang="en-US" sz="1200" baseline="0" dirty="0" smtClean="0"/>
              <a:t>” checks</a:t>
            </a:r>
          </a:p>
          <a:p>
            <a:pPr marL="0" marR="0" lvl="2"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sz="1200" dirty="0" smtClean="0"/>
              <a:t>“[</a:t>
            </a:r>
            <a:r>
              <a:rPr lang="en-US" sz="1200" dirty="0" err="1" smtClean="0"/>
              <a:t>hadrag</a:t>
            </a:r>
            <a:r>
              <a:rPr lang="en-US" sz="1200" dirty="0" smtClean="0"/>
              <a:t>] Lease Thread terminated”  -- typically seen when lease timeout, or if SQL is</a:t>
            </a:r>
            <a:r>
              <a:rPr lang="en-US" sz="1200" baseline="0" dirty="0" smtClean="0"/>
              <a:t> shutting down.</a:t>
            </a:r>
          </a:p>
          <a:p>
            <a:pPr marL="0" marR="0" lvl="2"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MoveGroup</a:t>
            </a:r>
            <a:r>
              <a:rPr lang="en-US" sz="1200" baseline="0" dirty="0" smtClean="0"/>
              <a:t> –typically means Move was done by SQL or by Person.</a:t>
            </a:r>
          </a:p>
          <a:p>
            <a:pPr marL="0" marR="0" lvl="2"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GroupMove</a:t>
            </a:r>
            <a:r>
              <a:rPr lang="en-US" sz="1200" baseline="0" dirty="0" smtClean="0"/>
              <a:t> – when cluster does a move</a:t>
            </a:r>
          </a:p>
          <a:p>
            <a:pPr marL="0" marR="0" lvl="2"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“shutting down” – logged when cluster service is shutting down after lost quorum</a:t>
            </a:r>
          </a:p>
          <a:p>
            <a:pPr marL="0" marR="0" lvl="2"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“Log Begin”  -- logged when cluster service is restarted</a:t>
            </a:r>
          </a:p>
          <a:p>
            <a:pPr marL="0" marR="0" lvl="2"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lvl="2"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p:txBody>
      </p:sp>
      <p:sp>
        <p:nvSpPr>
          <p:cNvPr id="4" name="Slide Number Placeholder 3"/>
          <p:cNvSpPr>
            <a:spLocks noGrp="1"/>
          </p:cNvSpPr>
          <p:nvPr>
            <p:ph type="sldNum" sz="quarter" idx="10"/>
          </p:nvPr>
        </p:nvSpPr>
        <p:spPr/>
        <p:txBody>
          <a:bodyPr/>
          <a:lstStyle/>
          <a:p>
            <a:fld id="{DDD65AC4-17B0-4E19-8496-B264E70A18D3}" type="slidenum">
              <a:rPr lang="en-US" smtClean="0"/>
              <a:t>12</a:t>
            </a:fld>
            <a:endParaRPr lang="en-US"/>
          </a:p>
        </p:txBody>
      </p:sp>
    </p:spTree>
    <p:extLst>
      <p:ext uri="{BB962C8B-B14F-4D97-AF65-F5344CB8AC3E}">
        <p14:creationId xmlns:p14="http://schemas.microsoft.com/office/powerpoint/2010/main" val="14774686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35250 ERRORS</a:t>
            </a:r>
          </a:p>
          <a:p>
            <a:r>
              <a:rPr lang="en-US" baseline="0" dirty="0" smtClean="0"/>
              <a:t>============</a:t>
            </a:r>
          </a:p>
          <a:p>
            <a:pPr lvl="0"/>
            <a:r>
              <a:rPr lang="en-US" dirty="0" smtClean="0"/>
              <a:t>Usually seen when trying to join a database on the secondary to an AG</a:t>
            </a:r>
          </a:p>
          <a:p>
            <a:r>
              <a:rPr lang="en-US" dirty="0" smtClean="0"/>
              <a:t>Two main causes</a:t>
            </a:r>
          </a:p>
          <a:p>
            <a:pPr lvl="1"/>
            <a:r>
              <a:rPr lang="en-US" sz="2000" dirty="0" smtClean="0"/>
              <a:t>Firewall rules blocking communication</a:t>
            </a:r>
          </a:p>
          <a:p>
            <a:pPr lvl="2"/>
            <a:r>
              <a:rPr lang="en-US" sz="2000" dirty="0" smtClean="0"/>
              <a:t>check to make sure inbound open for port used by Mirroring ENDPOINT.</a:t>
            </a:r>
          </a:p>
          <a:p>
            <a:pPr lvl="1"/>
            <a:r>
              <a:rPr lang="en-US" sz="2000" dirty="0" smtClean="0"/>
              <a:t>Permissions on the ENDPOINTs</a:t>
            </a:r>
          </a:p>
          <a:p>
            <a:pPr lvl="2"/>
            <a:r>
              <a:rPr lang="en-US" sz="2000" dirty="0" smtClean="0"/>
              <a:t>The SQL Service account is frequently installed using a Service SID (aka Machine Account for that service), which by default will not have permission to the ENDPOINT on the other server.</a:t>
            </a:r>
          </a:p>
          <a:p>
            <a:pPr lvl="2"/>
            <a:r>
              <a:rPr lang="en-US" sz="2000" baseline="0" dirty="0" smtClean="0"/>
              <a:t>If using service</a:t>
            </a:r>
            <a:r>
              <a:rPr lang="en-US" sz="2000" dirty="0" smtClean="0"/>
              <a:t> SIDs, grant CONNECT to machine account.</a:t>
            </a:r>
          </a:p>
          <a:p>
            <a:r>
              <a:rPr lang="en-US" dirty="0" smtClean="0"/>
              <a:t>Make sure ENDPOINT is truly listening (other listeners could be conflicting)</a:t>
            </a:r>
          </a:p>
          <a:p>
            <a:r>
              <a:rPr lang="en-US" dirty="0" smtClean="0"/>
              <a:t>Make sure ENDPOINT_URL for AG is configured for correct port.</a:t>
            </a:r>
          </a:p>
          <a:p>
            <a:r>
              <a:rPr lang="en-US" dirty="0" smtClean="0">
                <a:hlinkClick r:id="rId3"/>
              </a:rPr>
              <a:t>http://blogs.msdn.com/b/alwaysonpro/archive/2013/12/09/trouble-shoot-error.aspx</a:t>
            </a:r>
            <a:endParaRPr lang="en-US"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DDD65AC4-17B0-4E19-8496-B264E70A18D3}" type="slidenum">
              <a:rPr lang="en-US" smtClean="0"/>
              <a:t>13</a:t>
            </a:fld>
            <a:endParaRPr lang="en-US"/>
          </a:p>
        </p:txBody>
      </p:sp>
    </p:spTree>
    <p:extLst>
      <p:ext uri="{BB962C8B-B14F-4D97-AF65-F5344CB8AC3E}">
        <p14:creationId xmlns:p14="http://schemas.microsoft.com/office/powerpoint/2010/main" val="36601184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smtClean="0"/>
          </a:p>
          <a:p>
            <a:pPr marL="0" indent="0">
              <a:buNone/>
            </a:pPr>
            <a:r>
              <a:rPr lang="en-US" dirty="0" smtClean="0"/>
              <a:t>1) Failover </a:t>
            </a:r>
            <a:r>
              <a:rPr lang="en-US" dirty="0" err="1" smtClean="0"/>
              <a:t>TestAG</a:t>
            </a:r>
            <a:r>
              <a:rPr lang="en-US" dirty="0" smtClean="0"/>
              <a:t> to N2</a:t>
            </a:r>
          </a:p>
          <a:p>
            <a:pPr marL="0" indent="0">
              <a:buNone/>
            </a:pPr>
            <a:r>
              <a:rPr lang="en-US" dirty="0" smtClean="0"/>
              <a:t>	Show Dashboard from N2</a:t>
            </a:r>
          </a:p>
          <a:p>
            <a:pPr marL="0" indent="0">
              <a:buNone/>
            </a:pPr>
            <a:r>
              <a:rPr lang="en-US" dirty="0" smtClean="0"/>
              <a:t>	N3 should be disconnected.</a:t>
            </a:r>
          </a:p>
          <a:p>
            <a:pPr marL="0" indent="0">
              <a:buNone/>
            </a:pPr>
            <a:r>
              <a:rPr lang="en-US" dirty="0" smtClean="0"/>
              <a:t>	Show Error Logs in N2 - DB Mirroring Login attempt  failed ......</a:t>
            </a:r>
          </a:p>
          <a:p>
            <a:pPr marL="0" indent="0">
              <a:buNone/>
            </a:pPr>
            <a:r>
              <a:rPr lang="en-US" dirty="0" smtClean="0"/>
              <a:t>2) Fix N3:</a:t>
            </a:r>
          </a:p>
          <a:p>
            <a:pPr marL="0" indent="0">
              <a:buNone/>
            </a:pPr>
            <a:endParaRPr lang="en-US" dirty="0" smtClean="0"/>
          </a:p>
          <a:p>
            <a:pPr marL="0" indent="0">
              <a:buNone/>
            </a:pPr>
            <a:r>
              <a:rPr lang="en-US" dirty="0" smtClean="0"/>
              <a:t>	CREATE LOGIN [corpnet\alwaysonn3] FROM WINDOWS   </a:t>
            </a:r>
            <a:r>
              <a:rPr lang="en-US" dirty="0" smtClean="0">
                <a:sym typeface="Wingdings" panose="05000000000000000000" pitchFamily="2" charset="2"/>
              </a:rPr>
              <a:t>Add the missing login to N2</a:t>
            </a:r>
          </a:p>
          <a:p>
            <a:pPr marL="0" indent="0">
              <a:buNone/>
            </a:pPr>
            <a:r>
              <a:rPr lang="en-US" dirty="0" smtClean="0">
                <a:sym typeface="Wingdings" panose="05000000000000000000" pitchFamily="2" charset="2"/>
              </a:rPr>
              <a:t>	ALTER SERVER ROLE </a:t>
            </a:r>
            <a:r>
              <a:rPr lang="en-US" dirty="0" err="1" smtClean="0">
                <a:sym typeface="Wingdings" panose="05000000000000000000" pitchFamily="2" charset="2"/>
              </a:rPr>
              <a:t>SysAdmin</a:t>
            </a:r>
            <a:r>
              <a:rPr lang="en-US" dirty="0" smtClean="0">
                <a:sym typeface="Wingdings" panose="05000000000000000000" pitchFamily="2" charset="2"/>
              </a:rPr>
              <a:t> ADD</a:t>
            </a:r>
            <a:r>
              <a:rPr lang="en-US" baseline="0" dirty="0" smtClean="0">
                <a:sym typeface="Wingdings" panose="05000000000000000000" pitchFamily="2" charset="2"/>
              </a:rPr>
              <a:t> MEMBER [</a:t>
            </a:r>
            <a:r>
              <a:rPr lang="en-US" dirty="0" smtClean="0"/>
              <a:t>corpnet\alwaysonn3]</a:t>
            </a:r>
          </a:p>
          <a:p>
            <a:pPr marL="0" indent="0">
              <a:buNone/>
            </a:pPr>
            <a:endParaRPr lang="en-US" dirty="0" smtClean="0"/>
          </a:p>
          <a:p>
            <a:pPr marL="0" indent="0">
              <a:buNone/>
            </a:pPr>
            <a:endParaRPr lang="en-US" dirty="0" smtClean="0"/>
          </a:p>
          <a:p>
            <a:pPr marL="0" indent="0">
              <a:buNone/>
            </a:pPr>
            <a:r>
              <a:rPr lang="en-US" dirty="0" smtClean="0"/>
              <a:t>3) Failback </a:t>
            </a:r>
            <a:r>
              <a:rPr lang="en-US" dirty="0" err="1" smtClean="0"/>
              <a:t>TestAG</a:t>
            </a:r>
            <a:r>
              <a:rPr lang="en-US" dirty="0" smtClean="0"/>
              <a:t> to N1</a:t>
            </a:r>
          </a:p>
          <a:p>
            <a:pPr marL="0" indent="0">
              <a:buNone/>
            </a:pPr>
            <a:r>
              <a:rPr lang="en-US" dirty="0" smtClean="0"/>
              <a:t>	should show green again.</a:t>
            </a:r>
          </a:p>
          <a:p>
            <a:pPr marL="0" indent="0">
              <a:buNone/>
            </a:pPr>
            <a:r>
              <a:rPr lang="en-US" dirty="0" smtClean="0"/>
              <a:t>	Break  N2  (run job on N2)</a:t>
            </a:r>
          </a:p>
          <a:p>
            <a:pPr marL="0" indent="0">
              <a:buNone/>
            </a:pPr>
            <a:r>
              <a:rPr lang="en-US" dirty="0" smtClean="0"/>
              <a:t>	Fix N2</a:t>
            </a:r>
          </a:p>
          <a:p>
            <a:pPr marL="0" indent="0">
              <a:buNone/>
            </a:pPr>
            <a:endParaRPr lang="en-US" dirty="0" smtClean="0"/>
          </a:p>
          <a:p>
            <a:pPr marL="0" indent="0">
              <a:buNone/>
            </a:pPr>
            <a:r>
              <a:rPr lang="en-US" dirty="0" smtClean="0"/>
              <a:t>	Query</a:t>
            </a:r>
            <a:r>
              <a:rPr lang="en-US" baseline="0" dirty="0" smtClean="0"/>
              <a:t> windows on N2 --- </a:t>
            </a:r>
          </a:p>
          <a:p>
            <a:pPr marL="0" indent="0">
              <a:buNone/>
            </a:pPr>
            <a:endParaRPr lang="en-US" baseline="0" dirty="0" smtClean="0"/>
          </a:p>
          <a:p>
            <a:pPr marL="0" indent="0">
              <a:buNone/>
            </a:pPr>
            <a:r>
              <a:rPr lang="en-US" baseline="0" dirty="0" smtClean="0"/>
              <a:t>		ALTER ENDPOINT [</a:t>
            </a:r>
            <a:r>
              <a:rPr lang="en-US" baseline="0" dirty="0" err="1" smtClean="0"/>
              <a:t>hadr_endpoint</a:t>
            </a:r>
            <a:r>
              <a:rPr lang="en-US" baseline="0" dirty="0" smtClean="0"/>
              <a:t>] STATE=Started</a:t>
            </a:r>
          </a:p>
          <a:p>
            <a:pPr marL="0" indent="0">
              <a:buNone/>
            </a:pPr>
            <a:endParaRPr lang="en-US" dirty="0" smtClean="0"/>
          </a:p>
          <a:p>
            <a:pPr marL="0" indent="0">
              <a:buNone/>
            </a:pPr>
            <a:r>
              <a:rPr lang="en-US" dirty="0" smtClean="0"/>
              <a:t>4) Show </a:t>
            </a:r>
            <a:r>
              <a:rPr lang="en-US" dirty="0" err="1" smtClean="0"/>
              <a:t>SecondAG</a:t>
            </a:r>
            <a:r>
              <a:rPr lang="en-US" dirty="0" smtClean="0"/>
              <a:t> is broken for N2</a:t>
            </a:r>
          </a:p>
          <a:p>
            <a:pPr marL="0" indent="0">
              <a:buNone/>
            </a:pPr>
            <a:r>
              <a:rPr lang="en-US" dirty="0" smtClean="0"/>
              <a:t>	Run </a:t>
            </a:r>
            <a:r>
              <a:rPr lang="en-US" dirty="0" err="1" smtClean="0"/>
              <a:t>FixEndpointURL</a:t>
            </a:r>
            <a:endParaRPr lang="en-US" dirty="0" smtClean="0"/>
          </a:p>
          <a:p>
            <a:pPr marL="0" indent="0">
              <a:buNone/>
            </a:pPr>
            <a:endParaRPr lang="en-US" dirty="0" smtClean="0"/>
          </a:p>
          <a:p>
            <a:pPr marL="0" indent="0">
              <a:buNone/>
            </a:pPr>
            <a:endParaRPr lang="en-US" dirty="0"/>
          </a:p>
        </p:txBody>
      </p:sp>
      <p:sp>
        <p:nvSpPr>
          <p:cNvPr id="4" name="Slide Number Placeholder 3"/>
          <p:cNvSpPr>
            <a:spLocks noGrp="1"/>
          </p:cNvSpPr>
          <p:nvPr>
            <p:ph type="sldNum" sz="quarter" idx="10"/>
          </p:nvPr>
        </p:nvSpPr>
        <p:spPr/>
        <p:txBody>
          <a:bodyPr/>
          <a:lstStyle/>
          <a:p>
            <a:fld id="{DDD65AC4-17B0-4E19-8496-B264E70A18D3}" type="slidenum">
              <a:rPr lang="en-US" smtClean="0"/>
              <a:t>14</a:t>
            </a:fld>
            <a:endParaRPr lang="en-US"/>
          </a:p>
        </p:txBody>
      </p:sp>
    </p:spTree>
    <p:extLst>
      <p:ext uri="{BB962C8B-B14F-4D97-AF65-F5344CB8AC3E}">
        <p14:creationId xmlns:p14="http://schemas.microsoft.com/office/powerpoint/2010/main" val="4387349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 Log into AlwaysOnN3  and open an administrative command window.</a:t>
            </a:r>
          </a:p>
          <a:p>
            <a:r>
              <a:rPr lang="en-US" dirty="0" smtClean="0"/>
              <a:t>2) Launch Windows</a:t>
            </a:r>
            <a:r>
              <a:rPr lang="en-US" baseline="0" dirty="0" smtClean="0"/>
              <a:t> Server Cluster Manager.</a:t>
            </a:r>
            <a:endParaRPr lang="en-US" dirty="0" smtClean="0"/>
          </a:p>
          <a:p>
            <a:r>
              <a:rPr lang="en-US" dirty="0" smtClean="0"/>
              <a:t>      Show the</a:t>
            </a:r>
            <a:r>
              <a:rPr lang="en-US" baseline="0" dirty="0" smtClean="0"/>
              <a:t> following:</a:t>
            </a:r>
            <a:endParaRPr lang="en-US" dirty="0" smtClean="0"/>
          </a:p>
          <a:p>
            <a:r>
              <a:rPr lang="en-US" dirty="0" smtClean="0"/>
              <a:t>	AG Listener has</a:t>
            </a:r>
            <a:r>
              <a:rPr lang="en-US" baseline="0" dirty="0" smtClean="0"/>
              <a:t> two IP addresses </a:t>
            </a:r>
          </a:p>
          <a:p>
            <a:r>
              <a:rPr lang="en-US" baseline="0" dirty="0" smtClean="0"/>
              <a:t>	1 IP is online, </a:t>
            </a:r>
          </a:p>
          <a:p>
            <a:r>
              <a:rPr lang="en-US" baseline="0" dirty="0" smtClean="0"/>
              <a:t>	1 offline, </a:t>
            </a:r>
          </a:p>
          <a:p>
            <a:r>
              <a:rPr lang="en-US" baseline="0" dirty="0" smtClean="0"/>
              <a:t>	Name is online</a:t>
            </a:r>
          </a:p>
          <a:p>
            <a:r>
              <a:rPr lang="en-US" baseline="0" dirty="0" smtClean="0"/>
              <a:t>	The AG group is owned by AlwaysOnN1</a:t>
            </a:r>
          </a:p>
          <a:p>
            <a:endParaRPr lang="en-US" dirty="0" smtClean="0"/>
          </a:p>
          <a:p>
            <a:endParaRPr lang="en-US" dirty="0" smtClean="0"/>
          </a:p>
          <a:p>
            <a:r>
              <a:rPr lang="en-US" dirty="0" smtClean="0"/>
              <a:t>3) Open administrative CMD window</a:t>
            </a:r>
            <a:r>
              <a:rPr lang="en-US" baseline="0" dirty="0" smtClean="0"/>
              <a:t> and issue the following command – to show that the AG listener name has 2 IP addresses – in different subnets.</a:t>
            </a: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NSLOOKUP NameW2IPs</a:t>
            </a:r>
          </a:p>
          <a:p>
            <a:endParaRPr lang="en-US" dirty="0" smtClean="0"/>
          </a:p>
          <a:p>
            <a:endParaRPr lang="en-US" dirty="0" smtClean="0"/>
          </a:p>
          <a:p>
            <a:r>
              <a:rPr lang="en-US" dirty="0" smtClean="0"/>
              <a:t>4) Issue</a:t>
            </a:r>
            <a:r>
              <a:rPr lang="en-US" baseline="0" dirty="0" smtClean="0"/>
              <a:t> the following command to delete the Arp Cache so that the “timeout” will happen.</a:t>
            </a:r>
          </a:p>
          <a:p>
            <a:endParaRPr lang="en-US" dirty="0" smtClean="0"/>
          </a:p>
          <a:p>
            <a:r>
              <a:rPr lang="en-US" dirty="0" smtClean="0"/>
              <a:t>	NETSH INT IP DELETE ARPCACHE</a:t>
            </a:r>
          </a:p>
          <a:p>
            <a:endParaRPr lang="en-US" dirty="0" smtClean="0"/>
          </a:p>
          <a:p>
            <a:r>
              <a:rPr lang="en-US" dirty="0" smtClean="0"/>
              <a:t>5) Issue the following commands</a:t>
            </a:r>
          </a:p>
          <a:p>
            <a:endParaRPr lang="en-US" dirty="0" smtClean="0"/>
          </a:p>
          <a:p>
            <a:r>
              <a:rPr lang="en-US" dirty="0" smtClean="0"/>
              <a:t>	SQLCMD -S NameW2IPs –E        </a:t>
            </a:r>
            <a:r>
              <a:rPr lang="en-US" dirty="0" smtClean="0">
                <a:sym typeface="Wingdings" panose="05000000000000000000" pitchFamily="2" charset="2"/>
              </a:rPr>
              <a:t>should fail – demonstrates the “problem”</a:t>
            </a:r>
            <a:endParaRPr lang="en-US" dirty="0" smtClean="0"/>
          </a:p>
          <a:p>
            <a:endParaRPr lang="en-US" dirty="0" smtClean="0"/>
          </a:p>
          <a:p>
            <a:r>
              <a:rPr lang="en-US" dirty="0" smtClean="0"/>
              <a:t>	SQLCMD -S NameW2IPs -E -M </a:t>
            </a:r>
            <a:r>
              <a:rPr lang="en-US" baseline="0" dirty="0" smtClean="0"/>
              <a:t>  </a:t>
            </a:r>
            <a:r>
              <a:rPr lang="en-US" baseline="0" dirty="0" smtClean="0">
                <a:sym typeface="Wingdings" panose="05000000000000000000" pitchFamily="2" charset="2"/>
              </a:rPr>
              <a:t></a:t>
            </a:r>
            <a:r>
              <a:rPr lang="en-US" dirty="0" smtClean="0"/>
              <a:t> should be instant &amp; connect</a:t>
            </a:r>
          </a:p>
          <a:p>
            <a:r>
              <a:rPr lang="en-US" dirty="0" smtClean="0"/>
              <a:t>	NETSH INT IP DELETE ARPCACHE   </a:t>
            </a:r>
            <a:r>
              <a:rPr lang="en-US" dirty="0" smtClean="0">
                <a:sym typeface="Wingdings" panose="05000000000000000000" pitchFamily="2" charset="2"/>
              </a:rPr>
              <a:t> delete the Arp Cache again</a:t>
            </a:r>
            <a:endParaRPr lang="en-US" dirty="0" smtClean="0"/>
          </a:p>
          <a:p>
            <a:r>
              <a:rPr lang="en-US" dirty="0" smtClean="0"/>
              <a:t>	SQLCMD -S NameW2IPs –E		</a:t>
            </a:r>
            <a:r>
              <a:rPr lang="en-US" dirty="0" smtClean="0">
                <a:sym typeface="Wingdings" panose="05000000000000000000" pitchFamily="2" charset="2"/>
              </a:rPr>
              <a:t>Repeat – show “problem” again</a:t>
            </a:r>
            <a:endParaRPr lang="en-US" dirty="0" smtClean="0"/>
          </a:p>
          <a:p>
            <a:r>
              <a:rPr lang="en-US" dirty="0" smtClean="0"/>
              <a:t>	SQLCMD -S NameW2IPs -E -M 	</a:t>
            </a:r>
            <a:r>
              <a:rPr lang="en-US" dirty="0" smtClean="0">
                <a:sym typeface="Wingdings" panose="05000000000000000000" pitchFamily="2" charset="2"/>
              </a:rPr>
              <a:t>Show successful again</a:t>
            </a:r>
            <a:endParaRPr lang="en-US" dirty="0" smtClean="0"/>
          </a:p>
          <a:p>
            <a:endParaRPr lang="en-US" dirty="0" smtClean="0"/>
          </a:p>
          <a:p>
            <a:endParaRPr lang="en-US" dirty="0" smtClean="0"/>
          </a:p>
          <a:p>
            <a:r>
              <a:rPr lang="en-US" dirty="0" smtClean="0"/>
              <a:t>6)  Open PowerShell  to show how to “fix” for “legacy” applications that cannot use “</a:t>
            </a:r>
            <a:r>
              <a:rPr lang="en-US" dirty="0" err="1" smtClean="0"/>
              <a:t>MultiSubNetFailover</a:t>
            </a:r>
            <a:r>
              <a:rPr lang="en-US" dirty="0" smtClean="0"/>
              <a:t>=True;”</a:t>
            </a:r>
          </a:p>
          <a:p>
            <a:endParaRPr lang="en-US" dirty="0" smtClean="0"/>
          </a:p>
          <a:p>
            <a:r>
              <a:rPr lang="en-US" baseline="0" dirty="0" smtClean="0"/>
              <a:t>      Issue the following commands:</a:t>
            </a:r>
          </a:p>
          <a:p>
            <a:endParaRPr lang="en-US" dirty="0" smtClean="0"/>
          </a:p>
          <a:p>
            <a:r>
              <a:rPr lang="en-US" dirty="0" smtClean="0"/>
              <a:t>	Get-</a:t>
            </a:r>
            <a:r>
              <a:rPr lang="en-US" dirty="0" err="1" smtClean="0"/>
              <a:t>ClusterRessource</a:t>
            </a:r>
            <a:r>
              <a:rPr lang="en-US" dirty="0" smtClean="0"/>
              <a:t>	</a:t>
            </a:r>
            <a:r>
              <a:rPr lang="en-US" dirty="0" smtClean="0">
                <a:sym typeface="Wingdings" panose="05000000000000000000" pitchFamily="2" charset="2"/>
              </a:rPr>
              <a:t>  shows all of the cluster resources</a:t>
            </a:r>
            <a:endParaRPr lang="en-US" dirty="0" smtClean="0"/>
          </a:p>
          <a:p>
            <a:endParaRPr lang="en-US" dirty="0" smtClean="0"/>
          </a:p>
          <a:p>
            <a:r>
              <a:rPr lang="en-US" dirty="0" smtClean="0"/>
              <a:t>	Get-</a:t>
            </a:r>
            <a:r>
              <a:rPr lang="en-US" dirty="0" err="1" smtClean="0"/>
              <a:t>ClusterResource</a:t>
            </a:r>
            <a:r>
              <a:rPr lang="en-US" dirty="0" smtClean="0"/>
              <a:t> AGWithListener_NameW2IPs | Get-</a:t>
            </a:r>
            <a:r>
              <a:rPr lang="en-US" dirty="0" err="1" smtClean="0"/>
              <a:t>Clusterparameter</a:t>
            </a:r>
            <a:r>
              <a:rPr lang="en-US" dirty="0" smtClean="0"/>
              <a:t> 		</a:t>
            </a:r>
            <a:r>
              <a:rPr lang="en-US" dirty="0" smtClean="0">
                <a:sym typeface="Wingdings" panose="05000000000000000000" pitchFamily="2" charset="2"/>
              </a:rPr>
              <a:t> shows the parameters</a:t>
            </a:r>
            <a:r>
              <a:rPr lang="en-US" baseline="0" dirty="0" smtClean="0">
                <a:sym typeface="Wingdings" panose="05000000000000000000" pitchFamily="2" charset="2"/>
              </a:rPr>
              <a:t> of the AG listener resource</a:t>
            </a:r>
          </a:p>
          <a:p>
            <a:endParaRPr lang="en-US" dirty="0" smtClean="0"/>
          </a:p>
          <a:p>
            <a:r>
              <a:rPr lang="en-US" dirty="0" smtClean="0"/>
              <a:t>	Now</a:t>
            </a:r>
            <a:r>
              <a:rPr lang="en-US" baseline="0" dirty="0" smtClean="0"/>
              <a:t> change the values</a:t>
            </a:r>
          </a:p>
          <a:p>
            <a:r>
              <a:rPr lang="en-US" dirty="0" smtClean="0"/>
              <a:t>	===============</a:t>
            </a:r>
          </a:p>
          <a:p>
            <a:r>
              <a:rPr lang="en-US" dirty="0" smtClean="0"/>
              <a:t>	Get-</a:t>
            </a:r>
            <a:r>
              <a:rPr lang="en-US" dirty="0" err="1" smtClean="0"/>
              <a:t>ClusterResource</a:t>
            </a:r>
            <a:r>
              <a:rPr lang="en-US" dirty="0" smtClean="0"/>
              <a:t> AGWithListener_NameW2IPs | Set-</a:t>
            </a:r>
            <a:r>
              <a:rPr lang="en-US" dirty="0" err="1" smtClean="0"/>
              <a:t>Clusterparameter</a:t>
            </a:r>
            <a:r>
              <a:rPr lang="en-US" dirty="0" smtClean="0"/>
              <a:t> -name </a:t>
            </a:r>
            <a:r>
              <a:rPr lang="en-US" dirty="0" err="1" smtClean="0"/>
              <a:t>HostRecordTTL</a:t>
            </a:r>
            <a:r>
              <a:rPr lang="en-US" dirty="0" smtClean="0"/>
              <a:t> 60</a:t>
            </a:r>
          </a:p>
          <a:p>
            <a:r>
              <a:rPr lang="en-US" dirty="0" smtClean="0"/>
              <a:t>	Get-</a:t>
            </a:r>
            <a:r>
              <a:rPr lang="en-US" dirty="0" err="1" smtClean="0"/>
              <a:t>ClusterResource</a:t>
            </a:r>
            <a:r>
              <a:rPr lang="en-US" dirty="0" smtClean="0"/>
              <a:t> AGWithListener_NameW2IPs | Set-</a:t>
            </a:r>
            <a:r>
              <a:rPr lang="en-US" dirty="0" err="1" smtClean="0"/>
              <a:t>Clusterparameter</a:t>
            </a:r>
            <a:r>
              <a:rPr lang="en-US" dirty="0" smtClean="0"/>
              <a:t> -name </a:t>
            </a:r>
            <a:r>
              <a:rPr lang="en-US" dirty="0" err="1" smtClean="0"/>
              <a:t>RegisterAllProviderIPs</a:t>
            </a:r>
            <a:r>
              <a:rPr lang="en-US" dirty="0" smtClean="0"/>
              <a:t> 0</a:t>
            </a:r>
          </a:p>
          <a:p>
            <a:endParaRPr lang="en-US" dirty="0" smtClean="0"/>
          </a:p>
          <a:p>
            <a:pPr marL="228600" indent="-228600">
              <a:buAutoNum type="arabicParenR" startAt="7"/>
            </a:pPr>
            <a:r>
              <a:rPr lang="en-US" baseline="0" dirty="0" smtClean="0"/>
              <a:t>Go back to </a:t>
            </a:r>
            <a:r>
              <a:rPr lang="en-US" baseline="0" dirty="0" err="1" smtClean="0"/>
              <a:t>cmd</a:t>
            </a:r>
            <a:r>
              <a:rPr lang="en-US" baseline="0" dirty="0" smtClean="0"/>
              <a:t> window and repeat:</a:t>
            </a:r>
          </a:p>
          <a:p>
            <a:pPr marL="0" indent="0">
              <a:buNone/>
            </a:pPr>
            <a:r>
              <a:rPr lang="en-US" baseline="0" dirty="0" smtClean="0"/>
              <a:t>	</a:t>
            </a:r>
          </a:p>
          <a:p>
            <a:pPr marL="0" indent="0">
              <a:buNone/>
            </a:pPr>
            <a:r>
              <a:rPr lang="en-US" baseline="0" dirty="0" smtClean="0"/>
              <a:t>	NSLOOKUP  NameW2IPs   </a:t>
            </a:r>
            <a:r>
              <a:rPr lang="en-US" baseline="0" dirty="0" smtClean="0">
                <a:sym typeface="Wingdings" panose="05000000000000000000" pitchFamily="2" charset="2"/>
              </a:rPr>
              <a:t> should only show 1 IP address – if 2 still show up, flush DNS cache then repeat</a:t>
            </a:r>
          </a:p>
          <a:p>
            <a:pPr marL="0" indent="0">
              <a:buNone/>
            </a:pPr>
            <a:r>
              <a:rPr lang="en-US" baseline="0" dirty="0" smtClean="0">
                <a:sym typeface="Wingdings" panose="05000000000000000000" pitchFamily="2" charset="2"/>
              </a:rPr>
              <a:t>	NETSH INT IP DELETE ARPCACHE   delete the </a:t>
            </a:r>
            <a:r>
              <a:rPr lang="en-US" baseline="0" dirty="0" err="1" smtClean="0">
                <a:sym typeface="Wingdings" panose="05000000000000000000" pitchFamily="2" charset="2"/>
              </a:rPr>
              <a:t>arp</a:t>
            </a:r>
            <a:r>
              <a:rPr lang="en-US" baseline="0" dirty="0" smtClean="0">
                <a:sym typeface="Wingdings" panose="05000000000000000000" pitchFamily="2" charset="2"/>
              </a:rPr>
              <a:t> cache again – so we start fresh.</a:t>
            </a:r>
          </a:p>
          <a:p>
            <a:pPr marL="0" indent="0">
              <a:buNone/>
            </a:pPr>
            <a:r>
              <a:rPr lang="en-US" baseline="0" dirty="0" smtClean="0">
                <a:sym typeface="Wingdings" panose="05000000000000000000" pitchFamily="2" charset="2"/>
              </a:rPr>
              <a:t>	SQLCMD – S NameW2IPs –E      works first time – and instantly</a:t>
            </a:r>
          </a:p>
          <a:p>
            <a:pPr marL="0" indent="0">
              <a:buNone/>
            </a:pPr>
            <a:endParaRPr lang="en-US" baseline="0" dirty="0" smtClean="0"/>
          </a:p>
          <a:p>
            <a:pPr marL="228600" indent="-228600">
              <a:buAutoNum type="arabicParenR" startAt="7"/>
            </a:pPr>
            <a:endParaRPr lang="en-US" dirty="0"/>
          </a:p>
        </p:txBody>
      </p:sp>
      <p:sp>
        <p:nvSpPr>
          <p:cNvPr id="4" name="Slide Number Placeholder 3"/>
          <p:cNvSpPr>
            <a:spLocks noGrp="1"/>
          </p:cNvSpPr>
          <p:nvPr>
            <p:ph type="sldNum" sz="quarter" idx="10"/>
          </p:nvPr>
        </p:nvSpPr>
        <p:spPr/>
        <p:txBody>
          <a:bodyPr/>
          <a:lstStyle/>
          <a:p>
            <a:fld id="{DDD65AC4-17B0-4E19-8496-B264E70A18D3}" type="slidenum">
              <a:rPr lang="en-US" smtClean="0"/>
              <a:t>15</a:t>
            </a:fld>
            <a:endParaRPr lang="en-US"/>
          </a:p>
        </p:txBody>
      </p:sp>
    </p:spTree>
    <p:extLst>
      <p:ext uri="{BB962C8B-B14F-4D97-AF65-F5344CB8AC3E}">
        <p14:creationId xmlns:p14="http://schemas.microsoft.com/office/powerpoint/2010/main" val="19492624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DDD65AC4-17B0-4E19-8496-B264E70A18D3}" type="slidenum">
              <a:rPr lang="en-US" smtClean="0"/>
              <a:t>16</a:t>
            </a:fld>
            <a:endParaRPr lang="en-US"/>
          </a:p>
        </p:txBody>
      </p:sp>
    </p:spTree>
    <p:extLst>
      <p:ext uri="{BB962C8B-B14F-4D97-AF65-F5344CB8AC3E}">
        <p14:creationId xmlns:p14="http://schemas.microsoft.com/office/powerpoint/2010/main" val="13186290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D65AC4-17B0-4E19-8496-B264E70A18D3}" type="slidenum">
              <a:rPr lang="en-US" smtClean="0"/>
              <a:t>17</a:t>
            </a:fld>
            <a:endParaRPr lang="en-US"/>
          </a:p>
        </p:txBody>
      </p:sp>
    </p:spTree>
    <p:extLst>
      <p:ext uri="{BB962C8B-B14F-4D97-AF65-F5344CB8AC3E}">
        <p14:creationId xmlns:p14="http://schemas.microsoft.com/office/powerpoint/2010/main" val="8963710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D65AC4-17B0-4E19-8496-B264E70A18D3}" type="slidenum">
              <a:rPr lang="en-US" smtClean="0"/>
              <a:t>18</a:t>
            </a:fld>
            <a:endParaRPr lang="en-US"/>
          </a:p>
        </p:txBody>
      </p:sp>
    </p:spTree>
    <p:extLst>
      <p:ext uri="{BB962C8B-B14F-4D97-AF65-F5344CB8AC3E}">
        <p14:creationId xmlns:p14="http://schemas.microsoft.com/office/powerpoint/2010/main" val="17805845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D65AC4-17B0-4E19-8496-B264E70A18D3}" type="slidenum">
              <a:rPr lang="en-US" smtClean="0"/>
              <a:t>19</a:t>
            </a:fld>
            <a:endParaRPr lang="en-US"/>
          </a:p>
        </p:txBody>
      </p:sp>
    </p:spTree>
    <p:extLst>
      <p:ext uri="{BB962C8B-B14F-4D97-AF65-F5344CB8AC3E}">
        <p14:creationId xmlns:p14="http://schemas.microsoft.com/office/powerpoint/2010/main" val="38667067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CONFIGURATION</a:t>
            </a:r>
          </a:p>
          <a:p>
            <a:r>
              <a:rPr lang="en-US" dirty="0" smtClean="0"/>
              <a:t>=============</a:t>
            </a:r>
          </a:p>
          <a:p>
            <a:r>
              <a:rPr lang="en-US" dirty="0" smtClean="0"/>
              <a:t>The next slide</a:t>
            </a:r>
            <a:r>
              <a:rPr lang="en-US" baseline="0" dirty="0" smtClean="0"/>
              <a:t> shows a query that can be run to see if there are routing URLs and routing lists defined.</a:t>
            </a:r>
          </a:p>
          <a:p>
            <a:r>
              <a:rPr lang="en-US" baseline="0" dirty="0" smtClean="0"/>
              <a:t>Most common problem is specifying the ENDPOINT URL port for the ROUTING URL port.</a:t>
            </a:r>
          </a:p>
          <a:p>
            <a:r>
              <a:rPr lang="en-US" baseline="0" dirty="0" smtClean="0"/>
              <a:t>The Routing URL port must be the port that the secondary instance listens for TDS client traffic on – not the mirroring </a:t>
            </a:r>
            <a:r>
              <a:rPr lang="en-US" baseline="0" dirty="0" err="1" smtClean="0"/>
              <a:t>endpoing</a:t>
            </a:r>
            <a:r>
              <a:rPr lang="en-US" baseline="0" dirty="0" smtClean="0"/>
              <a:t> port.</a:t>
            </a:r>
          </a:p>
          <a:p>
            <a:endParaRPr lang="en-US" baseline="0" dirty="0" smtClean="0"/>
          </a:p>
          <a:p>
            <a:r>
              <a:rPr lang="en-US" baseline="0" dirty="0" smtClean="0"/>
              <a:t>“Name Resolution” – if there are multiple NICs and they are all set to register with DNS, you can have issues where routing and/or DNS name resolution issues cause intermittent or slow connections.</a:t>
            </a:r>
          </a:p>
          <a:p>
            <a:endParaRPr lang="en-US" baseline="0" dirty="0" smtClean="0"/>
          </a:p>
          <a:p>
            <a:r>
              <a:rPr lang="en-US" dirty="0" smtClean="0"/>
              <a:t>OPERATION</a:t>
            </a:r>
          </a:p>
          <a:p>
            <a:r>
              <a:rPr lang="en-US" dirty="0" smtClean="0"/>
              <a:t>=========</a:t>
            </a:r>
          </a:p>
          <a:p>
            <a:r>
              <a:rPr lang="en-US" dirty="0" smtClean="0"/>
              <a:t>Logins not present on secondary – causing orphaned users.</a:t>
            </a:r>
          </a:p>
          <a:p>
            <a:r>
              <a:rPr lang="en-US" dirty="0" smtClean="0"/>
              <a:t>Need to synchronize logins.</a:t>
            </a:r>
          </a:p>
          <a:p>
            <a:r>
              <a:rPr lang="en-US" dirty="0" smtClean="0"/>
              <a:t>If using “standard” SQL logins – they</a:t>
            </a:r>
            <a:r>
              <a:rPr lang="en-US" baseline="0" dirty="0" smtClean="0"/>
              <a:t> need to have the same SID, not just the same name.</a:t>
            </a:r>
          </a:p>
          <a:p>
            <a:r>
              <a:rPr lang="en-US" baseline="0" dirty="0" smtClean="0"/>
              <a:t>Alternate option for manually keeping logins in sync is to Allow “contained databases” for the instance and set the database option to “partially contained”.</a:t>
            </a:r>
          </a:p>
          <a:p>
            <a:endParaRPr lang="en-US" baseline="0" dirty="0" smtClean="0"/>
          </a:p>
          <a:p>
            <a:r>
              <a:rPr lang="en-US" baseline="0" dirty="0" smtClean="0"/>
              <a:t>For connection string issues:</a:t>
            </a:r>
          </a:p>
          <a:p>
            <a:r>
              <a:rPr lang="en-US" baseline="0" dirty="0" smtClean="0"/>
              <a:t>The “Initial Catalog” must be specified, and the database must be a database in the AG that the AG Listener belongs to.</a:t>
            </a:r>
          </a:p>
          <a:p>
            <a:r>
              <a:rPr lang="en-US" baseline="0" dirty="0" err="1" smtClean="0"/>
              <a:t>ApplicationIntent</a:t>
            </a:r>
            <a:r>
              <a:rPr lang="en-US" baseline="0" dirty="0" smtClean="0"/>
              <a:t>=</a:t>
            </a:r>
            <a:r>
              <a:rPr lang="en-US" baseline="0" dirty="0" err="1" smtClean="0"/>
              <a:t>ReadOnly</a:t>
            </a:r>
            <a:r>
              <a:rPr lang="en-US" baseline="0" dirty="0" smtClean="0"/>
              <a:t>;   must be specified on the connection string.</a:t>
            </a:r>
          </a:p>
          <a:p>
            <a:endParaRPr lang="en-US" baseline="0" dirty="0" smtClean="0"/>
          </a:p>
          <a:p>
            <a:r>
              <a:rPr lang="en-US" baseline="0" dirty="0" smtClean="0"/>
              <a:t>If using SQL 2012, the secondary must remain connected to the primary at all times for ROR to work.</a:t>
            </a:r>
          </a:p>
          <a:p>
            <a:endParaRPr lang="en-US" baseline="0" dirty="0" smtClean="0"/>
          </a:p>
          <a:p>
            <a:endParaRPr lang="en-US" baseline="0" dirty="0" smtClean="0"/>
          </a:p>
          <a:p>
            <a:r>
              <a:rPr lang="en-US" baseline="0" dirty="0" smtClean="0"/>
              <a:t>READONLY ROUTING ISSUES</a:t>
            </a:r>
          </a:p>
          <a:p>
            <a:r>
              <a:rPr lang="en-US" baseline="0" dirty="0" smtClean="0"/>
              <a:t>===================</a:t>
            </a:r>
          </a:p>
          <a:p>
            <a:pPr lvl="0"/>
            <a:r>
              <a:rPr lang="en-US" dirty="0" smtClean="0"/>
              <a:t>Not following </a:t>
            </a:r>
            <a:r>
              <a:rPr lang="en-US" dirty="0" smtClean="0">
                <a:hlinkClick r:id="rId3"/>
              </a:rPr>
              <a:t>pre-requisites</a:t>
            </a:r>
            <a:endParaRPr lang="en-US" dirty="0" smtClean="0"/>
          </a:p>
          <a:p>
            <a:pPr lvl="1"/>
            <a:r>
              <a:rPr lang="en-US" sz="2000" dirty="0" smtClean="0"/>
              <a:t>DB must be in AG and “readable” </a:t>
            </a:r>
          </a:p>
          <a:p>
            <a:pPr lvl="2"/>
            <a:r>
              <a:rPr lang="en-US" sz="2000" dirty="0" smtClean="0"/>
              <a:t>In SSMS GUI:  “YES” or “READONLY”</a:t>
            </a:r>
          </a:p>
          <a:p>
            <a:pPr lvl="2"/>
            <a:r>
              <a:rPr lang="en-US" sz="2000" dirty="0" smtClean="0"/>
              <a:t>In TSQL:   “ALL” or “READ_ONLY”</a:t>
            </a:r>
          </a:p>
          <a:p>
            <a:pPr lvl="1"/>
            <a:r>
              <a:rPr lang="en-US" sz="2000" dirty="0" smtClean="0"/>
              <a:t>Must use “Initial Catalog” on connection string to DB in AG</a:t>
            </a:r>
          </a:p>
          <a:p>
            <a:pPr lvl="1"/>
            <a:r>
              <a:rPr lang="en-US" sz="2000" dirty="0" smtClean="0"/>
              <a:t>Must use “</a:t>
            </a:r>
            <a:r>
              <a:rPr lang="en-US" sz="2000" dirty="0" err="1" smtClean="0"/>
              <a:t>ApplicationIntent</a:t>
            </a:r>
            <a:r>
              <a:rPr lang="en-US" sz="2000" dirty="0" smtClean="0"/>
              <a:t>=</a:t>
            </a:r>
            <a:r>
              <a:rPr lang="en-US" sz="2000" dirty="0" err="1" smtClean="0"/>
              <a:t>ReadOnly</a:t>
            </a:r>
            <a:r>
              <a:rPr lang="en-US" sz="2000" dirty="0" smtClean="0"/>
              <a:t>” in connection string</a:t>
            </a:r>
          </a:p>
          <a:p>
            <a:pPr lvl="1"/>
            <a:r>
              <a:rPr lang="en-US" sz="2000" dirty="0" smtClean="0"/>
              <a:t>Secondary must be connected and synchronizing with primary</a:t>
            </a:r>
          </a:p>
          <a:p>
            <a:pPr lvl="0"/>
            <a:r>
              <a:rPr lang="en-US" dirty="0" smtClean="0"/>
              <a:t>Logins not on secondary</a:t>
            </a:r>
          </a:p>
          <a:p>
            <a:pPr lvl="0"/>
            <a:r>
              <a:rPr lang="en-US" dirty="0" smtClean="0"/>
              <a:t>Incorrect / missing ROUTING_URL</a:t>
            </a:r>
          </a:p>
          <a:p>
            <a:pPr lvl="0"/>
            <a:r>
              <a:rPr lang="en-US" dirty="0" smtClean="0"/>
              <a:t>Incorrect / missing routing list</a:t>
            </a:r>
          </a:p>
          <a:p>
            <a:endParaRPr lang="en-US" baseline="0" dirty="0" smtClean="0"/>
          </a:p>
          <a:p>
            <a:r>
              <a:rPr lang="en-US" baseline="0" dirty="0" smtClean="0"/>
              <a:t>PRE-REQS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http://technet.microsoft.com/en-us/library/hh710054.aspx#Prerequisites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DDD65AC4-17B0-4E19-8496-B264E70A18D3}" type="slidenum">
              <a:rPr lang="en-US" smtClean="0"/>
              <a:t>25</a:t>
            </a:fld>
            <a:endParaRPr lang="en-US"/>
          </a:p>
        </p:txBody>
      </p:sp>
    </p:spTree>
    <p:extLst>
      <p:ext uri="{BB962C8B-B14F-4D97-AF65-F5344CB8AC3E}">
        <p14:creationId xmlns:p14="http://schemas.microsoft.com/office/powerpoint/2010/main" val="5692949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This query will return the routing</a:t>
            </a:r>
            <a:r>
              <a:rPr lang="en-CA" baseline="0" dirty="0" smtClean="0"/>
              <a:t> lists that are defined as well as the routing URLs.</a:t>
            </a:r>
          </a:p>
          <a:p>
            <a:r>
              <a:rPr lang="en-CA" baseline="0" dirty="0" smtClean="0"/>
              <a:t>If there are no routing lists defined – no Read Only routing will take place.</a:t>
            </a:r>
            <a:endParaRPr lang="en-CA" dirty="0"/>
          </a:p>
        </p:txBody>
      </p:sp>
      <p:sp>
        <p:nvSpPr>
          <p:cNvPr id="4" name="Slide Number Placeholder 3"/>
          <p:cNvSpPr>
            <a:spLocks noGrp="1"/>
          </p:cNvSpPr>
          <p:nvPr>
            <p:ph type="sldNum" sz="quarter" idx="10"/>
          </p:nvPr>
        </p:nvSpPr>
        <p:spPr/>
        <p:txBody>
          <a:bodyPr/>
          <a:lstStyle/>
          <a:p>
            <a:fld id="{DDD65AC4-17B0-4E19-8496-B264E70A18D3}" type="slidenum">
              <a:rPr lang="en-US" smtClean="0"/>
              <a:t>26</a:t>
            </a:fld>
            <a:endParaRPr lang="en-US"/>
          </a:p>
        </p:txBody>
      </p:sp>
    </p:spTree>
    <p:extLst>
      <p:ext uri="{BB962C8B-B14F-4D97-AF65-F5344CB8AC3E}">
        <p14:creationId xmlns:p14="http://schemas.microsoft.com/office/powerpoint/2010/main" val="23787031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Mention PASS presentation</a:t>
            </a:r>
            <a:r>
              <a:rPr lang="en-US" baseline="0" dirty="0" smtClean="0"/>
              <a:t> from last fall.</a:t>
            </a:r>
          </a:p>
          <a:p>
            <a:endParaRPr lang="en-US" baseline="0" dirty="0" smtClean="0"/>
          </a:p>
          <a:p>
            <a:r>
              <a:rPr lang="en-US" baseline="0" dirty="0" smtClean="0"/>
              <a:t>No way to present everything so I’m trimming as best I can.</a:t>
            </a:r>
          </a:p>
          <a:p>
            <a:endParaRPr lang="en-US" baseline="0" dirty="0" smtClean="0"/>
          </a:p>
          <a:p>
            <a:r>
              <a:rPr lang="en-US" baseline="0" dirty="0" smtClean="0"/>
              <a:t>All slides will be made available – as will scripts.</a:t>
            </a:r>
          </a:p>
          <a:p>
            <a:endParaRPr lang="en-US" baseline="0" dirty="0" smtClean="0"/>
          </a:p>
          <a:p>
            <a:r>
              <a:rPr lang="en-US" baseline="0" dirty="0" smtClean="0"/>
              <a:t>Bullets</a:t>
            </a:r>
          </a:p>
          <a:p>
            <a:endParaRPr lang="en-US" dirty="0"/>
          </a:p>
        </p:txBody>
      </p:sp>
      <p:sp>
        <p:nvSpPr>
          <p:cNvPr id="4" name="Slide Number Placeholder 3"/>
          <p:cNvSpPr>
            <a:spLocks noGrp="1"/>
          </p:cNvSpPr>
          <p:nvPr>
            <p:ph type="sldNum" sz="quarter" idx="10"/>
          </p:nvPr>
        </p:nvSpPr>
        <p:spPr/>
        <p:txBody>
          <a:bodyPr/>
          <a:lstStyle/>
          <a:p>
            <a:fld id="{DDD65AC4-17B0-4E19-8496-B264E70A18D3}" type="slidenum">
              <a:rPr lang="en-US" smtClean="0"/>
              <a:t>2</a:t>
            </a:fld>
            <a:endParaRPr lang="en-US"/>
          </a:p>
        </p:txBody>
      </p:sp>
    </p:spTree>
    <p:extLst>
      <p:ext uri="{BB962C8B-B14F-4D97-AF65-F5344CB8AC3E}">
        <p14:creationId xmlns:p14="http://schemas.microsoft.com/office/powerpoint/2010/main" val="11658197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Problem is ALMOST NEVER a SQL issue in creating listener.</a:t>
            </a:r>
          </a:p>
          <a:p>
            <a:r>
              <a:rPr lang="en-US" dirty="0" smtClean="0"/>
              <a:t>The</a:t>
            </a:r>
            <a:r>
              <a:rPr lang="en-US" baseline="0" dirty="0" smtClean="0"/>
              <a:t> AG Listener is just a “Client Access Point” in the OS cluster.</a:t>
            </a:r>
          </a:p>
          <a:p>
            <a:endParaRPr lang="en-US" dirty="0" smtClean="0"/>
          </a:p>
          <a:p>
            <a:endParaRPr lang="en-US" dirty="0" smtClean="0"/>
          </a:p>
          <a:p>
            <a:r>
              <a:rPr lang="en-US" dirty="0" smtClean="0"/>
              <a:t>The CNO  (cluster name object) – or the AD computer account that</a:t>
            </a:r>
            <a:r>
              <a:rPr lang="en-US" baseline="0" dirty="0" smtClean="0"/>
              <a:t> is the same name as the OS Cluster is they KEY to these issues.</a:t>
            </a:r>
          </a:p>
          <a:p>
            <a:r>
              <a:rPr lang="en-US" baseline="0" dirty="0" smtClean="0"/>
              <a:t>It must be online and authenticated to AD  (usually automatic – but rare cases authentication problems with AD are the cause).</a:t>
            </a:r>
          </a:p>
          <a:p>
            <a:r>
              <a:rPr lang="en-US" baseline="0" dirty="0" smtClean="0"/>
              <a:t>The CNO credentials are used for all cluster / AD /DNS interaction after cluster is created – not administrator’s account.</a:t>
            </a:r>
          </a:p>
          <a:p>
            <a:endParaRPr lang="en-US" baseline="0" dirty="0" smtClean="0"/>
          </a:p>
          <a:p>
            <a:r>
              <a:rPr lang="en-US" baseline="0" dirty="0" smtClean="0"/>
              <a:t>The CNO must have permissions to either:</a:t>
            </a:r>
          </a:p>
          <a:p>
            <a:r>
              <a:rPr lang="en-US" baseline="0" dirty="0" smtClean="0"/>
              <a:t>	Create Computer Accounts for the AG Listener VCO</a:t>
            </a:r>
          </a:p>
          <a:p>
            <a:r>
              <a:rPr lang="en-US" baseline="0" dirty="0" smtClean="0"/>
              <a:t>	(VCO = virtual computer object == the computer acct that matches</a:t>
            </a:r>
          </a:p>
          <a:p>
            <a:r>
              <a:rPr lang="en-US" baseline="0" dirty="0" smtClean="0"/>
              <a:t>	the name of the AG Listener)</a:t>
            </a:r>
          </a:p>
          <a:p>
            <a:endParaRPr lang="en-US" baseline="0" dirty="0" smtClean="0"/>
          </a:p>
          <a:p>
            <a:r>
              <a:rPr lang="en-US" baseline="0" dirty="0" smtClean="0"/>
              <a:t>	OR</a:t>
            </a:r>
          </a:p>
          <a:p>
            <a:endParaRPr lang="en-US" baseline="0" dirty="0" smtClean="0"/>
          </a:p>
          <a:p>
            <a:r>
              <a:rPr lang="en-US" baseline="0" dirty="0" smtClean="0"/>
              <a:t>	it must have adequate permissions on the VCO to update it in AD.</a:t>
            </a:r>
          </a:p>
          <a:p>
            <a:r>
              <a:rPr lang="en-US" baseline="0" dirty="0" smtClean="0"/>
              <a:t>	(usually just grant the CNO full control over the </a:t>
            </a:r>
            <a:r>
              <a:rPr lang="en-US" baseline="0" dirty="0" err="1" smtClean="0"/>
              <a:t>prestaged</a:t>
            </a:r>
            <a:r>
              <a:rPr lang="en-US" baseline="0" dirty="0" smtClean="0"/>
              <a:t> VCO)</a:t>
            </a:r>
          </a:p>
          <a:p>
            <a:endParaRPr lang="en-US" baseline="0" dirty="0" smtClean="0"/>
          </a:p>
          <a:p>
            <a:r>
              <a:rPr lang="en-US" baseline="0" dirty="0" smtClean="0"/>
              <a:t>Articles referenced on slide go into great detail on this issue.</a:t>
            </a:r>
          </a:p>
          <a:p>
            <a:endParaRPr lang="en-US" baseline="0" dirty="0" smtClean="0"/>
          </a:p>
        </p:txBody>
      </p:sp>
      <p:sp>
        <p:nvSpPr>
          <p:cNvPr id="4" name="Slide Number Placeholder 3"/>
          <p:cNvSpPr>
            <a:spLocks noGrp="1"/>
          </p:cNvSpPr>
          <p:nvPr>
            <p:ph type="sldNum" sz="quarter" idx="10"/>
          </p:nvPr>
        </p:nvSpPr>
        <p:spPr/>
        <p:txBody>
          <a:bodyPr/>
          <a:lstStyle/>
          <a:p>
            <a:fld id="{DDD65AC4-17B0-4E19-8496-B264E70A18D3}" type="slidenum">
              <a:rPr lang="en-US" smtClean="0"/>
              <a:t>27</a:t>
            </a:fld>
            <a:endParaRPr lang="en-US"/>
          </a:p>
        </p:txBody>
      </p:sp>
    </p:spTree>
    <p:extLst>
      <p:ext uri="{BB962C8B-B14F-4D97-AF65-F5344CB8AC3E}">
        <p14:creationId xmlns:p14="http://schemas.microsoft.com/office/powerpoint/2010/main" val="6042551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CONNECTION TO LISTENERS</a:t>
            </a:r>
          </a:p>
          <a:p>
            <a:r>
              <a:rPr lang="en-US" baseline="0" dirty="0" smtClean="0"/>
              <a:t>======================</a:t>
            </a:r>
          </a:p>
          <a:p>
            <a:pPr lvl="0"/>
            <a:r>
              <a:rPr lang="en-US" kern="1200" cap="none" dirty="0" smtClean="0">
                <a:solidFill>
                  <a:schemeClr val="bg2">
                    <a:lumMod val="75000"/>
                  </a:schemeClr>
                </a:solidFill>
                <a:effectLst/>
                <a:latin typeface="+mn-lt"/>
                <a:ea typeface="+mn-ea"/>
                <a:cs typeface="+mn-cs"/>
              </a:rPr>
              <a:t>Availability Group Listeners, Client Connectivity, and Application Failover (SQL Server) </a:t>
            </a:r>
            <a:r>
              <a:rPr lang="en-US" u="sng" kern="1200" cap="none" dirty="0" smtClean="0">
                <a:solidFill>
                  <a:schemeClr val="bg2">
                    <a:lumMod val="75000"/>
                  </a:schemeClr>
                </a:solidFill>
                <a:effectLst/>
                <a:latin typeface="+mn-lt"/>
                <a:ea typeface="+mn-ea"/>
                <a:cs typeface="+mn-cs"/>
              </a:rPr>
              <a:t>http://technet.microsoft.com/en-us/library/hh213417.aspx#SupportAgMultiSubnetFailover</a:t>
            </a:r>
            <a:r>
              <a:rPr lang="en-US" kern="1200" cap="none" dirty="0" smtClean="0">
                <a:solidFill>
                  <a:schemeClr val="bg2">
                    <a:lumMod val="75000"/>
                  </a:schemeClr>
                </a:solidFill>
                <a:effectLst/>
                <a:latin typeface="+mn-lt"/>
                <a:ea typeface="+mn-ea"/>
                <a:cs typeface="+mn-cs"/>
              </a:rPr>
              <a:t> </a:t>
            </a:r>
          </a:p>
          <a:p>
            <a:pPr lvl="0"/>
            <a:r>
              <a:rPr lang="en-US" kern="1200" cap="none" dirty="0" smtClean="0">
                <a:solidFill>
                  <a:schemeClr val="bg2">
                    <a:lumMod val="75000"/>
                  </a:schemeClr>
                </a:solidFill>
                <a:effectLst/>
                <a:latin typeface="+mn-lt"/>
                <a:ea typeface="+mn-ea"/>
                <a:cs typeface="+mn-cs"/>
              </a:rPr>
              <a:t>Time-out error and you cannot connect to a SQL Server 2012 </a:t>
            </a:r>
            <a:r>
              <a:rPr lang="en-US" kern="1200" cap="none" dirty="0" err="1" smtClean="0">
                <a:solidFill>
                  <a:schemeClr val="bg2">
                    <a:lumMod val="75000"/>
                  </a:schemeClr>
                </a:solidFill>
                <a:effectLst/>
                <a:latin typeface="+mn-lt"/>
                <a:ea typeface="+mn-ea"/>
                <a:cs typeface="+mn-cs"/>
              </a:rPr>
              <a:t>AlwaysOn</a:t>
            </a:r>
            <a:r>
              <a:rPr lang="en-US" kern="1200" cap="none" dirty="0" smtClean="0">
                <a:solidFill>
                  <a:schemeClr val="bg2">
                    <a:lumMod val="75000"/>
                  </a:schemeClr>
                </a:solidFill>
                <a:effectLst/>
                <a:latin typeface="+mn-lt"/>
                <a:ea typeface="+mn-ea"/>
                <a:cs typeface="+mn-cs"/>
              </a:rPr>
              <a:t> availability group listener in a multi-subnet environment </a:t>
            </a:r>
            <a:r>
              <a:rPr lang="en-US" u="sng" kern="1200" cap="none" dirty="0" smtClean="0">
                <a:solidFill>
                  <a:schemeClr val="bg2">
                    <a:lumMod val="75000"/>
                  </a:schemeClr>
                </a:solidFill>
                <a:effectLst/>
                <a:latin typeface="+mn-lt"/>
                <a:ea typeface="+mn-ea"/>
                <a:cs typeface="+mn-cs"/>
              </a:rPr>
              <a:t/>
            </a:r>
            <a:br>
              <a:rPr lang="en-US" u="sng" kern="1200" cap="none" dirty="0" smtClean="0">
                <a:solidFill>
                  <a:schemeClr val="bg2">
                    <a:lumMod val="75000"/>
                  </a:schemeClr>
                </a:solidFill>
                <a:effectLst/>
                <a:latin typeface="+mn-lt"/>
                <a:ea typeface="+mn-ea"/>
                <a:cs typeface="+mn-cs"/>
              </a:rPr>
            </a:br>
            <a:r>
              <a:rPr lang="en-US" u="sng" kern="1200" cap="none" dirty="0" smtClean="0">
                <a:solidFill>
                  <a:schemeClr val="bg2">
                    <a:lumMod val="75000"/>
                  </a:schemeClr>
                </a:solidFill>
                <a:effectLst/>
                <a:latin typeface="+mn-lt"/>
                <a:ea typeface="+mn-ea"/>
                <a:cs typeface="+mn-cs"/>
              </a:rPr>
              <a:t>http://support.microsoft.com/kb/2792139</a:t>
            </a:r>
            <a:r>
              <a:rPr lang="en-US" kern="1200" cap="none" dirty="0" smtClean="0">
                <a:solidFill>
                  <a:schemeClr val="bg2">
                    <a:lumMod val="75000"/>
                  </a:schemeClr>
                </a:solidFill>
                <a:effectLst/>
                <a:latin typeface="+mn-lt"/>
                <a:ea typeface="+mn-ea"/>
                <a:cs typeface="+mn-cs"/>
              </a:rPr>
              <a:t> </a:t>
            </a:r>
          </a:p>
          <a:p>
            <a:pPr lvl="0"/>
            <a:r>
              <a:rPr lang="en-US" kern="1200" cap="none" dirty="0" err="1" smtClean="0">
                <a:solidFill>
                  <a:schemeClr val="bg2">
                    <a:lumMod val="75000"/>
                  </a:schemeClr>
                </a:solidFill>
                <a:effectLst/>
                <a:latin typeface="+mn-lt"/>
                <a:ea typeface="+mn-ea"/>
                <a:cs typeface="+mn-cs"/>
              </a:rPr>
              <a:t>MultiSubnetFailover</a:t>
            </a:r>
            <a:r>
              <a:rPr lang="en-US" kern="1200" cap="none" dirty="0" smtClean="0">
                <a:solidFill>
                  <a:schemeClr val="bg2">
                    <a:lumMod val="75000"/>
                  </a:schemeClr>
                </a:solidFill>
                <a:effectLst/>
                <a:latin typeface="+mn-lt"/>
                <a:ea typeface="+mn-ea"/>
                <a:cs typeface="+mn-cs"/>
              </a:rPr>
              <a:t> parameter:   </a:t>
            </a:r>
            <a:r>
              <a:rPr lang="en-US" u="sng" kern="1200" cap="none" dirty="0" smtClean="0">
                <a:solidFill>
                  <a:schemeClr val="bg2">
                    <a:lumMod val="75000"/>
                  </a:schemeClr>
                </a:solidFill>
                <a:effectLst/>
                <a:latin typeface="+mn-lt"/>
                <a:ea typeface="+mn-ea"/>
                <a:cs typeface="+mn-cs"/>
              </a:rPr>
              <a:t>http://support.microsoft.com/kb/2870437</a:t>
            </a:r>
            <a:r>
              <a:rPr lang="en-US" kern="1200" cap="none" dirty="0" smtClean="0">
                <a:solidFill>
                  <a:schemeClr val="bg2">
                    <a:lumMod val="75000"/>
                  </a:schemeClr>
                </a:solidFill>
                <a:effectLst/>
                <a:latin typeface="+mn-lt"/>
                <a:ea typeface="+mn-ea"/>
                <a:cs typeface="+mn-cs"/>
              </a:rPr>
              <a:t> </a:t>
            </a:r>
          </a:p>
          <a:p>
            <a:pPr lvl="0"/>
            <a:r>
              <a:rPr lang="en-US" kern="1200" cap="none" dirty="0" smtClean="0">
                <a:solidFill>
                  <a:schemeClr val="bg2">
                    <a:lumMod val="75000"/>
                  </a:schemeClr>
                </a:solidFill>
                <a:effectLst/>
                <a:latin typeface="+mn-lt"/>
                <a:ea typeface="+mn-ea"/>
                <a:cs typeface="+mn-cs"/>
              </a:rPr>
              <a:t>Requirements and Recommendations for a Multi-site Failover Cluster </a:t>
            </a:r>
            <a:r>
              <a:rPr lang="en-US" u="sng" kern="1200" cap="none" dirty="0" smtClean="0">
                <a:solidFill>
                  <a:schemeClr val="bg2">
                    <a:lumMod val="75000"/>
                  </a:schemeClr>
                </a:solidFill>
                <a:effectLst/>
                <a:latin typeface="+mn-lt"/>
                <a:ea typeface="+mn-ea"/>
                <a:cs typeface="+mn-cs"/>
              </a:rPr>
              <a:t/>
            </a:r>
            <a:br>
              <a:rPr lang="en-US" u="sng" kern="1200" cap="none" dirty="0" smtClean="0">
                <a:solidFill>
                  <a:schemeClr val="bg2">
                    <a:lumMod val="75000"/>
                  </a:schemeClr>
                </a:solidFill>
                <a:effectLst/>
                <a:latin typeface="+mn-lt"/>
                <a:ea typeface="+mn-ea"/>
                <a:cs typeface="+mn-cs"/>
              </a:rPr>
            </a:br>
            <a:r>
              <a:rPr lang="en-US" u="sng" kern="1200" cap="none" dirty="0" smtClean="0">
                <a:solidFill>
                  <a:schemeClr val="bg2">
                    <a:lumMod val="75000"/>
                  </a:schemeClr>
                </a:solidFill>
                <a:effectLst/>
                <a:latin typeface="+mn-lt"/>
                <a:ea typeface="+mn-ea"/>
                <a:cs typeface="+mn-cs"/>
              </a:rPr>
              <a:t>http://technet.microsoft.com/en-us/library/dd197575(v=WS.10).aspx</a:t>
            </a:r>
            <a:r>
              <a:rPr lang="en-US" kern="1200" cap="none" dirty="0" smtClean="0">
                <a:solidFill>
                  <a:schemeClr val="bg2">
                    <a:lumMod val="75000"/>
                  </a:schemeClr>
                </a:solidFill>
                <a:effectLst/>
                <a:latin typeface="+mn-lt"/>
                <a:ea typeface="+mn-ea"/>
                <a:cs typeface="+mn-cs"/>
              </a:rPr>
              <a:t> </a:t>
            </a:r>
          </a:p>
          <a:p>
            <a:pPr lvl="0"/>
            <a:r>
              <a:rPr lang="en-US" kern="1200" cap="none" dirty="0" smtClean="0">
                <a:solidFill>
                  <a:schemeClr val="bg2">
                    <a:lumMod val="75000"/>
                  </a:schemeClr>
                </a:solidFill>
                <a:effectLst/>
                <a:latin typeface="+mn-lt"/>
                <a:ea typeface="+mn-ea"/>
                <a:cs typeface="+mn-cs"/>
              </a:rPr>
              <a:t>SQL Server Multi-Subnet Clustering </a:t>
            </a:r>
            <a:br>
              <a:rPr lang="en-US" kern="1200" cap="none" dirty="0" smtClean="0">
                <a:solidFill>
                  <a:schemeClr val="bg2">
                    <a:lumMod val="75000"/>
                  </a:schemeClr>
                </a:solidFill>
                <a:effectLst/>
                <a:latin typeface="+mn-lt"/>
                <a:ea typeface="+mn-ea"/>
                <a:cs typeface="+mn-cs"/>
              </a:rPr>
            </a:br>
            <a:r>
              <a:rPr lang="en-US" kern="1200" cap="none" dirty="0" smtClean="0">
                <a:solidFill>
                  <a:schemeClr val="bg2">
                    <a:lumMod val="75000"/>
                  </a:schemeClr>
                </a:solidFill>
                <a:effectLst/>
                <a:latin typeface="+mn-lt"/>
                <a:ea typeface="+mn-ea"/>
                <a:cs typeface="+mn-cs"/>
              </a:rPr>
              <a:t>(written for SQL failover cluster installations, but is also applicable for </a:t>
            </a:r>
            <a:r>
              <a:rPr lang="en-US" kern="1200" cap="none" dirty="0" err="1" smtClean="0">
                <a:solidFill>
                  <a:schemeClr val="bg2">
                    <a:lumMod val="75000"/>
                  </a:schemeClr>
                </a:solidFill>
                <a:effectLst/>
                <a:latin typeface="+mn-lt"/>
                <a:ea typeface="+mn-ea"/>
                <a:cs typeface="+mn-cs"/>
              </a:rPr>
              <a:t>AlwaysOn</a:t>
            </a:r>
            <a:r>
              <a:rPr lang="en-US" kern="1200" cap="none" dirty="0" smtClean="0">
                <a:solidFill>
                  <a:schemeClr val="bg2">
                    <a:lumMod val="75000"/>
                  </a:schemeClr>
                </a:solidFill>
                <a:effectLst/>
                <a:latin typeface="+mn-lt"/>
                <a:ea typeface="+mn-ea"/>
                <a:cs typeface="+mn-cs"/>
              </a:rPr>
              <a:t>) </a:t>
            </a:r>
            <a:r>
              <a:rPr lang="en-US" u="sng" kern="1200" cap="none" dirty="0" smtClean="0">
                <a:solidFill>
                  <a:schemeClr val="bg2">
                    <a:lumMod val="75000"/>
                  </a:schemeClr>
                </a:solidFill>
                <a:effectLst/>
                <a:latin typeface="+mn-lt"/>
                <a:ea typeface="+mn-ea"/>
                <a:cs typeface="+mn-cs"/>
              </a:rPr>
              <a:t/>
            </a:r>
            <a:br>
              <a:rPr lang="en-US" u="sng" kern="1200" cap="none" dirty="0" smtClean="0">
                <a:solidFill>
                  <a:schemeClr val="bg2">
                    <a:lumMod val="75000"/>
                  </a:schemeClr>
                </a:solidFill>
                <a:effectLst/>
                <a:latin typeface="+mn-lt"/>
                <a:ea typeface="+mn-ea"/>
                <a:cs typeface="+mn-cs"/>
              </a:rPr>
            </a:br>
            <a:r>
              <a:rPr lang="en-US" u="sng" kern="1200" cap="none" dirty="0" smtClean="0">
                <a:solidFill>
                  <a:schemeClr val="bg2">
                    <a:lumMod val="75000"/>
                  </a:schemeClr>
                </a:solidFill>
                <a:effectLst/>
                <a:latin typeface="+mn-lt"/>
                <a:ea typeface="+mn-ea"/>
                <a:cs typeface="+mn-cs"/>
              </a:rPr>
              <a:t>http://technet.microsoft.com/en-us/library/ff878716.aspx</a:t>
            </a:r>
            <a:r>
              <a:rPr lang="en-US" kern="1200" cap="none" dirty="0" smtClean="0">
                <a:solidFill>
                  <a:schemeClr val="bg2">
                    <a:lumMod val="75000"/>
                  </a:schemeClr>
                </a:solidFill>
                <a:effectLst/>
                <a:latin typeface="+mn-lt"/>
                <a:ea typeface="+mn-ea"/>
                <a:cs typeface="+mn-cs"/>
              </a:rPr>
              <a:t> </a:t>
            </a:r>
          </a:p>
          <a:p>
            <a:pPr lvl="0"/>
            <a:endParaRPr lang="en-US" sz="1400" b="1" kern="1200" cap="none" dirty="0" smtClean="0">
              <a:solidFill>
                <a:schemeClr val="bg2">
                  <a:lumMod val="75000"/>
                </a:schemeClr>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cap="none" dirty="0" smtClean="0">
                <a:solidFill>
                  <a:schemeClr val="bg2">
                    <a:lumMod val="75000"/>
                  </a:schemeClr>
                </a:solidFill>
                <a:effectLst/>
                <a:latin typeface="+mn-lt"/>
                <a:ea typeface="+mn-ea"/>
                <a:cs typeface="+mn-cs"/>
              </a:rPr>
              <a:t>SQL Server 2012 Release notes </a:t>
            </a:r>
            <a:r>
              <a:rPr lang="en-US" sz="1400" u="sng" kern="1200" cap="none" dirty="0" smtClean="0">
                <a:solidFill>
                  <a:schemeClr val="bg2">
                    <a:lumMod val="75000"/>
                  </a:schemeClr>
                </a:solidFill>
                <a:effectLst/>
                <a:latin typeface="+mn-lt"/>
                <a:ea typeface="+mn-ea"/>
                <a:cs typeface="+mn-cs"/>
              </a:rPr>
              <a:t/>
            </a:r>
            <a:br>
              <a:rPr lang="en-US" sz="1400" u="sng" kern="1200" cap="none" dirty="0" smtClean="0">
                <a:solidFill>
                  <a:schemeClr val="bg2">
                    <a:lumMod val="75000"/>
                  </a:schemeClr>
                </a:solidFill>
                <a:effectLst/>
                <a:latin typeface="+mn-lt"/>
                <a:ea typeface="+mn-ea"/>
                <a:cs typeface="+mn-cs"/>
              </a:rPr>
            </a:br>
            <a:r>
              <a:rPr lang="en-US" sz="1400" u="sng" kern="1200" cap="none" dirty="0" smtClean="0">
                <a:solidFill>
                  <a:schemeClr val="bg2">
                    <a:lumMod val="75000"/>
                  </a:schemeClr>
                </a:solidFill>
                <a:effectLst/>
                <a:latin typeface="+mn-lt"/>
                <a:ea typeface="+mn-ea"/>
                <a:cs typeface="+mn-cs"/>
              </a:rPr>
              <a:t>http://msdn.microsoft.com/en-us/library/hh995351(v=sql.15).aspx#DE</a:t>
            </a:r>
            <a:r>
              <a:rPr lang="en-US" sz="1400" kern="1200" cap="none" dirty="0" smtClean="0">
                <a:solidFill>
                  <a:schemeClr val="bg2">
                    <a:lumMod val="75000"/>
                  </a:schemeClr>
                </a:solidFill>
                <a:effectLst/>
                <a:latin typeface="+mn-lt"/>
                <a:ea typeface="+mn-ea"/>
                <a:cs typeface="+mn-cs"/>
              </a:rPr>
              <a:t> </a:t>
            </a:r>
          </a:p>
          <a:p>
            <a:pPr marL="0" lvl="0" indent="0">
              <a:buFont typeface="Arial" panose="020B0604020202020204" pitchFamily="34" charset="0"/>
              <a:buNone/>
            </a:pPr>
            <a:r>
              <a:rPr lang="en-US" sz="1400" dirty="0" smtClean="0">
                <a:effectLst/>
                <a:latin typeface="Times New Roman" panose="02020603050405020304" pitchFamily="18" charset="0"/>
                <a:ea typeface="Calibri" panose="020F0502020204030204" pitchFamily="34" charset="0"/>
              </a:rPr>
              <a:t>Download the connectivity patch for ADO .NET with .NET Framework 4.0: </a:t>
            </a:r>
            <a:r>
              <a:rPr lang="en-US" sz="1400" u="sng" dirty="0" smtClean="0">
                <a:solidFill>
                  <a:srgbClr val="0082BF"/>
                </a:solidFill>
                <a:effectLst/>
                <a:latin typeface="Times New Roman" panose="02020603050405020304" pitchFamily="18" charset="0"/>
                <a:ea typeface="Calibri" panose="020F0502020204030204" pitchFamily="34" charset="0"/>
                <a:hlinkClick r:id="rId3"/>
              </a:rPr>
              <a:t>http://support.microsoft.com/kb/2600211</a:t>
            </a:r>
            <a:r>
              <a:rPr lang="en-US" sz="1400" dirty="0" smtClean="0">
                <a:effectLst/>
                <a:latin typeface="Times New Roman" panose="02020603050405020304" pitchFamily="18" charset="0"/>
                <a:ea typeface="Calibri" panose="020F0502020204030204" pitchFamily="34" charset="0"/>
              </a:rPr>
              <a:t>. </a:t>
            </a:r>
          </a:p>
          <a:p>
            <a:pPr marL="0" lvl="0" indent="0">
              <a:buFont typeface="Arial" panose="020B0604020202020204" pitchFamily="34" charset="0"/>
              <a:buNone/>
            </a:pPr>
            <a:r>
              <a:rPr lang="en-US" dirty="0" smtClean="0">
                <a:effectLst/>
                <a:latin typeface="Calibri" panose="020F0502020204030204" pitchFamily="34" charset="0"/>
                <a:ea typeface="Calibri" panose="020F0502020204030204" pitchFamily="34" charset="0"/>
                <a:cs typeface="Times New Roman" panose="02020603050405020304" pitchFamily="18" charset="0"/>
              </a:rPr>
              <a:t>Download the connectivity patch for ADO.NET with .NET Framework 3.5 SP1: </a:t>
            </a:r>
            <a:r>
              <a:rPr lang="en-US" u="sng" dirty="0" smtClean="0">
                <a:solidFill>
                  <a:srgbClr val="0082BF"/>
                </a:solidFill>
                <a:effectLst/>
                <a:latin typeface="Calibri" panose="020F0502020204030204" pitchFamily="34" charset="0"/>
                <a:ea typeface="Calibri" panose="020F0502020204030204" pitchFamily="34" charset="0"/>
                <a:cs typeface="Times New Roman" panose="02020603050405020304" pitchFamily="18" charset="0"/>
                <a:hlinkClick r:id="rId4"/>
              </a:rPr>
              <a:t>http://support.microsoft.com/kb/2654347</a:t>
            </a:r>
            <a:r>
              <a:rPr lang="en-US" dirty="0" smtClean="0">
                <a:effectLst/>
                <a:latin typeface="Calibri" panose="020F0502020204030204" pitchFamily="34" charset="0"/>
                <a:ea typeface="Calibri" panose="020F0502020204030204" pitchFamily="34" charset="0"/>
                <a:cs typeface="Times New Roman" panose="02020603050405020304" pitchFamily="18" charset="0"/>
              </a:rPr>
              <a:t>. </a:t>
            </a:r>
          </a:p>
          <a:p>
            <a:endParaRPr lang="en-US" baseline="0" dirty="0" smtClean="0"/>
          </a:p>
        </p:txBody>
      </p:sp>
      <p:sp>
        <p:nvSpPr>
          <p:cNvPr id="4" name="Slide Number Placeholder 3"/>
          <p:cNvSpPr>
            <a:spLocks noGrp="1"/>
          </p:cNvSpPr>
          <p:nvPr>
            <p:ph type="sldNum" sz="quarter" idx="10"/>
          </p:nvPr>
        </p:nvSpPr>
        <p:spPr/>
        <p:txBody>
          <a:bodyPr/>
          <a:lstStyle/>
          <a:p>
            <a:fld id="{DDD65AC4-17B0-4E19-8496-B264E70A18D3}" type="slidenum">
              <a:rPr lang="en-US" smtClean="0"/>
              <a:t>28</a:t>
            </a:fld>
            <a:endParaRPr lang="en-US"/>
          </a:p>
        </p:txBody>
      </p:sp>
    </p:spTree>
    <p:extLst>
      <p:ext uri="{BB962C8B-B14F-4D97-AF65-F5344CB8AC3E}">
        <p14:creationId xmlns:p14="http://schemas.microsoft.com/office/powerpoint/2010/main" val="30309705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HADR_SYNC_COMMIT</a:t>
            </a:r>
          </a:p>
          <a:p>
            <a:r>
              <a:rPr lang="en-US" dirty="0" smtClean="0">
                <a:effectLst/>
              </a:rPr>
              <a:t>Waiting for transaction commit processing for the synchronized secondary databases to harden the log. This wait is also reflected by the Transaction Delay performance counter. This wait type is expected for synchronized availability groups and indicates the time to send, write, and acknowledge log to the secondary databases. </a:t>
            </a:r>
          </a:p>
          <a:p>
            <a:endParaRPr lang="en-US" dirty="0" smtClean="0"/>
          </a:p>
          <a:p>
            <a:r>
              <a:rPr lang="en-US" dirty="0" smtClean="0">
                <a:effectLst/>
              </a:rPr>
              <a:t>HADR_SYNCHRONIZING_THROTTLE</a:t>
            </a:r>
          </a:p>
          <a:p>
            <a:r>
              <a:rPr lang="en-US" dirty="0" smtClean="0">
                <a:effectLst/>
              </a:rPr>
              <a:t>Waiting for transaction commit processing to allow a synchronizing secondary database to catch up to the primary end of log in order to transition to the synchronized state. This is an expected wait when a secondary database is catching up. </a:t>
            </a:r>
          </a:p>
          <a:p>
            <a:endParaRPr lang="en-US" dirty="0" smtClean="0">
              <a:effectLst/>
            </a:endParaRPr>
          </a:p>
        </p:txBody>
      </p:sp>
      <p:sp>
        <p:nvSpPr>
          <p:cNvPr id="4" name="Slide Number Placeholder 3"/>
          <p:cNvSpPr>
            <a:spLocks noGrp="1"/>
          </p:cNvSpPr>
          <p:nvPr>
            <p:ph type="sldNum" sz="quarter" idx="10"/>
          </p:nvPr>
        </p:nvSpPr>
        <p:spPr/>
        <p:txBody>
          <a:bodyPr/>
          <a:lstStyle/>
          <a:p>
            <a:fld id="{DDD65AC4-17B0-4E19-8496-B264E70A18D3}" type="slidenum">
              <a:rPr lang="en-US" smtClean="0"/>
              <a:t>29</a:t>
            </a:fld>
            <a:endParaRPr lang="en-US"/>
          </a:p>
        </p:txBody>
      </p:sp>
    </p:spTree>
    <p:extLst>
      <p:ext uri="{BB962C8B-B14F-4D97-AF65-F5344CB8AC3E}">
        <p14:creationId xmlns:p14="http://schemas.microsoft.com/office/powerpoint/2010/main" val="23643337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http://blogs.msdn.com/b/psssql/archive/2011/04/01/alwayson-hadron-learning-series-how-does-alwayson-process-a-synchronous-commit-request.aspx</a:t>
            </a:r>
          </a:p>
          <a:p>
            <a:endParaRPr lang="en-US" dirty="0" smtClean="0"/>
          </a:p>
          <a:p>
            <a:r>
              <a:rPr lang="en-US" dirty="0" smtClean="0"/>
              <a:t>The two processes:</a:t>
            </a:r>
            <a:r>
              <a:rPr lang="en-US" baseline="0" dirty="0" smtClean="0"/>
              <a:t>  Hardening and REDO are independent.</a:t>
            </a:r>
          </a:p>
          <a:p>
            <a:r>
              <a:rPr lang="en-US" baseline="0" dirty="0" smtClean="0"/>
              <a:t>Hardening is what affects state:  (NOT SYNCHRONIZING, SYNCHRONIZING, SYNCHRONIZED).</a:t>
            </a:r>
          </a:p>
          <a:p>
            <a:r>
              <a:rPr lang="en-US" baseline="0" dirty="0" smtClean="0"/>
              <a:t>Hardening is only to get the log records (shipped via a log block) to the secondary replica.</a:t>
            </a:r>
          </a:p>
          <a:p>
            <a:endParaRPr lang="en-US" baseline="0" dirty="0" smtClean="0"/>
          </a:p>
          <a:p>
            <a:r>
              <a:rPr lang="en-US" baseline="0" dirty="0" smtClean="0"/>
              <a:t>The second process, REDO, is what applies the log records to the secondary – i.e. to make changes to the data pages.</a:t>
            </a:r>
          </a:p>
          <a:p>
            <a:r>
              <a:rPr lang="en-US" baseline="0" dirty="0" smtClean="0"/>
              <a:t>Data must still be written to the data files using lazy writer/checkpoint processes.</a:t>
            </a:r>
          </a:p>
          <a:p>
            <a:endParaRPr lang="en-US" baseline="0" dirty="0" smtClean="0"/>
          </a:p>
          <a:p>
            <a:r>
              <a:rPr lang="en-US" baseline="0" dirty="0" smtClean="0"/>
              <a:t>REDO – affects</a:t>
            </a:r>
          </a:p>
          <a:p>
            <a:r>
              <a:rPr lang="en-US" baseline="0" dirty="0" smtClean="0"/>
              <a:t>	Visibility of data on secondary</a:t>
            </a:r>
          </a:p>
          <a:p>
            <a:r>
              <a:rPr lang="en-US" baseline="0" dirty="0" smtClean="0"/>
              <a:t>	Log Truncation point</a:t>
            </a:r>
          </a:p>
          <a:p>
            <a:r>
              <a:rPr lang="en-US" baseline="0" dirty="0" smtClean="0"/>
              <a:t>	can affect log send queue (if REDO way behind, can introduce flow control)</a:t>
            </a:r>
          </a:p>
          <a:p>
            <a:endParaRPr lang="en-US" dirty="0" smtClean="0"/>
          </a:p>
        </p:txBody>
      </p:sp>
      <p:sp>
        <p:nvSpPr>
          <p:cNvPr id="4" name="Slide Number Placeholder 3"/>
          <p:cNvSpPr>
            <a:spLocks noGrp="1"/>
          </p:cNvSpPr>
          <p:nvPr>
            <p:ph type="sldNum" sz="quarter" idx="10"/>
          </p:nvPr>
        </p:nvSpPr>
        <p:spPr/>
        <p:txBody>
          <a:bodyPr/>
          <a:lstStyle/>
          <a:p>
            <a:fld id="{DDD65AC4-17B0-4E19-8496-B264E70A18D3}" type="slidenum">
              <a:rPr lang="en-US" smtClean="0"/>
              <a:t>30</a:t>
            </a:fld>
            <a:endParaRPr lang="en-US"/>
          </a:p>
        </p:txBody>
      </p:sp>
    </p:spTree>
    <p:extLst>
      <p:ext uri="{BB962C8B-B14F-4D97-AF65-F5344CB8AC3E}">
        <p14:creationId xmlns:p14="http://schemas.microsoft.com/office/powerpoint/2010/main" val="4349247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REDO queue</a:t>
            </a:r>
            <a:r>
              <a:rPr lang="en-US" baseline="0" dirty="0" smtClean="0">
                <a:effectLst/>
              </a:rPr>
              <a:t> blocking prevents REDO from continuing to advance – which means that more logs must be processed during the recovery to bring the database online as a primary – after failover.</a:t>
            </a:r>
          </a:p>
          <a:p>
            <a:endParaRPr lang="en-US" baseline="0" dirty="0" smtClean="0">
              <a:effectLst/>
            </a:endParaRPr>
          </a:p>
          <a:p>
            <a:r>
              <a:rPr lang="en-US" baseline="0" dirty="0" smtClean="0">
                <a:effectLst/>
              </a:rPr>
              <a:t>Very High throughput at the time of failure – can cause large volumes of open transactions that need to be rolled back after failover.</a:t>
            </a:r>
          </a:p>
          <a:p>
            <a:endParaRPr lang="en-US" baseline="0" dirty="0" smtClean="0">
              <a:effectLst/>
            </a:endParaRPr>
          </a:p>
          <a:p>
            <a:r>
              <a:rPr lang="en-US" baseline="0" dirty="0" smtClean="0">
                <a:effectLst/>
              </a:rPr>
              <a:t>Slow checkpoints on the secondary can cause longer processing time of the log file on the new primary after failover.  This increases recovery time – which is single threaded.</a:t>
            </a:r>
          </a:p>
          <a:p>
            <a:endParaRPr lang="en-US" dirty="0" smtClean="0">
              <a:effectLst/>
            </a:endParaRPr>
          </a:p>
        </p:txBody>
      </p:sp>
      <p:sp>
        <p:nvSpPr>
          <p:cNvPr id="4" name="Slide Number Placeholder 3"/>
          <p:cNvSpPr>
            <a:spLocks noGrp="1"/>
          </p:cNvSpPr>
          <p:nvPr>
            <p:ph type="sldNum" sz="quarter" idx="10"/>
          </p:nvPr>
        </p:nvSpPr>
        <p:spPr/>
        <p:txBody>
          <a:bodyPr/>
          <a:lstStyle/>
          <a:p>
            <a:fld id="{DDD65AC4-17B0-4E19-8496-B264E70A18D3}" type="slidenum">
              <a:rPr lang="en-US" smtClean="0"/>
              <a:t>31</a:t>
            </a:fld>
            <a:endParaRPr lang="en-US"/>
          </a:p>
        </p:txBody>
      </p:sp>
    </p:spTree>
    <p:extLst>
      <p:ext uri="{BB962C8B-B14F-4D97-AF65-F5344CB8AC3E}">
        <p14:creationId xmlns:p14="http://schemas.microsoft.com/office/powerpoint/2010/main" val="32892625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query will give a list of the </a:t>
            </a:r>
            <a:r>
              <a:rPr lang="en-US" dirty="0" err="1" smtClean="0"/>
              <a:t>AlwaysOn</a:t>
            </a:r>
            <a:r>
              <a:rPr lang="en-US" baseline="0" dirty="0" smtClean="0"/>
              <a:t> (HADR) related DMVs:</a:t>
            </a:r>
          </a:p>
          <a:p>
            <a:r>
              <a:rPr lang="en-US" dirty="0" smtClean="0"/>
              <a:t>	select  name  from </a:t>
            </a:r>
            <a:r>
              <a:rPr lang="en-US" dirty="0" err="1" smtClean="0"/>
              <a:t>sys.all_objects</a:t>
            </a:r>
            <a:r>
              <a:rPr lang="en-US" dirty="0" smtClean="0"/>
              <a:t> </a:t>
            </a:r>
          </a:p>
          <a:p>
            <a:r>
              <a:rPr lang="en-US" dirty="0" smtClean="0"/>
              <a:t>	where type = 'V' and (name like '%</a:t>
            </a:r>
            <a:r>
              <a:rPr lang="en-US" dirty="0" err="1" smtClean="0"/>
              <a:t>hadr</a:t>
            </a:r>
            <a:r>
              <a:rPr lang="en-US" dirty="0" smtClean="0"/>
              <a:t>%' or </a:t>
            </a:r>
          </a:p>
          <a:p>
            <a:r>
              <a:rPr lang="en-US" dirty="0" smtClean="0"/>
              <a:t>	name like '%availability%' )</a:t>
            </a:r>
          </a:p>
          <a:p>
            <a:r>
              <a:rPr lang="en-US" dirty="0" smtClean="0"/>
              <a:t>	order by name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DMVs that have “cluster” in the name get results from cluster hive not SQL</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AG Status query (from Demo 01 scripts - 01_HARDSyncStatus.sql)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When run from primary shows status for primary &amp; secondary replicas.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When run from secondary – only shows data for that secondary.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SELECT ags.name as </a:t>
            </a:r>
            <a:r>
              <a:rPr lang="en-US" baseline="0" dirty="0" err="1" smtClean="0"/>
              <a:t>AGGroupName</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a:t>
            </a:r>
            <a:r>
              <a:rPr lang="en-US" baseline="0" dirty="0" err="1" smtClean="0"/>
              <a:t>ar.replica_server_name</a:t>
            </a:r>
            <a:r>
              <a:rPr lang="en-US" baseline="0" dirty="0" smtClean="0"/>
              <a:t> as </a:t>
            </a:r>
            <a:r>
              <a:rPr lang="en-US" baseline="0" dirty="0" err="1" smtClean="0"/>
              <a:t>InstanceName</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a:t>
            </a:r>
            <a:r>
              <a:rPr lang="en-US" baseline="0" dirty="0" err="1" smtClean="0"/>
              <a:t>hars.role_desc</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a:t>
            </a:r>
            <a:r>
              <a:rPr lang="en-US" baseline="0" dirty="0" err="1" smtClean="0"/>
              <a:t>db_name</a:t>
            </a:r>
            <a:r>
              <a:rPr lang="en-US" baseline="0" dirty="0" smtClean="0"/>
              <a:t>(</a:t>
            </a:r>
            <a:r>
              <a:rPr lang="en-US" baseline="0" dirty="0" err="1" smtClean="0"/>
              <a:t>drs.database_id</a:t>
            </a:r>
            <a:r>
              <a:rPr lang="en-US" baseline="0" dirty="0" smtClean="0"/>
              <a:t>) as </a:t>
            </a:r>
            <a:r>
              <a:rPr lang="en-US" baseline="0" dirty="0" err="1" smtClean="0"/>
              <a:t>DBName</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a:t>
            </a:r>
            <a:r>
              <a:rPr lang="en-US" baseline="0" dirty="0" err="1" smtClean="0"/>
              <a:t>drs.synchronization_state_desc</a:t>
            </a:r>
            <a:r>
              <a:rPr lang="en-US" baseline="0" dirty="0" smtClean="0"/>
              <a:t> as </a:t>
            </a:r>
            <a:r>
              <a:rPr lang="en-US" baseline="0" dirty="0" err="1" smtClean="0"/>
              <a:t>SyncState</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a:t>
            </a:r>
            <a:r>
              <a:rPr lang="en-US" baseline="0" dirty="0" err="1" smtClean="0"/>
              <a:t>ar.availability_mode_desc</a:t>
            </a:r>
            <a:r>
              <a:rPr lang="en-US" baseline="0" dirty="0" smtClean="0"/>
              <a:t> as </a:t>
            </a:r>
            <a:r>
              <a:rPr lang="en-US" baseline="0" dirty="0" err="1" smtClean="0"/>
              <a:t>SyncMode</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CASE </a:t>
            </a:r>
            <a:r>
              <a:rPr lang="en-US" baseline="0" dirty="0" err="1" smtClean="0"/>
              <a:t>drs.is_local</a:t>
            </a:r>
            <a:r>
              <a:rPr lang="en-US" baseline="0" dirty="0" smtClean="0"/>
              <a:t> WHEN 1 THEN </a:t>
            </a:r>
            <a:r>
              <a:rPr lang="en-US" baseline="0" dirty="0" err="1" smtClean="0"/>
              <a:t>drs.database_id</a:t>
            </a:r>
            <a:r>
              <a:rPr lang="en-US" baseline="0" dirty="0" smtClean="0"/>
              <a:t> ELSE NULL END as </a:t>
            </a:r>
            <a:r>
              <a:rPr lang="en-US" baseline="0" dirty="0" err="1" smtClean="0"/>
              <a:t>database_id</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a:t>
            </a:r>
            <a:r>
              <a:rPr lang="en-US" baseline="0" dirty="0" err="1" smtClean="0"/>
              <a:t>drs.last_hardened_lsn</a:t>
            </a:r>
            <a:r>
              <a:rPr lang="en-US" baseline="0" dirty="0" smtClean="0"/>
              <a:t>, </a:t>
            </a:r>
            <a:r>
              <a:rPr lang="en-US" baseline="0" dirty="0" err="1" smtClean="0"/>
              <a:t>drs.end_of_log_lsn</a:t>
            </a:r>
            <a:r>
              <a:rPr lang="en-US" baseline="0" dirty="0" smtClean="0"/>
              <a:t>, </a:t>
            </a:r>
            <a:r>
              <a:rPr lang="en-US" baseline="0" dirty="0" err="1" smtClean="0"/>
              <a:t>drs.last_redone_lsn</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a:t>
            </a:r>
            <a:r>
              <a:rPr lang="en-US" baseline="0" dirty="0" err="1" smtClean="0"/>
              <a:t>drs.last_hardened_time</a:t>
            </a:r>
            <a:r>
              <a:rPr lang="en-US" baseline="0" dirty="0" smtClean="0"/>
              <a:t>, </a:t>
            </a:r>
            <a:r>
              <a:rPr lang="en-US" baseline="0" dirty="0" err="1" smtClean="0"/>
              <a:t>drs.last_redone_time</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a:t>
            </a:r>
            <a:r>
              <a:rPr lang="en-US" baseline="0" dirty="0" err="1" smtClean="0"/>
              <a:t>drs.log_send_queue_size</a:t>
            </a:r>
            <a:r>
              <a:rPr lang="en-US" baseline="0" dirty="0" smtClean="0"/>
              <a:t>, </a:t>
            </a:r>
            <a:r>
              <a:rPr lang="en-US" baseline="0" dirty="0" err="1" smtClean="0"/>
              <a:t>drs.redo_queue_size</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FROM </a:t>
            </a:r>
            <a:r>
              <a:rPr lang="en-US" baseline="0" dirty="0" err="1" smtClean="0"/>
              <a:t>sys.dm_hadr_database_replica_states</a:t>
            </a:r>
            <a:r>
              <a:rPr lang="en-US" baseline="0" dirty="0" smtClean="0"/>
              <a:t> </a:t>
            </a:r>
            <a:r>
              <a:rPr lang="en-US" baseline="0" dirty="0" err="1" smtClean="0"/>
              <a:t>drs</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LEFT JOIN </a:t>
            </a:r>
            <a:r>
              <a:rPr lang="en-US" baseline="0" dirty="0" err="1" smtClean="0"/>
              <a:t>sys.availability_replicas</a:t>
            </a:r>
            <a:r>
              <a:rPr lang="en-US" baseline="0" dirty="0" smtClean="0"/>
              <a:t> </a:t>
            </a:r>
            <a:r>
              <a:rPr lang="en-US" baseline="0" dirty="0" err="1" smtClean="0"/>
              <a:t>ar</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ON </a:t>
            </a:r>
            <a:r>
              <a:rPr lang="en-US" baseline="0" dirty="0" err="1" smtClean="0"/>
              <a:t>drs.replica_id</a:t>
            </a:r>
            <a:r>
              <a:rPr lang="en-US" baseline="0" dirty="0" smtClean="0"/>
              <a:t> = </a:t>
            </a:r>
            <a:r>
              <a:rPr lang="en-US" baseline="0" dirty="0" err="1" smtClean="0"/>
              <a:t>ar.replica_id</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LEFT JOIN </a:t>
            </a:r>
            <a:r>
              <a:rPr lang="en-US" baseline="0" dirty="0" err="1" smtClean="0"/>
              <a:t>sys.availability_groups</a:t>
            </a:r>
            <a:r>
              <a:rPr lang="en-US" baseline="0" dirty="0" smtClean="0"/>
              <a:t> </a:t>
            </a:r>
            <a:r>
              <a:rPr lang="en-US" baseline="0" dirty="0" err="1" smtClean="0"/>
              <a:t>ags</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ON </a:t>
            </a:r>
            <a:r>
              <a:rPr lang="en-US" baseline="0" dirty="0" err="1" smtClean="0"/>
              <a:t>ar.group_id</a:t>
            </a:r>
            <a:r>
              <a:rPr lang="en-US" baseline="0" dirty="0" smtClean="0"/>
              <a:t> = </a:t>
            </a:r>
            <a:r>
              <a:rPr lang="en-US" baseline="0" dirty="0" err="1" smtClean="0"/>
              <a:t>ags.group_id</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LEFT JOIN </a:t>
            </a:r>
            <a:r>
              <a:rPr lang="en-US" baseline="0" dirty="0" err="1" smtClean="0"/>
              <a:t>sys.dm_hadr_availability_replica_states</a:t>
            </a:r>
            <a:r>
              <a:rPr lang="en-US" baseline="0" dirty="0" smtClean="0"/>
              <a:t> </a:t>
            </a:r>
            <a:r>
              <a:rPr lang="en-US" baseline="0" dirty="0" err="1" smtClean="0"/>
              <a:t>hars</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ON </a:t>
            </a:r>
            <a:r>
              <a:rPr lang="en-US" baseline="0" dirty="0" err="1" smtClean="0"/>
              <a:t>ar.group_id</a:t>
            </a:r>
            <a:r>
              <a:rPr lang="en-US" baseline="0" dirty="0" smtClean="0"/>
              <a:t> = </a:t>
            </a:r>
            <a:r>
              <a:rPr lang="en-US" baseline="0" dirty="0" err="1" smtClean="0"/>
              <a:t>hars.group_id</a:t>
            </a:r>
            <a:r>
              <a:rPr lang="en-US" baseline="0" dirty="0" smtClean="0"/>
              <a:t> and </a:t>
            </a:r>
            <a:r>
              <a:rPr lang="en-US" baseline="0" dirty="0" err="1" smtClean="0"/>
              <a:t>ar.replica_id</a:t>
            </a:r>
            <a:r>
              <a:rPr lang="en-US" baseline="0" dirty="0" smtClean="0"/>
              <a:t> = </a:t>
            </a:r>
            <a:r>
              <a:rPr lang="en-US" baseline="0" dirty="0" err="1" smtClean="0"/>
              <a:t>hars.replica_id</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ORDER BY ags.name, </a:t>
            </a:r>
            <a:r>
              <a:rPr lang="en-US" baseline="0" dirty="0" err="1" smtClean="0"/>
              <a:t>group_database_id</a:t>
            </a:r>
            <a:r>
              <a:rPr lang="en-US" baseline="0" dirty="0" smtClean="0"/>
              <a:t>, </a:t>
            </a:r>
            <a:r>
              <a:rPr lang="en-US" baseline="0" dirty="0" err="1" smtClean="0"/>
              <a:t>hars.role_desc</a:t>
            </a:r>
            <a:r>
              <a:rPr lang="en-US" baseline="0" dirty="0" smtClean="0"/>
              <a:t>, </a:t>
            </a:r>
            <a:r>
              <a:rPr lang="en-US" baseline="0" dirty="0" err="1" smtClean="0"/>
              <a:t>ar.replica_server_name</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DDD65AC4-17B0-4E19-8496-B264E70A18D3}" type="slidenum">
              <a:rPr lang="en-US" smtClean="0"/>
              <a:t>32</a:t>
            </a:fld>
            <a:endParaRPr lang="en-US"/>
          </a:p>
        </p:txBody>
      </p:sp>
    </p:spTree>
    <p:extLst>
      <p:ext uri="{BB962C8B-B14F-4D97-AF65-F5344CB8AC3E}">
        <p14:creationId xmlns:p14="http://schemas.microsoft.com/office/powerpoint/2010/main" val="10374436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This slide is mostly there to point out that SQL AO depends on WSFC.</a:t>
            </a: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r>
              <a:rPr lang="en-US" dirty="0" smtClean="0"/>
              <a:t>Point out that the hex value for the REG_BINARY for the group (AG1 in example) is the same as the </a:t>
            </a:r>
            <a:r>
              <a:rPr lang="en-US" dirty="0" err="1" smtClean="0"/>
              <a:t>ag_resource_id</a:t>
            </a:r>
            <a:r>
              <a:rPr lang="en-US" baseline="0" dirty="0" smtClean="0"/>
              <a:t> in the query results window.</a:t>
            </a:r>
          </a:p>
          <a:p>
            <a:pPr marL="171450" indent="-171450">
              <a:buFont typeface="Arial" panose="020B0604020202020204" pitchFamily="34" charset="0"/>
              <a:buChar char="•"/>
            </a:pPr>
            <a:r>
              <a:rPr lang="en-US" baseline="0" dirty="0" smtClean="0"/>
              <a:t>Point out the registry key under HKLM\Cluster\Resources that matches </a:t>
            </a:r>
            <a:r>
              <a:rPr lang="en-US" baseline="0" dirty="0" err="1" smtClean="0"/>
              <a:t>guid</a:t>
            </a:r>
            <a:r>
              <a:rPr lang="en-US" baseline="0" dirty="0" smtClean="0"/>
              <a:t> in </a:t>
            </a:r>
            <a:r>
              <a:rPr lang="en-US" baseline="0" dirty="0" err="1" smtClean="0"/>
              <a:t>ag_resource_id</a:t>
            </a:r>
            <a:r>
              <a:rPr lang="en-US" baseline="0" dirty="0" smtClean="0"/>
              <a:t> in the query window above</a:t>
            </a:r>
          </a:p>
          <a:p>
            <a:pPr marL="171450" indent="-171450">
              <a:buFont typeface="Arial" panose="020B0604020202020204" pitchFamily="34" charset="0"/>
              <a:buChar char="•"/>
            </a:pPr>
            <a:r>
              <a:rPr lang="en-US" baseline="0" dirty="0" smtClean="0"/>
              <a:t>Point out the </a:t>
            </a:r>
            <a:r>
              <a:rPr lang="en-US" baseline="0" dirty="0" err="1" smtClean="0"/>
              <a:t>ag_group_id</a:t>
            </a:r>
            <a:r>
              <a:rPr lang="en-US" baseline="0" dirty="0" smtClean="0"/>
              <a:t> GUID is the same as one of the </a:t>
            </a:r>
            <a:r>
              <a:rPr lang="en-US" baseline="0" dirty="0" err="1" smtClean="0"/>
              <a:t>GroupIDs</a:t>
            </a:r>
            <a:r>
              <a:rPr lang="en-US" baseline="0" dirty="0" smtClean="0"/>
              <a:t> in the </a:t>
            </a:r>
            <a:r>
              <a:rPr lang="en-US" baseline="0" dirty="0" err="1" smtClean="0"/>
              <a:t>registery</a:t>
            </a:r>
            <a:r>
              <a:rPr lang="en-US" baseline="0" dirty="0" smtClean="0"/>
              <a:t>  HKLM\Cluster\Groups</a:t>
            </a:r>
          </a:p>
          <a:p>
            <a:pPr marL="171450" indent="-171450">
              <a:buFont typeface="Arial" panose="020B0604020202020204" pitchFamily="34" charset="0"/>
              <a:buChar char="•"/>
            </a:pPr>
            <a:r>
              <a:rPr lang="en-US" baseline="0" dirty="0" smtClean="0"/>
              <a:t>SQL Populates HADR DMVs that have ‘cluster’ in the name with values from </a:t>
            </a:r>
            <a:r>
              <a:rPr lang="en-US" baseline="0" dirty="0" err="1" smtClean="0"/>
              <a:t>ClusterAPI</a:t>
            </a:r>
            <a:r>
              <a:rPr lang="en-US" baseline="0" dirty="0" smtClean="0"/>
              <a:t> calls.</a:t>
            </a:r>
          </a:p>
          <a:p>
            <a:pPr marL="171450" indent="-171450">
              <a:buFont typeface="Arial" panose="020B0604020202020204" pitchFamily="34" charset="0"/>
              <a:buChar char="•"/>
            </a:pPr>
            <a:r>
              <a:rPr lang="en-US" baseline="0" dirty="0" smtClean="0"/>
              <a:t>The Cluster is the “BOSS” for who owns groups and active read/write copy.</a:t>
            </a:r>
          </a:p>
          <a:p>
            <a:pPr marL="171450" indent="-171450">
              <a:buFont typeface="Arial" panose="020B0604020202020204" pitchFamily="34" charset="0"/>
              <a:buChar char="•"/>
            </a:pPr>
            <a:r>
              <a:rPr lang="en-US" baseline="0" dirty="0" smtClean="0"/>
              <a:t>We replaced “WITNESS” from Mirroring with the Cluster since it had the mechanism for the VNN and already had entire infrastructure for arbitration of who owns resources.</a:t>
            </a:r>
          </a:p>
          <a:p>
            <a:pPr marL="171450" indent="-171450">
              <a:buFont typeface="Arial" panose="020B0604020202020204" pitchFamily="34" charset="0"/>
              <a:buChar char="•"/>
            </a:pPr>
            <a:r>
              <a:rPr lang="en-US" baseline="0" dirty="0" smtClean="0"/>
              <a:t>That’s why we don’t let anyone get into the databases if the cluster is down – to prevent split brain – and maintain integrity of the DB.</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DD65AC4-17B0-4E19-8496-B264E70A18D3}" type="slidenum">
              <a:rPr lang="en-US" smtClean="0"/>
              <a:t>33</a:t>
            </a:fld>
            <a:endParaRPr lang="en-US"/>
          </a:p>
        </p:txBody>
      </p:sp>
    </p:spTree>
    <p:extLst>
      <p:ext uri="{BB962C8B-B14F-4D97-AF65-F5344CB8AC3E}">
        <p14:creationId xmlns:p14="http://schemas.microsoft.com/office/powerpoint/2010/main" val="22764808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Have both URLs opened in Browser ready to show.</a:t>
            </a:r>
          </a:p>
          <a:p>
            <a:r>
              <a:rPr lang="en-US" dirty="0" smtClean="0"/>
              <a:t>Want to show the pieces of an LSN.</a:t>
            </a:r>
          </a:p>
          <a:p>
            <a:endParaRPr lang="en-US" dirty="0" smtClean="0"/>
          </a:p>
          <a:p>
            <a:r>
              <a:rPr lang="en-US" dirty="0" smtClean="0">
                <a:hlinkClick r:id="rId3"/>
              </a:rPr>
              <a:t>http://blogs.msdn.com/b/psssql/archive/2011/04/01/alwayson-hadron-learning-series-how-does-alwayson-process-a-synchronous-commit-request.aspx</a:t>
            </a:r>
            <a:endParaRPr lang="en-US" dirty="0" smtClean="0">
              <a:solidFill>
                <a:schemeClr val="bg1"/>
              </a:solidFill>
            </a:endParaRPr>
          </a:p>
          <a:p>
            <a:endParaRPr lang="en-US" dirty="0" smtClean="0">
              <a:solidFill>
                <a:schemeClr val="bg1"/>
              </a:solidFill>
            </a:endParaRPr>
          </a:p>
          <a:p>
            <a:r>
              <a:rPr lang="en-US" dirty="0" smtClean="0">
                <a:hlinkClick r:id="rId4"/>
              </a:rPr>
              <a:t>http://blogs.msdn.com/b/alwaysonpro/archive/2013/09/27/performing-transaction-log-backups-using-alwayson-availability-group-read-only-secondary-replicas-part-1.aspx</a:t>
            </a:r>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DDD65AC4-17B0-4E19-8496-B264E70A18D3}" type="slidenum">
              <a:rPr lang="en-US" smtClean="0"/>
              <a:t>34</a:t>
            </a:fld>
            <a:endParaRPr lang="en-US"/>
          </a:p>
        </p:txBody>
      </p:sp>
    </p:spTree>
    <p:extLst>
      <p:ext uri="{BB962C8B-B14F-4D97-AF65-F5344CB8AC3E}">
        <p14:creationId xmlns:p14="http://schemas.microsoft.com/office/powerpoint/2010/main" val="28144928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Configuration issues</a:t>
            </a:r>
          </a:p>
          <a:p>
            <a:r>
              <a:rPr lang="en-US" baseline="0" dirty="0" smtClean="0"/>
              <a:t>==================</a:t>
            </a:r>
          </a:p>
          <a:p>
            <a:r>
              <a:rPr lang="en-US" baseline="0" dirty="0" smtClean="0"/>
              <a:t>Listener Creation failures === almost always Active Directory permission issues.</a:t>
            </a:r>
          </a:p>
          <a:p>
            <a:r>
              <a:rPr lang="en-US" baseline="0" dirty="0" smtClean="0"/>
              <a:t>Errors joining database / connectivity (35250) – typically Firewall or permission issues with mirroring endpoints.</a:t>
            </a:r>
          </a:p>
          <a:p>
            <a:r>
              <a:rPr lang="en-US" baseline="0" dirty="0" smtClean="0"/>
              <a:t>Read Only Routing issues – typically people confuse the mirroring endpoint with the port SQL listens on.</a:t>
            </a:r>
          </a:p>
          <a:p>
            <a:endParaRPr lang="en-US" baseline="0" dirty="0" smtClean="0"/>
          </a:p>
          <a:p>
            <a:r>
              <a:rPr lang="en-US" baseline="0" dirty="0" smtClean="0"/>
              <a:t>Operationally</a:t>
            </a:r>
          </a:p>
          <a:p>
            <a:r>
              <a:rPr lang="en-US" baseline="0" dirty="0" smtClean="0"/>
              <a:t>==========</a:t>
            </a:r>
          </a:p>
          <a:p>
            <a:r>
              <a:rPr lang="en-US" baseline="0" dirty="0" smtClean="0"/>
              <a:t>Connectivity to listener – typically Multi-Subnet issues</a:t>
            </a:r>
          </a:p>
          <a:p>
            <a:r>
              <a:rPr lang="en-US" baseline="0" dirty="0" smtClean="0"/>
              <a:t>Log File Growth --- typically REDO is behind on secondary, or secondary has lost connectivity to primary and not getting logs.</a:t>
            </a:r>
          </a:p>
          <a:p>
            <a:r>
              <a:rPr lang="en-US" baseline="0" dirty="0" smtClean="0"/>
              <a:t>Unexplained Failovers – loss of quorum in the cluster, lease timeouts (due to perf problems)</a:t>
            </a:r>
          </a:p>
          <a:p>
            <a:r>
              <a:rPr lang="en-US" baseline="0" dirty="0" smtClean="0"/>
              <a:t>DBs not synchronizing --- typically network issues, firewall issues – can be performance and/or memory related issues.</a:t>
            </a:r>
          </a:p>
          <a:p>
            <a:r>
              <a:rPr lang="en-US" baseline="0" dirty="0" smtClean="0"/>
              <a:t>Log Failovers                                           --</a:t>
            </a:r>
          </a:p>
        </p:txBody>
      </p:sp>
      <p:sp>
        <p:nvSpPr>
          <p:cNvPr id="4" name="Slide Number Placeholder 3"/>
          <p:cNvSpPr>
            <a:spLocks noGrp="1"/>
          </p:cNvSpPr>
          <p:nvPr>
            <p:ph type="sldNum" sz="quarter" idx="10"/>
          </p:nvPr>
        </p:nvSpPr>
        <p:spPr/>
        <p:txBody>
          <a:bodyPr/>
          <a:lstStyle/>
          <a:p>
            <a:fld id="{DDD65AC4-17B0-4E19-8496-B264E70A18D3}" type="slidenum">
              <a:rPr lang="en-US" smtClean="0"/>
              <a:t>3</a:t>
            </a:fld>
            <a:endParaRPr lang="en-US"/>
          </a:p>
        </p:txBody>
      </p:sp>
    </p:spTree>
    <p:extLst>
      <p:ext uri="{BB962C8B-B14F-4D97-AF65-F5344CB8AC3E}">
        <p14:creationId xmlns:p14="http://schemas.microsoft.com/office/powerpoint/2010/main" val="2110256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DDD65AC4-17B0-4E19-8496-B264E70A18D3}" type="slidenum">
              <a:rPr lang="en-US" smtClean="0"/>
              <a:t>4</a:t>
            </a:fld>
            <a:endParaRPr lang="en-US"/>
          </a:p>
        </p:txBody>
      </p:sp>
    </p:spTree>
    <p:extLst>
      <p:ext uri="{BB962C8B-B14F-4D97-AF65-F5344CB8AC3E}">
        <p14:creationId xmlns:p14="http://schemas.microsoft.com/office/powerpoint/2010/main" val="2841816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Dashboard.</a:t>
            </a:r>
          </a:p>
          <a:p>
            <a:r>
              <a:rPr lang="en-US" dirty="0" smtClean="0"/>
              <a:t>	(Make sure AGs on N1)</a:t>
            </a:r>
          </a:p>
          <a:p>
            <a:r>
              <a:rPr lang="en-US" dirty="0" smtClean="0"/>
              <a:t>	Add fields</a:t>
            </a:r>
          </a:p>
          <a:p>
            <a:r>
              <a:rPr lang="en-US" dirty="0" smtClean="0"/>
              <a:t>	Health Events</a:t>
            </a:r>
          </a:p>
          <a:p>
            <a:r>
              <a:rPr lang="en-US" dirty="0" smtClean="0"/>
              <a:t>	Cluster status / votes</a:t>
            </a:r>
          </a:p>
          <a:p>
            <a:r>
              <a:rPr lang="en-US" dirty="0" smtClean="0"/>
              <a:t>	Show columns added</a:t>
            </a:r>
          </a:p>
          <a:p>
            <a:r>
              <a:rPr lang="en-US" dirty="0" smtClean="0"/>
              <a:t>	Sort by database</a:t>
            </a:r>
          </a:p>
          <a:p>
            <a:endParaRPr lang="en-US" dirty="0"/>
          </a:p>
        </p:txBody>
      </p:sp>
      <p:sp>
        <p:nvSpPr>
          <p:cNvPr id="4" name="Slide Number Placeholder 3"/>
          <p:cNvSpPr>
            <a:spLocks noGrp="1"/>
          </p:cNvSpPr>
          <p:nvPr>
            <p:ph type="sldNum" sz="quarter" idx="10"/>
          </p:nvPr>
        </p:nvSpPr>
        <p:spPr/>
        <p:txBody>
          <a:bodyPr/>
          <a:lstStyle/>
          <a:p>
            <a:fld id="{DDD65AC4-17B0-4E19-8496-B264E70A18D3}" type="slidenum">
              <a:rPr lang="en-US" smtClean="0"/>
              <a:t>5</a:t>
            </a:fld>
            <a:endParaRPr lang="en-US"/>
          </a:p>
        </p:txBody>
      </p:sp>
    </p:spTree>
    <p:extLst>
      <p:ext uri="{BB962C8B-B14F-4D97-AF65-F5344CB8AC3E}">
        <p14:creationId xmlns:p14="http://schemas.microsoft.com/office/powerpoint/2010/main" val="9731613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query will give a list of the </a:t>
            </a:r>
            <a:r>
              <a:rPr lang="en-US" dirty="0" err="1" smtClean="0"/>
              <a:t>AlwaysOn</a:t>
            </a:r>
            <a:r>
              <a:rPr lang="en-US" baseline="0" dirty="0" smtClean="0"/>
              <a:t> (HADR) related DMVs:</a:t>
            </a:r>
          </a:p>
          <a:p>
            <a:r>
              <a:rPr lang="en-US" dirty="0" smtClean="0"/>
              <a:t>	select  name  from </a:t>
            </a:r>
            <a:r>
              <a:rPr lang="en-US" dirty="0" err="1" smtClean="0"/>
              <a:t>sys.all_objects</a:t>
            </a:r>
            <a:r>
              <a:rPr lang="en-US" dirty="0" smtClean="0"/>
              <a:t> </a:t>
            </a:r>
          </a:p>
          <a:p>
            <a:r>
              <a:rPr lang="en-US" dirty="0" smtClean="0"/>
              <a:t>	where type = 'V' and (name like '%</a:t>
            </a:r>
            <a:r>
              <a:rPr lang="en-US" dirty="0" err="1" smtClean="0"/>
              <a:t>hadr</a:t>
            </a:r>
            <a:r>
              <a:rPr lang="en-US" dirty="0" smtClean="0"/>
              <a:t>%' or </a:t>
            </a:r>
          </a:p>
          <a:p>
            <a:r>
              <a:rPr lang="en-US" dirty="0" smtClean="0"/>
              <a:t>	name like '%availability%' )</a:t>
            </a:r>
          </a:p>
          <a:p>
            <a:r>
              <a:rPr lang="en-US" dirty="0" smtClean="0"/>
              <a:t>	order by name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DMVs that have “cluster” in the name get results from cluster hive not SQL</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AG Status query (from Demo 01 scripts - 01_HARDSyncStatus.sql)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When run from primary shows status for primary &amp; secondary replicas.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When run from secondary – only shows data for that secondary.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SELECT ags.name as </a:t>
            </a:r>
            <a:r>
              <a:rPr lang="en-US" baseline="0" dirty="0" err="1" smtClean="0"/>
              <a:t>AGGroupName</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a:t>
            </a:r>
            <a:r>
              <a:rPr lang="en-US" baseline="0" dirty="0" err="1" smtClean="0"/>
              <a:t>ar.replica_server_name</a:t>
            </a:r>
            <a:r>
              <a:rPr lang="en-US" baseline="0" dirty="0" smtClean="0"/>
              <a:t> as </a:t>
            </a:r>
            <a:r>
              <a:rPr lang="en-US" baseline="0" dirty="0" err="1" smtClean="0"/>
              <a:t>InstanceName</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a:t>
            </a:r>
            <a:r>
              <a:rPr lang="en-US" baseline="0" dirty="0" err="1" smtClean="0"/>
              <a:t>hars.role_desc</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a:t>
            </a:r>
            <a:r>
              <a:rPr lang="en-US" baseline="0" dirty="0" err="1" smtClean="0"/>
              <a:t>db_name</a:t>
            </a:r>
            <a:r>
              <a:rPr lang="en-US" baseline="0" dirty="0" smtClean="0"/>
              <a:t>(</a:t>
            </a:r>
            <a:r>
              <a:rPr lang="en-US" baseline="0" dirty="0" err="1" smtClean="0"/>
              <a:t>drs.database_id</a:t>
            </a:r>
            <a:r>
              <a:rPr lang="en-US" baseline="0" dirty="0" smtClean="0"/>
              <a:t>) as </a:t>
            </a:r>
            <a:r>
              <a:rPr lang="en-US" baseline="0" dirty="0" err="1" smtClean="0"/>
              <a:t>DBName</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a:t>
            </a:r>
            <a:r>
              <a:rPr lang="en-US" baseline="0" dirty="0" err="1" smtClean="0"/>
              <a:t>drs.synchronization_state_desc</a:t>
            </a:r>
            <a:r>
              <a:rPr lang="en-US" baseline="0" dirty="0" smtClean="0"/>
              <a:t> as </a:t>
            </a:r>
            <a:r>
              <a:rPr lang="en-US" baseline="0" dirty="0" err="1" smtClean="0"/>
              <a:t>SyncState</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a:t>
            </a:r>
            <a:r>
              <a:rPr lang="en-US" baseline="0" dirty="0" err="1" smtClean="0"/>
              <a:t>ar.availability_mode_desc</a:t>
            </a:r>
            <a:r>
              <a:rPr lang="en-US" baseline="0" dirty="0" smtClean="0"/>
              <a:t> as </a:t>
            </a:r>
            <a:r>
              <a:rPr lang="en-US" baseline="0" dirty="0" err="1" smtClean="0"/>
              <a:t>SyncMode</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CASE </a:t>
            </a:r>
            <a:r>
              <a:rPr lang="en-US" baseline="0" dirty="0" err="1" smtClean="0"/>
              <a:t>drs.is_local</a:t>
            </a:r>
            <a:r>
              <a:rPr lang="en-US" baseline="0" dirty="0" smtClean="0"/>
              <a:t> WHEN 1 THEN </a:t>
            </a:r>
            <a:r>
              <a:rPr lang="en-US" baseline="0" dirty="0" err="1" smtClean="0"/>
              <a:t>drs.database_id</a:t>
            </a:r>
            <a:r>
              <a:rPr lang="en-US" baseline="0" dirty="0" smtClean="0"/>
              <a:t> ELSE NULL END as </a:t>
            </a:r>
            <a:r>
              <a:rPr lang="en-US" baseline="0" dirty="0" err="1" smtClean="0"/>
              <a:t>database_id</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a:t>
            </a:r>
            <a:r>
              <a:rPr lang="en-US" baseline="0" dirty="0" err="1" smtClean="0"/>
              <a:t>drs.last_hardened_lsn</a:t>
            </a:r>
            <a:r>
              <a:rPr lang="en-US" baseline="0" dirty="0" smtClean="0"/>
              <a:t>, </a:t>
            </a:r>
            <a:r>
              <a:rPr lang="en-US" baseline="0" dirty="0" err="1" smtClean="0"/>
              <a:t>drs.end_of_log_lsn</a:t>
            </a:r>
            <a:r>
              <a:rPr lang="en-US" baseline="0" dirty="0" smtClean="0"/>
              <a:t>, </a:t>
            </a:r>
            <a:r>
              <a:rPr lang="en-US" baseline="0" dirty="0" err="1" smtClean="0"/>
              <a:t>drs.last_redone_lsn</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a:t>
            </a:r>
            <a:r>
              <a:rPr lang="en-US" baseline="0" dirty="0" err="1" smtClean="0"/>
              <a:t>drs.last_hardened_time</a:t>
            </a:r>
            <a:r>
              <a:rPr lang="en-US" baseline="0" dirty="0" smtClean="0"/>
              <a:t>, </a:t>
            </a:r>
            <a:r>
              <a:rPr lang="en-US" baseline="0" dirty="0" err="1" smtClean="0"/>
              <a:t>drs.last_redone_time</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a:t>
            </a:r>
            <a:r>
              <a:rPr lang="en-US" baseline="0" dirty="0" err="1" smtClean="0"/>
              <a:t>drs.log_send_queue_size</a:t>
            </a:r>
            <a:r>
              <a:rPr lang="en-US" baseline="0" dirty="0" smtClean="0"/>
              <a:t>, </a:t>
            </a:r>
            <a:r>
              <a:rPr lang="en-US" baseline="0" dirty="0" err="1" smtClean="0"/>
              <a:t>drs.redo_queue_size</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FROM </a:t>
            </a:r>
            <a:r>
              <a:rPr lang="en-US" baseline="0" dirty="0" err="1" smtClean="0"/>
              <a:t>sys.dm_hadr_database_replica_states</a:t>
            </a:r>
            <a:r>
              <a:rPr lang="en-US" baseline="0" dirty="0" smtClean="0"/>
              <a:t> </a:t>
            </a:r>
            <a:r>
              <a:rPr lang="en-US" baseline="0" dirty="0" err="1" smtClean="0"/>
              <a:t>drs</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LEFT JOIN </a:t>
            </a:r>
            <a:r>
              <a:rPr lang="en-US" baseline="0" dirty="0" err="1" smtClean="0"/>
              <a:t>sys.availability_replicas</a:t>
            </a:r>
            <a:r>
              <a:rPr lang="en-US" baseline="0" dirty="0" smtClean="0"/>
              <a:t> </a:t>
            </a:r>
            <a:r>
              <a:rPr lang="en-US" baseline="0" dirty="0" err="1" smtClean="0"/>
              <a:t>ar</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ON </a:t>
            </a:r>
            <a:r>
              <a:rPr lang="en-US" baseline="0" dirty="0" err="1" smtClean="0"/>
              <a:t>drs.replica_id</a:t>
            </a:r>
            <a:r>
              <a:rPr lang="en-US" baseline="0" dirty="0" smtClean="0"/>
              <a:t> = </a:t>
            </a:r>
            <a:r>
              <a:rPr lang="en-US" baseline="0" dirty="0" err="1" smtClean="0"/>
              <a:t>ar.replica_id</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LEFT JOIN </a:t>
            </a:r>
            <a:r>
              <a:rPr lang="en-US" baseline="0" dirty="0" err="1" smtClean="0"/>
              <a:t>sys.availability_groups</a:t>
            </a:r>
            <a:r>
              <a:rPr lang="en-US" baseline="0" dirty="0" smtClean="0"/>
              <a:t> </a:t>
            </a:r>
            <a:r>
              <a:rPr lang="en-US" baseline="0" dirty="0" err="1" smtClean="0"/>
              <a:t>ags</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ON </a:t>
            </a:r>
            <a:r>
              <a:rPr lang="en-US" baseline="0" dirty="0" err="1" smtClean="0"/>
              <a:t>ar.group_id</a:t>
            </a:r>
            <a:r>
              <a:rPr lang="en-US" baseline="0" dirty="0" smtClean="0"/>
              <a:t> = </a:t>
            </a:r>
            <a:r>
              <a:rPr lang="en-US" baseline="0" dirty="0" err="1" smtClean="0"/>
              <a:t>ags.group_id</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LEFT JOIN </a:t>
            </a:r>
            <a:r>
              <a:rPr lang="en-US" baseline="0" dirty="0" err="1" smtClean="0"/>
              <a:t>sys.dm_hadr_availability_replica_states</a:t>
            </a:r>
            <a:r>
              <a:rPr lang="en-US" baseline="0" dirty="0" smtClean="0"/>
              <a:t> </a:t>
            </a:r>
            <a:r>
              <a:rPr lang="en-US" baseline="0" dirty="0" err="1" smtClean="0"/>
              <a:t>hars</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ON </a:t>
            </a:r>
            <a:r>
              <a:rPr lang="en-US" baseline="0" dirty="0" err="1" smtClean="0"/>
              <a:t>ar.group_id</a:t>
            </a:r>
            <a:r>
              <a:rPr lang="en-US" baseline="0" dirty="0" smtClean="0"/>
              <a:t> = </a:t>
            </a:r>
            <a:r>
              <a:rPr lang="en-US" baseline="0" dirty="0" err="1" smtClean="0"/>
              <a:t>hars.group_id</a:t>
            </a:r>
            <a:r>
              <a:rPr lang="en-US" baseline="0" dirty="0" smtClean="0"/>
              <a:t> and </a:t>
            </a:r>
            <a:r>
              <a:rPr lang="en-US" baseline="0" dirty="0" err="1" smtClean="0"/>
              <a:t>ar.replica_id</a:t>
            </a:r>
            <a:r>
              <a:rPr lang="en-US" baseline="0" dirty="0" smtClean="0"/>
              <a:t> = </a:t>
            </a:r>
            <a:r>
              <a:rPr lang="en-US" baseline="0" dirty="0" err="1" smtClean="0"/>
              <a:t>hars.replica_id</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ORDER BY ags.name, </a:t>
            </a:r>
            <a:r>
              <a:rPr lang="en-US" baseline="0" dirty="0" err="1" smtClean="0"/>
              <a:t>group_database_id</a:t>
            </a:r>
            <a:r>
              <a:rPr lang="en-US" baseline="0" dirty="0" smtClean="0"/>
              <a:t>, </a:t>
            </a:r>
            <a:r>
              <a:rPr lang="en-US" baseline="0" dirty="0" err="1" smtClean="0"/>
              <a:t>hars.role_desc</a:t>
            </a:r>
            <a:r>
              <a:rPr lang="en-US" baseline="0" dirty="0" smtClean="0"/>
              <a:t>, </a:t>
            </a:r>
            <a:r>
              <a:rPr lang="en-US" baseline="0" dirty="0" err="1" smtClean="0"/>
              <a:t>ar.replica_server_name</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DDD65AC4-17B0-4E19-8496-B264E70A18D3}" type="slidenum">
              <a:rPr lang="en-US" smtClean="0"/>
              <a:t>6</a:t>
            </a:fld>
            <a:endParaRPr lang="en-US"/>
          </a:p>
        </p:txBody>
      </p:sp>
    </p:spTree>
    <p:extLst>
      <p:ext uri="{BB962C8B-B14F-4D97-AF65-F5344CB8AC3E}">
        <p14:creationId xmlns:p14="http://schemas.microsoft.com/office/powerpoint/2010/main" val="21957523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RESOLVING</a:t>
            </a:r>
            <a:r>
              <a:rPr lang="en-US" baseline="0" dirty="0" smtClean="0"/>
              <a:t> --- whenever a database is coming online or becoming not available, there is always a state transition to or from RESOLVING.</a:t>
            </a:r>
          </a:p>
          <a:p>
            <a:r>
              <a:rPr lang="en-US" baseline="0" dirty="0" smtClean="0"/>
              <a:t>“NOT AVAILABLE” --- means the database is not available</a:t>
            </a:r>
          </a:p>
          <a:p>
            <a:r>
              <a:rPr lang="en-US" baseline="0" dirty="0" smtClean="0"/>
              <a:t>“ALWAYSON” – lots of messages are prefixed with this.</a:t>
            </a:r>
          </a:p>
          <a:p>
            <a:r>
              <a:rPr lang="en-US" baseline="0" dirty="0" smtClean="0"/>
              <a:t>WSFC - Anything to do with the clustering piece will usually have helpful information</a:t>
            </a:r>
          </a:p>
          <a:p>
            <a:r>
              <a:rPr lang="en-US" baseline="0" dirty="0" smtClean="0"/>
              <a:t>“QUORUM” – typically when cluster quorum is lost, SQL will detect and log to that effect.</a:t>
            </a:r>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DDD65AC4-17B0-4E19-8496-B264E70A18D3}" type="slidenum">
              <a:rPr lang="en-US" smtClean="0"/>
              <a:t>8</a:t>
            </a:fld>
            <a:endParaRPr lang="en-US"/>
          </a:p>
        </p:txBody>
      </p:sp>
    </p:spTree>
    <p:extLst>
      <p:ext uri="{BB962C8B-B14F-4D97-AF65-F5344CB8AC3E}">
        <p14:creationId xmlns:p14="http://schemas.microsoft.com/office/powerpoint/2010/main" val="1499576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Bytes Sent to Transport/sec </a:t>
            </a:r>
          </a:p>
          <a:p>
            <a:r>
              <a:rPr lang="en-US" dirty="0" smtClean="0">
                <a:effectLst/>
              </a:rPr>
              <a:t>Actual number of bytes sent per second over the network to the remote availability replica. On the primary replica this is the number of bytes sent to the secondary replica. On the secondary replica this is the number of bytes sent to the primary replica.</a:t>
            </a:r>
          </a:p>
          <a:p>
            <a:endParaRPr lang="en-US" dirty="0" smtClean="0"/>
          </a:p>
          <a:p>
            <a:r>
              <a:rPr lang="en-US" dirty="0" smtClean="0"/>
              <a:t>Gives a good indication of how much data is going to the secondary.</a:t>
            </a:r>
          </a:p>
          <a:p>
            <a:r>
              <a:rPr lang="en-US" dirty="0" smtClean="0"/>
              <a:t>Will usually</a:t>
            </a:r>
            <a:r>
              <a:rPr lang="en-US" baseline="0" dirty="0" smtClean="0"/>
              <a:t> be less than Bytes Sent to Replica/Sec – due to compression.</a:t>
            </a:r>
          </a:p>
          <a:p>
            <a:endParaRPr lang="en-US" baseline="0" dirty="0" smtClean="0"/>
          </a:p>
          <a:p>
            <a:r>
              <a:rPr lang="en-US" baseline="0" dirty="0" smtClean="0"/>
              <a:t>Also look at Log Flush Bytes/Sec for databases involved.  </a:t>
            </a:r>
          </a:p>
          <a:p>
            <a:r>
              <a:rPr lang="en-US" baseline="0" dirty="0" smtClean="0"/>
              <a:t>Compare with Log Bytes Flushed/Sec on Secondary same database.   If secondary is behind, then possibly REDO is “slow” – look for disk issues, CPU bottlenecks, or even possibly “scheduling” issues –i.e. look for other “big” CPU consumers on same scheduler as the “DB STARTUP” thread for the same database.</a:t>
            </a:r>
          </a:p>
          <a:p>
            <a:endParaRPr lang="en-US" baseline="0" dirty="0" smtClean="0"/>
          </a:p>
          <a:p>
            <a:r>
              <a:rPr lang="en-US" baseline="0" dirty="0" smtClean="0"/>
              <a:t>Log Send Queue  on Secondary can show how much behind secondary is getting in the HARDENING process.</a:t>
            </a:r>
          </a:p>
          <a:p>
            <a:r>
              <a:rPr lang="en-US" baseline="0" dirty="0" err="1" smtClean="0"/>
              <a:t>Recovery_queue</a:t>
            </a:r>
            <a:r>
              <a:rPr lang="en-US" baseline="0" dirty="0" smtClean="0"/>
              <a:t>   on Secondary will show how much behind the Secondary is REDO process.</a:t>
            </a:r>
          </a:p>
          <a:p>
            <a:endParaRPr lang="en-US" dirty="0" smtClean="0"/>
          </a:p>
          <a:p>
            <a:endParaRPr lang="en-US" dirty="0" smtClean="0"/>
          </a:p>
          <a:p>
            <a:endParaRPr lang="en-US" dirty="0" smtClean="0"/>
          </a:p>
          <a:p>
            <a:r>
              <a:rPr lang="en-US" dirty="0" smtClean="0">
                <a:effectLst/>
              </a:rPr>
              <a:t>Flow Control Time (</a:t>
            </a:r>
            <a:r>
              <a:rPr lang="en-US" dirty="0" err="1" smtClean="0">
                <a:effectLst/>
              </a:rPr>
              <a:t>ms</a:t>
            </a:r>
            <a:r>
              <a:rPr lang="en-US" dirty="0" smtClean="0">
                <a:effectLst/>
              </a:rPr>
              <a:t>/sec) </a:t>
            </a:r>
          </a:p>
          <a:p>
            <a:r>
              <a:rPr lang="en-US" dirty="0" smtClean="0">
                <a:effectLst/>
              </a:rPr>
              <a:t>Time in milliseconds that log stream messages waited for send flow control, in the last second. </a:t>
            </a:r>
          </a:p>
          <a:p>
            <a:endParaRPr lang="en-US" dirty="0" smtClean="0">
              <a:effectLst/>
            </a:endParaRPr>
          </a:p>
          <a:p>
            <a:r>
              <a:rPr lang="en-US" dirty="0" smtClean="0">
                <a:effectLst/>
              </a:rPr>
              <a:t>Flow Control/sec </a:t>
            </a:r>
          </a:p>
          <a:p>
            <a:r>
              <a:rPr lang="en-US" dirty="0" smtClean="0">
                <a:effectLst/>
              </a:rPr>
              <a:t>Number of times flow-control initiated in the last second. Flow Control Time (</a:t>
            </a:r>
            <a:r>
              <a:rPr lang="en-US" dirty="0" err="1" smtClean="0">
                <a:effectLst/>
              </a:rPr>
              <a:t>ms</a:t>
            </a:r>
            <a:r>
              <a:rPr lang="en-US" dirty="0" smtClean="0">
                <a:effectLst/>
              </a:rPr>
              <a:t>/sec) divided by Flow Control/sec is the average time per wait.</a:t>
            </a:r>
          </a:p>
          <a:p>
            <a:endParaRPr lang="en-US" dirty="0" smtClean="0"/>
          </a:p>
          <a:p>
            <a:r>
              <a:rPr lang="en-US" dirty="0" smtClean="0"/>
              <a:t>The flow controls can be used to determine if there is network latency that is slowing down the sending of data to the secondary</a:t>
            </a:r>
            <a:r>
              <a:rPr lang="en-US" baseline="0" dirty="0" smtClean="0"/>
              <a:t> – vs the secondary having performance problems and not requesting the data fast enough.</a:t>
            </a:r>
          </a:p>
          <a:p>
            <a:endParaRPr lang="en-US" baseline="0" dirty="0" smtClean="0"/>
          </a:p>
          <a:p>
            <a:r>
              <a:rPr lang="en-US" dirty="0" smtClean="0">
                <a:effectLst/>
              </a:rPr>
              <a:t>Log Send Queue </a:t>
            </a:r>
          </a:p>
          <a:p>
            <a:r>
              <a:rPr lang="en-US" dirty="0" smtClean="0">
                <a:effectLst/>
              </a:rPr>
              <a:t>Amount of log records in the log files of the primary database, in kilobytes, that has not yet been sent to the secondary replica. This value is sent to the secondary replica from the primary replica. Queue size does not include FILESTREAM files that are sent to a secondary.</a:t>
            </a:r>
          </a:p>
          <a:p>
            <a:endParaRPr lang="en-US" baseline="0" dirty="0" smtClean="0"/>
          </a:p>
          <a:p>
            <a:r>
              <a:rPr lang="en-US" dirty="0" smtClean="0">
                <a:effectLst/>
              </a:rPr>
              <a:t>Redo Bytes Remaining </a:t>
            </a:r>
          </a:p>
          <a:p>
            <a:r>
              <a:rPr lang="en-US" dirty="0" smtClean="0">
                <a:effectLst/>
              </a:rPr>
              <a:t>The amount of log in kilobytes remaining to be redone to finish the reverting phase.</a:t>
            </a:r>
          </a:p>
          <a:p>
            <a:endParaRPr lang="en-US" baseline="0" dirty="0" smtClean="0"/>
          </a:p>
          <a:p>
            <a:r>
              <a:rPr lang="en-US" dirty="0" smtClean="0">
                <a:effectLst/>
              </a:rPr>
              <a:t>Redone Bytes/sec </a:t>
            </a:r>
          </a:p>
          <a:p>
            <a:r>
              <a:rPr lang="en-US" dirty="0" smtClean="0">
                <a:effectLst/>
              </a:rPr>
              <a:t>Amount of log records redone on the secondary database in the last second. </a:t>
            </a:r>
          </a:p>
          <a:p>
            <a:endParaRPr lang="en-US" baseline="0" dirty="0" smtClean="0"/>
          </a:p>
          <a:p>
            <a:r>
              <a:rPr lang="en-US" dirty="0" smtClean="0">
                <a:effectLst/>
              </a:rPr>
              <a:t>Total Log requiring undo </a:t>
            </a:r>
          </a:p>
          <a:p>
            <a:r>
              <a:rPr lang="en-US" dirty="0" smtClean="0">
                <a:effectLst/>
              </a:rPr>
              <a:t>Total kilobytes of log that must be undone.</a:t>
            </a:r>
          </a:p>
          <a:p>
            <a:endParaRPr lang="en-US" baseline="0" dirty="0" smtClean="0"/>
          </a:p>
        </p:txBody>
      </p:sp>
      <p:sp>
        <p:nvSpPr>
          <p:cNvPr id="4" name="Slide Number Placeholder 3"/>
          <p:cNvSpPr>
            <a:spLocks noGrp="1"/>
          </p:cNvSpPr>
          <p:nvPr>
            <p:ph type="sldNum" sz="quarter" idx="10"/>
          </p:nvPr>
        </p:nvSpPr>
        <p:spPr/>
        <p:txBody>
          <a:bodyPr/>
          <a:lstStyle/>
          <a:p>
            <a:fld id="{DDD65AC4-17B0-4E19-8496-B264E70A18D3}" type="slidenum">
              <a:rPr lang="en-US" smtClean="0"/>
              <a:t>10</a:t>
            </a:fld>
            <a:endParaRPr lang="en-US"/>
          </a:p>
        </p:txBody>
      </p:sp>
    </p:spTree>
    <p:extLst>
      <p:ext uri="{BB962C8B-B14F-4D97-AF65-F5344CB8AC3E}">
        <p14:creationId xmlns:p14="http://schemas.microsoft.com/office/powerpoint/2010/main" val="37973234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r>
              <a:rPr lang="en-US" sz="2000" dirty="0" err="1" smtClean="0"/>
              <a:t>Powershell</a:t>
            </a:r>
            <a:r>
              <a:rPr lang="en-US" sz="2000" dirty="0" smtClean="0"/>
              <a:t>:     Get-</a:t>
            </a:r>
            <a:r>
              <a:rPr lang="en-US" sz="2000" dirty="0" err="1" smtClean="0"/>
              <a:t>CluserLog</a:t>
            </a:r>
            <a:endParaRPr lang="en-US" sz="2000" dirty="0" smtClean="0"/>
          </a:p>
          <a:p>
            <a:pPr lvl="2"/>
            <a:r>
              <a:rPr lang="en-US" sz="2000" dirty="0" smtClean="0"/>
              <a:t>Cluster.EXE:     CLUSTER LOG /G</a:t>
            </a:r>
          </a:p>
          <a:p>
            <a:endParaRPr lang="en-US" dirty="0"/>
          </a:p>
        </p:txBody>
      </p:sp>
      <p:sp>
        <p:nvSpPr>
          <p:cNvPr id="4" name="Slide Number Placeholder 3"/>
          <p:cNvSpPr>
            <a:spLocks noGrp="1"/>
          </p:cNvSpPr>
          <p:nvPr>
            <p:ph type="sldNum" sz="quarter" idx="10"/>
          </p:nvPr>
        </p:nvSpPr>
        <p:spPr/>
        <p:txBody>
          <a:bodyPr/>
          <a:lstStyle/>
          <a:p>
            <a:fld id="{DDD65AC4-17B0-4E19-8496-B264E70A18D3}" type="slidenum">
              <a:rPr lang="en-US" smtClean="0"/>
              <a:t>11</a:t>
            </a:fld>
            <a:endParaRPr lang="en-US"/>
          </a:p>
        </p:txBody>
      </p:sp>
    </p:spTree>
    <p:extLst>
      <p:ext uri="{BB962C8B-B14F-4D97-AF65-F5344CB8AC3E}">
        <p14:creationId xmlns:p14="http://schemas.microsoft.com/office/powerpoint/2010/main" val="38397708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79568"/>
          <a:stretch/>
        </p:blipFill>
        <p:spPr>
          <a:xfrm>
            <a:off x="0" y="4098636"/>
            <a:ext cx="9144000" cy="1052484"/>
          </a:xfrm>
          <a:prstGeom prst="rect">
            <a:avLst/>
          </a:prstGeom>
        </p:spPr>
      </p:pic>
      <p:pic>
        <p:nvPicPr>
          <p:cNvPr id="2" name="Picture 1" descr="PASS2014_right_align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61995" y="341540"/>
            <a:ext cx="2401457" cy="2669942"/>
          </a:xfrm>
          <a:prstGeom prst="rect">
            <a:avLst/>
          </a:prstGeom>
        </p:spPr>
      </p:pic>
      <p:sp>
        <p:nvSpPr>
          <p:cNvPr id="20" name="Title 1"/>
          <p:cNvSpPr>
            <a:spLocks noGrp="1"/>
          </p:cNvSpPr>
          <p:nvPr>
            <p:ph type="ctrTitle" hasCustomPrompt="1"/>
          </p:nvPr>
        </p:nvSpPr>
        <p:spPr>
          <a:xfrm>
            <a:off x="3775364" y="2455629"/>
            <a:ext cx="5125220" cy="706657"/>
          </a:xfrm>
          <a:prstGeom prst="rect">
            <a:avLst/>
          </a:prstGeom>
        </p:spPr>
        <p:txBody>
          <a:bodyPr vert="horz" lIns="91440" tIns="45720" rIns="91440" bIns="45720" rtlCol="0" anchor="b" anchorCtr="0">
            <a:noAutofit/>
          </a:bodyPr>
          <a:lstStyle>
            <a:lvl1pPr algn="l">
              <a:defRPr lang="en-US" sz="4000" b="0" dirty="0">
                <a:solidFill>
                  <a:schemeClr val="tx2"/>
                </a:solidFill>
                <a:latin typeface="+mj-lt"/>
                <a:cs typeface="Segoe UI Light"/>
              </a:defRPr>
            </a:lvl1pPr>
          </a:lstStyle>
          <a:p>
            <a:pPr marL="0" lvl="0"/>
            <a:r>
              <a:rPr lang="en-CA" dirty="0" smtClean="0"/>
              <a:t>Session Title</a:t>
            </a:r>
            <a:endParaRPr lang="en-US" dirty="0"/>
          </a:p>
        </p:txBody>
      </p:sp>
      <p:sp>
        <p:nvSpPr>
          <p:cNvPr id="21" name="Subtitle 2"/>
          <p:cNvSpPr>
            <a:spLocks noGrp="1"/>
          </p:cNvSpPr>
          <p:nvPr>
            <p:ph type="subTitle" idx="1" hasCustomPrompt="1"/>
          </p:nvPr>
        </p:nvSpPr>
        <p:spPr>
          <a:xfrm>
            <a:off x="3775695" y="3159156"/>
            <a:ext cx="5126002" cy="453733"/>
          </a:xfrm>
          <a:prstGeom prst="rect">
            <a:avLst/>
          </a:prstGeom>
        </p:spPr>
        <p:txBody>
          <a:bodyPr vert="horz" lIns="91440" tIns="45720" rIns="91440" bIns="45720" rtlCol="0" anchor="t">
            <a:noAutofit/>
          </a:bodyPr>
          <a:lstStyle>
            <a:lvl1pPr algn="l">
              <a:defRPr lang="en-US" dirty="0">
                <a:solidFill>
                  <a:schemeClr val="accent1"/>
                </a:solidFill>
                <a:latin typeface="+mn-lt"/>
                <a:cs typeface="Segoe UI Light"/>
              </a:defRPr>
            </a:lvl1pPr>
          </a:lstStyle>
          <a:p>
            <a:pPr lvl="0"/>
            <a:r>
              <a:rPr lang="en-CA" dirty="0" smtClean="0"/>
              <a:t>Subtitle</a:t>
            </a:r>
            <a:endParaRPr lang="en-US" dirty="0"/>
          </a:p>
        </p:txBody>
      </p:sp>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282158" y="4497133"/>
            <a:ext cx="3318561" cy="564697"/>
          </a:xfrm>
          <a:prstGeom prst="rect">
            <a:avLst/>
          </a:prstGeom>
        </p:spPr>
      </p:pic>
      <p:pic>
        <p:nvPicPr>
          <p:cNvPr id="8" name="Picture 7" descr="PASS_Logo_white.pn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796492" y="4608732"/>
            <a:ext cx="428460" cy="342810"/>
          </a:xfrm>
          <a:prstGeom prst="rect">
            <a:avLst/>
          </a:prstGeom>
        </p:spPr>
      </p:pic>
    </p:spTree>
    <p:extLst>
      <p:ext uri="{BB962C8B-B14F-4D97-AF65-F5344CB8AC3E}">
        <p14:creationId xmlns:p14="http://schemas.microsoft.com/office/powerpoint/2010/main" val="3105975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434634" y="5005264"/>
            <a:ext cx="495344" cy="146013"/>
          </a:xfrm>
          <a:prstGeom prst="rect">
            <a:avLst/>
          </a:prstGeom>
        </p:spPr>
        <p:txBody>
          <a:bodyPr vert="horz" lIns="91440" tIns="0" rIns="91440" bIns="45720" rtlCol="0" anchor="ctr"/>
          <a:lstStyle>
            <a:lvl1pPr algn="l">
              <a:defRPr sz="800" b="0">
                <a:solidFill>
                  <a:schemeClr val="bg1"/>
                </a:solidFill>
              </a:defRPr>
            </a:lvl1pPr>
          </a:lstStyle>
          <a:p>
            <a:fld id="{D372AB51-BDCC-4F95-83CF-1CBB2D34E9E5}" type="slidenum">
              <a:rPr lang="en-US" smtClean="0"/>
              <a:pPr/>
              <a:t>‹#›</a:t>
            </a:fld>
            <a:endParaRPr lang="en-US" dirty="0"/>
          </a:p>
        </p:txBody>
      </p:sp>
      <p:sp>
        <p:nvSpPr>
          <p:cNvPr id="14" name="Content Placeholder 13"/>
          <p:cNvSpPr>
            <a:spLocks noGrp="1"/>
          </p:cNvSpPr>
          <p:nvPr>
            <p:ph sz="quarter" idx="10"/>
          </p:nvPr>
        </p:nvSpPr>
        <p:spPr>
          <a:xfrm>
            <a:off x="452438" y="1385455"/>
            <a:ext cx="8242300" cy="3232727"/>
          </a:xfrm>
        </p:spPr>
        <p:txBody>
          <a:bodyPr>
            <a:noAutofit/>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87470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434634" y="5005264"/>
            <a:ext cx="495344" cy="146013"/>
          </a:xfrm>
          <a:prstGeom prst="rect">
            <a:avLst/>
          </a:prstGeom>
        </p:spPr>
        <p:txBody>
          <a:bodyPr vert="horz" lIns="91440" tIns="0" rIns="91440" bIns="45720" rtlCol="0" anchor="ctr"/>
          <a:lstStyle>
            <a:lvl1pPr algn="l">
              <a:defRPr sz="800" b="0">
                <a:solidFill>
                  <a:schemeClr val="bg1"/>
                </a:solidFill>
              </a:defRPr>
            </a:lvl1pPr>
          </a:lstStyle>
          <a:p>
            <a:fld id="{D372AB51-BDCC-4F95-83CF-1CBB2D34E9E5}" type="slidenum">
              <a:rPr lang="en-US" smtClean="0"/>
              <a:pPr/>
              <a:t>‹#›</a:t>
            </a:fld>
            <a:endParaRPr lang="en-US" dirty="0"/>
          </a:p>
        </p:txBody>
      </p:sp>
      <p:sp>
        <p:nvSpPr>
          <p:cNvPr id="8" name="Text Placeholder 2"/>
          <p:cNvSpPr>
            <a:spLocks noGrp="1"/>
          </p:cNvSpPr>
          <p:nvPr>
            <p:ph idx="1" hasCustomPrompt="1"/>
          </p:nvPr>
        </p:nvSpPr>
        <p:spPr>
          <a:xfrm>
            <a:off x="434634" y="1362387"/>
            <a:ext cx="8229600" cy="3150962"/>
          </a:xfrm>
          <a:prstGeom prst="rect">
            <a:avLst/>
          </a:prstGeom>
        </p:spPr>
        <p:txBody>
          <a:bodyPr vert="horz" lIns="91440" tIns="45720" rIns="91440" bIns="45720" rtlCol="0">
            <a:noAutofit/>
          </a:bodyPr>
          <a:lstStyle>
            <a:lvl1pPr marL="0" indent="0">
              <a:buNone/>
              <a:defRPr>
                <a:solidFill>
                  <a:srgbClr val="0084CC"/>
                </a:solidFill>
                <a:latin typeface="+mn-lt"/>
              </a:defRPr>
            </a:lvl1pPr>
            <a:lvl2pPr marL="342900" indent="-342900">
              <a:buClr>
                <a:schemeClr val="accent4"/>
              </a:buClr>
              <a:buFont typeface="Arial"/>
              <a:buChar char="•"/>
              <a:defRPr>
                <a:solidFill>
                  <a:schemeClr val="tx1">
                    <a:lumMod val="75000"/>
                    <a:lumOff val="25000"/>
                  </a:schemeClr>
                </a:solidFill>
                <a:latin typeface="+mn-lt"/>
              </a:defRPr>
            </a:lvl2pPr>
            <a:lvl3pPr marL="638175" indent="-342900">
              <a:buClr>
                <a:schemeClr val="accent4"/>
              </a:buClr>
              <a:buFont typeface="Arial"/>
              <a:buChar char="•"/>
              <a:defRPr sz="1800" b="0">
                <a:solidFill>
                  <a:srgbClr val="0084CC"/>
                </a:solidFill>
                <a:latin typeface="+mn-lt"/>
              </a:defRPr>
            </a:lvl3pPr>
            <a:lvl4pPr marL="922338" indent="-342900">
              <a:buClr>
                <a:schemeClr val="accent4"/>
              </a:buClr>
              <a:buFont typeface="Arial"/>
              <a:buChar char="•"/>
              <a:defRPr>
                <a:solidFill>
                  <a:schemeClr val="tx1">
                    <a:lumMod val="75000"/>
                    <a:lumOff val="25000"/>
                  </a:schemeClr>
                </a:solidFill>
                <a:latin typeface="+mn-lt"/>
              </a:defRPr>
            </a:lvl4pPr>
            <a:lvl5pPr marL="1189038" indent="-342900">
              <a:buClr>
                <a:schemeClr val="accent4"/>
              </a:buClr>
              <a:buFont typeface="Arial"/>
              <a:buChar char="•"/>
              <a:defRPr>
                <a:solidFill>
                  <a:schemeClr val="tx1">
                    <a:lumMod val="75000"/>
                    <a:lumOff val="25000"/>
                  </a:schemeClr>
                </a:solidFill>
                <a:latin typeface="+mn-lt"/>
              </a:defRPr>
            </a:lvl5pPr>
          </a:lstStyle>
          <a:p>
            <a:pPr marL="295275" lvl="2" indent="-295275">
              <a:buNone/>
            </a:pPr>
            <a:r>
              <a:rPr lang="en-US" sz="2400" dirty="0" smtClean="0">
                <a:solidFill>
                  <a:schemeClr val="accent4"/>
                </a:solidFill>
              </a:rPr>
              <a:t>Heading One Style </a:t>
            </a:r>
          </a:p>
          <a:p>
            <a:pPr marL="295275" lvl="2" indent="-295275">
              <a:buNone/>
            </a:pPr>
            <a:r>
              <a:rPr lang="en-US" dirty="0" smtClean="0">
                <a:solidFill>
                  <a:schemeClr val="tx1">
                    <a:lumMod val="65000"/>
                    <a:lumOff val="35000"/>
                  </a:schemeClr>
                </a:solidFill>
              </a:rPr>
              <a:t>Body content, 18pt Segoe UI (gray)</a:t>
            </a:r>
          </a:p>
          <a:p>
            <a:pPr marL="295275" lvl="2" indent="-295275">
              <a:buNone/>
            </a:pPr>
            <a:endParaRPr lang="en-US" dirty="0" smtClean="0">
              <a:solidFill>
                <a:schemeClr val="tx1">
                  <a:lumMod val="65000"/>
                  <a:lumOff val="35000"/>
                </a:schemeClr>
              </a:solidFill>
            </a:endParaRPr>
          </a:p>
          <a:p>
            <a:pPr marL="295275" lvl="2" indent="-295275">
              <a:buNone/>
            </a:pPr>
            <a:r>
              <a:rPr lang="en-US" sz="2000" dirty="0" smtClean="0">
                <a:solidFill>
                  <a:schemeClr val="accent6"/>
                </a:solidFill>
              </a:rPr>
              <a:t>Heading Two Style</a:t>
            </a:r>
          </a:p>
          <a:p>
            <a:pPr marL="295275" lvl="2" indent="-295275">
              <a:buNone/>
            </a:pPr>
            <a:r>
              <a:rPr lang="en-US" dirty="0" smtClean="0">
                <a:solidFill>
                  <a:schemeClr val="tx1">
                    <a:lumMod val="65000"/>
                    <a:lumOff val="35000"/>
                  </a:schemeClr>
                </a:solidFill>
              </a:rPr>
              <a:t>Body content, 18pt Segoe UI (gray)</a:t>
            </a:r>
          </a:p>
          <a:p>
            <a:pPr marL="295275" lvl="2" indent="-295275">
              <a:buNone/>
            </a:pPr>
            <a:endParaRPr lang="en-US" sz="2000" dirty="0" smtClean="0">
              <a:solidFill>
                <a:schemeClr val="accent3"/>
              </a:solidFill>
            </a:endParaRPr>
          </a:p>
          <a:p>
            <a:pPr marL="295275" lvl="2" indent="-295275">
              <a:buNone/>
            </a:pPr>
            <a:r>
              <a:rPr lang="en-US" b="1" dirty="0" smtClean="0">
                <a:solidFill>
                  <a:schemeClr val="accent1"/>
                </a:solidFill>
              </a:rPr>
              <a:t>HEADING THREE STYLE</a:t>
            </a:r>
          </a:p>
          <a:p>
            <a:pPr marL="295275" lvl="2" indent="-295275">
              <a:buNone/>
            </a:pPr>
            <a:r>
              <a:rPr lang="en-US" dirty="0" smtClean="0">
                <a:solidFill>
                  <a:schemeClr val="tx1">
                    <a:lumMod val="65000"/>
                    <a:lumOff val="35000"/>
                  </a:schemeClr>
                </a:solidFill>
              </a:rPr>
              <a:t>Body content, 18pt Segoe UI (gray)</a:t>
            </a:r>
          </a:p>
          <a:p>
            <a:pPr marL="0" indent="0">
              <a:buNone/>
            </a:pPr>
            <a:endParaRPr lang="en-US" dirty="0"/>
          </a:p>
        </p:txBody>
      </p:sp>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34418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753729"/>
            <a:ext cx="4038600" cy="3011738"/>
          </a:xfrm>
          <a:prstGeom prst="rect">
            <a:avLst/>
          </a:prstGeom>
        </p:spPr>
        <p:txBody>
          <a:bodyPr>
            <a:normAutofit/>
          </a:bodyPr>
          <a:lstStyle>
            <a:lvl1pPr marL="169863" indent="-169863">
              <a:spcAft>
                <a:spcPts val="600"/>
              </a:spcAft>
              <a:buClr>
                <a:schemeClr val="accent4"/>
              </a:buClr>
              <a:buFont typeface="Arial"/>
              <a:buChar char="•"/>
              <a:defRPr sz="1800">
                <a:solidFill>
                  <a:srgbClr val="595959"/>
                </a:solidFill>
                <a:latin typeface="+mn-lt"/>
                <a:cs typeface="Segoe"/>
              </a:defRPr>
            </a:lvl1pPr>
            <a:lvl2pPr marL="169863" indent="-169863">
              <a:spcAft>
                <a:spcPts val="600"/>
              </a:spcAft>
              <a:buClr>
                <a:schemeClr val="accent4"/>
              </a:buClr>
              <a:buFont typeface="Arial"/>
              <a:buChar char="•"/>
              <a:defRPr sz="1800">
                <a:solidFill>
                  <a:srgbClr val="595959"/>
                </a:solidFill>
                <a:latin typeface="+mn-lt"/>
                <a:cs typeface="Segoe"/>
              </a:defRPr>
            </a:lvl2pPr>
            <a:lvl3pPr marL="169863" indent="-169863">
              <a:spcAft>
                <a:spcPts val="600"/>
              </a:spcAft>
              <a:buClr>
                <a:schemeClr val="accent4"/>
              </a:buClr>
              <a:buFont typeface="Arial"/>
              <a:buChar char="•"/>
              <a:defRPr sz="1800">
                <a:solidFill>
                  <a:srgbClr val="595959"/>
                </a:solidFill>
                <a:latin typeface="+mn-lt"/>
                <a:cs typeface="Segoe"/>
              </a:defRPr>
            </a:lvl3pPr>
            <a:lvl4pPr marL="169863" indent="-169863">
              <a:spcAft>
                <a:spcPts val="600"/>
              </a:spcAft>
              <a:buClr>
                <a:schemeClr val="accent4"/>
              </a:buClr>
              <a:buFont typeface="Arial"/>
              <a:buChar char="•"/>
              <a:defRPr sz="1800">
                <a:solidFill>
                  <a:srgbClr val="595959"/>
                </a:solidFill>
                <a:latin typeface="+mn-lt"/>
                <a:cs typeface="Segoe"/>
              </a:defRPr>
            </a:lvl4pPr>
            <a:lvl5pPr marL="169863" indent="-169863">
              <a:spcAft>
                <a:spcPts val="600"/>
              </a:spcAft>
              <a:buClr>
                <a:schemeClr val="accent4"/>
              </a:buClr>
              <a:buFont typeface="Arial"/>
              <a:buChar char="•"/>
              <a:defRPr sz="1800">
                <a:solidFill>
                  <a:srgbClr val="595959"/>
                </a:solidFill>
                <a:latin typeface="+mn-lt"/>
                <a:cs typeface="Segoe"/>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10" hasCustomPrompt="1"/>
          </p:nvPr>
        </p:nvSpPr>
        <p:spPr>
          <a:xfrm>
            <a:off x="451766" y="1376479"/>
            <a:ext cx="4040859" cy="307181"/>
          </a:xfrm>
          <a:prstGeom prst="rect">
            <a:avLst/>
          </a:prstGeom>
          <a:solidFill>
            <a:schemeClr val="accent1"/>
          </a:solidFill>
          <a:ln>
            <a:noFill/>
          </a:ln>
        </p:spPr>
        <p:txBody>
          <a:bodyPr anchor="ctr">
            <a:noAutofit/>
          </a:bodyPr>
          <a:lstStyle>
            <a:lvl1pPr algn="ctr">
              <a:defRPr sz="2400">
                <a:solidFill>
                  <a:schemeClr val="bg1"/>
                </a:solidFill>
                <a:latin typeface="+mj-lt"/>
              </a:defRPr>
            </a:lvl1pPr>
          </a:lstStyle>
          <a:p>
            <a:pPr lvl="0"/>
            <a:r>
              <a:rPr lang="en-US" dirty="0" smtClean="0"/>
              <a:t>Title Here</a:t>
            </a:r>
            <a:endParaRPr lang="en-US" dirty="0"/>
          </a:p>
        </p:txBody>
      </p:sp>
      <p:sp>
        <p:nvSpPr>
          <p:cNvPr id="13" name="Content Placeholder 5"/>
          <p:cNvSpPr>
            <a:spLocks noGrp="1"/>
          </p:cNvSpPr>
          <p:nvPr>
            <p:ph sz="quarter" idx="11" hasCustomPrompt="1"/>
          </p:nvPr>
        </p:nvSpPr>
        <p:spPr>
          <a:xfrm>
            <a:off x="4636995" y="1376479"/>
            <a:ext cx="4040859" cy="307181"/>
          </a:xfrm>
          <a:prstGeom prst="rect">
            <a:avLst/>
          </a:prstGeom>
          <a:solidFill>
            <a:schemeClr val="accent1"/>
          </a:solidFill>
          <a:ln>
            <a:noFill/>
          </a:ln>
        </p:spPr>
        <p:txBody>
          <a:bodyPr anchor="ctr">
            <a:noAutofit/>
          </a:bodyPr>
          <a:lstStyle>
            <a:lvl1pPr algn="ctr">
              <a:defRPr sz="2400">
                <a:solidFill>
                  <a:schemeClr val="bg1"/>
                </a:solidFill>
                <a:latin typeface="+mj-lt"/>
              </a:defRPr>
            </a:lvl1pPr>
          </a:lstStyle>
          <a:p>
            <a:pPr lvl="0"/>
            <a:r>
              <a:rPr lang="en-US" dirty="0" smtClean="0"/>
              <a:t>Title Here</a:t>
            </a:r>
            <a:endParaRPr lang="en-US" dirty="0"/>
          </a:p>
        </p:txBody>
      </p:sp>
      <p:sp>
        <p:nvSpPr>
          <p:cNvPr id="9" name="Content Placeholder 2"/>
          <p:cNvSpPr>
            <a:spLocks noGrp="1"/>
          </p:cNvSpPr>
          <p:nvPr>
            <p:ph sz="half" idx="12"/>
          </p:nvPr>
        </p:nvSpPr>
        <p:spPr>
          <a:xfrm>
            <a:off x="4638431" y="1753729"/>
            <a:ext cx="4038600" cy="3011738"/>
          </a:xfrm>
          <a:prstGeom prst="rect">
            <a:avLst/>
          </a:prstGeom>
        </p:spPr>
        <p:txBody>
          <a:bodyPr>
            <a:normAutofit/>
          </a:bodyPr>
          <a:lstStyle>
            <a:lvl1pPr marL="169863" indent="-169863">
              <a:spcAft>
                <a:spcPts val="600"/>
              </a:spcAft>
              <a:buClr>
                <a:schemeClr val="accent4"/>
              </a:buClr>
              <a:buFont typeface="Arial"/>
              <a:buChar char="•"/>
              <a:defRPr sz="1800">
                <a:solidFill>
                  <a:srgbClr val="595959"/>
                </a:solidFill>
                <a:latin typeface="+mn-lt"/>
                <a:cs typeface="Segoe"/>
              </a:defRPr>
            </a:lvl1pPr>
            <a:lvl2pPr marL="169863" indent="-169863">
              <a:spcAft>
                <a:spcPts val="600"/>
              </a:spcAft>
              <a:buClr>
                <a:schemeClr val="accent4"/>
              </a:buClr>
              <a:buFont typeface="Arial"/>
              <a:buChar char="•"/>
              <a:defRPr sz="1800">
                <a:solidFill>
                  <a:srgbClr val="595959"/>
                </a:solidFill>
                <a:latin typeface="+mn-lt"/>
                <a:cs typeface="Segoe"/>
              </a:defRPr>
            </a:lvl2pPr>
            <a:lvl3pPr marL="169863" indent="-169863">
              <a:spcAft>
                <a:spcPts val="600"/>
              </a:spcAft>
              <a:buClr>
                <a:schemeClr val="accent4"/>
              </a:buClr>
              <a:buFont typeface="Arial"/>
              <a:buChar char="•"/>
              <a:defRPr sz="1800">
                <a:solidFill>
                  <a:srgbClr val="595959"/>
                </a:solidFill>
                <a:latin typeface="+mn-lt"/>
                <a:cs typeface="Segoe"/>
              </a:defRPr>
            </a:lvl3pPr>
            <a:lvl4pPr marL="169863" indent="-169863">
              <a:spcAft>
                <a:spcPts val="600"/>
              </a:spcAft>
              <a:buClr>
                <a:schemeClr val="accent4"/>
              </a:buClr>
              <a:buFont typeface="Arial"/>
              <a:buChar char="•"/>
              <a:defRPr sz="1800">
                <a:solidFill>
                  <a:srgbClr val="595959"/>
                </a:solidFill>
                <a:latin typeface="+mn-lt"/>
                <a:cs typeface="Segoe"/>
              </a:defRPr>
            </a:lvl4pPr>
            <a:lvl5pPr marL="169863" indent="-169863">
              <a:spcAft>
                <a:spcPts val="600"/>
              </a:spcAft>
              <a:buClr>
                <a:schemeClr val="accent4"/>
              </a:buClr>
              <a:buFont typeface="Arial"/>
              <a:buChar char="•"/>
              <a:defRPr sz="1800">
                <a:solidFill>
                  <a:srgbClr val="595959"/>
                </a:solidFill>
                <a:latin typeface="+mn-lt"/>
                <a:cs typeface="Segoe"/>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Slide Number Placeholder 5"/>
          <p:cNvSpPr>
            <a:spLocks noGrp="1"/>
          </p:cNvSpPr>
          <p:nvPr>
            <p:ph type="sldNum" sz="quarter" idx="4"/>
          </p:nvPr>
        </p:nvSpPr>
        <p:spPr>
          <a:xfrm>
            <a:off x="434634" y="5005264"/>
            <a:ext cx="495344" cy="146013"/>
          </a:xfrm>
          <a:prstGeom prst="rect">
            <a:avLst/>
          </a:prstGeom>
        </p:spPr>
        <p:txBody>
          <a:bodyPr vert="horz" lIns="91440" tIns="0" rIns="91440" bIns="45720" rtlCol="0" anchor="ctr"/>
          <a:lstStyle>
            <a:lvl1pPr algn="l">
              <a:defRPr sz="800" b="0">
                <a:solidFill>
                  <a:schemeClr val="bg1"/>
                </a:solidFill>
              </a:defRPr>
            </a:lvl1pPr>
          </a:lstStyle>
          <a:p>
            <a:fld id="{D372AB51-BDCC-4F95-83CF-1CBB2D34E9E5}" type="slidenum">
              <a:rPr lang="en-US" smtClean="0"/>
              <a:pPr/>
              <a:t>‹#›</a:t>
            </a:fld>
            <a:endParaRPr lang="en-US" dirty="0"/>
          </a:p>
        </p:txBody>
      </p:sp>
      <p:sp>
        <p:nvSpPr>
          <p:cNvPr id="4" name="Title 3"/>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51136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434634" y="5005264"/>
            <a:ext cx="495344" cy="146013"/>
          </a:xfrm>
          <a:prstGeom prst="rect">
            <a:avLst/>
          </a:prstGeom>
        </p:spPr>
        <p:txBody>
          <a:bodyPr vert="horz" lIns="91440" tIns="0" rIns="91440" bIns="45720" rtlCol="0" anchor="ctr"/>
          <a:lstStyle>
            <a:lvl1pPr algn="l">
              <a:defRPr sz="800" b="0">
                <a:solidFill>
                  <a:schemeClr val="bg1"/>
                </a:solidFill>
              </a:defRPr>
            </a:lvl1pPr>
          </a:lstStyle>
          <a:p>
            <a:fld id="{D372AB51-BDCC-4F95-83CF-1CBB2D34E9E5}" type="slidenum">
              <a:rPr lang="en-US" smtClean="0"/>
              <a:pPr/>
              <a:t>‹#›</a:t>
            </a:fld>
            <a:endParaRPr lang="en-US" dirty="0"/>
          </a:p>
        </p:txBody>
      </p:sp>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90184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de">
    <p:bg>
      <p:bgPr>
        <a:solidFill>
          <a:schemeClr val="bg1">
            <a:lumMod val="95000"/>
          </a:schemeClr>
        </a:solidFill>
        <a:effectLst/>
      </p:bgPr>
    </p:bg>
    <p:spTree>
      <p:nvGrpSpPr>
        <p:cNvPr id="1" name=""/>
        <p:cNvGrpSpPr/>
        <p:nvPr/>
      </p:nvGrpSpPr>
      <p:grpSpPr>
        <a:xfrm>
          <a:off x="0" y="0"/>
          <a:ext cx="0" cy="0"/>
          <a:chOff x="0" y="0"/>
          <a:chExt cx="0" cy="0"/>
        </a:xfrm>
      </p:grpSpPr>
      <p:sp>
        <p:nvSpPr>
          <p:cNvPr id="8" name="Content Placeholder 2"/>
          <p:cNvSpPr>
            <a:spLocks noGrp="1"/>
          </p:cNvSpPr>
          <p:nvPr>
            <p:ph idx="1"/>
          </p:nvPr>
        </p:nvSpPr>
        <p:spPr>
          <a:xfrm>
            <a:off x="434634" y="1427382"/>
            <a:ext cx="8229600" cy="3285197"/>
          </a:xfrm>
          <a:prstGeom prst="rect">
            <a:avLst/>
          </a:prstGeom>
        </p:spPr>
        <p:txBody>
          <a:bodyPr>
            <a:normAutofit/>
          </a:bodyPr>
          <a:lstStyle>
            <a:lvl1pPr marL="0" indent="0">
              <a:buClr>
                <a:schemeClr val="accent3"/>
              </a:buClr>
              <a:buFontTx/>
              <a:buNone/>
              <a:defRPr sz="2000">
                <a:solidFill>
                  <a:schemeClr val="tx1">
                    <a:lumMod val="75000"/>
                    <a:lumOff val="25000"/>
                  </a:schemeClr>
                </a:solidFill>
                <a:latin typeface="Consolas"/>
                <a:cs typeface="Consolas"/>
              </a:defRPr>
            </a:lvl1pPr>
            <a:lvl2pPr marL="0" indent="0">
              <a:buClr>
                <a:schemeClr val="accent3"/>
              </a:buClr>
              <a:buFontTx/>
              <a:buNone/>
              <a:defRPr sz="1800">
                <a:solidFill>
                  <a:schemeClr val="tx1">
                    <a:lumMod val="75000"/>
                    <a:lumOff val="25000"/>
                  </a:schemeClr>
                </a:solidFill>
                <a:latin typeface="Consolas"/>
                <a:cs typeface="Consolas"/>
              </a:defRPr>
            </a:lvl2pPr>
            <a:lvl3pPr marL="295275" indent="0">
              <a:buClr>
                <a:schemeClr val="accent3"/>
              </a:buClr>
              <a:buFontTx/>
              <a:buNone/>
              <a:defRPr sz="1600">
                <a:solidFill>
                  <a:schemeClr val="tx1">
                    <a:lumMod val="75000"/>
                    <a:lumOff val="25000"/>
                  </a:schemeClr>
                </a:solidFill>
                <a:latin typeface="Consolas"/>
                <a:cs typeface="Consolas"/>
              </a:defRPr>
            </a:lvl3pPr>
            <a:lvl4pPr marL="579438" indent="0">
              <a:buClr>
                <a:schemeClr val="accent3"/>
              </a:buClr>
              <a:buFontTx/>
              <a:buNone/>
              <a:defRPr sz="1600">
                <a:solidFill>
                  <a:schemeClr val="tx1">
                    <a:lumMod val="75000"/>
                    <a:lumOff val="25000"/>
                  </a:schemeClr>
                </a:solidFill>
                <a:latin typeface="Consolas"/>
                <a:cs typeface="Consolas"/>
              </a:defRPr>
            </a:lvl4pPr>
            <a:lvl5pPr marL="846138" indent="0">
              <a:buClr>
                <a:schemeClr val="accent3"/>
              </a:buClr>
              <a:buFontTx/>
              <a:buNone/>
              <a:defRPr sz="1600">
                <a:solidFill>
                  <a:schemeClr val="tx1">
                    <a:lumMod val="75000"/>
                    <a:lumOff val="25000"/>
                  </a:schemeClr>
                </a:solidFill>
                <a:latin typeface="Consolas"/>
                <a:cs typeface="Consola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nchor="t"/>
          <a:lstStyle/>
          <a:p>
            <a:r>
              <a:rPr lang="en-US" smtClean="0"/>
              <a:t>Click to edit Master title style</a:t>
            </a:r>
            <a:endParaRPr lang="en-US"/>
          </a:p>
        </p:txBody>
      </p:sp>
      <p:pic>
        <p:nvPicPr>
          <p:cNvPr id="5" name="Content Placeholder 3"/>
          <p:cNvPicPr>
            <a:picLocks noChangeAspect="1"/>
          </p:cNvPicPr>
          <p:nvPr userDrawn="1"/>
        </p:nvPicPr>
        <p:blipFill rotWithShape="1">
          <a:blip r:embed="rId2">
            <a:extLst>
              <a:ext uri="{28A0092B-C50C-407E-A947-70E740481C1C}">
                <a14:useLocalDpi xmlns:a14="http://schemas.microsoft.com/office/drawing/2010/main" val="0"/>
              </a:ext>
            </a:extLst>
          </a:blip>
          <a:srcRect t="81520" b="16463"/>
          <a:stretch/>
        </p:blipFill>
        <p:spPr>
          <a:xfrm flipV="1">
            <a:off x="-1" y="4895272"/>
            <a:ext cx="9144001" cy="103910"/>
          </a:xfrm>
          <a:prstGeom prst="rect">
            <a:avLst/>
          </a:prstGeom>
        </p:spPr>
      </p:pic>
      <p:sp>
        <p:nvSpPr>
          <p:cNvPr id="7" name="Rectangle 6"/>
          <p:cNvSpPr/>
          <p:nvPr userDrawn="1"/>
        </p:nvSpPr>
        <p:spPr>
          <a:xfrm>
            <a:off x="108300" y="4794037"/>
            <a:ext cx="413511" cy="34946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PASS_Logo_gray.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75902" y="4891295"/>
            <a:ext cx="278306" cy="222671"/>
          </a:xfrm>
          <a:prstGeom prst="rect">
            <a:avLst/>
          </a:prstGeom>
        </p:spPr>
      </p:pic>
    </p:spTree>
    <p:extLst>
      <p:ext uri="{BB962C8B-B14F-4D97-AF65-F5344CB8AC3E}">
        <p14:creationId xmlns:p14="http://schemas.microsoft.com/office/powerpoint/2010/main" val="1964499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t="79568"/>
          <a:stretch/>
        </p:blipFill>
        <p:spPr>
          <a:xfrm>
            <a:off x="0" y="4098636"/>
            <a:ext cx="9144000" cy="1052484"/>
          </a:xfrm>
          <a:prstGeom prst="rect">
            <a:avLst/>
          </a:prstGeom>
        </p:spPr>
      </p:pic>
      <p:sp>
        <p:nvSpPr>
          <p:cNvPr id="8" name="Title 1"/>
          <p:cNvSpPr>
            <a:spLocks noGrp="1"/>
          </p:cNvSpPr>
          <p:nvPr>
            <p:ph type="ctrTitle" hasCustomPrompt="1"/>
          </p:nvPr>
        </p:nvSpPr>
        <p:spPr>
          <a:xfrm>
            <a:off x="3685153" y="2393423"/>
            <a:ext cx="5374084" cy="706657"/>
          </a:xfrm>
          <a:prstGeom prst="rect">
            <a:avLst/>
          </a:prstGeom>
        </p:spPr>
        <p:txBody>
          <a:bodyPr vert="horz" lIns="91440" tIns="45720" rIns="91440" bIns="45720" rtlCol="0" anchor="b" anchorCtr="0">
            <a:noAutofit/>
          </a:bodyPr>
          <a:lstStyle>
            <a:lvl1pPr algn="l">
              <a:defRPr lang="en-US" sz="5400" b="0" dirty="0">
                <a:solidFill>
                  <a:schemeClr val="tx2"/>
                </a:solidFill>
                <a:latin typeface="+mj-lt"/>
                <a:cs typeface="Segoe UI Light"/>
              </a:defRPr>
            </a:lvl1pPr>
          </a:lstStyle>
          <a:p>
            <a:pPr marL="0" lvl="0"/>
            <a:r>
              <a:rPr lang="en-CA" dirty="0" smtClean="0"/>
              <a:t>Session Title</a:t>
            </a:r>
            <a:endParaRPr lang="en-US" dirty="0"/>
          </a:p>
        </p:txBody>
      </p:sp>
      <p:sp>
        <p:nvSpPr>
          <p:cNvPr id="9" name="Subtitle 2"/>
          <p:cNvSpPr>
            <a:spLocks noGrp="1"/>
          </p:cNvSpPr>
          <p:nvPr>
            <p:ph type="subTitle" idx="1" hasCustomPrompt="1"/>
          </p:nvPr>
        </p:nvSpPr>
        <p:spPr>
          <a:xfrm>
            <a:off x="3684332" y="3096950"/>
            <a:ext cx="5374905" cy="453733"/>
          </a:xfrm>
          <a:prstGeom prst="rect">
            <a:avLst/>
          </a:prstGeom>
        </p:spPr>
        <p:txBody>
          <a:bodyPr vert="horz" lIns="91440" tIns="45720" rIns="91440" bIns="45720" rtlCol="0" anchor="t">
            <a:noAutofit/>
          </a:bodyPr>
          <a:lstStyle>
            <a:lvl1pPr algn="l">
              <a:defRPr lang="en-US" sz="2400" dirty="0">
                <a:solidFill>
                  <a:schemeClr val="accent1"/>
                </a:solidFill>
                <a:latin typeface="+mn-lt"/>
                <a:cs typeface="Segoe UI Light"/>
              </a:defRPr>
            </a:lvl1pPr>
          </a:lstStyle>
          <a:p>
            <a:pPr lvl="0"/>
            <a:r>
              <a:rPr lang="en-CA" dirty="0" smtClean="0"/>
              <a:t>Subtitle</a:t>
            </a:r>
            <a:endParaRPr lang="en-US" dirty="0"/>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282158" y="4497133"/>
            <a:ext cx="3318561" cy="564697"/>
          </a:xfrm>
          <a:prstGeom prst="rect">
            <a:avLst/>
          </a:prstGeom>
        </p:spPr>
      </p:pic>
      <p:pic>
        <p:nvPicPr>
          <p:cNvPr id="11" name="Picture 10" descr="PASS_Logo_white.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796492" y="4608732"/>
            <a:ext cx="428460" cy="342810"/>
          </a:xfrm>
          <a:prstGeom prst="rect">
            <a:avLst/>
          </a:prstGeom>
        </p:spPr>
      </p:pic>
    </p:spTree>
    <p:extLst>
      <p:ext uri="{BB962C8B-B14F-4D97-AF65-F5344CB8AC3E}">
        <p14:creationId xmlns:p14="http://schemas.microsoft.com/office/powerpoint/2010/main" val="1615909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Content Placeholder 3"/>
          <p:cNvPicPr>
            <a:picLocks noChangeAspect="1"/>
          </p:cNvPicPr>
          <p:nvPr userDrawn="1"/>
        </p:nvPicPr>
        <p:blipFill rotWithShape="1">
          <a:blip r:embed="rId9">
            <a:extLst>
              <a:ext uri="{28A0092B-C50C-407E-A947-70E740481C1C}">
                <a14:useLocalDpi xmlns:a14="http://schemas.microsoft.com/office/drawing/2010/main" val="0"/>
              </a:ext>
            </a:extLst>
          </a:blip>
          <a:srcRect t="81520" b="16463"/>
          <a:stretch/>
        </p:blipFill>
        <p:spPr>
          <a:xfrm flipV="1">
            <a:off x="-1" y="4895272"/>
            <a:ext cx="9144001" cy="103910"/>
          </a:xfrm>
          <a:prstGeom prst="rect">
            <a:avLst/>
          </a:prstGeom>
        </p:spPr>
      </p:pic>
      <p:sp>
        <p:nvSpPr>
          <p:cNvPr id="3" name="Rectangle 2"/>
          <p:cNvSpPr/>
          <p:nvPr userDrawn="1"/>
        </p:nvSpPr>
        <p:spPr>
          <a:xfrm>
            <a:off x="108300" y="4794037"/>
            <a:ext cx="413511" cy="34946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p:cNvSpPr txBox="1"/>
          <p:nvPr/>
        </p:nvSpPr>
        <p:spPr>
          <a:xfrm>
            <a:off x="8984177" y="4366022"/>
            <a:ext cx="184666" cy="369332"/>
          </a:xfrm>
          <a:prstGeom prst="rect">
            <a:avLst/>
          </a:prstGeom>
          <a:noFill/>
        </p:spPr>
        <p:txBody>
          <a:bodyPr wrap="none" rtlCol="0">
            <a:spAutoFit/>
          </a:bodyPr>
          <a:lstStyle/>
          <a:p>
            <a:endParaRPr lang="en-US" dirty="0"/>
          </a:p>
        </p:txBody>
      </p:sp>
      <p:sp>
        <p:nvSpPr>
          <p:cNvPr id="9" name="Title Placeholder 8"/>
          <p:cNvSpPr>
            <a:spLocks noGrp="1"/>
          </p:cNvSpPr>
          <p:nvPr>
            <p:ph type="title"/>
          </p:nvPr>
        </p:nvSpPr>
        <p:spPr>
          <a:xfrm>
            <a:off x="457200" y="230908"/>
            <a:ext cx="8229600" cy="612956"/>
          </a:xfrm>
          <a:prstGeom prst="rect">
            <a:avLst/>
          </a:prstGeom>
        </p:spPr>
        <p:txBody>
          <a:bodyPr vert="horz" lIns="91440" tIns="45720" rIns="91440" bIns="45720" rtlCol="0" anchor="ctr">
            <a:noAutofit/>
          </a:bodyPr>
          <a:lstStyle/>
          <a:p>
            <a:r>
              <a:rPr lang="en-US" dirty="0" smtClean="0"/>
              <a:t>Title Styling</a:t>
            </a:r>
            <a:endParaRPr lang="en-US" dirty="0"/>
          </a:p>
        </p:txBody>
      </p:sp>
      <p:sp>
        <p:nvSpPr>
          <p:cNvPr id="10" name="Text Placeholder 9"/>
          <p:cNvSpPr>
            <a:spLocks noGrp="1"/>
          </p:cNvSpPr>
          <p:nvPr>
            <p:ph type="body" idx="1"/>
          </p:nvPr>
        </p:nvSpPr>
        <p:spPr>
          <a:xfrm>
            <a:off x="457200" y="1130877"/>
            <a:ext cx="8229600" cy="3394472"/>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2" name="Picture 1" descr="PASS_Logo_gray.png"/>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175902" y="4891295"/>
            <a:ext cx="278306" cy="222671"/>
          </a:xfrm>
          <a:prstGeom prst="rect">
            <a:avLst/>
          </a:prstGeom>
        </p:spPr>
      </p:pic>
    </p:spTree>
    <p:extLst>
      <p:ext uri="{BB962C8B-B14F-4D97-AF65-F5344CB8AC3E}">
        <p14:creationId xmlns:p14="http://schemas.microsoft.com/office/powerpoint/2010/main" val="40653794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9" r:id="rId3"/>
    <p:sldLayoutId id="2147483652" r:id="rId4"/>
    <p:sldLayoutId id="2147483654" r:id="rId5"/>
    <p:sldLayoutId id="2147483657" r:id="rId6"/>
    <p:sldLayoutId id="2147483656" r:id="rId7"/>
  </p:sldLayoutIdLst>
  <p:hf sldNum="0" hdr="0" ftr="0" dt="0"/>
  <p:txStyles>
    <p:titleStyle>
      <a:lvl1pPr marL="0" marR="0" indent="0" algn="l" defTabSz="457200"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accent1"/>
          </a:solidFill>
          <a:effectLst/>
          <a:uLnTx/>
          <a:uFillTx/>
          <a:latin typeface="+mj-lt"/>
          <a:ea typeface="+mj-ea"/>
          <a:cs typeface="Segoe UI Light"/>
        </a:defRPr>
      </a:lvl1pPr>
    </p:titleStyle>
    <p:bodyStyle>
      <a:lvl1pPr marL="0" indent="0" algn="l" defTabSz="914400" rtl="0" eaLnBrk="1" latinLnBrk="0" hangingPunct="1">
        <a:spcBef>
          <a:spcPct val="20000"/>
        </a:spcBef>
        <a:buFont typeface="Arial"/>
        <a:buNone/>
        <a:defRPr sz="2400" kern="1200">
          <a:solidFill>
            <a:schemeClr val="tx1"/>
          </a:solidFill>
          <a:latin typeface="+mn-lt"/>
          <a:ea typeface="+mn-ea"/>
          <a:cs typeface="+mn-cs"/>
        </a:defRPr>
      </a:lvl1pPr>
      <a:lvl2pPr marL="342900" indent="-342900" algn="l" defTabSz="914400" rtl="0" eaLnBrk="1" latinLnBrk="0" hangingPunct="1">
        <a:spcBef>
          <a:spcPct val="20000"/>
        </a:spcBef>
        <a:buClr>
          <a:schemeClr val="accent4"/>
        </a:buClr>
        <a:buFont typeface="Arial"/>
        <a:buChar char="•"/>
        <a:defRPr lang="en-US" sz="2000" kern="1200" dirty="0" smtClean="0">
          <a:solidFill>
            <a:schemeClr val="tx1"/>
          </a:solidFill>
          <a:latin typeface="Century Gothic"/>
          <a:ea typeface="+mn-ea"/>
          <a:cs typeface="+mn-cs"/>
        </a:defRPr>
      </a:lvl2pPr>
      <a:lvl3pPr marL="638175" indent="-342900" algn="l" defTabSz="914400" rtl="0" eaLnBrk="1" latinLnBrk="0" hangingPunct="1">
        <a:spcBef>
          <a:spcPct val="20000"/>
        </a:spcBef>
        <a:buClr>
          <a:schemeClr val="accent4"/>
        </a:buClr>
        <a:buFont typeface="Arial"/>
        <a:buChar char="•"/>
        <a:defRPr lang="en-US" sz="1800" kern="1200" dirty="0" smtClean="0">
          <a:solidFill>
            <a:schemeClr val="tx1"/>
          </a:solidFill>
          <a:latin typeface="Century Gothic"/>
          <a:ea typeface="+mn-ea"/>
          <a:cs typeface="+mn-cs"/>
        </a:defRPr>
      </a:lvl3pPr>
      <a:lvl4pPr marL="922338" indent="-342900" algn="l" defTabSz="914400" rtl="0" eaLnBrk="1" latinLnBrk="0" hangingPunct="1">
        <a:spcBef>
          <a:spcPct val="20000"/>
        </a:spcBef>
        <a:buClr>
          <a:schemeClr val="accent4"/>
        </a:buClr>
        <a:buFont typeface="Arial"/>
        <a:buChar char="•"/>
        <a:defRPr lang="en-US" sz="1800" kern="1200" dirty="0" smtClean="0">
          <a:solidFill>
            <a:schemeClr val="tx1"/>
          </a:solidFill>
          <a:latin typeface="Century Gothic"/>
          <a:ea typeface="+mn-ea"/>
          <a:cs typeface="+mn-cs"/>
        </a:defRPr>
      </a:lvl4pPr>
      <a:lvl5pPr marL="1189038" indent="-342900" algn="l" defTabSz="914400" rtl="0" eaLnBrk="1" latinLnBrk="0" hangingPunct="1">
        <a:spcBef>
          <a:spcPct val="20000"/>
        </a:spcBef>
        <a:buClr>
          <a:schemeClr val="accent4"/>
        </a:buClr>
        <a:buFont typeface="Arial"/>
        <a:buChar char="•"/>
        <a:defRPr lang="en-US" sz="1800" kern="1200" dirty="0">
          <a:solidFill>
            <a:schemeClr val="tx1"/>
          </a:solidFill>
          <a:latin typeface="Century Gothic"/>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hyperlink" Target="http://msdn.microsoft.com/en-us/library/dn135332.aspx"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blogs.technet.com/b/josebda/archive/2010/09/24/mapping-cluster-exe-commands-to-windows-powershell-cmdlets-for-failover-clusters-extended-edition.aspx"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blogs.msdn.com/b/alwaysonpro/archive/2013/10/30/errors-while-trying-to-create-an-availability-group-listener.aspx" TargetMode="External"/><Relationship Id="rId2" Type="http://schemas.openxmlformats.org/officeDocument/2006/relationships/hyperlink" Target="http://blogs.msdn.com/b/alwaysonpro/archive/2014/03/25/create-listener-fails-with-message-the-wsfc-cluster-could-not-bring-the-network-name-resource-online.aspx" TargetMode="External"/><Relationship Id="rId1" Type="http://schemas.openxmlformats.org/officeDocument/2006/relationships/slideLayout" Target="../slideLayouts/slideLayout2.xml"/><Relationship Id="rId6" Type="http://schemas.openxmlformats.org/officeDocument/2006/relationships/hyperlink" Target="http://blogs.msdn.com/b/alwaysonpro/archive/2014/06/03/connection-timeouts-in-multi-subnet-availability-group.aspx" TargetMode="External"/><Relationship Id="rId5" Type="http://schemas.openxmlformats.org/officeDocument/2006/relationships/hyperlink" Target="http://support.microsoft.com/kb/2829783" TargetMode="External"/><Relationship Id="rId4" Type="http://schemas.openxmlformats.org/officeDocument/2006/relationships/hyperlink" Target="http://technet.microsoft.com/en-us/library/cc731002(WS.10).aspx" TargetMode="External"/></Relationships>
</file>

<file path=ppt/slides/_rels/slide21.xml.rels><?xml version="1.0" encoding="UTF-8" standalone="yes"?>
<Relationships xmlns="http://schemas.openxmlformats.org/package/2006/relationships"><Relationship Id="rId8" Type="http://schemas.openxmlformats.org/officeDocument/2006/relationships/hyperlink" Target="http://blogs.msdn.com/b/alwaysonpro/archive/2014/06/03/connection-timeouts-in-multi-subnet-availability-group.aspx" TargetMode="External"/><Relationship Id="rId3" Type="http://schemas.openxmlformats.org/officeDocument/2006/relationships/hyperlink" Target="http://technet.microsoft.com/en-us/library/ff878716.aspx" TargetMode="External"/><Relationship Id="rId7" Type="http://schemas.openxmlformats.org/officeDocument/2006/relationships/hyperlink" Target="http://support.microsoft.com/kb/2870437" TargetMode="External"/><Relationship Id="rId2" Type="http://schemas.openxmlformats.org/officeDocument/2006/relationships/hyperlink" Target="http://technet.microsoft.com/en-us/library/dd197575(v=WS.10).aspx" TargetMode="External"/><Relationship Id="rId1" Type="http://schemas.openxmlformats.org/officeDocument/2006/relationships/slideLayout" Target="../slideLayouts/slideLayout2.xml"/><Relationship Id="rId6" Type="http://schemas.openxmlformats.org/officeDocument/2006/relationships/hyperlink" Target="http://support.microsoft.com/kb/2792139" TargetMode="External"/><Relationship Id="rId5" Type="http://schemas.openxmlformats.org/officeDocument/2006/relationships/hyperlink" Target="http://blogs.msdn.com/b/clustering/archive/2009/07/17/9836756.aspx" TargetMode="External"/><Relationship Id="rId4" Type="http://schemas.openxmlformats.org/officeDocument/2006/relationships/hyperlink" Target="http://support.microsoft.com/kb/947048"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msdn.microsoft.com/en-us/library/jj191711.aspx" TargetMode="External"/><Relationship Id="rId7" Type="http://schemas.openxmlformats.org/officeDocument/2006/relationships/hyperlink" Target="http://blogs.msdn.com/b/alwaysonpro/" TargetMode="External"/><Relationship Id="rId2" Type="http://schemas.openxmlformats.org/officeDocument/2006/relationships/hyperlink" Target="http://support.microsoft.com/kb/2964518" TargetMode="External"/><Relationship Id="rId1" Type="http://schemas.openxmlformats.org/officeDocument/2006/relationships/slideLayout" Target="../slideLayouts/slideLayout2.xml"/><Relationship Id="rId6" Type="http://schemas.openxmlformats.org/officeDocument/2006/relationships/hyperlink" Target="http://blogs.msdn.com/b/sqlalwayson/" TargetMode="External"/><Relationship Id="rId5" Type="http://schemas.openxmlformats.org/officeDocument/2006/relationships/hyperlink" Target="http://blogs.msdn.com/b/psssql/archive/tags/alwayson/" TargetMode="External"/><Relationship Id="rId4" Type="http://schemas.openxmlformats.org/officeDocument/2006/relationships/hyperlink" Target="http://blogs.msdn.com/b/sqlcat/archive/2013/11/20/sql-server-2012-alwayson-high-availability-and-disaster-recovery-design-patterns.aspx" TargetMode="External"/></Relationships>
</file>

<file path=ppt/slides/_rels/slide23.xml.rels><?xml version="1.0" encoding="UTF-8" standalone="yes"?>
<Relationships xmlns="http://schemas.openxmlformats.org/package/2006/relationships"><Relationship Id="rId8" Type="http://schemas.openxmlformats.org/officeDocument/2006/relationships/hyperlink" Target="http://blogs.msdn.com/b/clustering/archive/2012/11/21/10370765.aspx" TargetMode="External"/><Relationship Id="rId3" Type="http://schemas.openxmlformats.org/officeDocument/2006/relationships/hyperlink" Target="http://technet.microsoft.com/en-us/library/dd197500(v=WS.10).aspx" TargetMode="External"/><Relationship Id="rId7" Type="http://schemas.openxmlformats.org/officeDocument/2006/relationships/hyperlink" Target="http://technet.microsoft.com/en-us/library/cc731002(WS.10).aspx" TargetMode="External"/><Relationship Id="rId2" Type="http://schemas.openxmlformats.org/officeDocument/2006/relationships/hyperlink" Target="http://technet.microsoft.com/en-us/library/cc730649(v=ws.10).aspx" TargetMode="External"/><Relationship Id="rId1" Type="http://schemas.openxmlformats.org/officeDocument/2006/relationships/slideLayout" Target="../slideLayouts/slideLayout2.xml"/><Relationship Id="rId6" Type="http://schemas.openxmlformats.org/officeDocument/2006/relationships/hyperlink" Target="http://technet.microsoft.com/en-us/library/cc756188(v=WS.10).aspx" TargetMode="External"/><Relationship Id="rId5" Type="http://schemas.openxmlformats.org/officeDocument/2006/relationships/hyperlink" Target="http://support.microsoft.com/kb/2545685" TargetMode="External"/><Relationship Id="rId4" Type="http://schemas.openxmlformats.org/officeDocument/2006/relationships/hyperlink" Target="http://social.technet.microsoft.com/wiki/contents/articles/2008.list-of-cluster-hotfixes-for-windows-server-2008-r2.aspx" TargetMode="External"/><Relationship Id="rId9" Type="http://schemas.openxmlformats.org/officeDocument/2006/relationships/hyperlink" Target="http://technet.microsoft.com/en-us/library/dd197562(v=WS.10).aspx"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msdn.microsoft.com/en-us/library/ff877957.aspx" TargetMode="External"/><Relationship Id="rId2" Type="http://schemas.openxmlformats.org/officeDocument/2006/relationships/hyperlink" Target="http://blogs.msdn.com/b/alwaysonpro/archive/2014/03/04/manual-failover-of-availability-group-to-disaster-recovery-site-in-multi-site-cluster.aspx" TargetMode="External"/><Relationship Id="rId1" Type="http://schemas.openxmlformats.org/officeDocument/2006/relationships/slideLayout" Target="../slideLayouts/slideLayout2.xml"/><Relationship Id="rId6" Type="http://schemas.openxmlformats.org/officeDocument/2006/relationships/hyperlink" Target="http://blogs.msdn.com/b/alwaysonpro/archive/2014/11/11/determine-availability-group-synchronization-state-when-failing-over-to-a-disaster-recovery-site.aspx" TargetMode="External"/><Relationship Id="rId5" Type="http://schemas.openxmlformats.org/officeDocument/2006/relationships/hyperlink" Target="https://technet.microsoft.com/en-us/library/cc730649(v=WS.10).aspx" TargetMode="External"/><Relationship Id="rId4" Type="http://schemas.openxmlformats.org/officeDocument/2006/relationships/hyperlink" Target="https://msdn.microsoft.com/en-us/library/hh270277.aspx"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hyperlink" Target="http://technet.microsoft.com/en-us/library/cc756188(v=WS.10).aspx"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hyperlink" Target="http://support.microsoft.com/kb/2829783" TargetMode="External"/><Relationship Id="rId4" Type="http://schemas.openxmlformats.org/officeDocument/2006/relationships/hyperlink" Target="http://technet.microsoft.com/en-us/library/cc731002(WS.10).aspx"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msdn.microsoft.com/en-us/library/dn135332.aspx"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hyperlink" Target="http://msdn.microsoft.com/en-us/library/ms179984.aspx#waittypes"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hyperlink" Target="http://blogs.msdn.com/b/psssql/archive/2011/04/01/alwayson-hadron-learning-series-how-does-alwayson-process-a-synchronous-commit-request.aspx" TargetMode="Externa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technet.microsoft.com/en-us/library/hh710079.aspx"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msdn.microsoft.com/en-us/library/dn135338.aspx#bkmk_xevents" TargetMode="External"/><Relationship Id="rId2" Type="http://schemas.openxmlformats.org/officeDocument/2006/relationships/hyperlink" Target="http://technet.microsoft.com/en-us/library/cc280743.aspx"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3"/>
          <p:cNvSpPr txBox="1">
            <a:spLocks/>
          </p:cNvSpPr>
          <p:nvPr/>
        </p:nvSpPr>
        <p:spPr>
          <a:xfrm>
            <a:off x="1612232" y="778042"/>
            <a:ext cx="4419599" cy="1696398"/>
          </a:xfrm>
          <a:prstGeom prst="rect">
            <a:avLst/>
          </a:prstGeom>
        </p:spPr>
        <p:txBody>
          <a:bodyPr vert="horz" lIns="91440" tIns="45720" rIns="91440" bIns="45720" rtlCol="0" anchor="ctr">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accent1"/>
                </a:solidFill>
                <a:effectLst/>
                <a:uLnTx/>
                <a:uFillTx/>
                <a:latin typeface="+mj-lt"/>
                <a:ea typeface="+mj-ea"/>
                <a:cs typeface="Segoe UI Light"/>
              </a:defRPr>
            </a:lvl1pPr>
          </a:lstStyle>
          <a:p>
            <a:r>
              <a:rPr lang="en-US" dirty="0" smtClean="0">
                <a:solidFill>
                  <a:schemeClr val="tx2"/>
                </a:solidFill>
              </a:rPr>
              <a:t>Troubleshooting AlwaysOn Availability Groups</a:t>
            </a:r>
            <a:endParaRPr lang="en-US" dirty="0">
              <a:solidFill>
                <a:schemeClr val="tx2"/>
              </a:solidFill>
            </a:endParaRPr>
          </a:p>
        </p:txBody>
      </p:sp>
      <p:sp>
        <p:nvSpPr>
          <p:cNvPr id="18" name="Title 3"/>
          <p:cNvSpPr txBox="1">
            <a:spLocks/>
          </p:cNvSpPr>
          <p:nvPr/>
        </p:nvSpPr>
        <p:spPr>
          <a:xfrm>
            <a:off x="1708485" y="2563791"/>
            <a:ext cx="2679032" cy="1470797"/>
          </a:xfrm>
          <a:prstGeom prst="rect">
            <a:avLst/>
          </a:prstGeom>
        </p:spPr>
        <p:txBody>
          <a:bodyPr vert="horz" lIns="91440" tIns="45720" rIns="91440" bIns="45720" rtlCol="0" anchor="ctr">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accent1"/>
                </a:solidFill>
                <a:effectLst/>
                <a:uLnTx/>
                <a:uFillTx/>
                <a:latin typeface="+mj-lt"/>
                <a:ea typeface="+mj-ea"/>
                <a:cs typeface="Segoe UI Light"/>
              </a:defRPr>
            </a:lvl1pPr>
          </a:lstStyle>
          <a:p>
            <a:pPr>
              <a:lnSpc>
                <a:spcPct val="100000"/>
              </a:lnSpc>
            </a:pPr>
            <a:r>
              <a:rPr lang="en-US" sz="2400" dirty="0" smtClean="0"/>
              <a:t>Trayce Jordan</a:t>
            </a:r>
          </a:p>
          <a:p>
            <a:pPr>
              <a:lnSpc>
                <a:spcPct val="100000"/>
              </a:lnSpc>
            </a:pPr>
            <a:r>
              <a:rPr lang="en-US" sz="2000" dirty="0" smtClean="0"/>
              <a:t>Sr. Technical Advisor</a:t>
            </a:r>
          </a:p>
          <a:p>
            <a:pPr>
              <a:lnSpc>
                <a:spcPct val="100000"/>
              </a:lnSpc>
            </a:pPr>
            <a:r>
              <a:rPr lang="en-US" sz="2000" dirty="0" smtClean="0"/>
              <a:t>Microsoft</a:t>
            </a:r>
            <a:endParaRPr lang="en-US" sz="3200" dirty="0"/>
          </a:p>
        </p:txBody>
      </p:sp>
      <p:sp>
        <p:nvSpPr>
          <p:cNvPr id="4" name="Title 3"/>
          <p:cNvSpPr txBox="1">
            <a:spLocks/>
          </p:cNvSpPr>
          <p:nvPr/>
        </p:nvSpPr>
        <p:spPr>
          <a:xfrm>
            <a:off x="5085348" y="2563791"/>
            <a:ext cx="2141620" cy="1470797"/>
          </a:xfrm>
          <a:prstGeom prst="rect">
            <a:avLst/>
          </a:prstGeom>
        </p:spPr>
        <p:txBody>
          <a:bodyPr vert="horz" lIns="91440" tIns="45720" rIns="91440" bIns="45720" rtlCol="0" anchor="ctr">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accent1"/>
                </a:solidFill>
                <a:effectLst/>
                <a:uLnTx/>
                <a:uFillTx/>
                <a:latin typeface="+mj-lt"/>
                <a:ea typeface="+mj-ea"/>
                <a:cs typeface="Segoe UI Light"/>
              </a:defRPr>
            </a:lvl1pPr>
          </a:lstStyle>
          <a:p>
            <a:pPr>
              <a:lnSpc>
                <a:spcPct val="100000"/>
              </a:lnSpc>
            </a:pPr>
            <a:r>
              <a:rPr lang="en-US" sz="2000" dirty="0" smtClean="0"/>
              <a:t>July 14, 2015</a:t>
            </a:r>
            <a:endParaRPr lang="en-US" sz="2000" dirty="0"/>
          </a:p>
        </p:txBody>
      </p:sp>
    </p:spTree>
    <p:extLst>
      <p:ext uri="{BB962C8B-B14F-4D97-AF65-F5344CB8AC3E}">
        <p14:creationId xmlns:p14="http://schemas.microsoft.com/office/powerpoint/2010/main" val="18281967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PERFMON COUNTERS</a:t>
            </a:r>
            <a:endParaRPr lang="en-US" dirty="0"/>
          </a:p>
        </p:txBody>
      </p:sp>
      <p:sp>
        <p:nvSpPr>
          <p:cNvPr id="7" name="Content Placeholder 6"/>
          <p:cNvSpPr>
            <a:spLocks noGrp="1"/>
          </p:cNvSpPr>
          <p:nvPr>
            <p:ph sz="quarter" idx="10"/>
          </p:nvPr>
        </p:nvSpPr>
        <p:spPr>
          <a:xfrm>
            <a:off x="452438" y="1417983"/>
            <a:ext cx="8242300" cy="3200200"/>
          </a:xfrm>
        </p:spPr>
        <p:txBody>
          <a:bodyPr/>
          <a:lstStyle/>
          <a:p>
            <a:pPr lvl="1"/>
            <a:r>
              <a:rPr lang="en-US" sz="1800" dirty="0" err="1" smtClean="0">
                <a:solidFill>
                  <a:schemeClr val="tx1">
                    <a:lumMod val="75000"/>
                    <a:lumOff val="25000"/>
                  </a:schemeClr>
                </a:solidFill>
              </a:rPr>
              <a:t>SQLServer:Availability</a:t>
            </a:r>
            <a:r>
              <a:rPr lang="en-US" sz="1800" dirty="0" smtClean="0">
                <a:solidFill>
                  <a:schemeClr val="tx1">
                    <a:lumMod val="75000"/>
                    <a:lumOff val="25000"/>
                  </a:schemeClr>
                </a:solidFill>
              </a:rPr>
              <a:t> </a:t>
            </a:r>
            <a:r>
              <a:rPr lang="en-US" sz="1800" dirty="0">
                <a:solidFill>
                  <a:schemeClr val="tx1">
                    <a:lumMod val="75000"/>
                    <a:lumOff val="25000"/>
                  </a:schemeClr>
                </a:solidFill>
              </a:rPr>
              <a:t>Replica</a:t>
            </a:r>
          </a:p>
          <a:p>
            <a:pPr lvl="1"/>
            <a:r>
              <a:rPr lang="en-US" sz="1800" dirty="0" err="1">
                <a:solidFill>
                  <a:schemeClr val="tx1">
                    <a:lumMod val="75000"/>
                    <a:lumOff val="25000"/>
                  </a:schemeClr>
                </a:solidFill>
              </a:rPr>
              <a:t>SQLServer:Database</a:t>
            </a:r>
            <a:r>
              <a:rPr lang="en-US" sz="1800" dirty="0">
                <a:solidFill>
                  <a:schemeClr val="tx1">
                    <a:lumMod val="75000"/>
                    <a:lumOff val="25000"/>
                  </a:schemeClr>
                </a:solidFill>
              </a:rPr>
              <a:t> Replica </a:t>
            </a:r>
          </a:p>
          <a:p>
            <a:pPr lvl="1"/>
            <a:r>
              <a:rPr lang="en-US" sz="1800" dirty="0">
                <a:solidFill>
                  <a:schemeClr val="tx1">
                    <a:lumMod val="75000"/>
                    <a:lumOff val="25000"/>
                  </a:schemeClr>
                </a:solidFill>
              </a:rPr>
              <a:t>Average delay per transaction due to SYNCHRONOUS Secondary:</a:t>
            </a:r>
          </a:p>
          <a:p>
            <a:pPr marL="457200" lvl="1" indent="0">
              <a:buNone/>
            </a:pPr>
            <a:r>
              <a:rPr lang="en-US" sz="1800" dirty="0">
                <a:solidFill>
                  <a:schemeClr val="tx1">
                    <a:lumMod val="75000"/>
                    <a:lumOff val="25000"/>
                  </a:schemeClr>
                </a:solidFill>
              </a:rPr>
              <a:t>	</a:t>
            </a:r>
            <a:r>
              <a:rPr lang="en-US" sz="1800" dirty="0" err="1">
                <a:solidFill>
                  <a:schemeClr val="tx1">
                    <a:lumMod val="75000"/>
                    <a:lumOff val="25000"/>
                  </a:schemeClr>
                </a:solidFill>
              </a:rPr>
              <a:t>Avg</a:t>
            </a:r>
            <a:r>
              <a:rPr lang="en-US" sz="1800" dirty="0">
                <a:solidFill>
                  <a:schemeClr val="tx1">
                    <a:lumMod val="75000"/>
                    <a:lumOff val="25000"/>
                  </a:schemeClr>
                </a:solidFill>
              </a:rPr>
              <a:t> delay (</a:t>
            </a:r>
            <a:r>
              <a:rPr lang="en-US" sz="1800" dirty="0" err="1">
                <a:solidFill>
                  <a:schemeClr val="tx1">
                    <a:lumMod val="75000"/>
                    <a:lumOff val="25000"/>
                  </a:schemeClr>
                </a:solidFill>
              </a:rPr>
              <a:t>ms</a:t>
            </a:r>
            <a:r>
              <a:rPr lang="en-US" sz="1800" dirty="0">
                <a:solidFill>
                  <a:schemeClr val="tx1">
                    <a:lumMod val="75000"/>
                    <a:lumOff val="25000"/>
                  </a:schemeClr>
                </a:solidFill>
              </a:rPr>
              <a:t>/TXN) = </a:t>
            </a:r>
            <a:r>
              <a:rPr lang="en-US" sz="1800" dirty="0" err="1">
                <a:solidFill>
                  <a:schemeClr val="tx1">
                    <a:lumMod val="75000"/>
                    <a:lumOff val="25000"/>
                  </a:schemeClr>
                </a:solidFill>
              </a:rPr>
              <a:t>TransactionDelay</a:t>
            </a:r>
            <a:r>
              <a:rPr lang="en-US" sz="1800" dirty="0">
                <a:solidFill>
                  <a:schemeClr val="tx1">
                    <a:lumMod val="75000"/>
                    <a:lumOff val="25000"/>
                  </a:schemeClr>
                </a:solidFill>
              </a:rPr>
              <a:t> (</a:t>
            </a:r>
            <a:r>
              <a:rPr lang="en-US" sz="1800" dirty="0" err="1">
                <a:solidFill>
                  <a:schemeClr val="tx1">
                    <a:lumMod val="75000"/>
                    <a:lumOff val="25000"/>
                  </a:schemeClr>
                </a:solidFill>
              </a:rPr>
              <a:t>ms</a:t>
            </a:r>
            <a:r>
              <a:rPr lang="en-US" sz="1800" dirty="0">
                <a:solidFill>
                  <a:schemeClr val="tx1">
                    <a:lumMod val="75000"/>
                    <a:lumOff val="25000"/>
                  </a:schemeClr>
                </a:solidFill>
              </a:rPr>
              <a:t>/sec</a:t>
            </a:r>
            <a:r>
              <a:rPr lang="en-US" sz="1800" dirty="0" smtClean="0">
                <a:solidFill>
                  <a:schemeClr val="tx1">
                    <a:lumMod val="75000"/>
                    <a:lumOff val="25000"/>
                  </a:schemeClr>
                </a:solidFill>
              </a:rPr>
              <a:t>)</a:t>
            </a:r>
            <a:endParaRPr lang="en-US" sz="1800" dirty="0">
              <a:solidFill>
                <a:schemeClr val="tx1">
                  <a:lumMod val="75000"/>
                  <a:lumOff val="25000"/>
                </a:schemeClr>
              </a:solidFill>
            </a:endParaRPr>
          </a:p>
          <a:p>
            <a:pPr marL="914400" lvl="2" indent="0">
              <a:buNone/>
            </a:pPr>
            <a:r>
              <a:rPr lang="en-US" dirty="0">
                <a:solidFill>
                  <a:schemeClr val="tx1">
                    <a:lumMod val="75000"/>
                    <a:lumOff val="25000"/>
                  </a:schemeClr>
                </a:solidFill>
              </a:rPr>
              <a:t>		</a:t>
            </a:r>
            <a:r>
              <a:rPr lang="en-US" dirty="0" smtClean="0">
                <a:solidFill>
                  <a:schemeClr val="tx1">
                    <a:lumMod val="75000"/>
                    <a:lumOff val="25000"/>
                  </a:schemeClr>
                </a:solidFill>
              </a:rPr>
              <a:t>        </a:t>
            </a:r>
            <a:r>
              <a:rPr lang="en-US" dirty="0" err="1" smtClean="0">
                <a:solidFill>
                  <a:schemeClr val="tx1">
                    <a:lumMod val="75000"/>
                    <a:lumOff val="25000"/>
                  </a:schemeClr>
                </a:solidFill>
              </a:rPr>
              <a:t>MirrorWriteTxns</a:t>
            </a:r>
            <a:r>
              <a:rPr lang="en-US" dirty="0" smtClean="0">
                <a:solidFill>
                  <a:schemeClr val="tx1">
                    <a:lumMod val="75000"/>
                    <a:lumOff val="25000"/>
                  </a:schemeClr>
                </a:solidFill>
              </a:rPr>
              <a:t>/sec</a:t>
            </a:r>
            <a:endParaRPr lang="en-US" dirty="0">
              <a:solidFill>
                <a:schemeClr val="tx1">
                  <a:lumMod val="75000"/>
                  <a:lumOff val="25000"/>
                </a:schemeClr>
              </a:solidFill>
            </a:endParaRPr>
          </a:p>
          <a:p>
            <a:pPr marL="457200" lvl="1" indent="0">
              <a:buNone/>
            </a:pPr>
            <a:endParaRPr lang="en-US" sz="1800" dirty="0">
              <a:solidFill>
                <a:schemeClr val="tx1">
                  <a:lumMod val="75000"/>
                  <a:lumOff val="25000"/>
                </a:schemeClr>
              </a:solidFill>
              <a:hlinkClick r:id="rId3"/>
            </a:endParaRPr>
          </a:p>
          <a:p>
            <a:pPr lvl="1"/>
            <a:r>
              <a:rPr lang="en-US" sz="1800" dirty="0">
                <a:solidFill>
                  <a:schemeClr val="tx1">
                    <a:lumMod val="75000"/>
                    <a:lumOff val="25000"/>
                  </a:schemeClr>
                </a:solidFill>
                <a:hlinkClick r:id="rId3"/>
              </a:rPr>
              <a:t>http://msdn.microsoft.com/en-us/library/ff878472.aspx</a:t>
            </a:r>
          </a:p>
          <a:p>
            <a:pPr lvl="1"/>
            <a:r>
              <a:rPr lang="en-US" sz="1800" dirty="0">
                <a:solidFill>
                  <a:schemeClr val="tx1">
                    <a:lumMod val="75000"/>
                    <a:lumOff val="25000"/>
                  </a:schemeClr>
                </a:solidFill>
                <a:hlinkClick r:id="rId3"/>
              </a:rPr>
              <a:t>http://msdn.microsoft.com/en-us/library/ff878356.aspx</a:t>
            </a:r>
          </a:p>
          <a:p>
            <a:pPr marL="342900" lvl="0" indent="-342900">
              <a:spcBef>
                <a:spcPts val="0"/>
              </a:spcBef>
              <a:buFont typeface="Arial"/>
              <a:buChar char="•"/>
            </a:pPr>
            <a:endParaRPr lang="en-US" sz="1800" dirty="0">
              <a:solidFill>
                <a:schemeClr val="tx1">
                  <a:lumMod val="75000"/>
                  <a:lumOff val="25000"/>
                </a:schemeClr>
              </a:solidFill>
            </a:endParaRPr>
          </a:p>
          <a:p>
            <a:endParaRPr lang="en-US" dirty="0"/>
          </a:p>
        </p:txBody>
      </p:sp>
      <p:cxnSp>
        <p:nvCxnSpPr>
          <p:cNvPr id="4" name="Straight Connector 3"/>
          <p:cNvCxnSpPr/>
          <p:nvPr/>
        </p:nvCxnSpPr>
        <p:spPr>
          <a:xfrm>
            <a:off x="3753853" y="2779295"/>
            <a:ext cx="2382252" cy="0"/>
          </a:xfrm>
          <a:prstGeom prst="line">
            <a:avLst/>
          </a:prstGeom>
          <a:ln w="2222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418100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 logs</a:t>
            </a:r>
            <a:endParaRPr lang="en-US" dirty="0"/>
          </a:p>
        </p:txBody>
      </p:sp>
      <p:sp>
        <p:nvSpPr>
          <p:cNvPr id="7" name="Content Placeholder 6"/>
          <p:cNvSpPr>
            <a:spLocks noGrp="1"/>
          </p:cNvSpPr>
          <p:nvPr>
            <p:ph sz="quarter" idx="10"/>
          </p:nvPr>
        </p:nvSpPr>
        <p:spPr>
          <a:xfrm>
            <a:off x="452438" y="1417983"/>
            <a:ext cx="8242300" cy="3200200"/>
          </a:xfrm>
        </p:spPr>
        <p:txBody>
          <a:bodyPr/>
          <a:lstStyle/>
          <a:p>
            <a:pPr lvl="1"/>
            <a:r>
              <a:rPr lang="en-US" sz="1800" dirty="0" smtClean="0">
                <a:solidFill>
                  <a:schemeClr val="tx1">
                    <a:lumMod val="75000"/>
                    <a:lumOff val="25000"/>
                  </a:schemeClr>
                </a:solidFill>
              </a:rPr>
              <a:t>Windows </a:t>
            </a:r>
            <a:r>
              <a:rPr lang="en-US" sz="1800" dirty="0">
                <a:solidFill>
                  <a:schemeClr val="tx1">
                    <a:lumMod val="75000"/>
                    <a:lumOff val="25000"/>
                  </a:schemeClr>
                </a:solidFill>
              </a:rPr>
              <a:t>Server 2008/2008R2 can have “gaps” in the log so capture ASAP after event.</a:t>
            </a:r>
          </a:p>
          <a:p>
            <a:pPr lvl="1"/>
            <a:r>
              <a:rPr lang="en-US" sz="1800" dirty="0">
                <a:solidFill>
                  <a:schemeClr val="tx1">
                    <a:lumMod val="75000"/>
                    <a:lumOff val="25000"/>
                  </a:schemeClr>
                </a:solidFill>
              </a:rPr>
              <a:t>Collect via PowerShell or CLUSTER.EXE </a:t>
            </a:r>
            <a:r>
              <a:rPr lang="en-US" sz="1800" dirty="0" smtClean="0">
                <a:solidFill>
                  <a:schemeClr val="tx1">
                    <a:lumMod val="75000"/>
                    <a:lumOff val="25000"/>
                  </a:schemeClr>
                </a:solidFill>
              </a:rPr>
              <a:t>(Windows Server </a:t>
            </a:r>
            <a:r>
              <a:rPr lang="en-US" sz="1800" dirty="0">
                <a:solidFill>
                  <a:schemeClr val="tx1">
                    <a:lumMod val="75000"/>
                    <a:lumOff val="25000"/>
                  </a:schemeClr>
                </a:solidFill>
              </a:rPr>
              <a:t>2008/8R2 only)</a:t>
            </a:r>
          </a:p>
          <a:p>
            <a:pPr lvl="1"/>
            <a:r>
              <a:rPr lang="en-US" sz="1800" dirty="0">
                <a:solidFill>
                  <a:schemeClr val="tx1">
                    <a:lumMod val="75000"/>
                    <a:lumOff val="25000"/>
                  </a:schemeClr>
                </a:solidFill>
                <a:hlinkClick r:id="rId3"/>
              </a:rPr>
              <a:t>http://blogs.technet.com/b/josebda/archive/2010/09/24/mapping-cluster-exe-commands-to-windows-powershell-cmdlets-for-failover-clusters-extended-edition.aspx</a:t>
            </a:r>
            <a:endParaRPr lang="en-US" sz="1800" dirty="0">
              <a:solidFill>
                <a:schemeClr val="tx1">
                  <a:lumMod val="75000"/>
                  <a:lumOff val="25000"/>
                </a:schemeClr>
              </a:solidFill>
            </a:endParaRPr>
          </a:p>
          <a:p>
            <a:pPr lvl="1"/>
            <a:r>
              <a:rPr lang="en-US" sz="1800" dirty="0">
                <a:solidFill>
                  <a:schemeClr val="tx1">
                    <a:lumMod val="75000"/>
                    <a:lumOff val="25000"/>
                  </a:schemeClr>
                </a:solidFill>
              </a:rPr>
              <a:t>Collect from all servers.</a:t>
            </a:r>
          </a:p>
          <a:p>
            <a:pPr lvl="1"/>
            <a:r>
              <a:rPr lang="en-US" sz="1800" dirty="0">
                <a:solidFill>
                  <a:schemeClr val="tx1">
                    <a:lumMod val="75000"/>
                    <a:lumOff val="25000"/>
                  </a:schemeClr>
                </a:solidFill>
              </a:rPr>
              <a:t>LOTS of info</a:t>
            </a:r>
          </a:p>
          <a:p>
            <a:pPr lvl="1"/>
            <a:r>
              <a:rPr lang="en-US" sz="1800" dirty="0">
                <a:solidFill>
                  <a:schemeClr val="tx1">
                    <a:lumMod val="75000"/>
                    <a:lumOff val="25000"/>
                  </a:schemeClr>
                </a:solidFill>
              </a:rPr>
              <a:t>Logged in UTC time unless using </a:t>
            </a:r>
            <a:r>
              <a:rPr lang="en-US" sz="1800" dirty="0" err="1">
                <a:solidFill>
                  <a:schemeClr val="tx1">
                    <a:lumMod val="75000"/>
                    <a:lumOff val="25000"/>
                  </a:schemeClr>
                </a:solidFill>
              </a:rPr>
              <a:t>powershell</a:t>
            </a:r>
            <a:r>
              <a:rPr lang="en-US" sz="1800" dirty="0">
                <a:solidFill>
                  <a:schemeClr val="tx1">
                    <a:lumMod val="75000"/>
                    <a:lumOff val="25000"/>
                  </a:schemeClr>
                </a:solidFill>
              </a:rPr>
              <a:t> option –</a:t>
            </a:r>
            <a:r>
              <a:rPr lang="en-US" sz="1800" dirty="0" err="1">
                <a:solidFill>
                  <a:schemeClr val="tx1">
                    <a:lumMod val="75000"/>
                    <a:lumOff val="25000"/>
                  </a:schemeClr>
                </a:solidFill>
              </a:rPr>
              <a:t>uselocaltime</a:t>
            </a:r>
            <a:r>
              <a:rPr lang="en-US" sz="1800" dirty="0">
                <a:solidFill>
                  <a:schemeClr val="tx1">
                    <a:lumMod val="75000"/>
                    <a:lumOff val="25000"/>
                  </a:schemeClr>
                </a:solidFill>
              </a:rPr>
              <a:t> </a:t>
            </a:r>
          </a:p>
          <a:p>
            <a:pPr lvl="1"/>
            <a:r>
              <a:rPr lang="en-US" sz="1800" dirty="0">
                <a:solidFill>
                  <a:schemeClr val="tx1">
                    <a:lumMod val="75000"/>
                    <a:lumOff val="25000"/>
                  </a:schemeClr>
                </a:solidFill>
              </a:rPr>
              <a:t>Can get difference between server time and UTC </a:t>
            </a:r>
            <a:r>
              <a:rPr lang="en-US" sz="1800" dirty="0" err="1">
                <a:solidFill>
                  <a:schemeClr val="tx1">
                    <a:lumMod val="75000"/>
                    <a:lumOff val="25000"/>
                  </a:schemeClr>
                </a:solidFill>
              </a:rPr>
              <a:t>fromSQL</a:t>
            </a:r>
            <a:r>
              <a:rPr lang="en-US" sz="1800" dirty="0">
                <a:solidFill>
                  <a:schemeClr val="tx1">
                    <a:lumMod val="75000"/>
                    <a:lumOff val="25000"/>
                  </a:schemeClr>
                </a:solidFill>
              </a:rPr>
              <a:t> Error log </a:t>
            </a:r>
          </a:p>
          <a:p>
            <a:pPr marL="342900" lvl="0" indent="-342900">
              <a:spcBef>
                <a:spcPts val="0"/>
              </a:spcBef>
              <a:buFont typeface="Arial"/>
              <a:buChar char="•"/>
            </a:pPr>
            <a:endParaRPr lang="en-US" sz="1800" dirty="0">
              <a:solidFill>
                <a:schemeClr val="tx1">
                  <a:lumMod val="75000"/>
                  <a:lumOff val="25000"/>
                </a:schemeClr>
              </a:solidFill>
            </a:endParaRPr>
          </a:p>
          <a:p>
            <a:endParaRPr lang="en-US" dirty="0"/>
          </a:p>
        </p:txBody>
      </p:sp>
    </p:spTree>
    <p:extLst>
      <p:ext uri="{BB962C8B-B14F-4D97-AF65-F5344CB8AC3E}">
        <p14:creationId xmlns:p14="http://schemas.microsoft.com/office/powerpoint/2010/main" val="32635042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p:cNvSpPr>
            <a:spLocks noGrp="1"/>
          </p:cNvSpPr>
          <p:nvPr>
            <p:ph sz="half" idx="1"/>
          </p:nvPr>
        </p:nvSpPr>
        <p:spPr/>
        <p:txBody>
          <a:bodyPr>
            <a:normAutofit lnSpcReduction="10000"/>
          </a:bodyPr>
          <a:lstStyle/>
          <a:p>
            <a:pPr lvl="2"/>
            <a:r>
              <a:rPr lang="en-US" sz="2100" dirty="0" smtClean="0"/>
              <a:t>Your </a:t>
            </a:r>
            <a:r>
              <a:rPr lang="en-US" sz="2100" dirty="0"/>
              <a:t>AG Name</a:t>
            </a:r>
          </a:p>
          <a:p>
            <a:pPr lvl="2"/>
            <a:r>
              <a:rPr lang="en-US" sz="2100" dirty="0"/>
              <a:t>“[</a:t>
            </a:r>
            <a:r>
              <a:rPr lang="en-US" sz="2100" dirty="0" err="1"/>
              <a:t>hadrag</a:t>
            </a:r>
            <a:r>
              <a:rPr lang="en-US" sz="2100" dirty="0"/>
              <a:t>] Connect to SQL Server”</a:t>
            </a:r>
          </a:p>
          <a:p>
            <a:pPr lvl="2"/>
            <a:r>
              <a:rPr lang="en-US" sz="2100" dirty="0"/>
              <a:t>“[</a:t>
            </a:r>
            <a:r>
              <a:rPr lang="en-US" sz="2100" dirty="0" err="1"/>
              <a:t>hadrag</a:t>
            </a:r>
            <a:r>
              <a:rPr lang="en-US" sz="2100" dirty="0"/>
              <a:t>] Lease Thread terminated”</a:t>
            </a:r>
          </a:p>
          <a:p>
            <a:pPr lvl="2"/>
            <a:r>
              <a:rPr lang="en-US" sz="2100" dirty="0"/>
              <a:t>“[</a:t>
            </a:r>
            <a:r>
              <a:rPr lang="en-US" sz="2100" dirty="0" err="1"/>
              <a:t>hadrag</a:t>
            </a:r>
            <a:r>
              <a:rPr lang="en-US" sz="2100" dirty="0"/>
              <a:t>] Stopping Health Worker Thread”</a:t>
            </a:r>
          </a:p>
          <a:p>
            <a:pPr lvl="2"/>
            <a:r>
              <a:rPr lang="en-US" sz="2100" dirty="0" err="1"/>
              <a:t>rcm</a:t>
            </a:r>
            <a:r>
              <a:rPr lang="en-US" sz="2100" dirty="0"/>
              <a:t>::</a:t>
            </a:r>
            <a:r>
              <a:rPr lang="en-US" sz="2100" dirty="0" err="1"/>
              <a:t>RcmApi</a:t>
            </a:r>
            <a:r>
              <a:rPr lang="en-US" sz="2100" dirty="0"/>
              <a:t>::</a:t>
            </a:r>
            <a:r>
              <a:rPr lang="en-US" sz="2100" dirty="0" err="1"/>
              <a:t>MoveGroup</a:t>
            </a:r>
            <a:r>
              <a:rPr lang="en-US" sz="2100" dirty="0"/>
              <a:t>:</a:t>
            </a:r>
          </a:p>
        </p:txBody>
      </p:sp>
      <p:sp>
        <p:nvSpPr>
          <p:cNvPr id="14" name="Content Placeholder 13"/>
          <p:cNvSpPr>
            <a:spLocks noGrp="1"/>
          </p:cNvSpPr>
          <p:nvPr>
            <p:ph sz="half" idx="12"/>
          </p:nvPr>
        </p:nvSpPr>
        <p:spPr/>
        <p:txBody>
          <a:bodyPr>
            <a:normAutofit/>
          </a:bodyPr>
          <a:lstStyle/>
          <a:p>
            <a:pPr lvl="2"/>
            <a:r>
              <a:rPr lang="en-US" sz="2000" dirty="0" smtClean="0"/>
              <a:t>“</a:t>
            </a:r>
            <a:r>
              <a:rPr lang="en-US" sz="2000" dirty="0"/>
              <a:t>has exceeded its restart limit”</a:t>
            </a:r>
          </a:p>
          <a:p>
            <a:pPr lvl="2"/>
            <a:r>
              <a:rPr lang="en-US" sz="2000" dirty="0"/>
              <a:t>“[NETFTAPI] Signaled </a:t>
            </a:r>
            <a:r>
              <a:rPr lang="en-US" sz="2000" dirty="0" err="1"/>
              <a:t>NetftRemoteUnreachable</a:t>
            </a:r>
            <a:r>
              <a:rPr lang="en-US" sz="2000" dirty="0" smtClean="0"/>
              <a:t>”</a:t>
            </a:r>
          </a:p>
          <a:p>
            <a:pPr lvl="2"/>
            <a:r>
              <a:rPr lang="en-US" sz="2000" dirty="0" smtClean="0"/>
              <a:t>“lease renewal failed”</a:t>
            </a:r>
            <a:endParaRPr lang="en-US" sz="2000" dirty="0"/>
          </a:p>
          <a:p>
            <a:pPr lvl="2"/>
            <a:r>
              <a:rPr lang="en-US" sz="2000" dirty="0"/>
              <a:t>“lost quorum”</a:t>
            </a:r>
          </a:p>
          <a:p>
            <a:pPr lvl="2"/>
            <a:r>
              <a:rPr lang="en-US" sz="2000" dirty="0"/>
              <a:t>“shutting down”</a:t>
            </a:r>
          </a:p>
          <a:p>
            <a:pPr lvl="2"/>
            <a:r>
              <a:rPr lang="en-US" sz="2000" dirty="0" smtClean="0"/>
              <a:t>“Log Begin”</a:t>
            </a:r>
            <a:endParaRPr lang="en-US" sz="2000" dirty="0"/>
          </a:p>
        </p:txBody>
      </p:sp>
      <p:sp>
        <p:nvSpPr>
          <p:cNvPr id="2" name="Title 1"/>
          <p:cNvSpPr>
            <a:spLocks noGrp="1"/>
          </p:cNvSpPr>
          <p:nvPr>
            <p:ph type="title"/>
          </p:nvPr>
        </p:nvSpPr>
        <p:spPr/>
        <p:txBody>
          <a:bodyPr/>
          <a:lstStyle/>
          <a:p>
            <a:r>
              <a:rPr lang="en-US" dirty="0" smtClean="0"/>
              <a:t>Cluster logs</a:t>
            </a:r>
            <a:endParaRPr lang="en-US" dirty="0"/>
          </a:p>
        </p:txBody>
      </p:sp>
      <p:sp>
        <p:nvSpPr>
          <p:cNvPr id="5" name="Rectangle 4"/>
          <p:cNvSpPr/>
          <p:nvPr/>
        </p:nvSpPr>
        <p:spPr>
          <a:xfrm>
            <a:off x="457199" y="1090759"/>
            <a:ext cx="6100011" cy="615553"/>
          </a:xfrm>
          <a:prstGeom prst="rect">
            <a:avLst/>
          </a:prstGeom>
        </p:spPr>
        <p:txBody>
          <a:bodyPr wrap="square">
            <a:spAutoFit/>
          </a:bodyPr>
          <a:lstStyle/>
          <a:p>
            <a:pPr lvl="0">
              <a:spcBef>
                <a:spcPts val="0"/>
              </a:spcBef>
            </a:pPr>
            <a:r>
              <a:rPr lang="en-US" dirty="0" smtClean="0">
                <a:solidFill>
                  <a:srgbClr val="2098D5"/>
                </a:solidFill>
              </a:rPr>
              <a:t>Search for</a:t>
            </a:r>
            <a:r>
              <a:rPr lang="en-US" dirty="0">
                <a:solidFill>
                  <a:srgbClr val="2098D5"/>
                </a:solidFill>
              </a:rPr>
              <a:t/>
            </a:r>
            <a:br>
              <a:rPr lang="en-US" dirty="0">
                <a:solidFill>
                  <a:srgbClr val="2098D5"/>
                </a:solidFill>
              </a:rPr>
            </a:br>
            <a:endParaRPr lang="en-US" sz="1600" dirty="0">
              <a:solidFill>
                <a:prstClr val="black"/>
              </a:solidFill>
            </a:endParaRPr>
          </a:p>
        </p:txBody>
      </p:sp>
    </p:spTree>
    <p:extLst>
      <p:ext uri="{BB962C8B-B14F-4D97-AF65-F5344CB8AC3E}">
        <p14:creationId xmlns:p14="http://schemas.microsoft.com/office/powerpoint/2010/main" val="35586399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p:cNvSpPr>
            <a:spLocks noGrp="1"/>
          </p:cNvSpPr>
          <p:nvPr>
            <p:ph sz="half" idx="1"/>
          </p:nvPr>
        </p:nvSpPr>
        <p:spPr/>
        <p:txBody>
          <a:bodyPr/>
          <a:lstStyle/>
          <a:p>
            <a:pPr lvl="2"/>
            <a:r>
              <a:rPr lang="en-US" sz="2000" dirty="0" smtClean="0"/>
              <a:t>Firewall rules</a:t>
            </a:r>
            <a:endParaRPr lang="en-US" sz="2000" dirty="0"/>
          </a:p>
          <a:p>
            <a:pPr lvl="2"/>
            <a:r>
              <a:rPr lang="en-US" sz="2000" dirty="0" smtClean="0"/>
              <a:t>Mirroring Endpoint permissions</a:t>
            </a:r>
            <a:endParaRPr lang="en-US" sz="2000" dirty="0"/>
          </a:p>
          <a:p>
            <a:pPr lvl="2"/>
            <a:r>
              <a:rPr lang="en-US" sz="2000" dirty="0" err="1" smtClean="0"/>
              <a:t>Endpoint_URL</a:t>
            </a:r>
            <a:r>
              <a:rPr lang="en-US" sz="2000" dirty="0" smtClean="0"/>
              <a:t> typos</a:t>
            </a:r>
          </a:p>
          <a:p>
            <a:pPr lvl="2"/>
            <a:r>
              <a:rPr lang="en-US" sz="2000" dirty="0" smtClean="0"/>
              <a:t>Endpoint port conflicts (e.g. other instances)</a:t>
            </a:r>
          </a:p>
          <a:p>
            <a:pPr lvl="2"/>
            <a:r>
              <a:rPr lang="en-US" sz="2000" dirty="0" smtClean="0"/>
              <a:t>Host intrusion / anti-virus systems</a:t>
            </a:r>
            <a:endParaRPr lang="en-US" sz="2000" dirty="0"/>
          </a:p>
        </p:txBody>
      </p:sp>
      <p:sp>
        <p:nvSpPr>
          <p:cNvPr id="15" name="Content Placeholder 14"/>
          <p:cNvSpPr>
            <a:spLocks noGrp="1"/>
          </p:cNvSpPr>
          <p:nvPr>
            <p:ph sz="quarter" idx="10"/>
          </p:nvPr>
        </p:nvSpPr>
        <p:spPr/>
        <p:txBody>
          <a:bodyPr/>
          <a:lstStyle/>
          <a:p>
            <a:r>
              <a:rPr lang="en-US" dirty="0" smtClean="0"/>
              <a:t>35250 errors</a:t>
            </a:r>
            <a:endParaRPr lang="en-US" dirty="0"/>
          </a:p>
        </p:txBody>
      </p:sp>
      <p:sp>
        <p:nvSpPr>
          <p:cNvPr id="16" name="Content Placeholder 15"/>
          <p:cNvSpPr>
            <a:spLocks noGrp="1"/>
          </p:cNvSpPr>
          <p:nvPr>
            <p:ph sz="quarter" idx="11"/>
          </p:nvPr>
        </p:nvSpPr>
        <p:spPr/>
        <p:txBody>
          <a:bodyPr/>
          <a:lstStyle/>
          <a:p>
            <a:r>
              <a:rPr lang="en-US" dirty="0" smtClean="0"/>
              <a:t>Not synchronizing</a:t>
            </a:r>
            <a:endParaRPr lang="en-US" dirty="0"/>
          </a:p>
        </p:txBody>
      </p:sp>
      <p:sp>
        <p:nvSpPr>
          <p:cNvPr id="14" name="Content Placeholder 13"/>
          <p:cNvSpPr>
            <a:spLocks noGrp="1"/>
          </p:cNvSpPr>
          <p:nvPr>
            <p:ph sz="half" idx="12"/>
          </p:nvPr>
        </p:nvSpPr>
        <p:spPr/>
        <p:txBody>
          <a:bodyPr>
            <a:normAutofit/>
          </a:bodyPr>
          <a:lstStyle/>
          <a:p>
            <a:pPr lvl="2"/>
            <a:r>
              <a:rPr lang="en-US" sz="2000" dirty="0" smtClean="0"/>
              <a:t>File operations – “path geometries not identical”</a:t>
            </a:r>
            <a:endParaRPr lang="en-US" sz="2000" dirty="0"/>
          </a:p>
          <a:p>
            <a:pPr lvl="2"/>
            <a:r>
              <a:rPr lang="en-US" sz="2000" dirty="0" smtClean="0"/>
              <a:t>Forgot to “resume” after failover in ASYNC mode (with allow data loss)</a:t>
            </a:r>
            <a:endParaRPr lang="en-US" sz="2000" dirty="0"/>
          </a:p>
          <a:p>
            <a:pPr lvl="2"/>
            <a:r>
              <a:rPr lang="en-US" sz="2000" dirty="0" smtClean="0"/>
              <a:t>Missing certificates for TDE</a:t>
            </a:r>
            <a:endParaRPr lang="en-US" sz="2000" dirty="0"/>
          </a:p>
          <a:p>
            <a:pPr lvl="2"/>
            <a:r>
              <a:rPr lang="en-US" sz="2000" dirty="0" smtClean="0"/>
              <a:t>Extreme stress</a:t>
            </a:r>
          </a:p>
          <a:p>
            <a:pPr lvl="2"/>
            <a:endParaRPr lang="en-US" sz="2000" dirty="0"/>
          </a:p>
          <a:p>
            <a:pPr marL="0" indent="0">
              <a:buNone/>
            </a:pPr>
            <a:endParaRPr lang="en-US" dirty="0"/>
          </a:p>
        </p:txBody>
      </p:sp>
      <p:sp>
        <p:nvSpPr>
          <p:cNvPr id="2" name="Title 1"/>
          <p:cNvSpPr>
            <a:spLocks noGrp="1"/>
          </p:cNvSpPr>
          <p:nvPr>
            <p:ph type="title"/>
          </p:nvPr>
        </p:nvSpPr>
        <p:spPr/>
        <p:txBody>
          <a:bodyPr/>
          <a:lstStyle/>
          <a:p>
            <a:r>
              <a:rPr lang="en-US" dirty="0" smtClean="0"/>
              <a:t>35250 errors / secondary not synching</a:t>
            </a:r>
            <a:endParaRPr lang="en-US" dirty="0"/>
          </a:p>
        </p:txBody>
      </p:sp>
    </p:spTree>
    <p:extLst>
      <p:ext uri="{BB962C8B-B14F-4D97-AF65-F5344CB8AC3E}">
        <p14:creationId xmlns:p14="http://schemas.microsoft.com/office/powerpoint/2010/main" val="23641232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3"/>
          <p:cNvSpPr txBox="1">
            <a:spLocks/>
          </p:cNvSpPr>
          <p:nvPr/>
        </p:nvSpPr>
        <p:spPr>
          <a:xfrm>
            <a:off x="2265427" y="1464908"/>
            <a:ext cx="5374084" cy="993490"/>
          </a:xfrm>
          <a:prstGeom prst="rect">
            <a:avLst/>
          </a:prstGeom>
        </p:spPr>
        <p:txBody>
          <a:bodyPr vert="horz" lIns="91440" tIns="45720" rIns="91440" bIns="45720" rtlCol="0" anchor="ctr">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accent1"/>
                </a:solidFill>
                <a:effectLst/>
                <a:uLnTx/>
                <a:uFillTx/>
                <a:latin typeface="+mj-lt"/>
                <a:ea typeface="+mj-ea"/>
                <a:cs typeface="Segoe UI Light"/>
              </a:defRPr>
            </a:lvl1pPr>
          </a:lstStyle>
          <a:p>
            <a:r>
              <a:rPr lang="en-US" sz="4400" dirty="0" smtClean="0">
                <a:solidFill>
                  <a:schemeClr val="tx2"/>
                </a:solidFill>
              </a:rPr>
              <a:t>Various errors/issues</a:t>
            </a:r>
            <a:endParaRPr lang="en-US" sz="4400" dirty="0">
              <a:solidFill>
                <a:schemeClr val="tx2"/>
              </a:solidFill>
            </a:endParaRPr>
          </a:p>
        </p:txBody>
      </p:sp>
      <p:sp>
        <p:nvSpPr>
          <p:cNvPr id="18" name="Title 3"/>
          <p:cNvSpPr txBox="1">
            <a:spLocks/>
          </p:cNvSpPr>
          <p:nvPr/>
        </p:nvSpPr>
        <p:spPr>
          <a:xfrm>
            <a:off x="3906253" y="2563792"/>
            <a:ext cx="1347537" cy="993490"/>
          </a:xfrm>
          <a:prstGeom prst="rect">
            <a:avLst/>
          </a:prstGeom>
        </p:spPr>
        <p:txBody>
          <a:bodyPr vert="horz" lIns="91440" tIns="45720" rIns="91440" bIns="45720" rtlCol="0" anchor="ctr">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accent1"/>
                </a:solidFill>
                <a:effectLst/>
                <a:uLnTx/>
                <a:uFillTx/>
                <a:latin typeface="+mj-lt"/>
                <a:ea typeface="+mj-ea"/>
                <a:cs typeface="Segoe UI Light"/>
              </a:defRPr>
            </a:lvl1pPr>
          </a:lstStyle>
          <a:p>
            <a:r>
              <a:rPr lang="en-US" sz="3200" dirty="0" smtClean="0"/>
              <a:t>Demo</a:t>
            </a:r>
            <a:endParaRPr lang="en-US" sz="3200" dirty="0"/>
          </a:p>
        </p:txBody>
      </p:sp>
    </p:spTree>
    <p:extLst>
      <p:ext uri="{BB962C8B-B14F-4D97-AF65-F5344CB8AC3E}">
        <p14:creationId xmlns:p14="http://schemas.microsoft.com/office/powerpoint/2010/main" val="2666918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3"/>
          <p:cNvSpPr txBox="1">
            <a:spLocks/>
          </p:cNvSpPr>
          <p:nvPr/>
        </p:nvSpPr>
        <p:spPr>
          <a:xfrm>
            <a:off x="2265427" y="1464908"/>
            <a:ext cx="5374084" cy="993490"/>
          </a:xfrm>
          <a:prstGeom prst="rect">
            <a:avLst/>
          </a:prstGeom>
        </p:spPr>
        <p:txBody>
          <a:bodyPr vert="horz" lIns="91440" tIns="45720" rIns="91440" bIns="45720" rtlCol="0" anchor="ctr">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accent1"/>
                </a:solidFill>
                <a:effectLst/>
                <a:uLnTx/>
                <a:uFillTx/>
                <a:latin typeface="+mj-lt"/>
                <a:ea typeface="+mj-ea"/>
                <a:cs typeface="Segoe UI Light"/>
              </a:defRPr>
            </a:lvl1pPr>
          </a:lstStyle>
          <a:p>
            <a:r>
              <a:rPr lang="en-US" sz="4400" dirty="0">
                <a:solidFill>
                  <a:schemeClr val="tx2"/>
                </a:solidFill>
              </a:rPr>
              <a:t>Multi-subnet listener connection issues</a:t>
            </a:r>
          </a:p>
        </p:txBody>
      </p:sp>
      <p:sp>
        <p:nvSpPr>
          <p:cNvPr id="18" name="Title 3"/>
          <p:cNvSpPr txBox="1">
            <a:spLocks/>
          </p:cNvSpPr>
          <p:nvPr/>
        </p:nvSpPr>
        <p:spPr>
          <a:xfrm>
            <a:off x="3906253" y="2563792"/>
            <a:ext cx="1347537" cy="993490"/>
          </a:xfrm>
          <a:prstGeom prst="rect">
            <a:avLst/>
          </a:prstGeom>
        </p:spPr>
        <p:txBody>
          <a:bodyPr vert="horz" lIns="91440" tIns="45720" rIns="91440" bIns="45720" rtlCol="0" anchor="ctr">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accent1"/>
                </a:solidFill>
                <a:effectLst/>
                <a:uLnTx/>
                <a:uFillTx/>
                <a:latin typeface="+mj-lt"/>
                <a:ea typeface="+mj-ea"/>
                <a:cs typeface="Segoe UI Light"/>
              </a:defRPr>
            </a:lvl1pPr>
          </a:lstStyle>
          <a:p>
            <a:r>
              <a:rPr lang="en-US" sz="3200" dirty="0" smtClean="0"/>
              <a:t>Demo</a:t>
            </a:r>
            <a:endParaRPr lang="en-US" sz="3200" dirty="0"/>
          </a:p>
        </p:txBody>
      </p:sp>
    </p:spTree>
    <p:extLst>
      <p:ext uri="{BB962C8B-B14F-4D97-AF65-F5344CB8AC3E}">
        <p14:creationId xmlns:p14="http://schemas.microsoft.com/office/powerpoint/2010/main" val="40309820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 growth issues</a:t>
            </a:r>
            <a:endParaRPr lang="en-US" dirty="0"/>
          </a:p>
        </p:txBody>
      </p:sp>
      <p:sp>
        <p:nvSpPr>
          <p:cNvPr id="7" name="Content Placeholder 6"/>
          <p:cNvSpPr>
            <a:spLocks noGrp="1"/>
          </p:cNvSpPr>
          <p:nvPr>
            <p:ph sz="quarter" idx="10"/>
          </p:nvPr>
        </p:nvSpPr>
        <p:spPr>
          <a:xfrm>
            <a:off x="452438" y="1417983"/>
            <a:ext cx="8242300" cy="3200200"/>
          </a:xfrm>
        </p:spPr>
        <p:txBody>
          <a:bodyPr/>
          <a:lstStyle/>
          <a:p>
            <a:pPr lvl="1"/>
            <a:r>
              <a:rPr lang="en-US" sz="1800" dirty="0" smtClean="0">
                <a:solidFill>
                  <a:schemeClr val="tx1">
                    <a:lumMod val="75000"/>
                    <a:lumOff val="25000"/>
                  </a:schemeClr>
                </a:solidFill>
              </a:rPr>
              <a:t>Database </a:t>
            </a:r>
            <a:r>
              <a:rPr lang="en-US" sz="1800" dirty="0">
                <a:solidFill>
                  <a:schemeClr val="tx1">
                    <a:lumMod val="75000"/>
                    <a:lumOff val="25000"/>
                  </a:schemeClr>
                </a:solidFill>
              </a:rPr>
              <a:t>Log truncation (re-use) cannot occur until REDO as been processed on ALL secondary replicas.</a:t>
            </a:r>
            <a:endParaRPr lang="en-US" sz="1800" dirty="0" smtClean="0">
              <a:solidFill>
                <a:schemeClr val="tx1">
                  <a:lumMod val="75000"/>
                  <a:lumOff val="25000"/>
                </a:schemeClr>
              </a:solidFill>
            </a:endParaRPr>
          </a:p>
          <a:p>
            <a:pPr lvl="1"/>
            <a:r>
              <a:rPr lang="en-US" sz="1800" b="1" dirty="0" err="1" smtClean="0">
                <a:solidFill>
                  <a:schemeClr val="tx1">
                    <a:lumMod val="75000"/>
                    <a:lumOff val="25000"/>
                  </a:schemeClr>
                </a:solidFill>
              </a:rPr>
              <a:t>sys.databases</a:t>
            </a:r>
            <a:r>
              <a:rPr lang="en-US" sz="1800" dirty="0" smtClean="0">
                <a:solidFill>
                  <a:schemeClr val="tx1">
                    <a:lumMod val="75000"/>
                    <a:lumOff val="25000"/>
                  </a:schemeClr>
                </a:solidFill>
              </a:rPr>
              <a:t> </a:t>
            </a:r>
            <a:r>
              <a:rPr lang="en-US" sz="1800" dirty="0">
                <a:solidFill>
                  <a:schemeClr val="tx1">
                    <a:lumMod val="75000"/>
                    <a:lumOff val="25000"/>
                  </a:schemeClr>
                </a:solidFill>
              </a:rPr>
              <a:t>will show </a:t>
            </a:r>
            <a:r>
              <a:rPr lang="en-US" sz="1800" dirty="0" err="1">
                <a:solidFill>
                  <a:schemeClr val="tx1">
                    <a:lumMod val="75000"/>
                    <a:lumOff val="25000"/>
                  </a:schemeClr>
                </a:solidFill>
              </a:rPr>
              <a:t>log_reuse_wait_desc</a:t>
            </a:r>
            <a:r>
              <a:rPr lang="en-US" sz="1800" dirty="0">
                <a:solidFill>
                  <a:schemeClr val="tx1">
                    <a:lumMod val="75000"/>
                    <a:lumOff val="25000"/>
                  </a:schemeClr>
                </a:solidFill>
              </a:rPr>
              <a:t> referring to </a:t>
            </a:r>
            <a:r>
              <a:rPr lang="en-US" sz="1800" dirty="0" err="1">
                <a:solidFill>
                  <a:schemeClr val="tx1">
                    <a:lumMod val="75000"/>
                    <a:lumOff val="25000"/>
                  </a:schemeClr>
                </a:solidFill>
              </a:rPr>
              <a:t>AlwaysOn</a:t>
            </a:r>
            <a:endParaRPr lang="en-US" sz="1800" dirty="0" smtClean="0">
              <a:solidFill>
                <a:schemeClr val="tx1">
                  <a:lumMod val="75000"/>
                  <a:lumOff val="25000"/>
                </a:schemeClr>
              </a:solidFill>
            </a:endParaRPr>
          </a:p>
          <a:p>
            <a:pPr lvl="1"/>
            <a:r>
              <a:rPr lang="en-US" sz="1800" dirty="0" smtClean="0">
                <a:solidFill>
                  <a:schemeClr val="tx1">
                    <a:lumMod val="75000"/>
                    <a:lumOff val="25000"/>
                  </a:schemeClr>
                </a:solidFill>
              </a:rPr>
              <a:t>If </a:t>
            </a:r>
            <a:r>
              <a:rPr lang="en-US" sz="1800" dirty="0">
                <a:solidFill>
                  <a:schemeClr val="tx1">
                    <a:lumMod val="75000"/>
                    <a:lumOff val="25000"/>
                  </a:schemeClr>
                </a:solidFill>
              </a:rPr>
              <a:t>a secondary has large latency problems, consider:</a:t>
            </a:r>
          </a:p>
          <a:p>
            <a:pPr lvl="2"/>
            <a:r>
              <a:rPr lang="en-US" sz="1600" dirty="0" smtClean="0">
                <a:solidFill>
                  <a:schemeClr val="tx1">
                    <a:lumMod val="75000"/>
                    <a:lumOff val="25000"/>
                  </a:schemeClr>
                </a:solidFill>
              </a:rPr>
              <a:t>Remove </a:t>
            </a:r>
            <a:r>
              <a:rPr lang="en-US" sz="1600" dirty="0">
                <a:solidFill>
                  <a:schemeClr val="tx1">
                    <a:lumMod val="75000"/>
                    <a:lumOff val="25000"/>
                  </a:schemeClr>
                </a:solidFill>
              </a:rPr>
              <a:t>secondary DB from AG</a:t>
            </a:r>
          </a:p>
          <a:p>
            <a:pPr lvl="2"/>
            <a:r>
              <a:rPr lang="en-US" sz="1600" dirty="0">
                <a:solidFill>
                  <a:schemeClr val="tx1">
                    <a:lumMod val="75000"/>
                    <a:lumOff val="25000"/>
                  </a:schemeClr>
                </a:solidFill>
              </a:rPr>
              <a:t>Apply combination of Log &amp;/or Differential backups to catch up.</a:t>
            </a:r>
          </a:p>
          <a:p>
            <a:pPr lvl="2"/>
            <a:r>
              <a:rPr lang="en-US" sz="1600" dirty="0">
                <a:solidFill>
                  <a:schemeClr val="tx1">
                    <a:lumMod val="75000"/>
                    <a:lumOff val="25000"/>
                  </a:schemeClr>
                </a:solidFill>
              </a:rPr>
              <a:t>Re-join database to </a:t>
            </a:r>
            <a:r>
              <a:rPr lang="en-US" sz="1600" dirty="0" smtClean="0">
                <a:solidFill>
                  <a:schemeClr val="tx1">
                    <a:lumMod val="75000"/>
                    <a:lumOff val="25000"/>
                  </a:schemeClr>
                </a:solidFill>
              </a:rPr>
              <a:t>AG</a:t>
            </a:r>
            <a:endParaRPr lang="en-US" sz="1600" dirty="0">
              <a:solidFill>
                <a:schemeClr val="tx1">
                  <a:lumMod val="75000"/>
                  <a:lumOff val="25000"/>
                </a:schemeClr>
              </a:solidFill>
            </a:endParaRPr>
          </a:p>
          <a:p>
            <a:pPr lvl="1"/>
            <a:r>
              <a:rPr lang="en-US" sz="2000" dirty="0" smtClean="0">
                <a:solidFill>
                  <a:schemeClr val="tx1">
                    <a:lumMod val="75000"/>
                    <a:lumOff val="25000"/>
                  </a:schemeClr>
                </a:solidFill>
              </a:rPr>
              <a:t>File </a:t>
            </a:r>
            <a:r>
              <a:rPr lang="en-US" sz="2000" dirty="0">
                <a:solidFill>
                  <a:schemeClr val="tx1">
                    <a:lumMod val="75000"/>
                    <a:lumOff val="25000"/>
                  </a:schemeClr>
                </a:solidFill>
              </a:rPr>
              <a:t>geometries of the secondary replica instances should match primary.</a:t>
            </a:r>
          </a:p>
          <a:p>
            <a:pPr lvl="0">
              <a:spcBef>
                <a:spcPts val="0"/>
              </a:spcBef>
            </a:pPr>
            <a:endParaRPr lang="en-US" sz="1800" dirty="0">
              <a:solidFill>
                <a:schemeClr val="tx1">
                  <a:lumMod val="75000"/>
                  <a:lumOff val="25000"/>
                </a:schemeClr>
              </a:solidFill>
            </a:endParaRPr>
          </a:p>
          <a:p>
            <a:endParaRPr lang="en-US" dirty="0"/>
          </a:p>
        </p:txBody>
      </p:sp>
    </p:spTree>
    <p:extLst>
      <p:ext uri="{BB962C8B-B14F-4D97-AF65-F5344CB8AC3E}">
        <p14:creationId xmlns:p14="http://schemas.microsoft.com/office/powerpoint/2010/main" val="21571205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3"/>
          <p:cNvSpPr txBox="1">
            <a:spLocks/>
          </p:cNvSpPr>
          <p:nvPr/>
        </p:nvSpPr>
        <p:spPr>
          <a:xfrm>
            <a:off x="2265427" y="1464908"/>
            <a:ext cx="5374084" cy="993490"/>
          </a:xfrm>
          <a:prstGeom prst="rect">
            <a:avLst/>
          </a:prstGeom>
        </p:spPr>
        <p:txBody>
          <a:bodyPr vert="horz" lIns="91440" tIns="45720" rIns="91440" bIns="45720" rtlCol="0" anchor="ctr">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accent1"/>
                </a:solidFill>
                <a:effectLst/>
                <a:uLnTx/>
                <a:uFillTx/>
                <a:latin typeface="+mj-lt"/>
                <a:ea typeface="+mj-ea"/>
                <a:cs typeface="Segoe UI Light"/>
              </a:defRPr>
            </a:lvl1pPr>
          </a:lstStyle>
          <a:p>
            <a:r>
              <a:rPr lang="en-US" sz="4400" dirty="0" smtClean="0">
                <a:solidFill>
                  <a:schemeClr val="tx2"/>
                </a:solidFill>
              </a:rPr>
              <a:t>Log growth / REDO blocking</a:t>
            </a:r>
            <a:endParaRPr lang="en-US" sz="4400" dirty="0">
              <a:solidFill>
                <a:schemeClr val="tx2"/>
              </a:solidFill>
            </a:endParaRPr>
          </a:p>
        </p:txBody>
      </p:sp>
      <p:sp>
        <p:nvSpPr>
          <p:cNvPr id="18" name="Title 3"/>
          <p:cNvSpPr txBox="1">
            <a:spLocks/>
          </p:cNvSpPr>
          <p:nvPr/>
        </p:nvSpPr>
        <p:spPr>
          <a:xfrm>
            <a:off x="3906253" y="2563792"/>
            <a:ext cx="1347537" cy="993490"/>
          </a:xfrm>
          <a:prstGeom prst="rect">
            <a:avLst/>
          </a:prstGeom>
        </p:spPr>
        <p:txBody>
          <a:bodyPr vert="horz" lIns="91440" tIns="45720" rIns="91440" bIns="45720" rtlCol="0" anchor="ctr">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accent1"/>
                </a:solidFill>
                <a:effectLst/>
                <a:uLnTx/>
                <a:uFillTx/>
                <a:latin typeface="+mj-lt"/>
                <a:ea typeface="+mj-ea"/>
                <a:cs typeface="Segoe UI Light"/>
              </a:defRPr>
            </a:lvl1pPr>
          </a:lstStyle>
          <a:p>
            <a:r>
              <a:rPr lang="en-US" sz="3200" dirty="0" smtClean="0"/>
              <a:t>Demo</a:t>
            </a:r>
            <a:endParaRPr lang="en-US" sz="3200" dirty="0"/>
          </a:p>
        </p:txBody>
      </p:sp>
    </p:spTree>
    <p:extLst>
      <p:ext uri="{BB962C8B-B14F-4D97-AF65-F5344CB8AC3E}">
        <p14:creationId xmlns:p14="http://schemas.microsoft.com/office/powerpoint/2010/main" val="24478099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3"/>
          <p:cNvSpPr txBox="1">
            <a:spLocks/>
          </p:cNvSpPr>
          <p:nvPr/>
        </p:nvSpPr>
        <p:spPr>
          <a:xfrm>
            <a:off x="3056021" y="1970234"/>
            <a:ext cx="2975811" cy="993490"/>
          </a:xfrm>
          <a:prstGeom prst="rect">
            <a:avLst/>
          </a:prstGeom>
        </p:spPr>
        <p:txBody>
          <a:bodyPr vert="horz" lIns="91440" tIns="45720" rIns="91440" bIns="45720" rtlCol="0" anchor="ctr">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accent1"/>
                </a:solidFill>
                <a:effectLst/>
                <a:uLnTx/>
                <a:uFillTx/>
                <a:latin typeface="+mj-lt"/>
                <a:ea typeface="+mj-ea"/>
                <a:cs typeface="Segoe UI Light"/>
              </a:defRPr>
            </a:lvl1pPr>
          </a:lstStyle>
          <a:p>
            <a:r>
              <a:rPr lang="en-US" sz="4400" dirty="0" smtClean="0"/>
              <a:t>Questions?</a:t>
            </a:r>
            <a:endParaRPr lang="en-US" sz="4400" dirty="0"/>
          </a:p>
        </p:txBody>
      </p:sp>
    </p:spTree>
    <p:extLst>
      <p:ext uri="{BB962C8B-B14F-4D97-AF65-F5344CB8AC3E}">
        <p14:creationId xmlns:p14="http://schemas.microsoft.com/office/powerpoint/2010/main" val="13251117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3"/>
          <p:cNvSpPr txBox="1">
            <a:spLocks/>
          </p:cNvSpPr>
          <p:nvPr/>
        </p:nvSpPr>
        <p:spPr>
          <a:xfrm>
            <a:off x="2433869" y="1970234"/>
            <a:ext cx="4159436" cy="993490"/>
          </a:xfrm>
          <a:prstGeom prst="rect">
            <a:avLst/>
          </a:prstGeom>
        </p:spPr>
        <p:txBody>
          <a:bodyPr vert="horz" lIns="91440" tIns="45720" rIns="91440" bIns="45720" rtlCol="0" anchor="ctr">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accent1"/>
                </a:solidFill>
                <a:effectLst/>
                <a:uLnTx/>
                <a:uFillTx/>
                <a:latin typeface="+mj-lt"/>
                <a:ea typeface="+mj-ea"/>
                <a:cs typeface="Segoe UI Light"/>
              </a:defRPr>
            </a:lvl1pPr>
          </a:lstStyle>
          <a:p>
            <a:r>
              <a:rPr lang="en-US" sz="4400" smtClean="0"/>
              <a:t>Appendix Slides</a:t>
            </a:r>
            <a:endParaRPr lang="en-US" sz="4400" dirty="0"/>
          </a:p>
        </p:txBody>
      </p:sp>
    </p:spTree>
    <p:extLst>
      <p:ext uri="{BB962C8B-B14F-4D97-AF65-F5344CB8AC3E}">
        <p14:creationId xmlns:p14="http://schemas.microsoft.com/office/powerpoint/2010/main" val="29602532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7" name="Content Placeholder 6"/>
          <p:cNvSpPr>
            <a:spLocks noGrp="1"/>
          </p:cNvSpPr>
          <p:nvPr>
            <p:ph sz="quarter" idx="10"/>
          </p:nvPr>
        </p:nvSpPr>
        <p:spPr/>
        <p:txBody>
          <a:bodyPr/>
          <a:lstStyle/>
          <a:p>
            <a:pPr lvl="0">
              <a:spcBef>
                <a:spcPts val="0"/>
              </a:spcBef>
            </a:pPr>
            <a:r>
              <a:rPr lang="en-US" sz="2000" dirty="0" smtClean="0">
                <a:solidFill>
                  <a:srgbClr val="2098D5"/>
                </a:solidFill>
              </a:rPr>
              <a:t>You have just finished the New Availability Group Wizard.   Now what?</a:t>
            </a:r>
            <a:r>
              <a:rPr lang="en-US" sz="2000" dirty="0">
                <a:solidFill>
                  <a:srgbClr val="2098D5"/>
                </a:solidFill>
              </a:rPr>
              <a:t/>
            </a:r>
            <a:br>
              <a:rPr lang="en-US" sz="2000" dirty="0">
                <a:solidFill>
                  <a:srgbClr val="2098D5"/>
                </a:solidFill>
              </a:rPr>
            </a:br>
            <a:endParaRPr lang="en-US" sz="1800" dirty="0">
              <a:solidFill>
                <a:prstClr val="black"/>
              </a:solidFill>
            </a:endParaRPr>
          </a:p>
          <a:p>
            <a:pPr marL="342900" lvl="0" indent="-342900">
              <a:spcBef>
                <a:spcPts val="0"/>
              </a:spcBef>
              <a:buFont typeface="Arial"/>
              <a:buChar char="•"/>
            </a:pPr>
            <a:r>
              <a:rPr lang="en-US" sz="2200" dirty="0" smtClean="0">
                <a:solidFill>
                  <a:schemeClr val="tx1">
                    <a:lumMod val="75000"/>
                    <a:lumOff val="25000"/>
                  </a:schemeClr>
                </a:solidFill>
              </a:rPr>
              <a:t>Most common issues</a:t>
            </a:r>
            <a:endParaRPr lang="en-US" sz="2200" dirty="0">
              <a:solidFill>
                <a:schemeClr val="tx1">
                  <a:lumMod val="75000"/>
                  <a:lumOff val="25000"/>
                </a:schemeClr>
              </a:solidFill>
            </a:endParaRPr>
          </a:p>
          <a:p>
            <a:pPr marL="342900" lvl="0" indent="-342900">
              <a:spcBef>
                <a:spcPts val="0"/>
              </a:spcBef>
              <a:buFont typeface="Arial"/>
              <a:buChar char="•"/>
            </a:pPr>
            <a:r>
              <a:rPr lang="en-US" sz="2200" dirty="0" smtClean="0">
                <a:solidFill>
                  <a:schemeClr val="tx1">
                    <a:lumMod val="75000"/>
                    <a:lumOff val="25000"/>
                  </a:schemeClr>
                </a:solidFill>
              </a:rPr>
              <a:t>Where to look for clues/answers</a:t>
            </a:r>
            <a:endParaRPr lang="en-US" sz="2200" dirty="0">
              <a:solidFill>
                <a:schemeClr val="tx1">
                  <a:lumMod val="75000"/>
                  <a:lumOff val="25000"/>
                </a:schemeClr>
              </a:solidFill>
            </a:endParaRPr>
          </a:p>
          <a:p>
            <a:pPr marL="342900" lvl="0" indent="-342900">
              <a:spcBef>
                <a:spcPts val="0"/>
              </a:spcBef>
              <a:buFont typeface="Arial"/>
              <a:buChar char="•"/>
            </a:pPr>
            <a:r>
              <a:rPr lang="en-US" sz="2200" dirty="0" smtClean="0">
                <a:solidFill>
                  <a:schemeClr val="tx1">
                    <a:lumMod val="75000"/>
                    <a:lumOff val="25000"/>
                  </a:schemeClr>
                </a:solidFill>
              </a:rPr>
              <a:t>What to look for</a:t>
            </a:r>
            <a:endParaRPr lang="en-US" sz="2200" dirty="0">
              <a:solidFill>
                <a:schemeClr val="tx1">
                  <a:lumMod val="75000"/>
                  <a:lumOff val="25000"/>
                </a:schemeClr>
              </a:solidFill>
            </a:endParaRPr>
          </a:p>
          <a:p>
            <a:pPr marL="342900" lvl="0" indent="-342900">
              <a:spcBef>
                <a:spcPts val="0"/>
              </a:spcBef>
              <a:buFont typeface="Arial"/>
              <a:buChar char="•"/>
            </a:pPr>
            <a:r>
              <a:rPr lang="en-US" sz="2200" dirty="0" smtClean="0">
                <a:solidFill>
                  <a:schemeClr val="tx1">
                    <a:lumMod val="75000"/>
                    <a:lumOff val="25000"/>
                  </a:schemeClr>
                </a:solidFill>
              </a:rPr>
              <a:t>What is the actual problem</a:t>
            </a:r>
            <a:endParaRPr lang="en-US" sz="2200" dirty="0">
              <a:solidFill>
                <a:schemeClr val="tx1">
                  <a:lumMod val="75000"/>
                  <a:lumOff val="25000"/>
                </a:schemeClr>
              </a:solidFill>
            </a:endParaRPr>
          </a:p>
          <a:p>
            <a:pPr marL="342900" lvl="0" indent="-342900">
              <a:spcBef>
                <a:spcPts val="0"/>
              </a:spcBef>
              <a:buFont typeface="Arial"/>
              <a:buChar char="•"/>
            </a:pPr>
            <a:r>
              <a:rPr lang="en-US" sz="2200" dirty="0" smtClean="0">
                <a:solidFill>
                  <a:schemeClr val="tx1">
                    <a:lumMod val="75000"/>
                    <a:lumOff val="25000"/>
                  </a:schemeClr>
                </a:solidFill>
              </a:rPr>
              <a:t>How to fix</a:t>
            </a:r>
            <a:endParaRPr lang="en-US" sz="2200" dirty="0">
              <a:solidFill>
                <a:schemeClr val="tx1">
                  <a:lumMod val="75000"/>
                  <a:lumOff val="25000"/>
                </a:schemeClr>
              </a:solidFill>
            </a:endParaRPr>
          </a:p>
          <a:p>
            <a:endParaRPr lang="en-US" dirty="0"/>
          </a:p>
        </p:txBody>
      </p:sp>
    </p:spTree>
    <p:extLst>
      <p:ext uri="{BB962C8B-B14F-4D97-AF65-F5344CB8AC3E}">
        <p14:creationId xmlns:p14="http://schemas.microsoft.com/office/powerpoint/2010/main" val="42388805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339704" y="959570"/>
            <a:ext cx="8242300" cy="3232727"/>
          </a:xfrm>
        </p:spPr>
        <p:txBody>
          <a:bodyPr/>
          <a:lstStyle/>
          <a:p>
            <a:pPr>
              <a:spcBef>
                <a:spcPts val="0"/>
              </a:spcBef>
            </a:pPr>
            <a:r>
              <a:rPr lang="en-US" sz="1200" dirty="0" smtClean="0">
                <a:solidFill>
                  <a:srgbClr val="1F497D"/>
                </a:solidFill>
                <a:latin typeface="Calibri" panose="020F0502020204030204" pitchFamily="34" charset="0"/>
                <a:ea typeface="Calibri" panose="020F0502020204030204" pitchFamily="34" charset="0"/>
              </a:rPr>
              <a:t>Create </a:t>
            </a:r>
            <a:r>
              <a:rPr lang="en-US" sz="1200" dirty="0">
                <a:solidFill>
                  <a:srgbClr val="1F497D"/>
                </a:solidFill>
                <a:latin typeface="Calibri" panose="020F0502020204030204" pitchFamily="34" charset="0"/>
                <a:ea typeface="Calibri" panose="020F0502020204030204" pitchFamily="34" charset="0"/>
              </a:rPr>
              <a:t>Listener Fails with Message 'The WSFC cluster could not bring the Network Name resource online'</a:t>
            </a:r>
            <a:endParaRPr lang="en-US" sz="1200" dirty="0">
              <a:latin typeface="Times New Roman" panose="02020603050405020304" pitchFamily="18" charset="0"/>
              <a:ea typeface="Calibri" panose="020F0502020204030204" pitchFamily="34" charset="0"/>
            </a:endParaRPr>
          </a:p>
          <a:p>
            <a:pPr marL="342900" marR="0">
              <a:spcBef>
                <a:spcPts val="0"/>
              </a:spcBef>
              <a:spcAft>
                <a:spcPts val="0"/>
              </a:spcAft>
            </a:pPr>
            <a:r>
              <a:rPr lang="en-US" sz="1200" u="sng" dirty="0">
                <a:solidFill>
                  <a:srgbClr val="000000"/>
                </a:solidFill>
                <a:latin typeface="Calibri" panose="020F0502020204030204" pitchFamily="34" charset="0"/>
                <a:ea typeface="Calibri" panose="020F0502020204030204" pitchFamily="34" charset="0"/>
                <a:hlinkClick r:id="rId2"/>
              </a:rPr>
              <a:t>http://blogs.msdn.com/b/alwaysonpro/archive/2014/03/25/create-listener-fails-with-message-the-wsfc-cluster-could-not-bring-the-network-name-resource-online.aspx</a:t>
            </a:r>
            <a:endParaRPr lang="en-US" sz="1200" dirty="0">
              <a:latin typeface="Times New Roman" panose="02020603050405020304" pitchFamily="18" charset="0"/>
              <a:ea typeface="Calibri" panose="020F0502020204030204" pitchFamily="34" charset="0"/>
            </a:endParaRPr>
          </a:p>
          <a:p>
            <a:pPr>
              <a:spcBef>
                <a:spcPts val="0"/>
              </a:spcBef>
            </a:pPr>
            <a:r>
              <a:rPr lang="en-US" sz="1200" dirty="0">
                <a:solidFill>
                  <a:srgbClr val="1F497D"/>
                </a:solidFill>
                <a:latin typeface="Calibri" panose="020F0502020204030204" pitchFamily="34" charset="0"/>
                <a:ea typeface="Calibri" panose="020F0502020204030204" pitchFamily="34" charset="0"/>
              </a:rPr>
              <a:t>Create Availability Group Listener Fails with Message 19471, ‘The WSFC cluster could not bring the Network Name resource online’</a:t>
            </a:r>
            <a:endParaRPr lang="en-US" sz="1200" dirty="0">
              <a:latin typeface="Times New Roman" panose="02020603050405020304" pitchFamily="18" charset="0"/>
              <a:ea typeface="Calibri" panose="020F0502020204030204" pitchFamily="34" charset="0"/>
            </a:endParaRPr>
          </a:p>
          <a:p>
            <a:pPr marL="342900" marR="0">
              <a:spcBef>
                <a:spcPts val="0"/>
              </a:spcBef>
              <a:spcAft>
                <a:spcPts val="0"/>
              </a:spcAft>
            </a:pPr>
            <a:r>
              <a:rPr lang="en-US" sz="1200" u="sng" dirty="0">
                <a:solidFill>
                  <a:srgbClr val="000000"/>
                </a:solidFill>
                <a:latin typeface="Calibri" panose="020F0502020204030204" pitchFamily="34" charset="0"/>
                <a:ea typeface="Calibri" panose="020F0502020204030204" pitchFamily="34" charset="0"/>
                <a:hlinkClick r:id="rId3"/>
              </a:rPr>
              <a:t>http://blogs.msdn.com/b/alwaysonpro/archive/2013/10/30/errors-while-trying-to-create-an-availability-group-listener.aspx</a:t>
            </a:r>
            <a:endParaRPr lang="en-US" sz="1200" dirty="0">
              <a:latin typeface="Times New Roman" panose="02020603050405020304" pitchFamily="18" charset="0"/>
              <a:ea typeface="Calibri" panose="020F0502020204030204" pitchFamily="34" charset="0"/>
            </a:endParaRPr>
          </a:p>
          <a:p>
            <a:pPr>
              <a:spcBef>
                <a:spcPts val="0"/>
              </a:spcBef>
            </a:pPr>
            <a:r>
              <a:rPr lang="en-US" sz="1200" dirty="0">
                <a:solidFill>
                  <a:srgbClr val="1F497D"/>
                </a:solidFill>
                <a:latin typeface="Calibri" panose="020F0502020204030204" pitchFamily="34" charset="0"/>
                <a:ea typeface="Calibri" panose="020F0502020204030204" pitchFamily="34" charset="0"/>
              </a:rPr>
              <a:t>Failover Cluster Step-by-Step Guide: Configuring Accounts in Active Directory</a:t>
            </a:r>
            <a:endParaRPr lang="en-US" sz="1200" dirty="0">
              <a:latin typeface="Times New Roman" panose="02020603050405020304" pitchFamily="18" charset="0"/>
              <a:ea typeface="Calibri" panose="020F0502020204030204" pitchFamily="34" charset="0"/>
            </a:endParaRPr>
          </a:p>
          <a:p>
            <a:pPr marL="342900" marR="0">
              <a:spcBef>
                <a:spcPts val="0"/>
              </a:spcBef>
              <a:spcAft>
                <a:spcPts val="0"/>
              </a:spcAft>
            </a:pPr>
            <a:r>
              <a:rPr lang="en-US" sz="1200" u="sng" dirty="0">
                <a:solidFill>
                  <a:srgbClr val="000000"/>
                </a:solidFill>
                <a:latin typeface="Calibri" panose="020F0502020204030204" pitchFamily="34" charset="0"/>
                <a:ea typeface="Calibri" panose="020F0502020204030204" pitchFamily="34" charset="0"/>
                <a:hlinkClick r:id="rId4"/>
              </a:rPr>
              <a:t>http://technet.microsoft.com/en-us/library/cc731002(WS.10).aspx</a:t>
            </a:r>
            <a:endParaRPr lang="en-US" sz="1200" dirty="0">
              <a:latin typeface="Times New Roman" panose="02020603050405020304" pitchFamily="18" charset="0"/>
              <a:ea typeface="Calibri" panose="020F0502020204030204" pitchFamily="34" charset="0"/>
            </a:endParaRPr>
          </a:p>
          <a:p>
            <a:pPr>
              <a:spcBef>
                <a:spcPts val="0"/>
              </a:spcBef>
            </a:pPr>
            <a:r>
              <a:rPr lang="en-US" sz="1200" dirty="0">
                <a:solidFill>
                  <a:srgbClr val="1F497D"/>
                </a:solidFill>
                <a:latin typeface="Calibri" panose="020F0502020204030204" pitchFamily="34" charset="0"/>
                <a:ea typeface="Calibri" panose="020F0502020204030204" pitchFamily="34" charset="0"/>
              </a:rPr>
              <a:t>Troubleshooting </a:t>
            </a:r>
            <a:r>
              <a:rPr lang="en-US" sz="1200" dirty="0" err="1">
                <a:solidFill>
                  <a:srgbClr val="1F497D"/>
                </a:solidFill>
                <a:latin typeface="Calibri" panose="020F0502020204030204" pitchFamily="34" charset="0"/>
                <a:ea typeface="Calibri" panose="020F0502020204030204" pitchFamily="34" charset="0"/>
              </a:rPr>
              <a:t>AlwaysOn</a:t>
            </a:r>
            <a:r>
              <a:rPr lang="en-US" sz="1200" dirty="0">
                <a:solidFill>
                  <a:srgbClr val="1F497D"/>
                </a:solidFill>
                <a:latin typeface="Calibri" panose="020F0502020204030204" pitchFamily="34" charset="0"/>
                <a:ea typeface="Calibri" panose="020F0502020204030204" pitchFamily="34" charset="0"/>
              </a:rPr>
              <a:t> availability group listener creation in SQL Server 2012</a:t>
            </a:r>
            <a:endParaRPr lang="en-US" sz="1200" dirty="0">
              <a:latin typeface="Times New Roman" panose="02020603050405020304" pitchFamily="18" charset="0"/>
              <a:ea typeface="Calibri" panose="020F0502020204030204" pitchFamily="34" charset="0"/>
            </a:endParaRPr>
          </a:p>
          <a:p>
            <a:pPr marL="342900" marR="0">
              <a:spcBef>
                <a:spcPts val="0"/>
              </a:spcBef>
              <a:spcAft>
                <a:spcPts val="0"/>
              </a:spcAft>
            </a:pPr>
            <a:r>
              <a:rPr lang="en-US" sz="1200" u="sng" dirty="0">
                <a:solidFill>
                  <a:srgbClr val="000000"/>
                </a:solidFill>
                <a:latin typeface="Calibri" panose="020F0502020204030204" pitchFamily="34" charset="0"/>
                <a:ea typeface="Calibri" panose="020F0502020204030204" pitchFamily="34" charset="0"/>
                <a:hlinkClick r:id="rId5"/>
              </a:rPr>
              <a:t>http://support.microsoft.com/kb/2829783</a:t>
            </a:r>
            <a:endParaRPr lang="en-US" sz="1200" dirty="0">
              <a:latin typeface="Times New Roman" panose="02020603050405020304" pitchFamily="18" charset="0"/>
              <a:ea typeface="Calibri" panose="020F0502020204030204" pitchFamily="34" charset="0"/>
            </a:endParaRPr>
          </a:p>
          <a:p>
            <a:pPr>
              <a:spcBef>
                <a:spcPts val="0"/>
              </a:spcBef>
            </a:pPr>
            <a:r>
              <a:rPr lang="en-US" sz="1200" dirty="0">
                <a:solidFill>
                  <a:srgbClr val="1F497D"/>
                </a:solidFill>
                <a:latin typeface="Calibri" panose="020F0502020204030204" pitchFamily="34" charset="0"/>
                <a:ea typeface="Calibri" panose="020F0502020204030204" pitchFamily="34" charset="0"/>
              </a:rPr>
              <a:t>Create Listener Fails with Message 'The WSFC cluster could not bring the Network Name resource online'</a:t>
            </a:r>
            <a:endParaRPr lang="en-US" sz="1200" dirty="0">
              <a:latin typeface="Times New Roman" panose="02020603050405020304" pitchFamily="18" charset="0"/>
              <a:ea typeface="Calibri" panose="020F0502020204030204" pitchFamily="34" charset="0"/>
            </a:endParaRPr>
          </a:p>
          <a:p>
            <a:pPr marL="342900" marR="0">
              <a:spcBef>
                <a:spcPts val="0"/>
              </a:spcBef>
              <a:spcAft>
                <a:spcPts val="0"/>
              </a:spcAft>
            </a:pPr>
            <a:r>
              <a:rPr lang="en-US" sz="1200" u="sng" dirty="0">
                <a:solidFill>
                  <a:srgbClr val="000000"/>
                </a:solidFill>
                <a:latin typeface="Calibri" panose="020F0502020204030204" pitchFamily="34" charset="0"/>
                <a:ea typeface="Calibri" panose="020F0502020204030204" pitchFamily="34" charset="0"/>
                <a:hlinkClick r:id="rId2"/>
              </a:rPr>
              <a:t>http://blogs.msdn.com/b/alwaysonpro/archive/2014/03/25/create-listener-fails-with-message-the-wsfc-cluster-could-not-bring-the-network-name-resource-online.aspx</a:t>
            </a:r>
            <a:endParaRPr lang="en-US" sz="1200" dirty="0">
              <a:latin typeface="Times New Roman" panose="02020603050405020304" pitchFamily="18" charset="0"/>
              <a:ea typeface="Calibri" panose="020F0502020204030204" pitchFamily="34" charset="0"/>
            </a:endParaRPr>
          </a:p>
          <a:p>
            <a:pPr>
              <a:spcBef>
                <a:spcPts val="0"/>
              </a:spcBef>
            </a:pPr>
            <a:r>
              <a:rPr lang="en-US" sz="1200" dirty="0">
                <a:solidFill>
                  <a:srgbClr val="1F497D"/>
                </a:solidFill>
                <a:latin typeface="Calibri" panose="020F0502020204030204" pitchFamily="34" charset="0"/>
                <a:ea typeface="Calibri" panose="020F0502020204030204" pitchFamily="34" charset="0"/>
              </a:rPr>
              <a:t>Connection Timeouts in Multi-subnet Availability Group</a:t>
            </a:r>
            <a:endParaRPr lang="en-US" sz="1200" dirty="0">
              <a:latin typeface="Times New Roman" panose="02020603050405020304" pitchFamily="18" charset="0"/>
              <a:ea typeface="Calibri" panose="020F0502020204030204" pitchFamily="34" charset="0"/>
            </a:endParaRPr>
          </a:p>
          <a:p>
            <a:pPr marL="342900" marR="0">
              <a:spcBef>
                <a:spcPts val="0"/>
              </a:spcBef>
              <a:spcAft>
                <a:spcPts val="0"/>
              </a:spcAft>
            </a:pPr>
            <a:r>
              <a:rPr lang="en-US" sz="1200" u="sng" dirty="0">
                <a:solidFill>
                  <a:srgbClr val="000000"/>
                </a:solidFill>
                <a:latin typeface="Calibri" panose="020F0502020204030204" pitchFamily="34" charset="0"/>
                <a:ea typeface="Calibri" panose="020F0502020204030204" pitchFamily="34" charset="0"/>
                <a:hlinkClick r:id="rId6"/>
              </a:rPr>
              <a:t>http://blogs.msdn.com/b/alwaysonpro/archive/2014/06/03/connection-timeouts-in-multi-subnet-availability-group.aspx</a:t>
            </a:r>
            <a:endParaRPr lang="en-US" sz="1200" dirty="0">
              <a:latin typeface="Times New Roman" panose="02020603050405020304" pitchFamily="18" charset="0"/>
              <a:ea typeface="Calibri" panose="020F0502020204030204" pitchFamily="34" charset="0"/>
            </a:endParaRPr>
          </a:p>
          <a:p>
            <a:pPr>
              <a:spcBef>
                <a:spcPts val="0"/>
              </a:spcBef>
            </a:pPr>
            <a:r>
              <a:rPr lang="en-US" sz="1200" dirty="0">
                <a:solidFill>
                  <a:srgbClr val="1F497D"/>
                </a:solidFill>
                <a:latin typeface="Calibri" panose="020F0502020204030204" pitchFamily="34" charset="0"/>
                <a:ea typeface="Calibri" panose="020F0502020204030204" pitchFamily="34"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endParaRPr lang="en-US" sz="1200" dirty="0"/>
          </a:p>
        </p:txBody>
      </p:sp>
      <p:sp>
        <p:nvSpPr>
          <p:cNvPr id="3" name="Title 2"/>
          <p:cNvSpPr>
            <a:spLocks noGrp="1"/>
          </p:cNvSpPr>
          <p:nvPr>
            <p:ph type="title"/>
          </p:nvPr>
        </p:nvSpPr>
        <p:spPr/>
        <p:txBody>
          <a:bodyPr/>
          <a:lstStyle/>
          <a:p>
            <a:r>
              <a:rPr lang="en-US" dirty="0" smtClean="0"/>
              <a:t>Listener References</a:t>
            </a:r>
            <a:endParaRPr lang="en-US" dirty="0"/>
          </a:p>
        </p:txBody>
      </p:sp>
    </p:spTree>
    <p:extLst>
      <p:ext uri="{BB962C8B-B14F-4D97-AF65-F5344CB8AC3E}">
        <p14:creationId xmlns:p14="http://schemas.microsoft.com/office/powerpoint/2010/main" val="35051434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44500" y="843864"/>
            <a:ext cx="8242300" cy="3232727"/>
          </a:xfrm>
        </p:spPr>
        <p:txBody>
          <a:bodyPr/>
          <a:lstStyle/>
          <a:p>
            <a:r>
              <a:rPr lang="en-US" sz="1200" dirty="0"/>
              <a:t>Requirements and Recommendations for a Multi-Site Failover Cluster</a:t>
            </a:r>
          </a:p>
          <a:p>
            <a:r>
              <a:rPr lang="en-US" sz="1200" u="sng" dirty="0">
                <a:hlinkClick r:id="rId2"/>
              </a:rPr>
              <a:t>http://technet.microsoft.com/en-us/library/dd197575(v=WS.10).aspx</a:t>
            </a:r>
            <a:endParaRPr lang="en-US" sz="1200" dirty="0"/>
          </a:p>
          <a:p>
            <a:r>
              <a:rPr lang="en-US" sz="1200" dirty="0"/>
              <a:t>SQL Server Multi-Subnet Clustering (SQL Server)</a:t>
            </a:r>
          </a:p>
          <a:p>
            <a:r>
              <a:rPr lang="en-US" sz="1200" u="sng" dirty="0">
                <a:hlinkClick r:id="rId3"/>
              </a:rPr>
              <a:t>http://technet.microsoft.com/en-us/library/ff878716.aspx</a:t>
            </a:r>
            <a:endParaRPr lang="en-US" sz="1200" dirty="0"/>
          </a:p>
          <a:p>
            <a:r>
              <a:rPr lang="en-US" sz="1200" dirty="0"/>
              <a:t>(written for SQL Failover Cluster instances but multi-subnet information applies to </a:t>
            </a:r>
            <a:r>
              <a:rPr lang="en-US" sz="1200" dirty="0" err="1"/>
              <a:t>AlwaysOn</a:t>
            </a:r>
            <a:r>
              <a:rPr lang="en-US" sz="1200" dirty="0"/>
              <a:t> too)</a:t>
            </a:r>
          </a:p>
          <a:p>
            <a:r>
              <a:rPr lang="en-US" sz="1200" dirty="0"/>
              <a:t>Description of what to consider when you deploy Windows Server 2008 failover cluster nodes on different, routed subnets</a:t>
            </a:r>
          </a:p>
          <a:p>
            <a:r>
              <a:rPr lang="en-US" sz="1200" u="sng" dirty="0">
                <a:hlinkClick r:id="rId4"/>
              </a:rPr>
              <a:t>http://support.microsoft.com/kb/947048</a:t>
            </a:r>
            <a:endParaRPr lang="en-US" sz="1200" dirty="0"/>
          </a:p>
          <a:p>
            <a:r>
              <a:rPr lang="en-US" sz="1200" dirty="0"/>
              <a:t>DNS Registration with the Network Name Resource</a:t>
            </a:r>
          </a:p>
          <a:p>
            <a:r>
              <a:rPr lang="en-US" sz="1200" u="sng" dirty="0">
                <a:hlinkClick r:id="rId5"/>
              </a:rPr>
              <a:t>http://blogs.msdn.com/b/clustering/archive/2009/07/17/9836756.aspx</a:t>
            </a:r>
            <a:endParaRPr lang="en-US" sz="1200" dirty="0"/>
          </a:p>
          <a:p>
            <a:r>
              <a:rPr lang="en-US" sz="1200" dirty="0"/>
              <a:t>Time-out error and you cannot connect to a SQL Server 2012 </a:t>
            </a:r>
            <a:r>
              <a:rPr lang="en-US" sz="1200" dirty="0" err="1"/>
              <a:t>AlwaysOn</a:t>
            </a:r>
            <a:r>
              <a:rPr lang="en-US" sz="1200" dirty="0"/>
              <a:t> availability group listener in a multi-subnet environment</a:t>
            </a:r>
          </a:p>
          <a:p>
            <a:r>
              <a:rPr lang="en-US" sz="1200" u="sng" dirty="0">
                <a:hlinkClick r:id="rId6"/>
              </a:rPr>
              <a:t>http://support.microsoft.com/kb/2792139</a:t>
            </a:r>
            <a:endParaRPr lang="en-US" sz="1200" dirty="0"/>
          </a:p>
          <a:p>
            <a:r>
              <a:rPr lang="en-US" sz="1200" dirty="0"/>
              <a:t>Connection times out when you use </a:t>
            </a:r>
            <a:r>
              <a:rPr lang="en-US" sz="1200" dirty="0" err="1"/>
              <a:t>AlwaysOn</a:t>
            </a:r>
            <a:r>
              <a:rPr lang="en-US" sz="1200" dirty="0"/>
              <a:t> availability group listener with </a:t>
            </a:r>
            <a:r>
              <a:rPr lang="en-US" sz="1200" dirty="0" err="1"/>
              <a:t>MultiSubnetFailover</a:t>
            </a:r>
            <a:r>
              <a:rPr lang="en-US" sz="1200" dirty="0"/>
              <a:t> parameter</a:t>
            </a:r>
          </a:p>
          <a:p>
            <a:r>
              <a:rPr lang="en-US" sz="1200" u="sng" dirty="0">
                <a:hlinkClick r:id="rId7"/>
              </a:rPr>
              <a:t>http://support.microsoft.com/kb/2870437</a:t>
            </a:r>
            <a:endParaRPr lang="en-US" sz="1200" dirty="0"/>
          </a:p>
          <a:p>
            <a:r>
              <a:rPr lang="en-US" sz="1200" dirty="0"/>
              <a:t>Connection Timeouts in Multi-subnet Availability Group</a:t>
            </a:r>
          </a:p>
          <a:p>
            <a:r>
              <a:rPr lang="en-US" sz="1200" u="sng" dirty="0">
                <a:hlinkClick r:id="rId8"/>
              </a:rPr>
              <a:t>http://blogs.msdn.com/b/alwaysonpro/archive/2014/06/03/connection-timeouts-in-multi-subnet-availability-group.aspx</a:t>
            </a:r>
            <a:endParaRPr lang="en-US" sz="1200" dirty="0"/>
          </a:p>
          <a:p>
            <a:endParaRPr lang="en-US" dirty="0"/>
          </a:p>
        </p:txBody>
      </p:sp>
      <p:sp>
        <p:nvSpPr>
          <p:cNvPr id="3" name="Title 2"/>
          <p:cNvSpPr>
            <a:spLocks noGrp="1"/>
          </p:cNvSpPr>
          <p:nvPr>
            <p:ph type="title"/>
          </p:nvPr>
        </p:nvSpPr>
        <p:spPr/>
        <p:txBody>
          <a:bodyPr/>
          <a:lstStyle/>
          <a:p>
            <a:r>
              <a:rPr lang="en-US" dirty="0" smtClean="0"/>
              <a:t>Multi-Subnet</a:t>
            </a:r>
            <a:endParaRPr lang="en-US" dirty="0"/>
          </a:p>
        </p:txBody>
      </p:sp>
    </p:spTree>
    <p:extLst>
      <p:ext uri="{BB962C8B-B14F-4D97-AF65-F5344CB8AC3E}">
        <p14:creationId xmlns:p14="http://schemas.microsoft.com/office/powerpoint/2010/main" val="8525096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44500" y="671471"/>
            <a:ext cx="8242300" cy="3232727"/>
          </a:xfrm>
        </p:spPr>
        <p:txBody>
          <a:bodyPr/>
          <a:lstStyle/>
          <a:p>
            <a:r>
              <a:rPr lang="en-US" sz="1200" dirty="0" smtClean="0"/>
              <a:t>Recommended </a:t>
            </a:r>
            <a:r>
              <a:rPr lang="en-US" sz="1200" dirty="0"/>
              <a:t>updates and configuration options for SQL Server 2012 and SQL Server 2014 used with high-performance workloads</a:t>
            </a:r>
          </a:p>
          <a:p>
            <a:r>
              <a:rPr lang="en-US" sz="1200" u="sng" dirty="0">
                <a:hlinkClick r:id="rId2"/>
              </a:rPr>
              <a:t>http://support.microsoft.com/kb/2964518</a:t>
            </a:r>
            <a:endParaRPr lang="en-US" sz="1200" dirty="0"/>
          </a:p>
          <a:p>
            <a:r>
              <a:rPr lang="en-US" sz="1200" dirty="0" err="1"/>
              <a:t>AlwaysOn</a:t>
            </a:r>
            <a:r>
              <a:rPr lang="en-US" sz="1200" dirty="0"/>
              <a:t> Architecture Guide: Building a High Availability and Disaster Recovery Solution by Using </a:t>
            </a:r>
            <a:r>
              <a:rPr lang="en-US" sz="1200" dirty="0" err="1"/>
              <a:t>AlwaysOn</a:t>
            </a:r>
            <a:r>
              <a:rPr lang="en-US" sz="1200" dirty="0"/>
              <a:t> Availability Groups</a:t>
            </a:r>
          </a:p>
          <a:p>
            <a:r>
              <a:rPr lang="en-US" sz="1200" u="sng" dirty="0">
                <a:hlinkClick r:id="rId3"/>
              </a:rPr>
              <a:t>http://msdn.microsoft.com/en-us/library/jj191711.aspx</a:t>
            </a:r>
            <a:endParaRPr lang="en-US" sz="1200" dirty="0"/>
          </a:p>
          <a:p>
            <a:r>
              <a:rPr lang="en-US" sz="1200" dirty="0"/>
              <a:t>SQL Server 2012 </a:t>
            </a:r>
            <a:r>
              <a:rPr lang="en-US" sz="1200" dirty="0" err="1"/>
              <a:t>AlwaysOn</a:t>
            </a:r>
            <a:r>
              <a:rPr lang="en-US" sz="1200" dirty="0"/>
              <a:t> High Availability and Disaster Recovery Design Patterns</a:t>
            </a:r>
          </a:p>
          <a:p>
            <a:r>
              <a:rPr lang="en-US" sz="1200" u="sng" dirty="0">
                <a:hlinkClick r:id="rId4"/>
              </a:rPr>
              <a:t>http://blogs.msdn.com/b/sqlcat/archive/2013/11/20/sql-server-2012-alwayson-high-availability-and-disaster-recovery-design-patterns.aspx</a:t>
            </a:r>
            <a:endParaRPr lang="en-US" sz="1200" dirty="0"/>
          </a:p>
          <a:p>
            <a:r>
              <a:rPr lang="en-US" sz="1200" dirty="0"/>
              <a:t> </a:t>
            </a:r>
          </a:p>
          <a:p>
            <a:r>
              <a:rPr lang="en-US" sz="1200" dirty="0" smtClean="0"/>
              <a:t>BLOGS</a:t>
            </a:r>
            <a:endParaRPr lang="en-US" sz="1200" dirty="0"/>
          </a:p>
          <a:p>
            <a:r>
              <a:rPr lang="en-US" sz="1200" dirty="0" smtClean="0"/>
              <a:t>CSS </a:t>
            </a:r>
            <a:r>
              <a:rPr lang="en-US" sz="1200" dirty="0"/>
              <a:t>SQL Server Engineers</a:t>
            </a:r>
          </a:p>
          <a:p>
            <a:r>
              <a:rPr lang="en-US" sz="1200" u="sng" dirty="0">
                <a:hlinkClick r:id="rId5"/>
              </a:rPr>
              <a:t>http://blogs.msdn.com/b/psssql/archive/tags/alwayson/</a:t>
            </a:r>
            <a:endParaRPr lang="en-US" sz="1200" dirty="0"/>
          </a:p>
          <a:p>
            <a:r>
              <a:rPr lang="en-US" sz="1200" dirty="0"/>
              <a:t>SQL </a:t>
            </a:r>
            <a:r>
              <a:rPr lang="en-US" sz="1200" dirty="0" err="1"/>
              <a:t>AlwaysOn</a:t>
            </a:r>
            <a:r>
              <a:rPr lang="en-US" sz="1200" dirty="0"/>
              <a:t> Team Blog</a:t>
            </a:r>
          </a:p>
          <a:p>
            <a:r>
              <a:rPr lang="en-US" sz="1200" u="sng" dirty="0">
                <a:hlinkClick r:id="rId6"/>
              </a:rPr>
              <a:t>http://blogs.msdn.com/b/sqlalwayson/</a:t>
            </a:r>
            <a:endParaRPr lang="en-US" sz="1200" dirty="0"/>
          </a:p>
          <a:p>
            <a:r>
              <a:rPr lang="en-US" sz="1200" dirty="0" err="1"/>
              <a:t>AlwaysOn</a:t>
            </a:r>
            <a:r>
              <a:rPr lang="en-US" sz="1200" dirty="0"/>
              <a:t> Professional</a:t>
            </a:r>
          </a:p>
          <a:p>
            <a:r>
              <a:rPr lang="en-US" sz="1200" u="sng" dirty="0">
                <a:hlinkClick r:id="rId7"/>
              </a:rPr>
              <a:t>http://blogs.msdn.com/b/alwaysonpro/</a:t>
            </a:r>
            <a:endParaRPr lang="en-US" sz="1200" dirty="0"/>
          </a:p>
          <a:p>
            <a:endParaRPr lang="en-US" dirty="0"/>
          </a:p>
        </p:txBody>
      </p:sp>
      <p:sp>
        <p:nvSpPr>
          <p:cNvPr id="3" name="Title 2"/>
          <p:cNvSpPr>
            <a:spLocks noGrp="1"/>
          </p:cNvSpPr>
          <p:nvPr>
            <p:ph type="title"/>
          </p:nvPr>
        </p:nvSpPr>
        <p:spPr/>
        <p:txBody>
          <a:bodyPr/>
          <a:lstStyle/>
          <a:p>
            <a:r>
              <a:rPr lang="en-US" dirty="0" smtClean="0"/>
              <a:t>Architecture and Blogs</a:t>
            </a:r>
            <a:endParaRPr lang="en-US" dirty="0"/>
          </a:p>
        </p:txBody>
      </p:sp>
    </p:spTree>
    <p:extLst>
      <p:ext uri="{BB962C8B-B14F-4D97-AF65-F5344CB8AC3E}">
        <p14:creationId xmlns:p14="http://schemas.microsoft.com/office/powerpoint/2010/main" val="17443339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52438" y="751563"/>
            <a:ext cx="8242300" cy="3866620"/>
          </a:xfrm>
        </p:spPr>
        <p:txBody>
          <a:bodyPr/>
          <a:lstStyle/>
          <a:p>
            <a:r>
              <a:rPr lang="en-US" sz="1200" dirty="0"/>
              <a:t>Appendix A: Details of How Quorum Works in a Failover Cluster</a:t>
            </a:r>
          </a:p>
          <a:p>
            <a:r>
              <a:rPr lang="en-US" sz="1200" u="sng" dirty="0">
                <a:hlinkClick r:id="rId2"/>
              </a:rPr>
              <a:t>http://technet.microsoft.com/en-us/library/cc730649(v=ws.10).aspx</a:t>
            </a:r>
            <a:endParaRPr lang="en-US" sz="1200" dirty="0"/>
          </a:p>
          <a:p>
            <a:r>
              <a:rPr lang="en-US" sz="1200" dirty="0"/>
              <a:t>Force Quorum in a Single-Site or Multi-Site Failover Cluster</a:t>
            </a:r>
          </a:p>
          <a:p>
            <a:r>
              <a:rPr lang="en-US" sz="1200" u="sng" dirty="0">
                <a:hlinkClick r:id="rId3"/>
              </a:rPr>
              <a:t>http://technet.microsoft.com/en-us/library/dd197500(v=WS.10).aspx</a:t>
            </a:r>
            <a:endParaRPr lang="en-US" sz="1200" dirty="0"/>
          </a:p>
          <a:p>
            <a:r>
              <a:rPr lang="en-US" sz="1200" dirty="0"/>
              <a:t>List of Cluster Hotfixes for Windows Server 2008 R2</a:t>
            </a:r>
          </a:p>
          <a:p>
            <a:r>
              <a:rPr lang="en-US" sz="1200" u="sng" dirty="0">
                <a:hlinkClick r:id="rId4"/>
              </a:rPr>
              <a:t>http://social.technet.microsoft.com/wiki/contents/articles/2008.list-of-cluster-hotfixes-for-windows-server-2008-r2.aspx</a:t>
            </a:r>
            <a:endParaRPr lang="en-US" sz="1200" dirty="0"/>
          </a:p>
          <a:p>
            <a:r>
              <a:rPr lang="en-US" sz="1200" dirty="0"/>
              <a:t>Recommended hotfixes and updates for Windows Server 2008 R2 SP1 Failover Clusters</a:t>
            </a:r>
          </a:p>
          <a:p>
            <a:r>
              <a:rPr lang="en-US" sz="1200" u="sng" dirty="0">
                <a:hlinkClick r:id="rId5"/>
              </a:rPr>
              <a:t>http://support.microsoft.com/kb/2545685</a:t>
            </a:r>
            <a:endParaRPr lang="en-US" sz="1200" dirty="0"/>
          </a:p>
          <a:p>
            <a:r>
              <a:rPr lang="en-US" sz="1200" dirty="0"/>
              <a:t>Active Directory Permissions for Cluster Accounts</a:t>
            </a:r>
          </a:p>
          <a:p>
            <a:r>
              <a:rPr lang="en-US" sz="1200" u="sng" dirty="0">
                <a:hlinkClick r:id="rId6"/>
              </a:rPr>
              <a:t>http://technet.microsoft.com/en-us/library/cc756188(v=WS.10).aspx</a:t>
            </a:r>
            <a:endParaRPr lang="en-US" sz="1200" dirty="0"/>
          </a:p>
          <a:p>
            <a:r>
              <a:rPr lang="en-US" sz="1200" dirty="0"/>
              <a:t>Failover Cluster Step-by-Step Guide: Configuring Accounts in Active Directory</a:t>
            </a:r>
          </a:p>
          <a:p>
            <a:r>
              <a:rPr lang="en-US" sz="1200" u="sng" dirty="0">
                <a:hlinkClick r:id="rId7"/>
              </a:rPr>
              <a:t>http://technet.microsoft.com/en-us/library/cc731002(WS.10).aspx</a:t>
            </a:r>
            <a:endParaRPr lang="en-US" sz="1200" dirty="0"/>
          </a:p>
          <a:p>
            <a:r>
              <a:rPr lang="en-US" sz="1200" dirty="0"/>
              <a:t>Tuning Failover Cluster Network Thresholds</a:t>
            </a:r>
          </a:p>
          <a:p>
            <a:r>
              <a:rPr lang="en-US" sz="1200" u="sng" dirty="0">
                <a:hlinkClick r:id="rId8"/>
              </a:rPr>
              <a:t>http://blogs.msdn.com/b/clustering/archive/2012/11/21/10370765.aspx</a:t>
            </a:r>
            <a:endParaRPr lang="en-US" sz="1200" dirty="0"/>
          </a:p>
          <a:p>
            <a:r>
              <a:rPr lang="en-US" sz="1200" dirty="0"/>
              <a:t>Configure Heartbeat and DNS Settings in a Multi-Site Failover Cluster</a:t>
            </a:r>
          </a:p>
          <a:p>
            <a:r>
              <a:rPr lang="en-US" sz="1200" u="sng" dirty="0">
                <a:hlinkClick r:id="rId9"/>
              </a:rPr>
              <a:t>http://technet.microsoft.com/en-us/library/dd197562(v=WS.10).aspx</a:t>
            </a:r>
            <a:endParaRPr lang="en-US" sz="1200" dirty="0"/>
          </a:p>
          <a:p>
            <a:r>
              <a:rPr lang="en-US" sz="1200" dirty="0"/>
              <a:t>Clustering and High-Availability</a:t>
            </a:r>
          </a:p>
          <a:p>
            <a:r>
              <a:rPr lang="en-US" sz="1200" u="sng" dirty="0">
                <a:hlinkClick r:id="rId8"/>
              </a:rPr>
              <a:t>http://blogs.msdn.com/b/clustering/archive/2012/11/21/10370765.aspx</a:t>
            </a:r>
            <a:endParaRPr lang="en-US" sz="1200" dirty="0"/>
          </a:p>
          <a:p>
            <a:endParaRPr lang="en-US" dirty="0"/>
          </a:p>
        </p:txBody>
      </p:sp>
      <p:sp>
        <p:nvSpPr>
          <p:cNvPr id="3" name="Title 2"/>
          <p:cNvSpPr>
            <a:spLocks noGrp="1"/>
          </p:cNvSpPr>
          <p:nvPr>
            <p:ph type="title"/>
          </p:nvPr>
        </p:nvSpPr>
        <p:spPr/>
        <p:txBody>
          <a:bodyPr/>
          <a:lstStyle/>
          <a:p>
            <a:r>
              <a:rPr lang="en-US" dirty="0" smtClean="0"/>
              <a:t>Clustering</a:t>
            </a:r>
            <a:endParaRPr lang="en-US" dirty="0"/>
          </a:p>
        </p:txBody>
      </p:sp>
    </p:spTree>
    <p:extLst>
      <p:ext uri="{BB962C8B-B14F-4D97-AF65-F5344CB8AC3E}">
        <p14:creationId xmlns:p14="http://schemas.microsoft.com/office/powerpoint/2010/main" val="24187481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314651" y="843864"/>
            <a:ext cx="8242300" cy="3232727"/>
          </a:xfrm>
        </p:spPr>
        <p:txBody>
          <a:bodyPr/>
          <a:lstStyle/>
          <a:p>
            <a:r>
              <a:rPr lang="en-US" sz="1400" dirty="0"/>
              <a:t>Manual Failover of Availability Group to Disaster Recovery site in Multi-Site Cluster</a:t>
            </a:r>
          </a:p>
          <a:p>
            <a:r>
              <a:rPr lang="en-US" sz="1400" u="sng" dirty="0">
                <a:hlinkClick r:id="rId2"/>
              </a:rPr>
              <a:t>http://blogs.msdn.com/b/alwaysonpro/archive/2014/03/04/manual-failover-of-availability-group-to-disaster-recovery-site-in-multi-site-cluster.aspx</a:t>
            </a:r>
            <a:endParaRPr lang="en-US" sz="1400" dirty="0"/>
          </a:p>
          <a:p>
            <a:r>
              <a:rPr lang="en-US" sz="1400" dirty="0"/>
              <a:t>Perform a Forced Manual Failover of an Availability Group (SQL Server)</a:t>
            </a:r>
          </a:p>
          <a:p>
            <a:r>
              <a:rPr lang="en-US" sz="1400" u="sng" dirty="0">
                <a:hlinkClick r:id="rId3"/>
              </a:rPr>
              <a:t>https://msdn.microsoft.com/en-us/library/ff877957.aspx</a:t>
            </a:r>
            <a:endParaRPr lang="en-US" sz="1400" dirty="0"/>
          </a:p>
          <a:p>
            <a:r>
              <a:rPr lang="en-US" sz="1400" dirty="0"/>
              <a:t>WSFC Disaster Recovery through Forced Quorum (SQL Server)</a:t>
            </a:r>
          </a:p>
          <a:p>
            <a:r>
              <a:rPr lang="en-US" sz="1400" u="sng" dirty="0">
                <a:hlinkClick r:id="rId4"/>
              </a:rPr>
              <a:t>https://msdn.microsoft.com/en-us/library/hh270277.aspx</a:t>
            </a:r>
            <a:endParaRPr lang="en-US" sz="1400" dirty="0"/>
          </a:p>
          <a:p>
            <a:r>
              <a:rPr lang="en-US" sz="1400" dirty="0"/>
              <a:t>Appendix A: Details of How Quorum Works in a Failover Cluster</a:t>
            </a:r>
          </a:p>
          <a:p>
            <a:r>
              <a:rPr lang="en-US" sz="1400" u="sng" dirty="0">
                <a:hlinkClick r:id="rId5"/>
              </a:rPr>
              <a:t>https://technet.microsoft.com/en-us/library/cc730649(v=WS.10).aspx</a:t>
            </a:r>
            <a:endParaRPr lang="en-US" sz="1400" dirty="0"/>
          </a:p>
          <a:p>
            <a:r>
              <a:rPr lang="en-US" sz="1400" dirty="0"/>
              <a:t>Determine Availability Group Synchronization State, Minimize Data Loss When Quorum is Forced</a:t>
            </a:r>
          </a:p>
          <a:p>
            <a:r>
              <a:rPr lang="en-US" sz="1400" u="sng" dirty="0">
                <a:hlinkClick r:id="rId6"/>
              </a:rPr>
              <a:t>http://blogs.msdn.com/b/alwaysonpro/archive/2014/11/11/determine-availability-group-synchronization-state-when-failing-over-to-a-disaster-recovery-site.aspx</a:t>
            </a:r>
            <a:endParaRPr lang="en-US" sz="1400" dirty="0"/>
          </a:p>
          <a:p>
            <a:r>
              <a:rPr lang="en-US" dirty="0"/>
              <a:t> </a:t>
            </a:r>
          </a:p>
          <a:p>
            <a:r>
              <a:rPr lang="en-US" dirty="0"/>
              <a:t> </a:t>
            </a:r>
          </a:p>
          <a:p>
            <a:endParaRPr lang="en-US" dirty="0"/>
          </a:p>
        </p:txBody>
      </p:sp>
      <p:sp>
        <p:nvSpPr>
          <p:cNvPr id="3" name="Title 2"/>
          <p:cNvSpPr>
            <a:spLocks noGrp="1"/>
          </p:cNvSpPr>
          <p:nvPr>
            <p:ph type="title"/>
          </p:nvPr>
        </p:nvSpPr>
        <p:spPr/>
        <p:txBody>
          <a:bodyPr/>
          <a:lstStyle/>
          <a:p>
            <a:r>
              <a:rPr lang="en-US" dirty="0" smtClean="0"/>
              <a:t>Forced Failover</a:t>
            </a:r>
            <a:endParaRPr lang="en-US" dirty="0"/>
          </a:p>
        </p:txBody>
      </p:sp>
    </p:spTree>
    <p:extLst>
      <p:ext uri="{BB962C8B-B14F-4D97-AF65-F5344CB8AC3E}">
        <p14:creationId xmlns:p14="http://schemas.microsoft.com/office/powerpoint/2010/main" val="35066280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p:cNvSpPr>
            <a:spLocks noGrp="1"/>
          </p:cNvSpPr>
          <p:nvPr>
            <p:ph sz="half" idx="1"/>
          </p:nvPr>
        </p:nvSpPr>
        <p:spPr/>
        <p:txBody>
          <a:bodyPr/>
          <a:lstStyle/>
          <a:p>
            <a:pPr lvl="2"/>
            <a:r>
              <a:rPr lang="en-US" sz="2000" dirty="0" smtClean="0"/>
              <a:t>No Routing URLs present</a:t>
            </a:r>
            <a:endParaRPr lang="en-US" sz="2000" dirty="0"/>
          </a:p>
          <a:p>
            <a:pPr lvl="2"/>
            <a:r>
              <a:rPr lang="en-US" sz="2000" dirty="0" smtClean="0"/>
              <a:t>Incorrect port for routing URL</a:t>
            </a:r>
            <a:endParaRPr lang="en-US" sz="2000" dirty="0"/>
          </a:p>
          <a:p>
            <a:pPr lvl="2"/>
            <a:r>
              <a:rPr lang="en-US" sz="2000" dirty="0" smtClean="0"/>
              <a:t>Name resolution</a:t>
            </a:r>
          </a:p>
          <a:p>
            <a:pPr lvl="2"/>
            <a:r>
              <a:rPr lang="en-US" sz="2000" dirty="0" smtClean="0"/>
              <a:t>No Routing List present</a:t>
            </a:r>
          </a:p>
          <a:p>
            <a:pPr marL="0" lvl="2" indent="0">
              <a:buNone/>
            </a:pPr>
            <a:endParaRPr lang="en-US" sz="2000" dirty="0"/>
          </a:p>
        </p:txBody>
      </p:sp>
      <p:sp>
        <p:nvSpPr>
          <p:cNvPr id="15" name="Content Placeholder 14"/>
          <p:cNvSpPr>
            <a:spLocks noGrp="1"/>
          </p:cNvSpPr>
          <p:nvPr>
            <p:ph sz="quarter" idx="10"/>
          </p:nvPr>
        </p:nvSpPr>
        <p:spPr/>
        <p:txBody>
          <a:bodyPr/>
          <a:lstStyle/>
          <a:p>
            <a:r>
              <a:rPr lang="en-US" dirty="0" smtClean="0"/>
              <a:t>Configuration</a:t>
            </a:r>
            <a:endParaRPr lang="en-US" dirty="0"/>
          </a:p>
        </p:txBody>
      </p:sp>
      <p:sp>
        <p:nvSpPr>
          <p:cNvPr id="16" name="Content Placeholder 15"/>
          <p:cNvSpPr>
            <a:spLocks noGrp="1"/>
          </p:cNvSpPr>
          <p:nvPr>
            <p:ph sz="quarter" idx="11"/>
          </p:nvPr>
        </p:nvSpPr>
        <p:spPr/>
        <p:txBody>
          <a:bodyPr/>
          <a:lstStyle/>
          <a:p>
            <a:r>
              <a:rPr lang="en-US" dirty="0" smtClean="0"/>
              <a:t>Operation</a:t>
            </a:r>
            <a:endParaRPr lang="en-US" dirty="0"/>
          </a:p>
        </p:txBody>
      </p:sp>
      <p:sp>
        <p:nvSpPr>
          <p:cNvPr id="14" name="Content Placeholder 13"/>
          <p:cNvSpPr>
            <a:spLocks noGrp="1"/>
          </p:cNvSpPr>
          <p:nvPr>
            <p:ph sz="half" idx="12"/>
          </p:nvPr>
        </p:nvSpPr>
        <p:spPr/>
        <p:txBody>
          <a:bodyPr>
            <a:normAutofit/>
          </a:bodyPr>
          <a:lstStyle/>
          <a:p>
            <a:pPr lvl="2"/>
            <a:r>
              <a:rPr lang="en-US" sz="2000" dirty="0" smtClean="0"/>
              <a:t>AG listener not online</a:t>
            </a:r>
            <a:endParaRPr lang="en-US" sz="2000" dirty="0"/>
          </a:p>
          <a:p>
            <a:pPr lvl="2"/>
            <a:r>
              <a:rPr lang="en-US" sz="2000" dirty="0" smtClean="0"/>
              <a:t>Logins on secondary not present</a:t>
            </a:r>
            <a:endParaRPr lang="en-US" sz="2000" dirty="0"/>
          </a:p>
          <a:p>
            <a:pPr lvl="2"/>
            <a:r>
              <a:rPr lang="en-US" sz="2000" dirty="0" smtClean="0"/>
              <a:t>Connection string issues:</a:t>
            </a:r>
          </a:p>
          <a:p>
            <a:pPr lvl="3"/>
            <a:r>
              <a:rPr lang="en-US" sz="2000" dirty="0" smtClean="0"/>
              <a:t>“Initial Catalog” incorrect</a:t>
            </a:r>
            <a:endParaRPr lang="en-US" sz="2000" dirty="0"/>
          </a:p>
          <a:p>
            <a:pPr lvl="2"/>
            <a:r>
              <a:rPr lang="en-US" sz="2000" dirty="0" err="1" smtClean="0"/>
              <a:t>ApplicationIntent</a:t>
            </a:r>
            <a:r>
              <a:rPr lang="en-US" sz="2000" dirty="0"/>
              <a:t> </a:t>
            </a:r>
            <a:r>
              <a:rPr lang="en-US" sz="2000" dirty="0" smtClean="0"/>
              <a:t>not specified</a:t>
            </a:r>
            <a:endParaRPr lang="en-US" sz="2000" dirty="0"/>
          </a:p>
          <a:p>
            <a:pPr lvl="2"/>
            <a:r>
              <a:rPr lang="en-US" sz="2000" dirty="0" smtClean="0"/>
              <a:t>Secondary not connected to primary (SQL2012)</a:t>
            </a:r>
          </a:p>
          <a:p>
            <a:pPr lvl="2"/>
            <a:endParaRPr lang="en-US" sz="2000" dirty="0"/>
          </a:p>
          <a:p>
            <a:pPr marL="0" indent="0">
              <a:buNone/>
            </a:pPr>
            <a:endParaRPr lang="en-US" dirty="0"/>
          </a:p>
        </p:txBody>
      </p:sp>
      <p:sp>
        <p:nvSpPr>
          <p:cNvPr id="2" name="Title 1"/>
          <p:cNvSpPr>
            <a:spLocks noGrp="1"/>
          </p:cNvSpPr>
          <p:nvPr>
            <p:ph type="title"/>
          </p:nvPr>
        </p:nvSpPr>
        <p:spPr/>
        <p:txBody>
          <a:bodyPr/>
          <a:lstStyle/>
          <a:p>
            <a:r>
              <a:rPr lang="en-US" dirty="0" smtClean="0"/>
              <a:t>Read only routing issues</a:t>
            </a:r>
            <a:endParaRPr lang="en-US" dirty="0"/>
          </a:p>
        </p:txBody>
      </p:sp>
    </p:spTree>
    <p:extLst>
      <p:ext uri="{BB962C8B-B14F-4D97-AF65-F5344CB8AC3E}">
        <p14:creationId xmlns:p14="http://schemas.microsoft.com/office/powerpoint/2010/main" val="28792083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1145007"/>
            <a:ext cx="8229600" cy="3466058"/>
          </a:xfrm>
        </p:spPr>
        <p:txBody>
          <a:bodyPr>
            <a:normAutofit fontScale="92500" lnSpcReduction="20000"/>
          </a:bodyPr>
          <a:lstStyle/>
          <a:p>
            <a:r>
              <a:rPr lang="en-US" dirty="0"/>
              <a:t>SELECT </a:t>
            </a:r>
            <a:r>
              <a:rPr lang="en-US" dirty="0" err="1"/>
              <a:t>ar.replica_server_name</a:t>
            </a:r>
            <a:r>
              <a:rPr lang="en-US" dirty="0"/>
              <a:t> "When This Server is Primary", </a:t>
            </a:r>
          </a:p>
          <a:p>
            <a:r>
              <a:rPr lang="en-US" dirty="0" smtClean="0"/>
              <a:t>	</a:t>
            </a:r>
            <a:r>
              <a:rPr lang="en-US" dirty="0" err="1" smtClean="0"/>
              <a:t>rl.routing_priority</a:t>
            </a:r>
            <a:r>
              <a:rPr lang="en-US" dirty="0"/>
              <a:t>, </a:t>
            </a:r>
          </a:p>
          <a:p>
            <a:r>
              <a:rPr lang="en-US" dirty="0" smtClean="0"/>
              <a:t>	ar2.replica_server_name </a:t>
            </a:r>
            <a:r>
              <a:rPr lang="en-US" dirty="0"/>
              <a:t>"Route to this Server", </a:t>
            </a:r>
          </a:p>
          <a:p>
            <a:r>
              <a:rPr lang="en-US" dirty="0" smtClean="0"/>
              <a:t>	</a:t>
            </a:r>
            <a:r>
              <a:rPr lang="en-US" dirty="0" err="1" smtClean="0"/>
              <a:t>ar.secondary_role_allow_connections_desc</a:t>
            </a:r>
            <a:r>
              <a:rPr lang="en-US" dirty="0"/>
              <a:t>, </a:t>
            </a:r>
            <a:r>
              <a:rPr lang="en-US" dirty="0" smtClean="0"/>
              <a:t>	ar2.read_only_routing_url </a:t>
            </a:r>
            <a:endParaRPr lang="en-US" dirty="0"/>
          </a:p>
          <a:p>
            <a:r>
              <a:rPr lang="en-US" dirty="0"/>
              <a:t>FROM </a:t>
            </a:r>
            <a:r>
              <a:rPr lang="en-US" dirty="0" err="1"/>
              <a:t>sys.availability_read_only_routing_lists</a:t>
            </a:r>
            <a:r>
              <a:rPr lang="en-US" dirty="0"/>
              <a:t> </a:t>
            </a:r>
            <a:r>
              <a:rPr lang="en-US" dirty="0" err="1"/>
              <a:t>rl</a:t>
            </a:r>
            <a:endParaRPr lang="en-US" dirty="0"/>
          </a:p>
          <a:p>
            <a:r>
              <a:rPr lang="en-US" dirty="0"/>
              <a:t>  inner join </a:t>
            </a:r>
            <a:r>
              <a:rPr lang="en-US" dirty="0" err="1"/>
              <a:t>sys.availability_replicas</a:t>
            </a:r>
            <a:r>
              <a:rPr lang="en-US" dirty="0"/>
              <a:t> </a:t>
            </a:r>
            <a:r>
              <a:rPr lang="en-US" dirty="0" err="1"/>
              <a:t>ar</a:t>
            </a:r>
            <a:r>
              <a:rPr lang="en-US" dirty="0"/>
              <a:t> </a:t>
            </a:r>
          </a:p>
          <a:p>
            <a:r>
              <a:rPr lang="en-US" dirty="0" smtClean="0"/>
              <a:t>	on </a:t>
            </a:r>
            <a:r>
              <a:rPr lang="en-US" dirty="0" err="1"/>
              <a:t>rl.replica_id</a:t>
            </a:r>
            <a:r>
              <a:rPr lang="en-US" dirty="0"/>
              <a:t> = </a:t>
            </a:r>
            <a:r>
              <a:rPr lang="en-US" dirty="0" err="1"/>
              <a:t>ar.replica_id</a:t>
            </a:r>
            <a:endParaRPr lang="en-US" dirty="0"/>
          </a:p>
          <a:p>
            <a:r>
              <a:rPr lang="en-US" dirty="0"/>
              <a:t>  inner join </a:t>
            </a:r>
            <a:r>
              <a:rPr lang="en-US" dirty="0" err="1"/>
              <a:t>sys.availability_replicas</a:t>
            </a:r>
            <a:r>
              <a:rPr lang="en-US" dirty="0"/>
              <a:t> ar2</a:t>
            </a:r>
          </a:p>
          <a:p>
            <a:r>
              <a:rPr lang="en-US" dirty="0" smtClean="0"/>
              <a:t>	on </a:t>
            </a:r>
            <a:r>
              <a:rPr lang="en-US" dirty="0" err="1"/>
              <a:t>rl.read_only_replica_id</a:t>
            </a:r>
            <a:r>
              <a:rPr lang="en-US" dirty="0"/>
              <a:t> = ar2.replica_id</a:t>
            </a:r>
          </a:p>
          <a:p>
            <a:r>
              <a:rPr lang="en-US" dirty="0"/>
              <a:t>ORDER BY </a:t>
            </a:r>
            <a:r>
              <a:rPr lang="en-US" dirty="0" err="1"/>
              <a:t>ar.replica_server_name</a:t>
            </a:r>
            <a:r>
              <a:rPr lang="en-US" dirty="0"/>
              <a:t>, </a:t>
            </a:r>
            <a:r>
              <a:rPr lang="en-US" dirty="0" err="1"/>
              <a:t>rl.routing_priority</a:t>
            </a:r>
            <a:endParaRPr lang="en-US" dirty="0"/>
          </a:p>
          <a:p>
            <a:endParaRPr lang="en-US" dirty="0"/>
          </a:p>
        </p:txBody>
      </p:sp>
      <p:sp>
        <p:nvSpPr>
          <p:cNvPr id="2" name="Title 1"/>
          <p:cNvSpPr>
            <a:spLocks noGrp="1"/>
          </p:cNvSpPr>
          <p:nvPr>
            <p:ph type="title"/>
          </p:nvPr>
        </p:nvSpPr>
        <p:spPr/>
        <p:txBody>
          <a:bodyPr/>
          <a:lstStyle/>
          <a:p>
            <a:r>
              <a:rPr lang="en-US" dirty="0" smtClean="0"/>
              <a:t>Show Routing URLs / Lists</a:t>
            </a:r>
            <a:endParaRPr lang="en-US" dirty="0"/>
          </a:p>
        </p:txBody>
      </p:sp>
    </p:spTree>
    <p:extLst>
      <p:ext uri="{BB962C8B-B14F-4D97-AF65-F5344CB8AC3E}">
        <p14:creationId xmlns:p14="http://schemas.microsoft.com/office/powerpoint/2010/main" val="6761612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Listener Creation Issues</a:t>
            </a:r>
            <a:endParaRPr lang="en-US" dirty="0"/>
          </a:p>
        </p:txBody>
      </p:sp>
      <p:sp>
        <p:nvSpPr>
          <p:cNvPr id="7" name="Content Placeholder 6"/>
          <p:cNvSpPr>
            <a:spLocks noGrp="1"/>
          </p:cNvSpPr>
          <p:nvPr>
            <p:ph sz="quarter" idx="10"/>
          </p:nvPr>
        </p:nvSpPr>
        <p:spPr>
          <a:xfrm>
            <a:off x="452438" y="1417983"/>
            <a:ext cx="8242300" cy="3200200"/>
          </a:xfrm>
        </p:spPr>
        <p:txBody>
          <a:bodyPr/>
          <a:lstStyle/>
          <a:p>
            <a:pPr lvl="1"/>
            <a:r>
              <a:rPr lang="en-US" sz="1800" dirty="0" smtClean="0">
                <a:solidFill>
                  <a:schemeClr val="tx1">
                    <a:lumMod val="75000"/>
                    <a:lumOff val="25000"/>
                  </a:schemeClr>
                </a:solidFill>
              </a:rPr>
              <a:t>SQL </a:t>
            </a:r>
            <a:r>
              <a:rPr lang="en-US" sz="1800" dirty="0">
                <a:solidFill>
                  <a:schemeClr val="tx1">
                    <a:lumMod val="75000"/>
                    <a:lumOff val="25000"/>
                  </a:schemeClr>
                </a:solidFill>
              </a:rPr>
              <a:t>Calls Cluster APIs to create client access point (CAP).</a:t>
            </a:r>
          </a:p>
          <a:p>
            <a:pPr lvl="1"/>
            <a:r>
              <a:rPr lang="en-US" sz="1800" dirty="0">
                <a:solidFill>
                  <a:schemeClr val="tx1">
                    <a:lumMod val="75000"/>
                    <a:lumOff val="25000"/>
                  </a:schemeClr>
                </a:solidFill>
              </a:rPr>
              <a:t>Failures usually due to insufficient Active Directory Permissions</a:t>
            </a:r>
          </a:p>
          <a:p>
            <a:pPr lvl="2"/>
            <a:r>
              <a:rPr lang="en-US" dirty="0">
                <a:solidFill>
                  <a:schemeClr val="tx1">
                    <a:lumMod val="75000"/>
                    <a:lumOff val="25000"/>
                  </a:schemeClr>
                </a:solidFill>
              </a:rPr>
              <a:t>Can confirm by looking at cluster logs</a:t>
            </a:r>
          </a:p>
          <a:p>
            <a:pPr lvl="2"/>
            <a:r>
              <a:rPr lang="en-US" dirty="0">
                <a:solidFill>
                  <a:schemeClr val="tx1">
                    <a:lumMod val="75000"/>
                    <a:lumOff val="25000"/>
                  </a:schemeClr>
                </a:solidFill>
              </a:rPr>
              <a:t>Two general ways to fix</a:t>
            </a:r>
          </a:p>
          <a:p>
            <a:pPr lvl="2"/>
            <a:r>
              <a:rPr lang="en-US" dirty="0">
                <a:solidFill>
                  <a:schemeClr val="tx1">
                    <a:lumMod val="75000"/>
                    <a:lumOff val="25000"/>
                  </a:schemeClr>
                </a:solidFill>
                <a:hlinkClick r:id="rId3"/>
              </a:rPr>
              <a:t>http://technet.microsoft.com/en-us/library/cc756188(v=WS.10).aspx</a:t>
            </a:r>
            <a:endParaRPr lang="en-US" dirty="0">
              <a:solidFill>
                <a:schemeClr val="tx1">
                  <a:lumMod val="75000"/>
                  <a:lumOff val="25000"/>
                </a:schemeClr>
              </a:solidFill>
            </a:endParaRPr>
          </a:p>
          <a:p>
            <a:pPr lvl="2"/>
            <a:r>
              <a:rPr lang="en-US" dirty="0">
                <a:solidFill>
                  <a:schemeClr val="tx1">
                    <a:lumMod val="75000"/>
                    <a:lumOff val="25000"/>
                  </a:schemeClr>
                </a:solidFill>
                <a:hlinkClick r:id="rId4"/>
              </a:rPr>
              <a:t>http://technet.microsoft.com/en-us/library/cc731002(WS.10).aspx</a:t>
            </a:r>
            <a:endParaRPr lang="en-US" dirty="0">
              <a:solidFill>
                <a:schemeClr val="tx1">
                  <a:lumMod val="75000"/>
                  <a:lumOff val="25000"/>
                </a:schemeClr>
              </a:solidFill>
            </a:endParaRPr>
          </a:p>
          <a:p>
            <a:pPr lvl="2"/>
            <a:r>
              <a:rPr lang="en-US" dirty="0">
                <a:solidFill>
                  <a:schemeClr val="tx1">
                    <a:lumMod val="75000"/>
                    <a:lumOff val="25000"/>
                  </a:schemeClr>
                </a:solidFill>
                <a:hlinkClick r:id="rId5"/>
              </a:rPr>
              <a:t>http://support.microsoft.com/kb/2829783</a:t>
            </a:r>
            <a:endParaRPr lang="en-US" dirty="0">
              <a:solidFill>
                <a:schemeClr val="tx1">
                  <a:lumMod val="75000"/>
                  <a:lumOff val="25000"/>
                </a:schemeClr>
              </a:solidFill>
            </a:endParaRPr>
          </a:p>
          <a:p>
            <a:pPr lvl="1"/>
            <a:r>
              <a:rPr lang="en-US" sz="1800" dirty="0">
                <a:solidFill>
                  <a:schemeClr val="tx1">
                    <a:lumMod val="75000"/>
                    <a:lumOff val="25000"/>
                  </a:schemeClr>
                </a:solidFill>
              </a:rPr>
              <a:t>If you have trouble creating in SQL, try to create CAP in WSFC Manager</a:t>
            </a:r>
          </a:p>
          <a:p>
            <a:pPr lvl="1"/>
            <a:r>
              <a:rPr lang="en-US" sz="1800" dirty="0">
                <a:solidFill>
                  <a:schemeClr val="tx1">
                    <a:lumMod val="75000"/>
                    <a:lumOff val="25000"/>
                  </a:schemeClr>
                </a:solidFill>
              </a:rPr>
              <a:t>IP Address / DNS naming conflicts next most common </a:t>
            </a:r>
            <a:r>
              <a:rPr lang="en-US" sz="1800" dirty="0" smtClean="0">
                <a:solidFill>
                  <a:schemeClr val="tx1">
                    <a:lumMod val="75000"/>
                    <a:lumOff val="25000"/>
                  </a:schemeClr>
                </a:solidFill>
              </a:rPr>
              <a:t>problem after AD permissions</a:t>
            </a:r>
            <a:endParaRPr lang="en-US" sz="1800" dirty="0">
              <a:solidFill>
                <a:schemeClr val="tx1">
                  <a:lumMod val="75000"/>
                  <a:lumOff val="25000"/>
                </a:schemeClr>
              </a:solidFill>
            </a:endParaRPr>
          </a:p>
          <a:p>
            <a:pPr lvl="0">
              <a:spcBef>
                <a:spcPts val="0"/>
              </a:spcBef>
            </a:pPr>
            <a:endParaRPr lang="en-US" sz="1800" dirty="0">
              <a:solidFill>
                <a:schemeClr val="tx1">
                  <a:lumMod val="75000"/>
                  <a:lumOff val="25000"/>
                </a:schemeClr>
              </a:solidFill>
            </a:endParaRPr>
          </a:p>
          <a:p>
            <a:endParaRPr lang="en-US" dirty="0"/>
          </a:p>
        </p:txBody>
      </p:sp>
    </p:spTree>
    <p:extLst>
      <p:ext uri="{BB962C8B-B14F-4D97-AF65-F5344CB8AC3E}">
        <p14:creationId xmlns:p14="http://schemas.microsoft.com/office/powerpoint/2010/main" val="21107757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Listener Connection Issues</a:t>
            </a:r>
            <a:endParaRPr lang="en-US" dirty="0"/>
          </a:p>
        </p:txBody>
      </p:sp>
      <p:sp>
        <p:nvSpPr>
          <p:cNvPr id="7" name="Content Placeholder 6"/>
          <p:cNvSpPr>
            <a:spLocks noGrp="1"/>
          </p:cNvSpPr>
          <p:nvPr>
            <p:ph sz="quarter" idx="10"/>
          </p:nvPr>
        </p:nvSpPr>
        <p:spPr>
          <a:xfrm>
            <a:off x="452438" y="1417983"/>
            <a:ext cx="8242300" cy="3200200"/>
          </a:xfrm>
        </p:spPr>
        <p:txBody>
          <a:bodyPr/>
          <a:lstStyle/>
          <a:p>
            <a:pPr lvl="2"/>
            <a:r>
              <a:rPr lang="en-US" dirty="0" smtClean="0">
                <a:solidFill>
                  <a:schemeClr val="tx1">
                    <a:lumMod val="75000"/>
                    <a:lumOff val="25000"/>
                  </a:schemeClr>
                </a:solidFill>
              </a:rPr>
              <a:t>Permissions</a:t>
            </a:r>
            <a:endParaRPr lang="en-US" dirty="0">
              <a:solidFill>
                <a:schemeClr val="tx1">
                  <a:lumMod val="75000"/>
                  <a:lumOff val="25000"/>
                </a:schemeClr>
              </a:solidFill>
            </a:endParaRPr>
          </a:p>
          <a:p>
            <a:pPr lvl="3"/>
            <a:r>
              <a:rPr lang="en-US" dirty="0">
                <a:solidFill>
                  <a:schemeClr val="tx1">
                    <a:lumMod val="75000"/>
                    <a:lumOff val="25000"/>
                  </a:schemeClr>
                </a:solidFill>
              </a:rPr>
              <a:t>Logins not sync’d  / orphaned Users</a:t>
            </a:r>
          </a:p>
          <a:p>
            <a:pPr lvl="3"/>
            <a:r>
              <a:rPr lang="en-US" dirty="0">
                <a:solidFill>
                  <a:schemeClr val="tx1">
                    <a:lumMod val="75000"/>
                    <a:lumOff val="25000"/>
                  </a:schemeClr>
                </a:solidFill>
              </a:rPr>
              <a:t>Possibly use contained databases</a:t>
            </a:r>
          </a:p>
          <a:p>
            <a:pPr lvl="2"/>
            <a:r>
              <a:rPr lang="en-US" dirty="0">
                <a:solidFill>
                  <a:schemeClr val="tx1">
                    <a:lumMod val="75000"/>
                    <a:lumOff val="25000"/>
                  </a:schemeClr>
                </a:solidFill>
              </a:rPr>
              <a:t>SQL Browser Service does not assist w/ port determination</a:t>
            </a:r>
          </a:p>
          <a:p>
            <a:pPr lvl="2"/>
            <a:r>
              <a:rPr lang="en-US" dirty="0">
                <a:solidFill>
                  <a:schemeClr val="tx1">
                    <a:lumMod val="75000"/>
                    <a:lumOff val="25000"/>
                  </a:schemeClr>
                </a:solidFill>
              </a:rPr>
              <a:t>Intermittent timeouts</a:t>
            </a:r>
          </a:p>
          <a:p>
            <a:pPr lvl="3"/>
            <a:r>
              <a:rPr lang="en-US" dirty="0">
                <a:solidFill>
                  <a:schemeClr val="tx1">
                    <a:lumMod val="75000"/>
                    <a:lumOff val="25000"/>
                  </a:schemeClr>
                </a:solidFill>
              </a:rPr>
              <a:t>Almost always Multi-subnet scenario</a:t>
            </a:r>
          </a:p>
          <a:p>
            <a:pPr lvl="3"/>
            <a:r>
              <a:rPr lang="en-US" dirty="0">
                <a:solidFill>
                  <a:schemeClr val="tx1">
                    <a:lumMod val="75000"/>
                    <a:lumOff val="25000"/>
                  </a:schemeClr>
                </a:solidFill>
              </a:rPr>
              <a:t>Incorrect client drivers</a:t>
            </a:r>
          </a:p>
          <a:p>
            <a:pPr lvl="2"/>
            <a:r>
              <a:rPr lang="en-US" smtClean="0">
                <a:solidFill>
                  <a:schemeClr val="tx1">
                    <a:lumMod val="75000"/>
                    <a:lumOff val="25000"/>
                  </a:schemeClr>
                </a:solidFill>
              </a:rPr>
              <a:t>http</a:t>
            </a:r>
            <a:r>
              <a:rPr lang="en-US" dirty="0">
                <a:solidFill>
                  <a:schemeClr val="tx1">
                    <a:lumMod val="75000"/>
                    <a:lumOff val="25000"/>
                  </a:schemeClr>
                </a:solidFill>
              </a:rPr>
              <a:t>://blogs.msdn.com/b/alwaysonpro/archive/2014/06/03/connection-timeouts-in-multi-subnet-availability-group.aspx</a:t>
            </a:r>
          </a:p>
          <a:p>
            <a:pPr lvl="0">
              <a:spcBef>
                <a:spcPts val="0"/>
              </a:spcBef>
            </a:pPr>
            <a:endParaRPr lang="en-US" sz="1800" dirty="0">
              <a:solidFill>
                <a:schemeClr val="tx1">
                  <a:lumMod val="75000"/>
                  <a:lumOff val="25000"/>
                </a:schemeClr>
              </a:solidFill>
            </a:endParaRPr>
          </a:p>
          <a:p>
            <a:endParaRPr lang="en-US" dirty="0"/>
          </a:p>
        </p:txBody>
      </p:sp>
    </p:spTree>
    <p:extLst>
      <p:ext uri="{BB962C8B-B14F-4D97-AF65-F5344CB8AC3E}">
        <p14:creationId xmlns:p14="http://schemas.microsoft.com/office/powerpoint/2010/main" val="28858427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WAIT TYPES</a:t>
            </a:r>
            <a:endParaRPr lang="en-US" dirty="0"/>
          </a:p>
        </p:txBody>
      </p:sp>
      <p:sp>
        <p:nvSpPr>
          <p:cNvPr id="7" name="Content Placeholder 6"/>
          <p:cNvSpPr>
            <a:spLocks noGrp="1"/>
          </p:cNvSpPr>
          <p:nvPr>
            <p:ph sz="quarter" idx="10"/>
          </p:nvPr>
        </p:nvSpPr>
        <p:spPr>
          <a:xfrm>
            <a:off x="452438" y="1417983"/>
            <a:ext cx="8242300" cy="3200200"/>
          </a:xfrm>
        </p:spPr>
        <p:txBody>
          <a:bodyPr/>
          <a:lstStyle/>
          <a:p>
            <a:pPr marL="342900" lvl="0" indent="-342900">
              <a:spcBef>
                <a:spcPts val="0"/>
              </a:spcBef>
              <a:buFont typeface="Arial"/>
              <a:buChar char="•"/>
            </a:pPr>
            <a:r>
              <a:rPr lang="en-US" sz="1800" dirty="0" err="1" smtClean="0">
                <a:solidFill>
                  <a:schemeClr val="tx1">
                    <a:lumMod val="75000"/>
                    <a:lumOff val="25000"/>
                  </a:schemeClr>
                </a:solidFill>
              </a:rPr>
              <a:t>sys.dm_hadr_cluster</a:t>
            </a:r>
            <a:endParaRPr lang="en-US" sz="1800" dirty="0">
              <a:solidFill>
                <a:schemeClr val="tx1">
                  <a:lumMod val="75000"/>
                  <a:lumOff val="25000"/>
                </a:schemeClr>
              </a:solidFill>
            </a:endParaRPr>
          </a:p>
          <a:p>
            <a:pPr lvl="1"/>
            <a:r>
              <a:rPr lang="en-US" sz="1800" dirty="0">
                <a:solidFill>
                  <a:schemeClr val="tx1">
                    <a:lumMod val="75000"/>
                    <a:lumOff val="25000"/>
                  </a:schemeClr>
                </a:solidFill>
              </a:rPr>
              <a:t>List the wait types for </a:t>
            </a:r>
            <a:r>
              <a:rPr lang="en-US" sz="1800" dirty="0" err="1">
                <a:solidFill>
                  <a:schemeClr val="tx1">
                    <a:lumMod val="75000"/>
                    <a:lumOff val="25000"/>
                  </a:schemeClr>
                </a:solidFill>
              </a:rPr>
              <a:t>AlwaysOn</a:t>
            </a:r>
            <a:r>
              <a:rPr lang="en-US" sz="1800" dirty="0">
                <a:solidFill>
                  <a:schemeClr val="tx1">
                    <a:lumMod val="75000"/>
                    <a:lumOff val="25000"/>
                  </a:schemeClr>
                </a:solidFill>
              </a:rPr>
              <a:t>:</a:t>
            </a:r>
          </a:p>
          <a:p>
            <a:pPr marL="295275" lvl="2" indent="0">
              <a:buNone/>
            </a:pPr>
            <a:r>
              <a:rPr lang="en-US" dirty="0" smtClean="0">
                <a:solidFill>
                  <a:schemeClr val="tx1">
                    <a:lumMod val="75000"/>
                    <a:lumOff val="25000"/>
                  </a:schemeClr>
                </a:solidFill>
              </a:rPr>
              <a:t>	SELECT </a:t>
            </a:r>
            <a:r>
              <a:rPr lang="en-US" dirty="0">
                <a:solidFill>
                  <a:schemeClr val="tx1">
                    <a:lumMod val="75000"/>
                    <a:lumOff val="25000"/>
                  </a:schemeClr>
                </a:solidFill>
              </a:rPr>
              <a:t>* FROM </a:t>
            </a:r>
            <a:r>
              <a:rPr lang="en-US" dirty="0" err="1">
                <a:solidFill>
                  <a:schemeClr val="tx1">
                    <a:lumMod val="75000"/>
                    <a:lumOff val="25000"/>
                  </a:schemeClr>
                </a:solidFill>
              </a:rPr>
              <a:t>sys.dm_os_wait_stats</a:t>
            </a:r>
            <a:r>
              <a:rPr lang="en-US" dirty="0">
                <a:solidFill>
                  <a:schemeClr val="tx1">
                    <a:lumMod val="75000"/>
                    <a:lumOff val="25000"/>
                  </a:schemeClr>
                </a:solidFill>
              </a:rPr>
              <a:t> </a:t>
            </a:r>
          </a:p>
          <a:p>
            <a:pPr marL="914400" lvl="2" indent="0">
              <a:buNone/>
            </a:pPr>
            <a:r>
              <a:rPr lang="en-US" dirty="0" smtClean="0">
                <a:solidFill>
                  <a:schemeClr val="tx1">
                    <a:lumMod val="75000"/>
                    <a:lumOff val="25000"/>
                  </a:schemeClr>
                </a:solidFill>
              </a:rPr>
              <a:t>WHERE </a:t>
            </a:r>
            <a:r>
              <a:rPr lang="en-US" dirty="0" err="1">
                <a:solidFill>
                  <a:schemeClr val="tx1">
                    <a:lumMod val="75000"/>
                    <a:lumOff val="25000"/>
                  </a:schemeClr>
                </a:solidFill>
              </a:rPr>
              <a:t>wait_type</a:t>
            </a:r>
            <a:r>
              <a:rPr lang="en-US" dirty="0">
                <a:solidFill>
                  <a:schemeClr val="tx1">
                    <a:lumMod val="75000"/>
                    <a:lumOff val="25000"/>
                  </a:schemeClr>
                </a:solidFill>
              </a:rPr>
              <a:t> LIKE '%</a:t>
            </a:r>
            <a:r>
              <a:rPr lang="en-US" dirty="0" err="1">
                <a:solidFill>
                  <a:schemeClr val="tx1">
                    <a:lumMod val="75000"/>
                    <a:lumOff val="25000"/>
                  </a:schemeClr>
                </a:solidFill>
              </a:rPr>
              <a:t>hadr</a:t>
            </a:r>
            <a:r>
              <a:rPr lang="en-US" dirty="0">
                <a:solidFill>
                  <a:schemeClr val="tx1">
                    <a:lumMod val="75000"/>
                    <a:lumOff val="25000"/>
                  </a:schemeClr>
                </a:solidFill>
              </a:rPr>
              <a:t>%'</a:t>
            </a:r>
          </a:p>
          <a:p>
            <a:pPr lvl="1"/>
            <a:r>
              <a:rPr lang="en-US" sz="1800" dirty="0" smtClean="0">
                <a:solidFill>
                  <a:schemeClr val="tx1">
                    <a:lumMod val="75000"/>
                    <a:lumOff val="25000"/>
                  </a:schemeClr>
                </a:solidFill>
                <a:hlinkClick r:id="rId3"/>
              </a:rPr>
              <a:t>http</a:t>
            </a:r>
            <a:r>
              <a:rPr lang="en-US" sz="1800" dirty="0">
                <a:solidFill>
                  <a:schemeClr val="tx1">
                    <a:lumMod val="75000"/>
                    <a:lumOff val="25000"/>
                  </a:schemeClr>
                </a:solidFill>
                <a:hlinkClick r:id="rId3"/>
              </a:rPr>
              <a:t>://msdn.microsoft.com/en-us/library/dn135332.aspx</a:t>
            </a:r>
            <a:endParaRPr lang="en-US" sz="1800" dirty="0">
              <a:solidFill>
                <a:schemeClr val="tx1">
                  <a:lumMod val="75000"/>
                  <a:lumOff val="25000"/>
                </a:schemeClr>
              </a:solidFill>
            </a:endParaRPr>
          </a:p>
          <a:p>
            <a:pPr lvl="1"/>
            <a:r>
              <a:rPr lang="en-US" sz="1800" dirty="0">
                <a:solidFill>
                  <a:schemeClr val="tx1">
                    <a:lumMod val="75000"/>
                    <a:lumOff val="25000"/>
                  </a:schemeClr>
                </a:solidFill>
                <a:hlinkClick r:id="rId4"/>
              </a:rPr>
              <a:t>http://msdn.microsoft.com/en-us/library/ms179984.aspx#waittypes</a:t>
            </a:r>
            <a:endParaRPr lang="en-US" sz="1800" dirty="0">
              <a:solidFill>
                <a:schemeClr val="tx1">
                  <a:lumMod val="75000"/>
                  <a:lumOff val="25000"/>
                </a:schemeClr>
              </a:solidFill>
            </a:endParaRPr>
          </a:p>
          <a:p>
            <a:pPr lvl="2"/>
            <a:r>
              <a:rPr lang="en-US" dirty="0">
                <a:solidFill>
                  <a:schemeClr val="tx1">
                    <a:lumMod val="75000"/>
                    <a:lumOff val="25000"/>
                  </a:schemeClr>
                </a:solidFill>
              </a:rPr>
              <a:t>HADR_SYNC_COMMIT</a:t>
            </a:r>
          </a:p>
          <a:p>
            <a:pPr lvl="2"/>
            <a:r>
              <a:rPr lang="en-US" dirty="0">
                <a:solidFill>
                  <a:schemeClr val="tx1">
                    <a:lumMod val="75000"/>
                    <a:lumOff val="25000"/>
                  </a:schemeClr>
                </a:solidFill>
              </a:rPr>
              <a:t>HADR_SYNCHRONIZING_THROTTLE</a:t>
            </a:r>
          </a:p>
          <a:p>
            <a:pPr lvl="2"/>
            <a:r>
              <a:rPr lang="en-US" dirty="0">
                <a:solidFill>
                  <a:schemeClr val="tx1">
                    <a:lumMod val="75000"/>
                    <a:lumOff val="25000"/>
                  </a:schemeClr>
                </a:solidFill>
              </a:rPr>
              <a:t>HADR_CLUSAPI_CALL</a:t>
            </a:r>
          </a:p>
          <a:p>
            <a:pPr marL="342900" lvl="0" indent="-342900">
              <a:spcBef>
                <a:spcPts val="0"/>
              </a:spcBef>
              <a:buFont typeface="Arial"/>
              <a:buChar char="•"/>
            </a:pPr>
            <a:endParaRPr lang="en-US" sz="1800" dirty="0">
              <a:solidFill>
                <a:schemeClr val="tx1">
                  <a:lumMod val="75000"/>
                  <a:lumOff val="25000"/>
                </a:schemeClr>
              </a:solidFill>
            </a:endParaRPr>
          </a:p>
          <a:p>
            <a:endParaRPr lang="en-US" dirty="0"/>
          </a:p>
        </p:txBody>
      </p:sp>
    </p:spTree>
    <p:extLst>
      <p:ext uri="{BB962C8B-B14F-4D97-AF65-F5344CB8AC3E}">
        <p14:creationId xmlns:p14="http://schemas.microsoft.com/office/powerpoint/2010/main" val="32047695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p:cNvSpPr>
            <a:spLocks noGrp="1"/>
          </p:cNvSpPr>
          <p:nvPr>
            <p:ph sz="half" idx="1"/>
          </p:nvPr>
        </p:nvSpPr>
        <p:spPr/>
        <p:txBody>
          <a:bodyPr/>
          <a:lstStyle/>
          <a:p>
            <a:pPr lvl="2"/>
            <a:r>
              <a:rPr lang="en-US" sz="2000" dirty="0"/>
              <a:t>Errors Joining Databases (35250)</a:t>
            </a:r>
          </a:p>
          <a:p>
            <a:pPr lvl="2"/>
            <a:r>
              <a:rPr lang="en-US" sz="2000" dirty="0" smtClean="0"/>
              <a:t>Listener </a:t>
            </a:r>
            <a:r>
              <a:rPr lang="en-US" sz="2000" dirty="0"/>
              <a:t>creation failures</a:t>
            </a:r>
          </a:p>
          <a:p>
            <a:pPr lvl="2"/>
            <a:r>
              <a:rPr lang="en-US" sz="2000" dirty="0" smtClean="0"/>
              <a:t>Read-Only </a:t>
            </a:r>
            <a:r>
              <a:rPr lang="en-US" sz="2000" dirty="0"/>
              <a:t>routing:  setup &amp; </a:t>
            </a:r>
            <a:r>
              <a:rPr lang="en-US" sz="2000" dirty="0" smtClean="0"/>
              <a:t>connections</a:t>
            </a:r>
            <a:endParaRPr lang="en-US" sz="2000" dirty="0"/>
          </a:p>
        </p:txBody>
      </p:sp>
      <p:sp>
        <p:nvSpPr>
          <p:cNvPr id="15" name="Content Placeholder 14"/>
          <p:cNvSpPr>
            <a:spLocks noGrp="1"/>
          </p:cNvSpPr>
          <p:nvPr>
            <p:ph sz="quarter" idx="10"/>
          </p:nvPr>
        </p:nvSpPr>
        <p:spPr/>
        <p:txBody>
          <a:bodyPr/>
          <a:lstStyle/>
          <a:p>
            <a:r>
              <a:rPr lang="en-US" dirty="0" smtClean="0"/>
              <a:t>Configuration</a:t>
            </a:r>
            <a:endParaRPr lang="en-US" dirty="0"/>
          </a:p>
        </p:txBody>
      </p:sp>
      <p:sp>
        <p:nvSpPr>
          <p:cNvPr id="16" name="Content Placeholder 15"/>
          <p:cNvSpPr>
            <a:spLocks noGrp="1"/>
          </p:cNvSpPr>
          <p:nvPr>
            <p:ph sz="quarter" idx="11"/>
          </p:nvPr>
        </p:nvSpPr>
        <p:spPr/>
        <p:txBody>
          <a:bodyPr/>
          <a:lstStyle/>
          <a:p>
            <a:r>
              <a:rPr lang="en-US" dirty="0" smtClean="0"/>
              <a:t>Operation</a:t>
            </a:r>
            <a:endParaRPr lang="en-US" dirty="0"/>
          </a:p>
        </p:txBody>
      </p:sp>
      <p:sp>
        <p:nvSpPr>
          <p:cNvPr id="14" name="Content Placeholder 13"/>
          <p:cNvSpPr>
            <a:spLocks noGrp="1"/>
          </p:cNvSpPr>
          <p:nvPr>
            <p:ph sz="half" idx="12"/>
          </p:nvPr>
        </p:nvSpPr>
        <p:spPr/>
        <p:txBody>
          <a:bodyPr>
            <a:normAutofit lnSpcReduction="10000"/>
          </a:bodyPr>
          <a:lstStyle/>
          <a:p>
            <a:pPr lvl="2"/>
            <a:r>
              <a:rPr lang="en-US" sz="2000" dirty="0"/>
              <a:t>Connecting to Listeners (especially Multi-subnet)</a:t>
            </a:r>
          </a:p>
          <a:p>
            <a:pPr lvl="2"/>
            <a:r>
              <a:rPr lang="en-US" sz="2000" dirty="0" smtClean="0"/>
              <a:t>Log </a:t>
            </a:r>
            <a:r>
              <a:rPr lang="en-US" sz="2000" dirty="0"/>
              <a:t>File Growth</a:t>
            </a:r>
          </a:p>
          <a:p>
            <a:pPr lvl="2"/>
            <a:r>
              <a:rPr lang="en-US" sz="2000" dirty="0"/>
              <a:t>Unexplained Failovers</a:t>
            </a:r>
          </a:p>
          <a:p>
            <a:pPr lvl="2"/>
            <a:r>
              <a:rPr lang="en-US" sz="2000" dirty="0" smtClean="0"/>
              <a:t>Secondary </a:t>
            </a:r>
            <a:r>
              <a:rPr lang="en-US" sz="2000" dirty="0"/>
              <a:t>cannot connect / databases not synchronizing</a:t>
            </a:r>
          </a:p>
          <a:p>
            <a:pPr lvl="2"/>
            <a:r>
              <a:rPr lang="en-US" sz="2000" dirty="0" smtClean="0"/>
              <a:t>Long </a:t>
            </a:r>
            <a:r>
              <a:rPr lang="en-US" sz="2000" dirty="0"/>
              <a:t>Failovers / Databases </a:t>
            </a:r>
            <a:r>
              <a:rPr lang="en-US" sz="2000" dirty="0" smtClean="0"/>
              <a:t>Inaccessible</a:t>
            </a:r>
          </a:p>
          <a:p>
            <a:pPr lvl="2"/>
            <a:endParaRPr lang="en-US" sz="2000" dirty="0"/>
          </a:p>
          <a:p>
            <a:pPr marL="0" indent="0">
              <a:buNone/>
            </a:pPr>
            <a:endParaRPr lang="en-US" dirty="0"/>
          </a:p>
        </p:txBody>
      </p:sp>
      <p:sp>
        <p:nvSpPr>
          <p:cNvPr id="2" name="Title 1"/>
          <p:cNvSpPr>
            <a:spLocks noGrp="1"/>
          </p:cNvSpPr>
          <p:nvPr>
            <p:ph type="title"/>
          </p:nvPr>
        </p:nvSpPr>
        <p:spPr/>
        <p:txBody>
          <a:bodyPr/>
          <a:lstStyle/>
          <a:p>
            <a:r>
              <a:rPr lang="en-US" dirty="0" smtClean="0"/>
              <a:t>Most common issues</a:t>
            </a:r>
            <a:endParaRPr lang="en-US" dirty="0"/>
          </a:p>
        </p:txBody>
      </p:sp>
    </p:spTree>
    <p:extLst>
      <p:ext uri="{BB962C8B-B14F-4D97-AF65-F5344CB8AC3E}">
        <p14:creationId xmlns:p14="http://schemas.microsoft.com/office/powerpoint/2010/main" val="149933894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Hardening vs REDO</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227" y="843865"/>
            <a:ext cx="4849793" cy="3394856"/>
          </a:xfrm>
          <a:prstGeom prst="rect">
            <a:avLst/>
          </a:prstGeom>
        </p:spPr>
      </p:pic>
      <p:sp>
        <p:nvSpPr>
          <p:cNvPr id="4" name="Rectangle 3"/>
          <p:cNvSpPr/>
          <p:nvPr/>
        </p:nvSpPr>
        <p:spPr>
          <a:xfrm>
            <a:off x="457200" y="4238721"/>
            <a:ext cx="8686800" cy="584775"/>
          </a:xfrm>
          <a:prstGeom prst="rect">
            <a:avLst/>
          </a:prstGeom>
        </p:spPr>
        <p:txBody>
          <a:bodyPr wrap="square">
            <a:spAutoFit/>
          </a:bodyPr>
          <a:lstStyle/>
          <a:p>
            <a:r>
              <a:rPr lang="en-US" sz="1600" b="1" dirty="0">
                <a:hlinkClick r:id="rId4"/>
              </a:rPr>
              <a:t>http://blogs.msdn.com/b/psssql/archive/2011/04/01/alwayson-hadron-learning-series-how-does-alwayson-process-a-synchronous-commit-request.aspx</a:t>
            </a:r>
            <a:endParaRPr lang="en-US" sz="1600" b="1" dirty="0"/>
          </a:p>
        </p:txBody>
      </p:sp>
      <p:sp>
        <p:nvSpPr>
          <p:cNvPr id="6" name="Content Placeholder 13"/>
          <p:cNvSpPr>
            <a:spLocks noGrp="1"/>
          </p:cNvSpPr>
          <p:nvPr>
            <p:ph sz="half" idx="4294967295"/>
          </p:nvPr>
        </p:nvSpPr>
        <p:spPr>
          <a:xfrm>
            <a:off x="5695978" y="947613"/>
            <a:ext cx="2712864" cy="3011738"/>
          </a:xfrm>
          <a:prstGeom prst="rect">
            <a:avLst/>
          </a:prstGeom>
        </p:spPr>
        <p:txBody>
          <a:bodyPr>
            <a:normAutofit fontScale="92500" lnSpcReduction="20000"/>
          </a:bodyPr>
          <a:lstStyle/>
          <a:p>
            <a:pPr lvl="2"/>
            <a:r>
              <a:rPr lang="en-US" sz="2000" dirty="0" smtClean="0"/>
              <a:t>Hardening – getting the log blocks to secondary</a:t>
            </a:r>
          </a:p>
          <a:p>
            <a:pPr lvl="2"/>
            <a:r>
              <a:rPr lang="en-US" sz="2000" dirty="0" smtClean="0"/>
              <a:t>REDO – replaying the log records on secondary</a:t>
            </a:r>
          </a:p>
          <a:p>
            <a:pPr lvl="2"/>
            <a:r>
              <a:rPr lang="en-US" sz="2000" dirty="0" smtClean="0"/>
              <a:t>SYNC state only pertains to Hardening</a:t>
            </a:r>
            <a:endParaRPr lang="en-US" sz="2000" dirty="0"/>
          </a:p>
          <a:p>
            <a:pPr marL="0" indent="0">
              <a:buNone/>
            </a:pPr>
            <a:endParaRPr lang="en-US" dirty="0"/>
          </a:p>
        </p:txBody>
      </p:sp>
    </p:spTree>
    <p:extLst>
      <p:ext uri="{BB962C8B-B14F-4D97-AF65-F5344CB8AC3E}">
        <p14:creationId xmlns:p14="http://schemas.microsoft.com/office/powerpoint/2010/main" val="19220611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Long Failovers</a:t>
            </a:r>
            <a:endParaRPr lang="en-US" dirty="0"/>
          </a:p>
        </p:txBody>
      </p:sp>
      <p:sp>
        <p:nvSpPr>
          <p:cNvPr id="7" name="Content Placeholder 6"/>
          <p:cNvSpPr>
            <a:spLocks noGrp="1"/>
          </p:cNvSpPr>
          <p:nvPr>
            <p:ph sz="quarter" idx="10"/>
          </p:nvPr>
        </p:nvSpPr>
        <p:spPr>
          <a:xfrm>
            <a:off x="452438" y="1417983"/>
            <a:ext cx="8242300" cy="3200200"/>
          </a:xfrm>
        </p:spPr>
        <p:txBody>
          <a:bodyPr/>
          <a:lstStyle/>
          <a:p>
            <a:pPr marL="342900" indent="-342900">
              <a:spcBef>
                <a:spcPts val="0"/>
              </a:spcBef>
              <a:buFont typeface="Arial"/>
              <a:buChar char="•"/>
            </a:pPr>
            <a:r>
              <a:rPr lang="en-US" sz="1800" dirty="0" smtClean="0">
                <a:solidFill>
                  <a:schemeClr val="tx1">
                    <a:lumMod val="75000"/>
                    <a:lumOff val="25000"/>
                  </a:schemeClr>
                </a:solidFill>
              </a:rPr>
              <a:t>Failovers </a:t>
            </a:r>
            <a:r>
              <a:rPr lang="en-US" sz="1800" dirty="0">
                <a:solidFill>
                  <a:schemeClr val="tx1">
                    <a:lumMod val="75000"/>
                    <a:lumOff val="25000"/>
                  </a:schemeClr>
                </a:solidFill>
              </a:rPr>
              <a:t>are done in “two pieces”</a:t>
            </a:r>
          </a:p>
          <a:p>
            <a:pPr marL="342900" indent="-342900">
              <a:spcBef>
                <a:spcPts val="0"/>
              </a:spcBef>
              <a:buFont typeface="Arial"/>
              <a:buChar char="•"/>
            </a:pPr>
            <a:r>
              <a:rPr lang="en-US" sz="1800" dirty="0">
                <a:solidFill>
                  <a:schemeClr val="tx1">
                    <a:lumMod val="75000"/>
                    <a:lumOff val="25000"/>
                  </a:schemeClr>
                </a:solidFill>
              </a:rPr>
              <a:t>Cluster part of failover is almost always very quick.</a:t>
            </a:r>
          </a:p>
          <a:p>
            <a:pPr marL="342900" indent="-342900">
              <a:spcBef>
                <a:spcPts val="0"/>
              </a:spcBef>
              <a:buFont typeface="Arial"/>
              <a:buChar char="•"/>
            </a:pPr>
            <a:r>
              <a:rPr lang="en-US" sz="1800" dirty="0">
                <a:solidFill>
                  <a:schemeClr val="tx1">
                    <a:lumMod val="75000"/>
                    <a:lumOff val="25000"/>
                  </a:schemeClr>
                </a:solidFill>
              </a:rPr>
              <a:t>Detection &amp; </a:t>
            </a:r>
            <a:r>
              <a:rPr lang="en-US" sz="1800" dirty="0" smtClean="0">
                <a:solidFill>
                  <a:schemeClr val="tx1">
                    <a:lumMod val="75000"/>
                    <a:lumOff val="25000"/>
                  </a:schemeClr>
                </a:solidFill>
              </a:rPr>
              <a:t>bringing </a:t>
            </a:r>
            <a:r>
              <a:rPr lang="en-US" sz="1800" dirty="0">
                <a:solidFill>
                  <a:schemeClr val="tx1">
                    <a:lumMod val="75000"/>
                    <a:lumOff val="25000"/>
                  </a:schemeClr>
                </a:solidFill>
              </a:rPr>
              <a:t>AG listener online is usually the slowest part of cluster failover</a:t>
            </a:r>
            <a:r>
              <a:rPr lang="en-US" sz="1800" dirty="0" smtClean="0">
                <a:solidFill>
                  <a:schemeClr val="tx1">
                    <a:lumMod val="75000"/>
                    <a:lumOff val="25000"/>
                  </a:schemeClr>
                </a:solidFill>
              </a:rPr>
              <a:t>.</a:t>
            </a:r>
          </a:p>
          <a:p>
            <a:pPr>
              <a:spcBef>
                <a:spcPts val="0"/>
              </a:spcBef>
            </a:pPr>
            <a:endParaRPr lang="en-US" sz="1800" dirty="0">
              <a:solidFill>
                <a:schemeClr val="tx1">
                  <a:lumMod val="75000"/>
                  <a:lumOff val="25000"/>
                </a:schemeClr>
              </a:solidFill>
            </a:endParaRPr>
          </a:p>
          <a:p>
            <a:pPr marL="342900" indent="-342900">
              <a:spcBef>
                <a:spcPts val="0"/>
              </a:spcBef>
              <a:buFont typeface="Arial"/>
              <a:buChar char="•"/>
            </a:pPr>
            <a:r>
              <a:rPr lang="en-US" sz="1800" dirty="0">
                <a:solidFill>
                  <a:schemeClr val="tx1">
                    <a:lumMod val="75000"/>
                    <a:lumOff val="25000"/>
                  </a:schemeClr>
                </a:solidFill>
              </a:rPr>
              <a:t>The “slow piece” is almost always “database recovery”</a:t>
            </a:r>
          </a:p>
          <a:p>
            <a:pPr marL="685800" lvl="1">
              <a:spcBef>
                <a:spcPts val="0"/>
              </a:spcBef>
            </a:pPr>
            <a:r>
              <a:rPr lang="en-US" sz="1400" dirty="0">
                <a:solidFill>
                  <a:schemeClr val="tx1">
                    <a:lumMod val="75000"/>
                    <a:lumOff val="25000"/>
                  </a:schemeClr>
                </a:solidFill>
              </a:rPr>
              <a:t>REDO queue blocking</a:t>
            </a:r>
          </a:p>
          <a:p>
            <a:pPr marL="685800" lvl="1">
              <a:spcBef>
                <a:spcPts val="0"/>
              </a:spcBef>
            </a:pPr>
            <a:r>
              <a:rPr lang="en-US" sz="1400" dirty="0">
                <a:solidFill>
                  <a:schemeClr val="tx1">
                    <a:lumMod val="75000"/>
                    <a:lumOff val="25000"/>
                  </a:schemeClr>
                </a:solidFill>
              </a:rPr>
              <a:t>Very high throughput</a:t>
            </a:r>
          </a:p>
          <a:p>
            <a:pPr marL="685800" lvl="1">
              <a:spcBef>
                <a:spcPts val="0"/>
              </a:spcBef>
            </a:pPr>
            <a:r>
              <a:rPr lang="en-US" sz="1400" dirty="0">
                <a:solidFill>
                  <a:schemeClr val="tx1">
                    <a:lumMod val="75000"/>
                    <a:lumOff val="25000"/>
                  </a:schemeClr>
                </a:solidFill>
              </a:rPr>
              <a:t>Slow checkpoints (i.e. storage bottleneck)</a:t>
            </a:r>
          </a:p>
          <a:p>
            <a:pPr marL="685800" lvl="1">
              <a:spcBef>
                <a:spcPts val="0"/>
              </a:spcBef>
            </a:pPr>
            <a:r>
              <a:rPr lang="en-US" sz="1400" dirty="0">
                <a:solidFill>
                  <a:schemeClr val="tx1">
                    <a:lumMod val="75000"/>
                    <a:lumOff val="25000"/>
                  </a:schemeClr>
                </a:solidFill>
              </a:rPr>
              <a:t>High number of VLFs</a:t>
            </a:r>
          </a:p>
          <a:p>
            <a:pPr marL="685800" lvl="1">
              <a:spcBef>
                <a:spcPts val="0"/>
              </a:spcBef>
            </a:pPr>
            <a:r>
              <a:rPr lang="en-US" sz="1400" dirty="0">
                <a:solidFill>
                  <a:schemeClr val="tx1">
                    <a:lumMod val="75000"/>
                    <a:lumOff val="25000"/>
                  </a:schemeClr>
                </a:solidFill>
              </a:rPr>
              <a:t>DBCC LOGINFO()</a:t>
            </a:r>
          </a:p>
          <a:p>
            <a:pPr marL="342900" lvl="0" indent="-342900">
              <a:spcBef>
                <a:spcPts val="0"/>
              </a:spcBef>
              <a:buFont typeface="Arial"/>
              <a:buChar char="•"/>
            </a:pPr>
            <a:endParaRPr lang="en-US" sz="1800" dirty="0">
              <a:solidFill>
                <a:schemeClr val="tx1">
                  <a:lumMod val="75000"/>
                  <a:lumOff val="25000"/>
                </a:schemeClr>
              </a:solidFill>
            </a:endParaRPr>
          </a:p>
          <a:p>
            <a:endParaRPr lang="en-US" dirty="0"/>
          </a:p>
        </p:txBody>
      </p:sp>
    </p:spTree>
    <p:extLst>
      <p:ext uri="{BB962C8B-B14F-4D97-AF65-F5344CB8AC3E}">
        <p14:creationId xmlns:p14="http://schemas.microsoft.com/office/powerpoint/2010/main" val="24817606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err="1" smtClean="0">
                <a:solidFill>
                  <a:schemeClr val="tx1">
                    <a:lumMod val="75000"/>
                    <a:lumOff val="25000"/>
                  </a:schemeClr>
                </a:solidFill>
              </a:rPr>
              <a:t>sys.dm_hadr_name_id_map</a:t>
            </a:r>
            <a:endParaRPr lang="en-US" dirty="0"/>
          </a:p>
        </p:txBody>
      </p:sp>
      <p:sp>
        <p:nvSpPr>
          <p:cNvPr id="7" name="Content Placeholder 6"/>
          <p:cNvSpPr>
            <a:spLocks noGrp="1"/>
          </p:cNvSpPr>
          <p:nvPr>
            <p:ph sz="quarter" idx="10"/>
          </p:nvPr>
        </p:nvSpPr>
        <p:spPr>
          <a:xfrm>
            <a:off x="452438" y="1417983"/>
            <a:ext cx="8242300" cy="3200200"/>
          </a:xfrm>
        </p:spPr>
        <p:txBody>
          <a:bodyPr/>
          <a:lstStyle/>
          <a:p>
            <a:pPr>
              <a:spcBef>
                <a:spcPts val="0"/>
              </a:spcBef>
            </a:pPr>
            <a:r>
              <a:rPr lang="en-US" sz="2000" dirty="0" smtClean="0">
                <a:solidFill>
                  <a:srgbClr val="2098D5"/>
                </a:solidFill>
              </a:rPr>
              <a:t>Shows </a:t>
            </a:r>
            <a:r>
              <a:rPr lang="en-US" sz="2000" dirty="0">
                <a:solidFill>
                  <a:srgbClr val="2098D5"/>
                </a:solidFill>
              </a:rPr>
              <a:t>the mapping of </a:t>
            </a:r>
            <a:r>
              <a:rPr lang="en-US" sz="2000" dirty="0" err="1">
                <a:solidFill>
                  <a:srgbClr val="2098D5"/>
                </a:solidFill>
              </a:rPr>
              <a:t>AlwaysOn</a:t>
            </a:r>
            <a:r>
              <a:rPr lang="en-US" sz="2000" dirty="0">
                <a:solidFill>
                  <a:srgbClr val="2098D5"/>
                </a:solidFill>
              </a:rPr>
              <a:t> availability groups that the current instance of SQL Server has joined to three unique IDs: an availability group ID, a WSFC resource ID, and a WSFC Group ID. The purpose of this mapping is to handle the scenario in which the WSFC resource/group is renamed</a:t>
            </a:r>
            <a:r>
              <a:rPr lang="en-US" sz="2000" dirty="0" smtClean="0">
                <a:solidFill>
                  <a:srgbClr val="2098D5"/>
                </a:solidFill>
              </a:rPr>
              <a:t>.</a:t>
            </a:r>
          </a:p>
          <a:p>
            <a:pPr>
              <a:spcBef>
                <a:spcPts val="0"/>
              </a:spcBef>
            </a:pPr>
            <a:endParaRPr lang="en-US" sz="2000" dirty="0">
              <a:solidFill>
                <a:srgbClr val="2098D5"/>
              </a:solidFill>
            </a:endParaRPr>
          </a:p>
          <a:p>
            <a:pPr>
              <a:spcBef>
                <a:spcPts val="0"/>
              </a:spcBef>
            </a:pPr>
            <a:r>
              <a:rPr lang="en-US" sz="2000" dirty="0">
                <a:hlinkClick r:id="rId3"/>
              </a:rPr>
              <a:t>http://technet.microsoft.com/en-us/library/hh710079.aspx</a:t>
            </a:r>
            <a:endParaRPr lang="en-US" sz="2000" dirty="0"/>
          </a:p>
          <a:p>
            <a:pPr>
              <a:spcBef>
                <a:spcPts val="0"/>
              </a:spcBef>
            </a:pPr>
            <a:endParaRPr lang="en-US" sz="2000" dirty="0">
              <a:solidFill>
                <a:srgbClr val="2098D5"/>
              </a:solidFill>
            </a:endParaRPr>
          </a:p>
          <a:p>
            <a:pPr lvl="0">
              <a:spcBef>
                <a:spcPts val="0"/>
              </a:spcBef>
            </a:pPr>
            <a:endParaRPr lang="en-US" sz="1800" dirty="0">
              <a:solidFill>
                <a:schemeClr val="tx1">
                  <a:lumMod val="75000"/>
                  <a:lumOff val="25000"/>
                </a:schemeClr>
              </a:solidFill>
            </a:endParaRPr>
          </a:p>
          <a:p>
            <a:endParaRPr lang="en-US" dirty="0"/>
          </a:p>
        </p:txBody>
      </p:sp>
    </p:spTree>
    <p:extLst>
      <p:ext uri="{BB962C8B-B14F-4D97-AF65-F5344CB8AC3E}">
        <p14:creationId xmlns:p14="http://schemas.microsoft.com/office/powerpoint/2010/main" val="333415708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err="1" smtClean="0">
                <a:solidFill>
                  <a:schemeClr val="tx1">
                    <a:lumMod val="75000"/>
                    <a:lumOff val="25000"/>
                  </a:schemeClr>
                </a:solidFill>
              </a:rPr>
              <a:t>sys.dm_hadr_name_id_map</a:t>
            </a:r>
            <a:r>
              <a:rPr lang="en-US" dirty="0" smtClean="0">
                <a:solidFill>
                  <a:schemeClr val="tx1">
                    <a:lumMod val="75000"/>
                    <a:lumOff val="25000"/>
                  </a:schemeClr>
                </a:solidFill>
              </a:rPr>
              <a:t> </a:t>
            </a:r>
            <a:r>
              <a:rPr lang="en-US" sz="1600" dirty="0" smtClean="0">
                <a:solidFill>
                  <a:schemeClr val="tx1">
                    <a:lumMod val="75000"/>
                    <a:lumOff val="25000"/>
                  </a:schemeClr>
                </a:solidFill>
              </a:rPr>
              <a:t>(continued)</a:t>
            </a:r>
            <a:endParaRPr lang="en-US" sz="1600" dirty="0"/>
          </a:p>
        </p:txBody>
      </p:sp>
      <p:pic>
        <p:nvPicPr>
          <p:cNvPr id="5" name="Picture 4"/>
          <p:cNvPicPr>
            <a:picLocks noChangeAspect="1"/>
          </p:cNvPicPr>
          <p:nvPr/>
        </p:nvPicPr>
        <p:blipFill>
          <a:blip r:embed="rId3"/>
          <a:stretch>
            <a:fillRect/>
          </a:stretch>
        </p:blipFill>
        <p:spPr>
          <a:xfrm>
            <a:off x="1104539" y="982760"/>
            <a:ext cx="6404535" cy="3560027"/>
          </a:xfrm>
          <a:prstGeom prst="rect">
            <a:avLst/>
          </a:prstGeom>
        </p:spPr>
      </p:pic>
      <p:cxnSp>
        <p:nvCxnSpPr>
          <p:cNvPr id="6" name="Straight Arrow Connector 5"/>
          <p:cNvCxnSpPr/>
          <p:nvPr/>
        </p:nvCxnSpPr>
        <p:spPr>
          <a:xfrm flipH="1">
            <a:off x="3009418" y="2016150"/>
            <a:ext cx="1562582" cy="2393804"/>
          </a:xfrm>
          <a:prstGeom prst="straightConnector1">
            <a:avLst/>
          </a:prstGeom>
          <a:ln w="57150">
            <a:solidFill>
              <a:srgbClr val="002060">
                <a:alpha val="6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4822009" y="2016150"/>
            <a:ext cx="942183" cy="646027"/>
          </a:xfrm>
          <a:prstGeom prst="straightConnector1">
            <a:avLst/>
          </a:prstGeom>
          <a:ln w="57150">
            <a:solidFill>
              <a:srgbClr val="002060">
                <a:alpha val="6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1987065" y="1877254"/>
            <a:ext cx="1462191" cy="703900"/>
          </a:xfrm>
          <a:prstGeom prst="straightConnector1">
            <a:avLst/>
          </a:prstGeom>
          <a:ln w="57150">
            <a:solidFill>
              <a:srgbClr val="FF0000">
                <a:alpha val="6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3009418" y="1941992"/>
            <a:ext cx="2593882" cy="1337477"/>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769146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LSNs vs Log Blocks</a:t>
            </a:r>
            <a:endParaRPr lang="en-US" dirty="0"/>
          </a:p>
        </p:txBody>
      </p:sp>
      <p:sp>
        <p:nvSpPr>
          <p:cNvPr id="7" name="Content Placeholder 6"/>
          <p:cNvSpPr>
            <a:spLocks noGrp="1"/>
          </p:cNvSpPr>
          <p:nvPr>
            <p:ph sz="quarter" idx="10"/>
          </p:nvPr>
        </p:nvSpPr>
        <p:spPr>
          <a:xfrm>
            <a:off x="452438" y="1157468"/>
            <a:ext cx="8242300" cy="3460715"/>
          </a:xfrm>
        </p:spPr>
        <p:txBody>
          <a:bodyPr/>
          <a:lstStyle/>
          <a:p>
            <a:r>
              <a:rPr lang="en-US" sz="1400" dirty="0" err="1" smtClean="0"/>
              <a:t>AlwaysOn</a:t>
            </a:r>
            <a:r>
              <a:rPr lang="en-US" sz="1400" dirty="0" smtClean="0"/>
              <a:t> </a:t>
            </a:r>
            <a:r>
              <a:rPr lang="en-US" sz="1400" dirty="0"/>
              <a:t>(aka HADRON, aka HADR) ships “log blocks” not LSNs or log records.</a:t>
            </a:r>
          </a:p>
          <a:p>
            <a:endParaRPr lang="en-US" sz="1400" dirty="0" smtClean="0"/>
          </a:p>
          <a:p>
            <a:r>
              <a:rPr lang="en-US" sz="1400" dirty="0" smtClean="0"/>
              <a:t>What </a:t>
            </a:r>
            <a:r>
              <a:rPr lang="en-US" sz="1400" dirty="0"/>
              <a:t>is an LSN and what is a log block</a:t>
            </a:r>
            <a:r>
              <a:rPr lang="en-US" sz="1400" dirty="0" smtClean="0"/>
              <a:t>?</a:t>
            </a:r>
          </a:p>
          <a:p>
            <a:pPr lvl="2"/>
            <a:r>
              <a:rPr lang="en-US" sz="1200" dirty="0" smtClean="0"/>
              <a:t> </a:t>
            </a:r>
            <a:r>
              <a:rPr lang="en-US" sz="1200" dirty="0"/>
              <a:t>log block is a logical collection of log records that are flushed together from RAM to disk.</a:t>
            </a:r>
          </a:p>
          <a:p>
            <a:pPr lvl="2"/>
            <a:r>
              <a:rPr lang="en-US" sz="1200" dirty="0"/>
              <a:t>An LSN is a sequential representation of the log record for an action that is hardened</a:t>
            </a:r>
            <a:r>
              <a:rPr lang="en-US" sz="1200" dirty="0" smtClean="0"/>
              <a:t>.</a:t>
            </a:r>
          </a:p>
          <a:p>
            <a:pPr lvl="2"/>
            <a:endParaRPr lang="en-US" sz="1200" dirty="0"/>
          </a:p>
          <a:p>
            <a:r>
              <a:rPr lang="en-US" sz="1400" dirty="0"/>
              <a:t>AO – does not wait for a transaction to complete before it ships log blocks.</a:t>
            </a:r>
          </a:p>
          <a:p>
            <a:endParaRPr lang="en-US" sz="1400" dirty="0" smtClean="0"/>
          </a:p>
          <a:p>
            <a:r>
              <a:rPr lang="en-US" sz="1400" dirty="0" smtClean="0"/>
              <a:t>AO </a:t>
            </a:r>
            <a:r>
              <a:rPr lang="en-US" sz="1400" dirty="0"/>
              <a:t>– ships log blocks when they are flushed to disk – regardless of when the transaction is committed.</a:t>
            </a:r>
          </a:p>
          <a:p>
            <a:endParaRPr lang="en-US" sz="1400" dirty="0" smtClean="0"/>
          </a:p>
          <a:p>
            <a:r>
              <a:rPr lang="en-US" sz="1400" dirty="0" smtClean="0"/>
              <a:t>Log </a:t>
            </a:r>
            <a:r>
              <a:rPr lang="en-US" sz="1400" dirty="0"/>
              <a:t>Blocks are flushed when:</a:t>
            </a:r>
          </a:p>
          <a:p>
            <a:pPr lvl="2"/>
            <a:r>
              <a:rPr lang="en-US" sz="1200" dirty="0"/>
              <a:t>They are full</a:t>
            </a:r>
          </a:p>
          <a:p>
            <a:pPr lvl="2"/>
            <a:r>
              <a:rPr lang="en-US" sz="1200" dirty="0"/>
              <a:t>When a transaction commit log record is written to the block </a:t>
            </a:r>
            <a:endParaRPr lang="en-US" sz="1200" dirty="0" smtClean="0"/>
          </a:p>
          <a:p>
            <a:pPr marL="752475" lvl="2" indent="0">
              <a:buNone/>
            </a:pPr>
            <a:r>
              <a:rPr lang="en-US" sz="1200" dirty="0" smtClean="0"/>
              <a:t>      </a:t>
            </a:r>
            <a:r>
              <a:rPr lang="en-US" sz="1200" dirty="0"/>
              <a:t>(even if the log block is not full</a:t>
            </a:r>
            <a:r>
              <a:rPr lang="en-US" sz="1200" dirty="0" smtClean="0"/>
              <a:t>)</a:t>
            </a:r>
            <a:endParaRPr lang="en-US" sz="1200" dirty="0"/>
          </a:p>
        </p:txBody>
      </p:sp>
    </p:spTree>
    <p:extLst>
      <p:ext uri="{BB962C8B-B14F-4D97-AF65-F5344CB8AC3E}">
        <p14:creationId xmlns:p14="http://schemas.microsoft.com/office/powerpoint/2010/main" val="17769545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p:cNvSpPr>
            <a:spLocks noGrp="1"/>
          </p:cNvSpPr>
          <p:nvPr>
            <p:ph sz="half" idx="1"/>
          </p:nvPr>
        </p:nvSpPr>
        <p:spPr/>
        <p:txBody>
          <a:bodyPr/>
          <a:lstStyle/>
          <a:p>
            <a:r>
              <a:rPr lang="en-US" dirty="0" smtClean="0"/>
              <a:t>AG Dashboards</a:t>
            </a:r>
          </a:p>
          <a:p>
            <a:r>
              <a:rPr lang="en-US" dirty="0" smtClean="0"/>
              <a:t>DMVs</a:t>
            </a:r>
          </a:p>
          <a:p>
            <a:r>
              <a:rPr lang="en-US" dirty="0" smtClean="0"/>
              <a:t>SQL Error Log</a:t>
            </a:r>
          </a:p>
          <a:p>
            <a:r>
              <a:rPr lang="en-US" dirty="0" smtClean="0"/>
              <a:t>Extended Events (*.</a:t>
            </a:r>
            <a:r>
              <a:rPr lang="en-US" dirty="0" err="1" smtClean="0"/>
              <a:t>xel</a:t>
            </a:r>
            <a:r>
              <a:rPr lang="en-US" dirty="0" smtClean="0"/>
              <a:t> files)</a:t>
            </a:r>
          </a:p>
          <a:p>
            <a:endParaRPr lang="en-US" dirty="0"/>
          </a:p>
        </p:txBody>
      </p:sp>
      <p:sp>
        <p:nvSpPr>
          <p:cNvPr id="15" name="Content Placeholder 14"/>
          <p:cNvSpPr>
            <a:spLocks noGrp="1"/>
          </p:cNvSpPr>
          <p:nvPr>
            <p:ph sz="quarter" idx="10"/>
          </p:nvPr>
        </p:nvSpPr>
        <p:spPr/>
        <p:txBody>
          <a:bodyPr/>
          <a:lstStyle/>
          <a:p>
            <a:r>
              <a:rPr lang="en-US" dirty="0" smtClean="0"/>
              <a:t>SQL Server</a:t>
            </a:r>
            <a:endParaRPr lang="en-US" dirty="0"/>
          </a:p>
        </p:txBody>
      </p:sp>
      <p:sp>
        <p:nvSpPr>
          <p:cNvPr id="16" name="Content Placeholder 15"/>
          <p:cNvSpPr>
            <a:spLocks noGrp="1"/>
          </p:cNvSpPr>
          <p:nvPr>
            <p:ph sz="quarter" idx="11"/>
          </p:nvPr>
        </p:nvSpPr>
        <p:spPr/>
        <p:txBody>
          <a:bodyPr/>
          <a:lstStyle/>
          <a:p>
            <a:r>
              <a:rPr lang="en-US" dirty="0" smtClean="0"/>
              <a:t>OS</a:t>
            </a:r>
            <a:endParaRPr lang="en-US" dirty="0"/>
          </a:p>
        </p:txBody>
      </p:sp>
      <p:sp>
        <p:nvSpPr>
          <p:cNvPr id="14" name="Content Placeholder 13"/>
          <p:cNvSpPr>
            <a:spLocks noGrp="1"/>
          </p:cNvSpPr>
          <p:nvPr>
            <p:ph sz="half" idx="12"/>
          </p:nvPr>
        </p:nvSpPr>
        <p:spPr/>
        <p:txBody>
          <a:bodyPr/>
          <a:lstStyle/>
          <a:p>
            <a:r>
              <a:rPr lang="en-US" dirty="0" smtClean="0"/>
              <a:t>Cluster logs</a:t>
            </a:r>
          </a:p>
          <a:p>
            <a:r>
              <a:rPr lang="en-US" dirty="0" err="1" smtClean="0"/>
              <a:t>Perfmon</a:t>
            </a:r>
            <a:r>
              <a:rPr lang="en-US" dirty="0" smtClean="0"/>
              <a:t> counters</a:t>
            </a:r>
          </a:p>
          <a:p>
            <a:pPr lvl="0"/>
            <a:r>
              <a:rPr lang="en-US" dirty="0" smtClean="0"/>
              <a:t>Event logs</a:t>
            </a:r>
          </a:p>
          <a:p>
            <a:pPr lvl="0"/>
            <a:r>
              <a:rPr lang="en-US" dirty="0" err="1" smtClean="0"/>
              <a:t>Netmon</a:t>
            </a:r>
            <a:r>
              <a:rPr lang="en-US" dirty="0" smtClean="0"/>
              <a:t>/NETSH</a:t>
            </a:r>
          </a:p>
          <a:p>
            <a:endParaRPr lang="en-US" dirty="0"/>
          </a:p>
        </p:txBody>
      </p:sp>
      <p:sp>
        <p:nvSpPr>
          <p:cNvPr id="2" name="Title 1"/>
          <p:cNvSpPr>
            <a:spLocks noGrp="1"/>
          </p:cNvSpPr>
          <p:nvPr>
            <p:ph type="title"/>
          </p:nvPr>
        </p:nvSpPr>
        <p:spPr/>
        <p:txBody>
          <a:bodyPr/>
          <a:lstStyle/>
          <a:p>
            <a:r>
              <a:rPr lang="en-US" dirty="0" smtClean="0"/>
              <a:t>Where to look</a:t>
            </a:r>
            <a:endParaRPr lang="en-US" dirty="0"/>
          </a:p>
        </p:txBody>
      </p:sp>
    </p:spTree>
    <p:extLst>
      <p:ext uri="{BB962C8B-B14F-4D97-AF65-F5344CB8AC3E}">
        <p14:creationId xmlns:p14="http://schemas.microsoft.com/office/powerpoint/2010/main" val="29381142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3"/>
          <p:cNvSpPr txBox="1">
            <a:spLocks/>
          </p:cNvSpPr>
          <p:nvPr/>
        </p:nvSpPr>
        <p:spPr>
          <a:xfrm>
            <a:off x="3128210" y="1480950"/>
            <a:ext cx="2903621" cy="993490"/>
          </a:xfrm>
          <a:prstGeom prst="rect">
            <a:avLst/>
          </a:prstGeom>
        </p:spPr>
        <p:txBody>
          <a:bodyPr vert="horz" lIns="91440" tIns="45720" rIns="91440" bIns="45720" rtlCol="0" anchor="ctr">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accent1"/>
                </a:solidFill>
                <a:effectLst/>
                <a:uLnTx/>
                <a:uFillTx/>
                <a:latin typeface="+mj-lt"/>
                <a:ea typeface="+mj-ea"/>
                <a:cs typeface="Segoe UI Light"/>
              </a:defRPr>
            </a:lvl1pPr>
          </a:lstStyle>
          <a:p>
            <a:r>
              <a:rPr lang="en-US" sz="4400" dirty="0" smtClean="0">
                <a:solidFill>
                  <a:schemeClr val="tx2"/>
                </a:solidFill>
              </a:rPr>
              <a:t>Dashboard</a:t>
            </a:r>
            <a:endParaRPr lang="en-US" sz="4400" dirty="0">
              <a:solidFill>
                <a:schemeClr val="tx2"/>
              </a:solidFill>
            </a:endParaRPr>
          </a:p>
        </p:txBody>
      </p:sp>
      <p:sp>
        <p:nvSpPr>
          <p:cNvPr id="18" name="Title 3"/>
          <p:cNvSpPr txBox="1">
            <a:spLocks/>
          </p:cNvSpPr>
          <p:nvPr/>
        </p:nvSpPr>
        <p:spPr>
          <a:xfrm>
            <a:off x="3906253" y="2563792"/>
            <a:ext cx="1347537" cy="993490"/>
          </a:xfrm>
          <a:prstGeom prst="rect">
            <a:avLst/>
          </a:prstGeom>
        </p:spPr>
        <p:txBody>
          <a:bodyPr vert="horz" lIns="91440" tIns="45720" rIns="91440" bIns="45720" rtlCol="0" anchor="ctr">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accent1"/>
                </a:solidFill>
                <a:effectLst/>
                <a:uLnTx/>
                <a:uFillTx/>
                <a:latin typeface="+mj-lt"/>
                <a:ea typeface="+mj-ea"/>
                <a:cs typeface="Segoe UI Light"/>
              </a:defRPr>
            </a:lvl1pPr>
          </a:lstStyle>
          <a:p>
            <a:r>
              <a:rPr lang="en-US" sz="3200" dirty="0" smtClean="0"/>
              <a:t>Demo</a:t>
            </a:r>
            <a:endParaRPr lang="en-US" sz="3200" dirty="0"/>
          </a:p>
        </p:txBody>
      </p:sp>
    </p:spTree>
    <p:extLst>
      <p:ext uri="{BB962C8B-B14F-4D97-AF65-F5344CB8AC3E}">
        <p14:creationId xmlns:p14="http://schemas.microsoft.com/office/powerpoint/2010/main" val="2466038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DMVs</a:t>
            </a:r>
            <a:endParaRPr lang="en-US" dirty="0"/>
          </a:p>
        </p:txBody>
      </p:sp>
      <p:sp>
        <p:nvSpPr>
          <p:cNvPr id="7" name="Content Placeholder 6"/>
          <p:cNvSpPr>
            <a:spLocks noGrp="1"/>
          </p:cNvSpPr>
          <p:nvPr>
            <p:ph sz="quarter" idx="10"/>
          </p:nvPr>
        </p:nvSpPr>
        <p:spPr>
          <a:xfrm>
            <a:off x="452438" y="1417983"/>
            <a:ext cx="8242300" cy="3200200"/>
          </a:xfrm>
        </p:spPr>
        <p:txBody>
          <a:bodyPr/>
          <a:lstStyle/>
          <a:p>
            <a:pPr lvl="0">
              <a:spcBef>
                <a:spcPts val="0"/>
              </a:spcBef>
            </a:pPr>
            <a:r>
              <a:rPr lang="en-US" sz="2000" dirty="0" smtClean="0">
                <a:solidFill>
                  <a:srgbClr val="2098D5"/>
                </a:solidFill>
              </a:rPr>
              <a:t>DMVs with “cluster” in the name return information stored in the registry cluster hive.  Others return from “SQL”.</a:t>
            </a:r>
            <a:br>
              <a:rPr lang="en-US" sz="2000" dirty="0" smtClean="0">
                <a:solidFill>
                  <a:srgbClr val="2098D5"/>
                </a:solidFill>
              </a:rPr>
            </a:br>
            <a:endParaRPr lang="en-US" sz="1800" dirty="0" smtClean="0">
              <a:solidFill>
                <a:prstClr val="black"/>
              </a:solidFill>
            </a:endParaRPr>
          </a:p>
          <a:p>
            <a:pPr marL="342900" lvl="0" indent="-342900">
              <a:spcBef>
                <a:spcPts val="0"/>
              </a:spcBef>
              <a:buFont typeface="Arial"/>
              <a:buChar char="•"/>
            </a:pPr>
            <a:r>
              <a:rPr lang="en-US" sz="1800" dirty="0" err="1" smtClean="0">
                <a:solidFill>
                  <a:schemeClr val="tx1">
                    <a:lumMod val="75000"/>
                    <a:lumOff val="25000"/>
                  </a:schemeClr>
                </a:solidFill>
              </a:rPr>
              <a:t>sys.dm_hadr_cluster</a:t>
            </a:r>
            <a:endParaRPr lang="en-US" sz="1800" dirty="0">
              <a:solidFill>
                <a:schemeClr val="tx1">
                  <a:lumMod val="75000"/>
                  <a:lumOff val="25000"/>
                </a:schemeClr>
              </a:solidFill>
            </a:endParaRPr>
          </a:p>
          <a:p>
            <a:pPr marL="342900" lvl="0" indent="-342900">
              <a:spcBef>
                <a:spcPts val="0"/>
              </a:spcBef>
              <a:buFont typeface="Arial"/>
              <a:buChar char="•"/>
            </a:pPr>
            <a:r>
              <a:rPr lang="en-US" sz="1800" dirty="0" err="1" smtClean="0">
                <a:solidFill>
                  <a:schemeClr val="tx1">
                    <a:lumMod val="75000"/>
                    <a:lumOff val="25000"/>
                  </a:schemeClr>
                </a:solidFill>
              </a:rPr>
              <a:t>sys.dm_hadr_cluster_members</a:t>
            </a:r>
            <a:endParaRPr lang="en-US" sz="1800" dirty="0">
              <a:solidFill>
                <a:schemeClr val="tx1">
                  <a:lumMod val="75000"/>
                  <a:lumOff val="25000"/>
                </a:schemeClr>
              </a:solidFill>
            </a:endParaRPr>
          </a:p>
          <a:p>
            <a:pPr marL="342900" lvl="0" indent="-342900">
              <a:spcBef>
                <a:spcPts val="0"/>
              </a:spcBef>
              <a:buFont typeface="Arial"/>
              <a:buChar char="•"/>
            </a:pPr>
            <a:r>
              <a:rPr lang="en-US" sz="1800" dirty="0" err="1" smtClean="0">
                <a:solidFill>
                  <a:schemeClr val="tx1">
                    <a:lumMod val="75000"/>
                    <a:lumOff val="25000"/>
                  </a:schemeClr>
                </a:solidFill>
              </a:rPr>
              <a:t>sys.dm_hadr_cluster_networks</a:t>
            </a:r>
            <a:endParaRPr lang="en-US" sz="1800" dirty="0">
              <a:solidFill>
                <a:schemeClr val="tx1">
                  <a:lumMod val="75000"/>
                  <a:lumOff val="25000"/>
                </a:schemeClr>
              </a:solidFill>
            </a:endParaRPr>
          </a:p>
          <a:p>
            <a:pPr marL="342900" lvl="0" indent="-342900">
              <a:spcBef>
                <a:spcPts val="0"/>
              </a:spcBef>
              <a:buFont typeface="Arial"/>
              <a:buChar char="•"/>
            </a:pPr>
            <a:r>
              <a:rPr lang="en-US" sz="1800" dirty="0" err="1" smtClean="0">
                <a:solidFill>
                  <a:schemeClr val="tx1">
                    <a:lumMod val="75000"/>
                    <a:lumOff val="25000"/>
                  </a:schemeClr>
                </a:solidFill>
              </a:rPr>
              <a:t>sys.dm_hadr_availability_replica_cluster_states</a:t>
            </a:r>
            <a:endParaRPr lang="en-US" sz="1800" dirty="0">
              <a:solidFill>
                <a:schemeClr val="tx1">
                  <a:lumMod val="75000"/>
                  <a:lumOff val="25000"/>
                </a:schemeClr>
              </a:solidFill>
            </a:endParaRPr>
          </a:p>
          <a:p>
            <a:pPr marL="342900" lvl="0" indent="-342900">
              <a:spcBef>
                <a:spcPts val="0"/>
              </a:spcBef>
              <a:buFont typeface="Arial"/>
              <a:buChar char="•"/>
            </a:pPr>
            <a:r>
              <a:rPr lang="en-US" sz="1800" dirty="0" err="1" smtClean="0">
                <a:solidFill>
                  <a:schemeClr val="tx1">
                    <a:lumMod val="75000"/>
                    <a:lumOff val="25000"/>
                  </a:schemeClr>
                </a:solidFill>
              </a:rPr>
              <a:t>sys.dm_availability_groups_cluster</a:t>
            </a:r>
            <a:endParaRPr lang="en-US" sz="1800" dirty="0" smtClean="0">
              <a:solidFill>
                <a:schemeClr val="tx1">
                  <a:lumMod val="75000"/>
                  <a:lumOff val="25000"/>
                </a:schemeClr>
              </a:solidFill>
            </a:endParaRPr>
          </a:p>
          <a:p>
            <a:pPr marL="342900" lvl="0" indent="-342900">
              <a:spcBef>
                <a:spcPts val="0"/>
              </a:spcBef>
              <a:buFont typeface="Arial"/>
              <a:buChar char="•"/>
            </a:pPr>
            <a:r>
              <a:rPr lang="en-US" sz="1800" dirty="0" err="1" smtClean="0">
                <a:solidFill>
                  <a:schemeClr val="tx1">
                    <a:lumMod val="75000"/>
                    <a:lumOff val="25000"/>
                  </a:schemeClr>
                </a:solidFill>
              </a:rPr>
              <a:t>sys.dm_availability_replica_cluster_states</a:t>
            </a:r>
            <a:endParaRPr lang="en-US" sz="1800" dirty="0" smtClean="0">
              <a:solidFill>
                <a:schemeClr val="tx1">
                  <a:lumMod val="75000"/>
                  <a:lumOff val="25000"/>
                </a:schemeClr>
              </a:solidFill>
            </a:endParaRPr>
          </a:p>
          <a:p>
            <a:pPr marL="342900" lvl="0" indent="-342900">
              <a:spcBef>
                <a:spcPts val="0"/>
              </a:spcBef>
              <a:buFont typeface="Arial"/>
              <a:buChar char="•"/>
            </a:pPr>
            <a:r>
              <a:rPr lang="en-US" sz="1800" dirty="0" err="1" smtClean="0">
                <a:solidFill>
                  <a:schemeClr val="tx1">
                    <a:lumMod val="75000"/>
                    <a:lumOff val="25000"/>
                  </a:schemeClr>
                </a:solidFill>
              </a:rPr>
              <a:t>sys.dm_availability_databases_cluster</a:t>
            </a:r>
            <a:endParaRPr lang="en-US" sz="1800" dirty="0" smtClean="0">
              <a:solidFill>
                <a:schemeClr val="tx1">
                  <a:lumMod val="75000"/>
                  <a:lumOff val="25000"/>
                </a:schemeClr>
              </a:solidFill>
            </a:endParaRPr>
          </a:p>
          <a:p>
            <a:pPr marL="342900" lvl="0" indent="-342900">
              <a:spcBef>
                <a:spcPts val="0"/>
              </a:spcBef>
              <a:buFont typeface="Arial"/>
              <a:buChar char="•"/>
            </a:pPr>
            <a:r>
              <a:rPr lang="en-US" sz="1800" dirty="0" err="1">
                <a:solidFill>
                  <a:schemeClr val="tx1">
                    <a:lumMod val="75000"/>
                    <a:lumOff val="25000"/>
                  </a:schemeClr>
                </a:solidFill>
              </a:rPr>
              <a:t>s</a:t>
            </a:r>
            <a:r>
              <a:rPr lang="en-US" sz="1800" dirty="0" err="1" smtClean="0">
                <a:solidFill>
                  <a:schemeClr val="tx1">
                    <a:lumMod val="75000"/>
                    <a:lumOff val="25000"/>
                  </a:schemeClr>
                </a:solidFill>
              </a:rPr>
              <a:t>ys.dm_hadr_database_replica_cluster_states</a:t>
            </a:r>
            <a:endParaRPr lang="en-US" sz="1800" dirty="0" smtClean="0">
              <a:solidFill>
                <a:schemeClr val="tx1">
                  <a:lumMod val="75000"/>
                  <a:lumOff val="25000"/>
                </a:schemeClr>
              </a:solidFill>
            </a:endParaRPr>
          </a:p>
          <a:p>
            <a:pPr marL="342900" lvl="0" indent="-342900">
              <a:spcBef>
                <a:spcPts val="0"/>
              </a:spcBef>
              <a:buFont typeface="Arial"/>
              <a:buChar char="•"/>
            </a:pPr>
            <a:endParaRPr lang="en-US" sz="1800" dirty="0">
              <a:solidFill>
                <a:schemeClr val="tx1">
                  <a:lumMod val="75000"/>
                  <a:lumOff val="25000"/>
                </a:schemeClr>
              </a:solidFill>
            </a:endParaRPr>
          </a:p>
          <a:p>
            <a:endParaRPr lang="en-US" dirty="0"/>
          </a:p>
        </p:txBody>
      </p:sp>
    </p:spTree>
    <p:extLst>
      <p:ext uri="{BB962C8B-B14F-4D97-AF65-F5344CB8AC3E}">
        <p14:creationId xmlns:p14="http://schemas.microsoft.com/office/powerpoint/2010/main" val="35665147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DMVs</a:t>
            </a:r>
            <a:endParaRPr lang="en-US" dirty="0"/>
          </a:p>
        </p:txBody>
      </p:sp>
      <p:sp>
        <p:nvSpPr>
          <p:cNvPr id="7" name="Content Placeholder 6"/>
          <p:cNvSpPr>
            <a:spLocks noGrp="1"/>
          </p:cNvSpPr>
          <p:nvPr>
            <p:ph sz="quarter" idx="10"/>
          </p:nvPr>
        </p:nvSpPr>
        <p:spPr>
          <a:xfrm>
            <a:off x="452438" y="1417983"/>
            <a:ext cx="8242300" cy="3200200"/>
          </a:xfrm>
        </p:spPr>
        <p:txBody>
          <a:bodyPr/>
          <a:lstStyle/>
          <a:p>
            <a:pPr lvl="0">
              <a:spcBef>
                <a:spcPts val="0"/>
              </a:spcBef>
            </a:pPr>
            <a:r>
              <a:rPr lang="en-US" sz="2000" dirty="0" smtClean="0">
                <a:solidFill>
                  <a:srgbClr val="2098D5"/>
                </a:solidFill>
              </a:rPr>
              <a:t>The following DMVs report information from “SQL”</a:t>
            </a:r>
            <a:br>
              <a:rPr lang="en-US" sz="2000" dirty="0" smtClean="0">
                <a:solidFill>
                  <a:srgbClr val="2098D5"/>
                </a:solidFill>
              </a:rPr>
            </a:br>
            <a:endParaRPr lang="en-US" sz="1800" dirty="0" smtClean="0">
              <a:solidFill>
                <a:prstClr val="black"/>
              </a:solidFill>
            </a:endParaRPr>
          </a:p>
          <a:p>
            <a:pPr marL="342900" lvl="0" indent="-342900">
              <a:spcBef>
                <a:spcPts val="0"/>
              </a:spcBef>
              <a:buFont typeface="Arial"/>
              <a:buChar char="•"/>
            </a:pPr>
            <a:r>
              <a:rPr lang="en-US" sz="1800" dirty="0" err="1" smtClean="0">
                <a:solidFill>
                  <a:schemeClr val="tx1">
                    <a:lumMod val="75000"/>
                    <a:lumOff val="25000"/>
                  </a:schemeClr>
                </a:solidFill>
              </a:rPr>
              <a:t>availability_group_listeners</a:t>
            </a:r>
            <a:endParaRPr lang="en-US" sz="1800" dirty="0">
              <a:solidFill>
                <a:schemeClr val="tx1">
                  <a:lumMod val="75000"/>
                  <a:lumOff val="25000"/>
                </a:schemeClr>
              </a:solidFill>
            </a:endParaRPr>
          </a:p>
          <a:p>
            <a:pPr marL="342900" lvl="0" indent="-342900">
              <a:spcBef>
                <a:spcPts val="0"/>
              </a:spcBef>
              <a:buFont typeface="Arial"/>
              <a:buChar char="•"/>
            </a:pPr>
            <a:r>
              <a:rPr lang="en-US" sz="1800" dirty="0" err="1">
                <a:solidFill>
                  <a:schemeClr val="tx1">
                    <a:lumMod val="75000"/>
                    <a:lumOff val="25000"/>
                  </a:schemeClr>
                </a:solidFill>
              </a:rPr>
              <a:t>availability_groups</a:t>
            </a:r>
            <a:endParaRPr lang="en-US" sz="1800" dirty="0">
              <a:solidFill>
                <a:schemeClr val="tx1">
                  <a:lumMod val="75000"/>
                  <a:lumOff val="25000"/>
                </a:schemeClr>
              </a:solidFill>
            </a:endParaRPr>
          </a:p>
          <a:p>
            <a:pPr marL="342900" lvl="0" indent="-342900">
              <a:spcBef>
                <a:spcPts val="0"/>
              </a:spcBef>
              <a:buFont typeface="Arial"/>
              <a:buChar char="•"/>
            </a:pPr>
            <a:r>
              <a:rPr lang="en-US" sz="1800" dirty="0" err="1">
                <a:solidFill>
                  <a:schemeClr val="tx1">
                    <a:lumMod val="75000"/>
                    <a:lumOff val="25000"/>
                  </a:schemeClr>
                </a:solidFill>
              </a:rPr>
              <a:t>availability_read_only_routing_lists</a:t>
            </a:r>
            <a:endParaRPr lang="en-US" sz="1800" dirty="0">
              <a:solidFill>
                <a:schemeClr val="tx1">
                  <a:lumMod val="75000"/>
                  <a:lumOff val="25000"/>
                </a:schemeClr>
              </a:solidFill>
            </a:endParaRPr>
          </a:p>
          <a:p>
            <a:pPr marL="342900" lvl="0" indent="-342900">
              <a:spcBef>
                <a:spcPts val="0"/>
              </a:spcBef>
              <a:buFont typeface="Arial"/>
              <a:buChar char="•"/>
            </a:pPr>
            <a:r>
              <a:rPr lang="en-US" sz="1800" dirty="0" err="1">
                <a:solidFill>
                  <a:schemeClr val="tx1">
                    <a:lumMod val="75000"/>
                    <a:lumOff val="25000"/>
                  </a:schemeClr>
                </a:solidFill>
              </a:rPr>
              <a:t>availability_replicas</a:t>
            </a:r>
            <a:endParaRPr lang="en-US" sz="1800" dirty="0">
              <a:solidFill>
                <a:schemeClr val="tx1">
                  <a:lumMod val="75000"/>
                  <a:lumOff val="25000"/>
                </a:schemeClr>
              </a:solidFill>
            </a:endParaRPr>
          </a:p>
          <a:p>
            <a:pPr marL="342900" lvl="0" indent="-342900">
              <a:spcBef>
                <a:spcPts val="0"/>
              </a:spcBef>
              <a:buFont typeface="Arial"/>
              <a:buChar char="•"/>
            </a:pPr>
            <a:r>
              <a:rPr lang="en-US" sz="1800" dirty="0" err="1">
                <a:solidFill>
                  <a:schemeClr val="tx1">
                    <a:lumMod val="75000"/>
                    <a:lumOff val="25000"/>
                  </a:schemeClr>
                </a:solidFill>
              </a:rPr>
              <a:t>dm_hadr_auto_page_repair</a:t>
            </a:r>
            <a:endParaRPr lang="en-US" sz="1800" dirty="0">
              <a:solidFill>
                <a:schemeClr val="tx1">
                  <a:lumMod val="75000"/>
                  <a:lumOff val="25000"/>
                </a:schemeClr>
              </a:solidFill>
            </a:endParaRPr>
          </a:p>
          <a:p>
            <a:pPr marL="342900" lvl="0" indent="-342900">
              <a:spcBef>
                <a:spcPts val="0"/>
              </a:spcBef>
              <a:buFont typeface="Arial"/>
              <a:buChar char="•"/>
            </a:pPr>
            <a:r>
              <a:rPr lang="en-US" sz="1800" dirty="0" err="1">
                <a:solidFill>
                  <a:schemeClr val="tx1">
                    <a:lumMod val="75000"/>
                    <a:lumOff val="25000"/>
                  </a:schemeClr>
                </a:solidFill>
              </a:rPr>
              <a:t>dm_hadr_availability_group_states</a:t>
            </a:r>
            <a:endParaRPr lang="en-US" sz="1800" dirty="0">
              <a:solidFill>
                <a:schemeClr val="tx1">
                  <a:lumMod val="75000"/>
                  <a:lumOff val="25000"/>
                </a:schemeClr>
              </a:solidFill>
            </a:endParaRPr>
          </a:p>
          <a:p>
            <a:pPr marL="342900" lvl="0" indent="-342900">
              <a:spcBef>
                <a:spcPts val="0"/>
              </a:spcBef>
              <a:buFont typeface="Arial"/>
              <a:buChar char="•"/>
            </a:pPr>
            <a:r>
              <a:rPr lang="en-US" sz="1800" dirty="0" err="1">
                <a:solidFill>
                  <a:schemeClr val="tx1">
                    <a:lumMod val="75000"/>
                    <a:lumOff val="25000"/>
                  </a:schemeClr>
                </a:solidFill>
              </a:rPr>
              <a:t>dm_hadr_availability_replica_states</a:t>
            </a:r>
            <a:endParaRPr lang="en-US" sz="1800" dirty="0">
              <a:solidFill>
                <a:schemeClr val="tx1">
                  <a:lumMod val="75000"/>
                  <a:lumOff val="25000"/>
                </a:schemeClr>
              </a:solidFill>
            </a:endParaRPr>
          </a:p>
          <a:p>
            <a:pPr marL="342900" lvl="0" indent="-342900">
              <a:spcBef>
                <a:spcPts val="0"/>
              </a:spcBef>
              <a:buFont typeface="Arial"/>
              <a:buChar char="•"/>
            </a:pPr>
            <a:r>
              <a:rPr lang="en-US" sz="1800" dirty="0" err="1">
                <a:solidFill>
                  <a:schemeClr val="tx1">
                    <a:lumMod val="75000"/>
                    <a:lumOff val="25000"/>
                  </a:schemeClr>
                </a:solidFill>
              </a:rPr>
              <a:t>dm_hadr_database_replica_states</a:t>
            </a:r>
            <a:endParaRPr lang="en-US" sz="1800" dirty="0">
              <a:solidFill>
                <a:schemeClr val="tx1">
                  <a:lumMod val="75000"/>
                  <a:lumOff val="25000"/>
                </a:schemeClr>
              </a:solidFill>
            </a:endParaRPr>
          </a:p>
          <a:p>
            <a:endParaRPr lang="en-US" dirty="0"/>
          </a:p>
        </p:txBody>
      </p:sp>
    </p:spTree>
    <p:extLst>
      <p:ext uri="{BB962C8B-B14F-4D97-AF65-F5344CB8AC3E}">
        <p14:creationId xmlns:p14="http://schemas.microsoft.com/office/powerpoint/2010/main" val="1351642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p:cNvSpPr>
            <a:spLocks noGrp="1"/>
          </p:cNvSpPr>
          <p:nvPr>
            <p:ph sz="half" idx="1"/>
          </p:nvPr>
        </p:nvSpPr>
        <p:spPr/>
        <p:txBody>
          <a:bodyPr/>
          <a:lstStyle/>
          <a:p>
            <a:pPr lvl="1"/>
            <a:r>
              <a:rPr lang="en-US" sz="2000" dirty="0" smtClean="0"/>
              <a:t>RESOLVING</a:t>
            </a:r>
            <a:endParaRPr lang="en-US" sz="2000" dirty="0"/>
          </a:p>
          <a:p>
            <a:pPr lvl="1"/>
            <a:r>
              <a:rPr lang="en-US" sz="2000" dirty="0"/>
              <a:t>NOT AVAILABLE</a:t>
            </a:r>
          </a:p>
          <a:p>
            <a:pPr lvl="1"/>
            <a:r>
              <a:rPr lang="en-US" sz="2000" dirty="0"/>
              <a:t>ALWAYSON</a:t>
            </a:r>
          </a:p>
          <a:p>
            <a:pPr lvl="1"/>
            <a:r>
              <a:rPr lang="en-US" sz="2000" dirty="0" smtClean="0"/>
              <a:t>WSFC </a:t>
            </a:r>
            <a:r>
              <a:rPr lang="en-US" sz="2000" dirty="0"/>
              <a:t>and/or “Windows Server Failover Clustering</a:t>
            </a:r>
            <a:r>
              <a:rPr lang="en-US" sz="2000" dirty="0" smtClean="0"/>
              <a:t>”</a:t>
            </a:r>
          </a:p>
          <a:p>
            <a:pPr lvl="1"/>
            <a:r>
              <a:rPr lang="en-US" sz="2000" dirty="0"/>
              <a:t>“availability group</a:t>
            </a:r>
            <a:r>
              <a:rPr lang="en-US" sz="2000" dirty="0" smtClean="0"/>
              <a:t>”</a:t>
            </a:r>
            <a:endParaRPr lang="en-US" sz="2000" dirty="0"/>
          </a:p>
        </p:txBody>
      </p:sp>
      <p:sp>
        <p:nvSpPr>
          <p:cNvPr id="14" name="Content Placeholder 13"/>
          <p:cNvSpPr>
            <a:spLocks noGrp="1"/>
          </p:cNvSpPr>
          <p:nvPr>
            <p:ph sz="half" idx="12"/>
          </p:nvPr>
        </p:nvSpPr>
        <p:spPr/>
        <p:txBody>
          <a:bodyPr>
            <a:normAutofit lnSpcReduction="10000"/>
          </a:bodyPr>
          <a:lstStyle/>
          <a:p>
            <a:pPr lvl="2"/>
            <a:r>
              <a:rPr lang="en-US" sz="2000" dirty="0" smtClean="0"/>
              <a:t>Quorum</a:t>
            </a:r>
          </a:p>
          <a:p>
            <a:pPr lvl="1"/>
            <a:r>
              <a:rPr lang="en-US" sz="2000" dirty="0"/>
              <a:t>“connection with primary database terminated”</a:t>
            </a:r>
          </a:p>
          <a:p>
            <a:pPr lvl="1"/>
            <a:r>
              <a:rPr lang="en-US" sz="2000" dirty="0"/>
              <a:t>“connection with secondary database terminated”</a:t>
            </a:r>
          </a:p>
          <a:p>
            <a:pPr lvl="1"/>
            <a:r>
              <a:rPr lang="en-US" sz="2000" dirty="0"/>
              <a:t>“connection for availability group”</a:t>
            </a:r>
          </a:p>
          <a:p>
            <a:pPr lvl="1"/>
            <a:r>
              <a:rPr lang="en-US" sz="2000" dirty="0"/>
              <a:t>“lease”</a:t>
            </a:r>
          </a:p>
          <a:p>
            <a:pPr lvl="2"/>
            <a:endParaRPr lang="en-US" sz="2000" dirty="0"/>
          </a:p>
          <a:p>
            <a:pPr marL="0" indent="0">
              <a:buNone/>
            </a:pPr>
            <a:endParaRPr lang="en-US" dirty="0"/>
          </a:p>
        </p:txBody>
      </p:sp>
      <p:sp>
        <p:nvSpPr>
          <p:cNvPr id="2" name="Title 1"/>
          <p:cNvSpPr>
            <a:spLocks noGrp="1"/>
          </p:cNvSpPr>
          <p:nvPr>
            <p:ph type="title"/>
          </p:nvPr>
        </p:nvSpPr>
        <p:spPr/>
        <p:txBody>
          <a:bodyPr/>
          <a:lstStyle/>
          <a:p>
            <a:r>
              <a:rPr lang="en-US" dirty="0" smtClean="0"/>
              <a:t>SQL Error Logs</a:t>
            </a:r>
            <a:endParaRPr lang="en-US" dirty="0"/>
          </a:p>
        </p:txBody>
      </p:sp>
      <p:sp>
        <p:nvSpPr>
          <p:cNvPr id="5" name="Rectangle 4"/>
          <p:cNvSpPr/>
          <p:nvPr/>
        </p:nvSpPr>
        <p:spPr>
          <a:xfrm>
            <a:off x="457199" y="1090759"/>
            <a:ext cx="6100011" cy="615553"/>
          </a:xfrm>
          <a:prstGeom prst="rect">
            <a:avLst/>
          </a:prstGeom>
        </p:spPr>
        <p:txBody>
          <a:bodyPr wrap="square">
            <a:spAutoFit/>
          </a:bodyPr>
          <a:lstStyle/>
          <a:p>
            <a:pPr lvl="0">
              <a:spcBef>
                <a:spcPts val="0"/>
              </a:spcBef>
            </a:pPr>
            <a:r>
              <a:rPr lang="en-US" dirty="0" smtClean="0">
                <a:solidFill>
                  <a:srgbClr val="2098D5"/>
                </a:solidFill>
              </a:rPr>
              <a:t>Search for</a:t>
            </a:r>
            <a:r>
              <a:rPr lang="en-US" dirty="0">
                <a:solidFill>
                  <a:srgbClr val="2098D5"/>
                </a:solidFill>
              </a:rPr>
              <a:t/>
            </a:r>
            <a:br>
              <a:rPr lang="en-US" dirty="0">
                <a:solidFill>
                  <a:srgbClr val="2098D5"/>
                </a:solidFill>
              </a:rPr>
            </a:br>
            <a:endParaRPr lang="en-US" sz="1600" dirty="0">
              <a:solidFill>
                <a:prstClr val="black"/>
              </a:solidFill>
            </a:endParaRPr>
          </a:p>
        </p:txBody>
      </p:sp>
    </p:spTree>
    <p:extLst>
      <p:ext uri="{BB962C8B-B14F-4D97-AF65-F5344CB8AC3E}">
        <p14:creationId xmlns:p14="http://schemas.microsoft.com/office/powerpoint/2010/main" val="26135185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Extended Event Files (*.</a:t>
            </a:r>
            <a:r>
              <a:rPr lang="en-US" dirty="0" err="1" smtClean="0"/>
              <a:t>xel</a:t>
            </a:r>
            <a:r>
              <a:rPr lang="en-US" dirty="0" smtClean="0"/>
              <a:t>)</a:t>
            </a:r>
            <a:endParaRPr lang="en-US" dirty="0"/>
          </a:p>
        </p:txBody>
      </p:sp>
      <p:sp>
        <p:nvSpPr>
          <p:cNvPr id="7" name="Content Placeholder 6"/>
          <p:cNvSpPr>
            <a:spLocks noGrp="1"/>
          </p:cNvSpPr>
          <p:nvPr>
            <p:ph sz="quarter" idx="10"/>
          </p:nvPr>
        </p:nvSpPr>
        <p:spPr>
          <a:xfrm>
            <a:off x="452438" y="1417983"/>
            <a:ext cx="8242300" cy="3200200"/>
          </a:xfrm>
        </p:spPr>
        <p:txBody>
          <a:bodyPr/>
          <a:lstStyle/>
          <a:p>
            <a:pPr marL="342900" indent="-342900">
              <a:spcBef>
                <a:spcPts val="0"/>
              </a:spcBef>
              <a:buFont typeface="Arial"/>
              <a:buChar char="•"/>
            </a:pPr>
            <a:r>
              <a:rPr lang="en-US" sz="1800" dirty="0" smtClean="0">
                <a:solidFill>
                  <a:schemeClr val="tx1">
                    <a:lumMod val="75000"/>
                    <a:lumOff val="25000"/>
                  </a:schemeClr>
                </a:solidFill>
              </a:rPr>
              <a:t>AlwaysOn_health_0_130390289099570000.xel</a:t>
            </a:r>
            <a:endParaRPr lang="en-US" sz="1800" dirty="0">
              <a:solidFill>
                <a:schemeClr val="tx1">
                  <a:lumMod val="75000"/>
                  <a:lumOff val="25000"/>
                </a:schemeClr>
              </a:solidFill>
            </a:endParaRPr>
          </a:p>
          <a:p>
            <a:pPr lvl="1" indent="0">
              <a:spcBef>
                <a:spcPts val="0"/>
              </a:spcBef>
              <a:buNone/>
            </a:pPr>
            <a:r>
              <a:rPr lang="en-US" sz="1400" dirty="0" smtClean="0">
                <a:solidFill>
                  <a:schemeClr val="tx1">
                    <a:lumMod val="75000"/>
                    <a:lumOff val="25000"/>
                  </a:schemeClr>
                </a:solidFill>
              </a:rPr>
              <a:t>(</a:t>
            </a:r>
            <a:r>
              <a:rPr lang="en-US" sz="1400" dirty="0">
                <a:solidFill>
                  <a:schemeClr val="tx1">
                    <a:lumMod val="75000"/>
                    <a:lumOff val="25000"/>
                  </a:schemeClr>
                </a:solidFill>
              </a:rPr>
              <a:t>created when using AG Wizard)</a:t>
            </a:r>
          </a:p>
          <a:p>
            <a:pPr marL="342900" indent="-342900">
              <a:spcBef>
                <a:spcPts val="0"/>
              </a:spcBef>
              <a:buFont typeface="Arial"/>
              <a:buChar char="•"/>
            </a:pPr>
            <a:r>
              <a:rPr lang="en-US" sz="1800" dirty="0">
                <a:solidFill>
                  <a:schemeClr val="tx1">
                    <a:lumMod val="75000"/>
                    <a:lumOff val="25000"/>
                  </a:schemeClr>
                </a:solidFill>
              </a:rPr>
              <a:t>server_instance_SQLDIAG_0_130393649178260000.xel</a:t>
            </a:r>
          </a:p>
          <a:p>
            <a:pPr marL="342900" indent="-342900">
              <a:spcBef>
                <a:spcPts val="0"/>
              </a:spcBef>
              <a:buFont typeface="Arial"/>
              <a:buChar char="•"/>
            </a:pPr>
            <a:r>
              <a:rPr lang="en-US" sz="1800" dirty="0">
                <a:solidFill>
                  <a:schemeClr val="tx1">
                    <a:lumMod val="75000"/>
                    <a:lumOff val="25000"/>
                  </a:schemeClr>
                </a:solidFill>
              </a:rPr>
              <a:t>system_health_0_130395421532060000.xel</a:t>
            </a:r>
          </a:p>
          <a:p>
            <a:pPr marL="342900" indent="-342900">
              <a:spcBef>
                <a:spcPts val="0"/>
              </a:spcBef>
              <a:buFont typeface="Arial"/>
              <a:buChar char="•"/>
            </a:pPr>
            <a:r>
              <a:rPr lang="en-US" sz="1800" dirty="0">
                <a:solidFill>
                  <a:schemeClr val="tx1">
                    <a:lumMod val="75000"/>
                    <a:lumOff val="25000"/>
                  </a:schemeClr>
                </a:solidFill>
              </a:rPr>
              <a:t>select * from </a:t>
            </a:r>
            <a:r>
              <a:rPr lang="en-US" sz="1800" dirty="0" err="1">
                <a:solidFill>
                  <a:schemeClr val="tx1">
                    <a:lumMod val="75000"/>
                    <a:lumOff val="25000"/>
                  </a:schemeClr>
                </a:solidFill>
              </a:rPr>
              <a:t>sys.dm_xe_sessions</a:t>
            </a:r>
            <a:endParaRPr lang="en-US" sz="1800" dirty="0">
              <a:solidFill>
                <a:schemeClr val="tx1">
                  <a:lumMod val="75000"/>
                  <a:lumOff val="25000"/>
                </a:schemeClr>
              </a:solidFill>
            </a:endParaRPr>
          </a:p>
          <a:p>
            <a:pPr marL="342900" indent="-342900">
              <a:spcBef>
                <a:spcPts val="0"/>
              </a:spcBef>
              <a:buFont typeface="Arial"/>
              <a:buChar char="•"/>
            </a:pPr>
            <a:r>
              <a:rPr lang="en-US" sz="1800" dirty="0">
                <a:solidFill>
                  <a:schemeClr val="tx1">
                    <a:lumMod val="75000"/>
                    <a:lumOff val="25000"/>
                  </a:schemeClr>
                </a:solidFill>
              </a:rPr>
              <a:t>Can be queried like profiler trace files</a:t>
            </a:r>
          </a:p>
          <a:p>
            <a:pPr lvl="1" indent="0">
              <a:spcBef>
                <a:spcPts val="0"/>
              </a:spcBef>
              <a:buNone/>
            </a:pPr>
            <a:r>
              <a:rPr lang="en-US" sz="1400" dirty="0">
                <a:solidFill>
                  <a:schemeClr val="tx1">
                    <a:lumMod val="75000"/>
                    <a:lumOff val="25000"/>
                  </a:schemeClr>
                </a:solidFill>
                <a:hlinkClick r:id="rId2"/>
              </a:rPr>
              <a:t>http://</a:t>
            </a:r>
            <a:r>
              <a:rPr lang="en-US" sz="1400" dirty="0" smtClean="0">
                <a:solidFill>
                  <a:schemeClr val="tx1">
                    <a:lumMod val="75000"/>
                    <a:lumOff val="25000"/>
                  </a:schemeClr>
                </a:solidFill>
                <a:hlinkClick r:id="rId2"/>
              </a:rPr>
              <a:t>technet.microsoft.com/en-us/library/cc280743.aspx</a:t>
            </a:r>
            <a:endParaRPr lang="en-US" sz="1400" dirty="0">
              <a:solidFill>
                <a:schemeClr val="tx1">
                  <a:lumMod val="75000"/>
                  <a:lumOff val="25000"/>
                </a:schemeClr>
              </a:solidFill>
            </a:endParaRPr>
          </a:p>
          <a:p>
            <a:pPr lvl="1" indent="0">
              <a:spcBef>
                <a:spcPts val="0"/>
              </a:spcBef>
              <a:buNone/>
            </a:pPr>
            <a:r>
              <a:rPr lang="en-US" sz="1400" dirty="0" smtClean="0">
                <a:solidFill>
                  <a:schemeClr val="tx1">
                    <a:lumMod val="75000"/>
                    <a:lumOff val="25000"/>
                  </a:schemeClr>
                </a:solidFill>
              </a:rPr>
              <a:t>SELECT  </a:t>
            </a:r>
            <a:r>
              <a:rPr lang="en-US" sz="1400" dirty="0">
                <a:solidFill>
                  <a:schemeClr val="tx1">
                    <a:lumMod val="75000"/>
                    <a:lumOff val="25000"/>
                  </a:schemeClr>
                </a:solidFill>
              </a:rPr>
              <a:t>* FROM </a:t>
            </a:r>
            <a:r>
              <a:rPr lang="en-US" sz="1400" dirty="0" err="1">
                <a:solidFill>
                  <a:schemeClr val="tx1">
                    <a:lumMod val="75000"/>
                    <a:lumOff val="25000"/>
                  </a:schemeClr>
                </a:solidFill>
              </a:rPr>
              <a:t>sys.fn_xe_file_target_read_file</a:t>
            </a:r>
            <a:r>
              <a:rPr lang="en-US" sz="1400" dirty="0">
                <a:solidFill>
                  <a:schemeClr val="tx1">
                    <a:lumMod val="75000"/>
                    <a:lumOff val="25000"/>
                  </a:schemeClr>
                </a:solidFill>
              </a:rPr>
              <a:t>(</a:t>
            </a:r>
            <a:r>
              <a:rPr lang="en-US" sz="1400" dirty="0" err="1">
                <a:solidFill>
                  <a:schemeClr val="tx1">
                    <a:lumMod val="75000"/>
                    <a:lumOff val="25000"/>
                  </a:schemeClr>
                </a:solidFill>
              </a:rPr>
              <a:t>pathToXEL</a:t>
            </a:r>
            <a:r>
              <a:rPr lang="en-US" sz="1400" dirty="0">
                <a:solidFill>
                  <a:schemeClr val="tx1">
                    <a:lumMod val="75000"/>
                    <a:lumOff val="25000"/>
                  </a:schemeClr>
                </a:solidFill>
              </a:rPr>
              <a:t>, NULL, NULL, NULL)</a:t>
            </a:r>
          </a:p>
          <a:p>
            <a:pPr marL="342900" indent="-342900">
              <a:spcBef>
                <a:spcPts val="0"/>
              </a:spcBef>
              <a:buFont typeface="Arial"/>
              <a:buChar char="•"/>
            </a:pPr>
            <a:r>
              <a:rPr lang="en-US" sz="1800" dirty="0">
                <a:solidFill>
                  <a:schemeClr val="tx1">
                    <a:lumMod val="75000"/>
                    <a:lumOff val="25000"/>
                  </a:schemeClr>
                </a:solidFill>
              </a:rPr>
              <a:t>Helpful extended events:  </a:t>
            </a:r>
            <a:r>
              <a:rPr lang="en-US" sz="1800" dirty="0">
                <a:solidFill>
                  <a:schemeClr val="tx1">
                    <a:lumMod val="75000"/>
                    <a:lumOff val="25000"/>
                  </a:schemeClr>
                </a:solidFill>
                <a:hlinkClick r:id="rId3"/>
              </a:rPr>
              <a:t>http://msdn.microsoft.com/en-us/library/dn135338.aspx#bkmk_xevents</a:t>
            </a:r>
            <a:endParaRPr lang="en-US" sz="1800" dirty="0">
              <a:solidFill>
                <a:schemeClr val="tx1">
                  <a:lumMod val="75000"/>
                  <a:lumOff val="25000"/>
                </a:schemeClr>
              </a:solidFill>
            </a:endParaRPr>
          </a:p>
          <a:p>
            <a:pPr marL="342900" lvl="0" indent="-342900">
              <a:spcBef>
                <a:spcPts val="0"/>
              </a:spcBef>
              <a:buFont typeface="Arial"/>
              <a:buChar char="•"/>
            </a:pPr>
            <a:endParaRPr lang="en-US" sz="1800" dirty="0">
              <a:solidFill>
                <a:schemeClr val="tx1">
                  <a:lumMod val="75000"/>
                  <a:lumOff val="25000"/>
                </a:schemeClr>
              </a:solidFill>
            </a:endParaRPr>
          </a:p>
          <a:p>
            <a:endParaRPr lang="en-US" dirty="0"/>
          </a:p>
        </p:txBody>
      </p:sp>
    </p:spTree>
    <p:extLst>
      <p:ext uri="{BB962C8B-B14F-4D97-AF65-F5344CB8AC3E}">
        <p14:creationId xmlns:p14="http://schemas.microsoft.com/office/powerpoint/2010/main" val="955652177"/>
      </p:ext>
    </p:extLst>
  </p:cSld>
  <p:clrMapOvr>
    <a:masterClrMapping/>
  </p:clrMapOvr>
  <p:timing>
    <p:tnLst>
      <p:par>
        <p:cTn id="1" dur="indefinite" restart="never" nodeType="tmRoot"/>
      </p:par>
    </p:tnLst>
  </p:timing>
</p:sld>
</file>

<file path=ppt/theme/theme1.xml><?xml version="1.0" encoding="utf-8"?>
<a:theme xmlns:a="http://schemas.openxmlformats.org/drawingml/2006/main" name="PASS 2013_SpeakerTemplate_16x9">
  <a:themeElements>
    <a:clrScheme name="Custom 3">
      <a:dk1>
        <a:srgbClr val="58585A"/>
      </a:dk1>
      <a:lt1>
        <a:sysClr val="window" lastClr="FFFFFF"/>
      </a:lt1>
      <a:dk2>
        <a:srgbClr val="003A78"/>
      </a:dk2>
      <a:lt2>
        <a:srgbClr val="0061B0"/>
      </a:lt2>
      <a:accent1>
        <a:srgbClr val="0084CC"/>
      </a:accent1>
      <a:accent2>
        <a:srgbClr val="52C3D8"/>
      </a:accent2>
      <a:accent3>
        <a:srgbClr val="FCB327"/>
      </a:accent3>
      <a:accent4>
        <a:srgbClr val="7EB241"/>
      </a:accent4>
      <a:accent5>
        <a:srgbClr val="1D9C48"/>
      </a:accent5>
      <a:accent6>
        <a:srgbClr val="181651"/>
      </a:accent6>
      <a:hlink>
        <a:srgbClr val="0084CC"/>
      </a:hlink>
      <a:folHlink>
        <a:srgbClr val="505150"/>
      </a:folHlink>
    </a:clrScheme>
    <a:fontScheme name="PASS">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9F1CE52155D18458F998AC527A187EF" ma:contentTypeVersion="0" ma:contentTypeDescription="Create a new document." ma:contentTypeScope="" ma:versionID="0c5f07368d3ea74c086a43f04d1a7093">
  <xsd:schema xmlns:xsd="http://www.w3.org/2001/XMLSchema" xmlns:xs="http://www.w3.org/2001/XMLSchema" xmlns:p="http://schemas.microsoft.com/office/2006/metadata/properties" targetNamespace="http://schemas.microsoft.com/office/2006/metadata/properties" ma:root="true" ma:fieldsID="c9723a5a1e69297279c148f03fc5a95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C3F2B70-B424-46AD-A7E4-CD00CC2BB62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3EC1333A-4E6E-4E01-B7C6-6B18AA161DF5}">
  <ds:schemaRefs>
    <ds:schemaRef ds:uri="http://purl.org/dc/elements/1.1/"/>
    <ds:schemaRef ds:uri="http://schemas.microsoft.com/office/2006/documentManagement/types"/>
    <ds:schemaRef ds:uri="http://schemas.openxmlformats.org/package/2006/metadata/core-properties"/>
    <ds:schemaRef ds:uri="http://schemas.microsoft.com/office/2006/metadata/properties"/>
    <ds:schemaRef ds:uri="http://purl.org/dc/term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48350B7C-3CD6-4CA2-A8A7-ED1EE9CE97C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PASS 2013_SpeakerTemplate_16x9.potx</Template>
  <TotalTime>3398</TotalTime>
  <Words>3381</Words>
  <Application>Microsoft Office PowerPoint</Application>
  <PresentationFormat>On-screen Show (16:9)</PresentationFormat>
  <Paragraphs>660</Paragraphs>
  <Slides>34</Slides>
  <Notes>27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34</vt:i4>
      </vt:variant>
    </vt:vector>
  </HeadingPairs>
  <TitlesOfParts>
    <vt:vector size="44" baseType="lpstr">
      <vt:lpstr>Arial</vt:lpstr>
      <vt:lpstr>Calibri</vt:lpstr>
      <vt:lpstr>Century Gothic</vt:lpstr>
      <vt:lpstr>Consolas</vt:lpstr>
      <vt:lpstr>Segoe</vt:lpstr>
      <vt:lpstr>Segoe UI</vt:lpstr>
      <vt:lpstr>Segoe UI Light</vt:lpstr>
      <vt:lpstr>Times New Roman</vt:lpstr>
      <vt:lpstr>Wingdings</vt:lpstr>
      <vt:lpstr>PASS 2013_SpeakerTemplate_16x9</vt:lpstr>
      <vt:lpstr>PowerPoint Presentation</vt:lpstr>
      <vt:lpstr>Agenda</vt:lpstr>
      <vt:lpstr>Most common issues</vt:lpstr>
      <vt:lpstr>Where to look</vt:lpstr>
      <vt:lpstr>PowerPoint Presentation</vt:lpstr>
      <vt:lpstr>DMVs</vt:lpstr>
      <vt:lpstr>DMVs</vt:lpstr>
      <vt:lpstr>SQL Error Logs</vt:lpstr>
      <vt:lpstr>Extended Event Files (*.xel)</vt:lpstr>
      <vt:lpstr>PERFMON COUNTERS</vt:lpstr>
      <vt:lpstr>Cluster logs</vt:lpstr>
      <vt:lpstr>Cluster logs</vt:lpstr>
      <vt:lpstr>35250 errors / secondary not synching</vt:lpstr>
      <vt:lpstr>PowerPoint Presentation</vt:lpstr>
      <vt:lpstr>PowerPoint Presentation</vt:lpstr>
      <vt:lpstr>Log growth issues</vt:lpstr>
      <vt:lpstr>PowerPoint Presentation</vt:lpstr>
      <vt:lpstr>PowerPoint Presentation</vt:lpstr>
      <vt:lpstr>PowerPoint Presentation</vt:lpstr>
      <vt:lpstr>Listener References</vt:lpstr>
      <vt:lpstr>Multi-Subnet</vt:lpstr>
      <vt:lpstr>Architecture and Blogs</vt:lpstr>
      <vt:lpstr>Clustering</vt:lpstr>
      <vt:lpstr>Forced Failover</vt:lpstr>
      <vt:lpstr>Read only routing issues</vt:lpstr>
      <vt:lpstr>Show Routing URLs / Lists</vt:lpstr>
      <vt:lpstr>Listener Creation Issues</vt:lpstr>
      <vt:lpstr>Listener Connection Issues</vt:lpstr>
      <vt:lpstr>WAIT TYPES</vt:lpstr>
      <vt:lpstr>Hardening vs REDO</vt:lpstr>
      <vt:lpstr>Long Failovers</vt:lpstr>
      <vt:lpstr>sys.dm_hadr_name_id_map</vt:lpstr>
      <vt:lpstr>sys.dm_hadr_name_id_map (continued)</vt:lpstr>
      <vt:lpstr>LSNs vs Log Blocks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 No more than 2 lines</dc:title>
  <dc:creator>Lana Montgomery</dc:creator>
  <cp:lastModifiedBy>John Sterrett</cp:lastModifiedBy>
  <cp:revision>87</cp:revision>
  <dcterms:created xsi:type="dcterms:W3CDTF">2013-07-12T18:23:55Z</dcterms:created>
  <dcterms:modified xsi:type="dcterms:W3CDTF">2015-07-17T14:08:14Z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0x010100E9F1CE52155D18458F998AC527A187EF</vt:lpwstr>
  </property>
  <property fmtid="{D5CDD505-2E9C-101B-9397-08002B2CF9AE}" pid="3" name="IsMyDocuments">
    <vt:bool>true</vt:bool>
  </property>
</Properties>
</file>