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94" r:id="rId4"/>
    <p:sldId id="292" r:id="rId5"/>
    <p:sldId id="266" r:id="rId6"/>
    <p:sldId id="260" r:id="rId7"/>
    <p:sldId id="261" r:id="rId8"/>
    <p:sldId id="262" r:id="rId9"/>
    <p:sldId id="283" r:id="rId10"/>
    <p:sldId id="264" r:id="rId11"/>
    <p:sldId id="267" r:id="rId12"/>
    <p:sldId id="295" r:id="rId13"/>
    <p:sldId id="296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81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89" autoAdjust="0"/>
  </p:normalViewPr>
  <p:slideViewPr>
    <p:cSldViewPr snapToGrid="0">
      <p:cViewPr varScale="1">
        <p:scale>
          <a:sx n="54" d="100"/>
          <a:sy n="54" d="100"/>
        </p:scale>
        <p:origin x="13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B1834-641C-4B67-A642-79199083F2C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B4D93-5664-464A-B522-EDFD643E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32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</a:t>
            </a:r>
            <a:r>
              <a:rPr lang="en-US" baseline="0" dirty="0"/>
              <a:t> drops between sites happen.</a:t>
            </a:r>
          </a:p>
          <a:p>
            <a:endParaRPr lang="en-US" baseline="0" dirty="0"/>
          </a:p>
          <a:p>
            <a:r>
              <a:rPr lang="en-US" baseline="0" dirty="0"/>
              <a:t>That F-18 crash is from Virginia Beach, VA in Jan, 2014.</a:t>
            </a:r>
          </a:p>
          <a:p>
            <a:endParaRPr lang="en-US" baseline="0" dirty="0"/>
          </a:p>
          <a:p>
            <a:r>
              <a:rPr lang="en-US" baseline="0" dirty="0"/>
              <a:t>6 miles from my primary production data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3 nodes (odd #)</a:t>
            </a:r>
          </a:p>
          <a:p>
            <a:r>
              <a:rPr lang="en-US" dirty="0"/>
              <a:t>2. Drop a node</a:t>
            </a:r>
          </a:p>
          <a:p>
            <a:r>
              <a:rPr lang="en-US" dirty="0"/>
              <a:t>3. Watch the votes recalculate</a:t>
            </a:r>
          </a:p>
          <a:p>
            <a:endParaRPr lang="en-US" dirty="0"/>
          </a:p>
          <a:p>
            <a:r>
              <a:rPr lang="en-US" dirty="0"/>
              <a:t>Can also manually remove votes from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 55 min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Mention that the listener is optional. You don’t have to use</a:t>
            </a:r>
            <a:r>
              <a:rPr lang="en-US" baseline="0" dirty="0"/>
              <a:t> it nor do you have to have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1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9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0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 servers in the routing list which take a long time to connect this might cause connection timeouts.</a:t>
            </a:r>
          </a:p>
          <a:p>
            <a:r>
              <a:rPr lang="en-US" dirty="0"/>
              <a:t>I recommend not allowing your routing configurations</a:t>
            </a:r>
            <a:r>
              <a:rPr lang="en-US" baseline="0" dirty="0"/>
              <a:t> to cross data centers.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** 3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6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architecture</a:t>
            </a:r>
            <a:r>
              <a:rPr lang="en-US" baseline="0" dirty="0"/>
              <a:t> which equates to being the most stable, easiest to maintain, and has the least limitations.</a:t>
            </a:r>
          </a:p>
          <a:p>
            <a:endParaRPr lang="en-US" baseline="0" dirty="0"/>
          </a:p>
          <a:p>
            <a:r>
              <a:rPr lang="en-US" baseline="0" dirty="0"/>
              <a:t>Explain the physical structure </a:t>
            </a:r>
            <a:r>
              <a:rPr lang="en-US" b="1" baseline="0" dirty="0"/>
              <a:t>ONLY</a:t>
            </a:r>
            <a:r>
              <a:rPr lang="en-US" baseline="0" dirty="0"/>
              <a:t> on this slide.</a:t>
            </a:r>
          </a:p>
          <a:p>
            <a:endParaRPr lang="en-US" baseline="0" dirty="0"/>
          </a:p>
          <a:p>
            <a:r>
              <a:rPr lang="en-US" baseline="0" dirty="0"/>
              <a:t>-- Local storage, not required to be shared like FCIs.</a:t>
            </a:r>
          </a:p>
          <a:p>
            <a:r>
              <a:rPr lang="en-US" baseline="0" dirty="0"/>
              <a:t>-- Can be physically attached or attached with ISCSI.</a:t>
            </a:r>
          </a:p>
          <a:p>
            <a:r>
              <a:rPr lang="en-US" baseline="0" dirty="0"/>
              <a:t>-- -- Life event: Liberty Tax VB servers rebooted. SAN storage didn’t come back up. Required Windows reboot, extending outage.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pros and cons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cross-subnet</a:t>
            </a:r>
            <a:r>
              <a:rPr lang="en-US" baseline="0" dirty="0"/>
              <a:t> information here and introduce the listener.</a:t>
            </a:r>
          </a:p>
          <a:p>
            <a:endParaRPr lang="en-US" baseline="0" dirty="0"/>
          </a:p>
          <a:p>
            <a:r>
              <a:rPr lang="en-US" baseline="0" dirty="0"/>
              <a:t>Mention how the listener has multiple IPs but don’t get too deep yet.</a:t>
            </a:r>
          </a:p>
          <a:p>
            <a:endParaRPr lang="en-US" baseline="0" dirty="0"/>
          </a:p>
          <a:p>
            <a:r>
              <a:rPr lang="en-US" baseline="0" dirty="0"/>
              <a:t>Mention the AND / OR dependency for cluster resources which was available in Windows Server 2008 </a:t>
            </a:r>
          </a:p>
          <a:p>
            <a:r>
              <a:rPr lang="en-US" baseline="0" dirty="0"/>
              <a:t>but multi-subnet was not supported by SQL Server until 2012.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cross-subnet</a:t>
            </a:r>
            <a:r>
              <a:rPr lang="en-US" baseline="0" dirty="0"/>
              <a:t> information here and introduce the listener.</a:t>
            </a:r>
          </a:p>
          <a:p>
            <a:endParaRPr lang="en-US" baseline="0" dirty="0"/>
          </a:p>
          <a:p>
            <a:r>
              <a:rPr lang="en-US" baseline="0" dirty="0"/>
              <a:t>Mention how the listener has multiple IPs but don’t get too deep yet.</a:t>
            </a:r>
          </a:p>
          <a:p>
            <a:endParaRPr lang="en-US" baseline="0" dirty="0"/>
          </a:p>
          <a:p>
            <a:r>
              <a:rPr lang="en-US" baseline="0" dirty="0"/>
              <a:t>Mention the AND / OR condition which was available in Windows Server 2008 (confirm it didn’t come out with R2) but was not supported by SQL Server until 2012.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Discuss physical architecture </a:t>
            </a:r>
            <a:r>
              <a:rPr lang="en-US" b="1" baseline="0" dirty="0"/>
              <a:t>ONLY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**</a:t>
            </a:r>
            <a:r>
              <a:rPr lang="en-US" baseline="0" dirty="0"/>
              <a:t> Remember animated pieces **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Local failover arrows fly in.</a:t>
            </a:r>
          </a:p>
          <a:p>
            <a:pPr marL="228600" indent="-228600">
              <a:buAutoNum type="arabicPeriod"/>
            </a:pPr>
            <a:r>
              <a:rPr lang="en-US" baseline="0" dirty="0"/>
              <a:t>Subnet labels fall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7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-- Use</a:t>
            </a:r>
            <a:r>
              <a:rPr lang="en-US" baseline="0" dirty="0"/>
              <a:t> Liberty Bank Cluster as example for bullets on bottom.</a:t>
            </a:r>
            <a:endParaRPr lang="en-US" dirty="0"/>
          </a:p>
          <a:p>
            <a:endParaRPr lang="en-US" dirty="0"/>
          </a:p>
          <a:p>
            <a:r>
              <a:rPr lang="en-US" dirty="0"/>
              <a:t>--</a:t>
            </a:r>
            <a:r>
              <a:rPr lang="en-US" baseline="0" dirty="0"/>
              <a:t> You should still use the AGL for connection, if you can, because of manual failover events.</a:t>
            </a:r>
          </a:p>
          <a:p>
            <a:r>
              <a:rPr lang="en-US" baseline="0" dirty="0"/>
              <a:t>-- Shared storage goes over the network, network usage might be a bottle neck.</a:t>
            </a:r>
          </a:p>
          <a:p>
            <a:r>
              <a:rPr lang="en-US" baseline="0" dirty="0"/>
              <a:t>-- -- Recommend that ISCSI connections are on dedicated NIC with redundancy.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B4D93-5664-464A-B522-EDFD643EF8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9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845E-3A29-4FD6-AA07-0CCA08E1A2F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DE63-FEE1-4698-B4EE-640BAF49CF9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73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DE63-FEE1-4698-B4EE-640BAF49CF9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3079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DE63-FEE1-4698-B4EE-640BAF49CF9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68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DE63-FEE1-4698-B4EE-640BAF49CF9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807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DE63-FEE1-4698-B4EE-640BAF49CF9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6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5A43-89F0-450D-AA3A-A4F0BC878CE8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4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318F-8DCA-4D3A-BA8E-23266E83F1EE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06B7-9E0E-42F1-A7BE-BCCF956C4B3F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F98F-7933-4B9B-8D61-683465EF9A1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6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BC96-AD8B-48CD-837B-FE664BAA7E5B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A80-07B8-4BF1-A846-2F41B1D8BB53}" type="datetime1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E64F-ED5A-45A7-A5A3-325A5995ACEB}" type="datetime1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3040-7A77-41BD-BCD6-822349D55AD1}" type="datetime1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0500-12DB-4BC7-B3C2-A1FC9C69881D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4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2260-3C61-41B4-BE15-90C0644200B1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DE63-FEE1-4698-B4EE-640BAF49CF95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4AB21A-C93A-4B70-8DD3-47EDEFDE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wKPuc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hammer.com/store-optional-connection-parameters-in-sql-server-management-stud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cac.co/applications/hosted-by-you/alwayson-too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hammer.com/failing-over-alwayson-availability-groups/" TargetMode="External"/><Relationship Id="rId2" Type="http://schemas.openxmlformats.org/officeDocument/2006/relationships/hyperlink" Target="http://www.sqlhammer.com/synchronizing-server-objects-for-availability-grou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hammer.com/how-to-configure-sql-server-2012-alwayson-part-1-of-7/" TargetMode="External"/><Relationship Id="rId5" Type="http://schemas.openxmlformats.org/officeDocument/2006/relationships/hyperlink" Target="http://www.sqlhammer.com/blog/filestream-garbage-collection-with-alwayson-availability-groups/" TargetMode="External"/><Relationship Id="rId4" Type="http://schemas.openxmlformats.org/officeDocument/2006/relationships/hyperlink" Target="http://www.sqlhammer.com/store-optional-connection-parameters-in-sql-server-management-studio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hammer.com/community/" TargetMode="External"/><Relationship Id="rId2" Type="http://schemas.openxmlformats.org/officeDocument/2006/relationships/hyperlink" Target="http://www.sqlhammer.com/presentation-architecting-availability-grou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Architecting </a:t>
            </a:r>
            <a:br>
              <a:rPr lang="en-US" dirty="0"/>
            </a:br>
            <a:r>
              <a:rPr lang="en-US" dirty="0"/>
              <a:t>Availability Groups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089" y="4050833"/>
            <a:ext cx="8449914" cy="1096899"/>
          </a:xfrm>
        </p:spPr>
        <p:txBody>
          <a:bodyPr/>
          <a:lstStyle/>
          <a:p>
            <a:r>
              <a:rPr lang="en-US" dirty="0"/>
              <a:t>An analysis of Microsoft SQL Server Always-On Availability Group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03262"/>
            <a:ext cx="8596668" cy="3527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with Failover Cluster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41840" y="4536998"/>
            <a:ext cx="1016000" cy="46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88226" y="3340845"/>
            <a:ext cx="1024468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Ribbon 9"/>
          <p:cNvSpPr/>
          <p:nvPr/>
        </p:nvSpPr>
        <p:spPr>
          <a:xfrm>
            <a:off x="946654" y="2596444"/>
            <a:ext cx="1232101" cy="426349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Subnet 1</a:t>
            </a:r>
          </a:p>
        </p:txBody>
      </p:sp>
      <p:sp>
        <p:nvSpPr>
          <p:cNvPr id="11" name="Up Ribbon 10"/>
          <p:cNvSpPr/>
          <p:nvPr/>
        </p:nvSpPr>
        <p:spPr>
          <a:xfrm>
            <a:off x="7612694" y="4493297"/>
            <a:ext cx="1372646" cy="408414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Subnet 2</a:t>
            </a:r>
          </a:p>
        </p:txBody>
      </p:sp>
    </p:spTree>
    <p:extLst>
      <p:ext uri="{BB962C8B-B14F-4D97-AF65-F5344CB8AC3E}">
        <p14:creationId xmlns:p14="http://schemas.microsoft.com/office/powerpoint/2010/main" val="26934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with Failover Cluster Instances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1689"/>
            <a:ext cx="8918222" cy="4099673"/>
          </a:xfrm>
        </p:spPr>
        <p:txBody>
          <a:bodyPr>
            <a:normAutofit/>
          </a:bodyPr>
          <a:lstStyle/>
          <a:p>
            <a:r>
              <a:rPr lang="en-US" dirty="0"/>
              <a:t>No need to synchronize server objects within subnet.</a:t>
            </a:r>
          </a:p>
          <a:p>
            <a:pPr lvl="1"/>
            <a:r>
              <a:rPr lang="en-US" dirty="0"/>
              <a:t>Still need to across the subnets.</a:t>
            </a:r>
          </a:p>
          <a:p>
            <a:r>
              <a:rPr lang="en-US" dirty="0"/>
              <a:t>Instance level failovers within subnets.</a:t>
            </a:r>
          </a:p>
          <a:p>
            <a:r>
              <a:rPr lang="en-US" dirty="0"/>
              <a:t>Shared storage can’t cross subnets.</a:t>
            </a:r>
          </a:p>
          <a:p>
            <a:r>
              <a:rPr lang="en-US" dirty="0"/>
              <a:t>Shared storage dependency.</a:t>
            </a:r>
          </a:p>
          <a:p>
            <a:r>
              <a:rPr lang="en-US" dirty="0"/>
              <a:t>Can’t ever have one AG replica reside on the same node as another.</a:t>
            </a:r>
          </a:p>
          <a:p>
            <a:pPr lvl="1"/>
            <a:r>
              <a:rPr lang="en-US" dirty="0"/>
              <a:t>Forces you to have more nodes to your cluster.</a:t>
            </a:r>
          </a:p>
          <a:p>
            <a:pPr lvl="1"/>
            <a:r>
              <a:rPr lang="en-US" dirty="0"/>
              <a:t>Configurations where all nodes are active are no longer as possible.</a:t>
            </a:r>
          </a:p>
          <a:p>
            <a:r>
              <a:rPr lang="en-US" dirty="0"/>
              <a:t>Can’t group DBs for failover, entire instance moves.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/>
          <a:lstStyle/>
          <a:p>
            <a:r>
              <a:rPr lang="en-US" dirty="0"/>
              <a:t>Distributed Availability Group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7" y="1398494"/>
            <a:ext cx="6239942" cy="51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/>
          <a:lstStyle/>
          <a:p>
            <a:r>
              <a:rPr lang="en-US" dirty="0"/>
              <a:t>Distributed Availability Group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US" dirty="0"/>
              <a:t>Is an Availability Group of Availability Groups</a:t>
            </a:r>
          </a:p>
          <a:p>
            <a:r>
              <a:rPr lang="en-US" dirty="0"/>
              <a:t>Can be used to connect two different WSFC which are running two different major versions of Windows Server.</a:t>
            </a:r>
          </a:p>
          <a:p>
            <a:r>
              <a:rPr lang="en-US" dirty="0"/>
              <a:t>Cuts down on outgoing data charges between Azure regions.</a:t>
            </a:r>
          </a:p>
          <a:p>
            <a:r>
              <a:rPr lang="en-US" dirty="0"/>
              <a:t>Each Availability Group has a primary. </a:t>
            </a:r>
          </a:p>
          <a:p>
            <a:pPr lvl="1"/>
            <a:r>
              <a:rPr lang="en-US" dirty="0"/>
              <a:t>The primary on the secondary side of the Distributed Availability Group (DAG) is read-only, except to the replication process.</a:t>
            </a:r>
          </a:p>
          <a:p>
            <a:r>
              <a:rPr lang="en-US" dirty="0"/>
              <a:t>No GUI to configure it.</a:t>
            </a:r>
          </a:p>
          <a:p>
            <a:r>
              <a:rPr lang="en-US" dirty="0"/>
              <a:t>Only supports manual failover.</a:t>
            </a:r>
          </a:p>
          <a:p>
            <a:r>
              <a:rPr lang="en-US" dirty="0"/>
              <a:t>Does support asynchronous and synchronous commit modes.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408"/>
            <a:ext cx="8596668" cy="44909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Voting mechanism</a:t>
            </a:r>
          </a:p>
          <a:p>
            <a:endParaRPr lang="en-US" dirty="0"/>
          </a:p>
          <a:p>
            <a:r>
              <a:rPr lang="en-US" dirty="0"/>
              <a:t>Prevents “split-brain”</a:t>
            </a:r>
          </a:p>
          <a:p>
            <a:endParaRPr lang="en-US" dirty="0"/>
          </a:p>
          <a:p>
            <a:r>
              <a:rPr lang="en-US" dirty="0"/>
              <a:t>Node majority is typical</a:t>
            </a:r>
          </a:p>
          <a:p>
            <a:endParaRPr lang="en-US" dirty="0"/>
          </a:p>
          <a:p>
            <a:r>
              <a:rPr lang="en-US" dirty="0"/>
              <a:t>Potential voters include </a:t>
            </a:r>
          </a:p>
          <a:p>
            <a:pPr lvl="1"/>
            <a:r>
              <a:rPr lang="en-US" dirty="0"/>
              <a:t>Servers (physical or virtual)</a:t>
            </a:r>
          </a:p>
          <a:p>
            <a:pPr lvl="1"/>
            <a:r>
              <a:rPr lang="en-US" dirty="0"/>
              <a:t>File shares</a:t>
            </a:r>
          </a:p>
          <a:p>
            <a:pPr lvl="1"/>
            <a:r>
              <a:rPr lang="en-US" dirty="0"/>
              <a:t>Remote shared disks</a:t>
            </a:r>
          </a:p>
          <a:p>
            <a:endParaRPr lang="en-US" dirty="0"/>
          </a:p>
          <a:p>
            <a:r>
              <a:rPr lang="en-US" dirty="0"/>
              <a:t>Weight your votes for a complete drop of your connection to your disaster recovery site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38" y="1550408"/>
            <a:ext cx="4545894" cy="34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7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89" y="1940672"/>
            <a:ext cx="8246713" cy="13544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you need to use Windows Server 2012 R2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6198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Quorum Demo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57313" y="3736326"/>
            <a:ext cx="3036710" cy="2670161"/>
          </a:xfrm>
        </p:spPr>
        <p:txBody>
          <a:bodyPr>
            <a:normAutofit/>
          </a:bodyPr>
          <a:lstStyle/>
          <a:p>
            <a:r>
              <a:rPr lang="en-US" sz="2000" dirty="0"/>
              <a:t>Dynamic Quorum</a:t>
            </a:r>
          </a:p>
          <a:p>
            <a:endParaRPr lang="en-US" sz="2000" dirty="0"/>
          </a:p>
          <a:p>
            <a:r>
              <a:rPr lang="en-US" sz="2000" dirty="0"/>
              <a:t>Dynamic Witness</a:t>
            </a:r>
          </a:p>
          <a:p>
            <a:endParaRPr lang="en-US" sz="2000" dirty="0"/>
          </a:p>
          <a:p>
            <a:r>
              <a:rPr lang="en-US" sz="2000" dirty="0"/>
              <a:t>Tie breaker</a:t>
            </a:r>
          </a:p>
        </p:txBody>
      </p:sp>
    </p:spTree>
    <p:extLst>
      <p:ext uri="{BB962C8B-B14F-4D97-AF65-F5344CB8AC3E}">
        <p14:creationId xmlns:p14="http://schemas.microsoft.com/office/powerpoint/2010/main" val="36888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Listener?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000" b="1" dirty="0"/>
              <a:t>Read-only routing</a:t>
            </a:r>
            <a:r>
              <a:rPr lang="en-US" sz="2000" dirty="0"/>
              <a:t>.</a:t>
            </a:r>
          </a:p>
          <a:p>
            <a:r>
              <a:rPr lang="en-US" sz="2000" b="1" dirty="0"/>
              <a:t>It is capable of faster failovers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Your applications do not have to wait for DNS time to live to expire.</a:t>
            </a:r>
          </a:p>
          <a:p>
            <a:r>
              <a:rPr lang="en-US" sz="2000" dirty="0"/>
              <a:t>One virtual network name (VNN), regardless of where the Availability Group (AG) lives.</a:t>
            </a:r>
          </a:p>
          <a:p>
            <a:pPr lvl="1"/>
            <a:r>
              <a:rPr lang="en-US" dirty="0"/>
              <a:t>Configuration files between DR sites can be identical.</a:t>
            </a:r>
          </a:p>
          <a:p>
            <a:r>
              <a:rPr lang="en-US" sz="2000" dirty="0"/>
              <a:t>Different VNN for each AG on the cluster.</a:t>
            </a:r>
          </a:p>
          <a:p>
            <a:pPr lvl="1"/>
            <a:r>
              <a:rPr lang="en-US" sz="2000" dirty="0"/>
              <a:t>Allows for groups of databases to failover to different servers.</a:t>
            </a:r>
          </a:p>
          <a:p>
            <a:r>
              <a:rPr lang="en-US" sz="2000" dirty="0"/>
              <a:t>No instance names to worry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Listener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1"/>
            <a:ext cx="8596668" cy="4415762"/>
          </a:xfrm>
        </p:spPr>
        <p:txBody>
          <a:bodyPr>
            <a:normAutofit/>
          </a:bodyPr>
          <a:lstStyle/>
          <a:p>
            <a:r>
              <a:rPr lang="en-US" sz="2000" dirty="0"/>
              <a:t>SQL Server Management Studio</a:t>
            </a:r>
          </a:p>
          <a:p>
            <a:pPr lvl="1"/>
            <a:r>
              <a:rPr lang="en-US" sz="2000" dirty="0"/>
              <a:t>Persist parameters – Supposedly fixed in </a:t>
            </a:r>
            <a:r>
              <a:rPr lang="en-US" sz="2000" dirty="0" err="1"/>
              <a:t>vNext</a:t>
            </a:r>
            <a:r>
              <a:rPr lang="en-US" sz="2000" dirty="0"/>
              <a:t> as per MS Connect. </a:t>
            </a:r>
            <a:r>
              <a:rPr lang="en-US" sz="2000" dirty="0">
                <a:hlinkClick r:id="rId3"/>
              </a:rPr>
              <a:t>http://bit.ly/1wKPucP</a:t>
            </a:r>
            <a:endParaRPr lang="en-US" sz="2000" dirty="0"/>
          </a:p>
          <a:p>
            <a:pPr lvl="2"/>
            <a:r>
              <a:rPr lang="en-US" sz="1800" dirty="0"/>
              <a:t>Not available yet.</a:t>
            </a:r>
          </a:p>
          <a:p>
            <a:pPr lvl="2"/>
            <a:r>
              <a:rPr lang="en-US" sz="2000" dirty="0"/>
              <a:t>Reference the workarounds - </a:t>
            </a:r>
            <a:r>
              <a:rPr lang="en-US" sz="2000" dirty="0">
                <a:hlinkClick r:id="rId4"/>
              </a:rPr>
              <a:t>http://www.sqlhammer.com/store-optional-connection-parameters-in-sql-server-management-studio/</a:t>
            </a:r>
            <a:r>
              <a:rPr lang="en-US" sz="2000" dirty="0"/>
              <a:t> </a:t>
            </a:r>
          </a:p>
          <a:p>
            <a:r>
              <a:rPr lang="en-US" sz="2000" dirty="0"/>
              <a:t>SQLCMD.exe</a:t>
            </a:r>
          </a:p>
          <a:p>
            <a:r>
              <a:rPr lang="en-US" sz="2000" dirty="0"/>
              <a:t>SQLPS module’s Invoke-</a:t>
            </a:r>
            <a:r>
              <a:rPr lang="en-US" sz="2000" dirty="0" err="1"/>
              <a:t>SqlCmd</a:t>
            </a:r>
            <a:endParaRPr lang="en-US" sz="2000" b="1" i="1" dirty="0"/>
          </a:p>
          <a:p>
            <a:pPr lvl="1"/>
            <a:r>
              <a:rPr lang="en-US" sz="2000" dirty="0" err="1"/>
              <a:t>MultiSubnetFailover</a:t>
            </a:r>
            <a:r>
              <a:rPr lang="en-US" sz="2000" dirty="0"/>
              <a:t> and ApplicationIntent options now available by using the </a:t>
            </a:r>
            <a:r>
              <a:rPr lang="en-US" sz="2000" dirty="0" err="1"/>
              <a:t>ConnectionString</a:t>
            </a:r>
            <a:r>
              <a:rPr lang="en-US" sz="2000" dirty="0"/>
              <a:t>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2600" dirty="0"/>
              <a:t>Manually configured and optional.</a:t>
            </a:r>
          </a:p>
          <a:p>
            <a:r>
              <a:rPr lang="en-US" sz="2600" dirty="0"/>
              <a:t>Must connect using an Availability Group database context.</a:t>
            </a:r>
          </a:p>
          <a:p>
            <a:pPr lvl="1"/>
            <a:r>
              <a:rPr lang="en-US" sz="2600" b="1" dirty="0"/>
              <a:t>Common stumbling point.</a:t>
            </a:r>
          </a:p>
          <a:p>
            <a:r>
              <a:rPr lang="en-US" sz="2600" dirty="0"/>
              <a:t>No SSMS wizard for configuration.</a:t>
            </a:r>
          </a:p>
          <a:p>
            <a:r>
              <a:rPr lang="en-US" sz="2600" dirty="0"/>
              <a:t>Incurs a round-robin connection performance hit.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Read-only Routing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899123" cy="3880773"/>
          </a:xfrm>
        </p:spPr>
        <p:txBody>
          <a:bodyPr>
            <a:normAutofit/>
          </a:bodyPr>
          <a:lstStyle/>
          <a:p>
            <a:r>
              <a:rPr lang="en-US" sz="2600" dirty="0"/>
              <a:t>Configure - T-SQL</a:t>
            </a:r>
          </a:p>
          <a:p>
            <a:pPr lvl="1"/>
            <a:r>
              <a:rPr lang="en-US" sz="2600" dirty="0"/>
              <a:t>(</a:t>
            </a:r>
            <a:r>
              <a:rPr lang="en-US" sz="2600" b="1" i="1" dirty="0"/>
              <a:t>Non-demo reference</a:t>
            </a:r>
            <a:r>
              <a:rPr lang="en-US" sz="2600" dirty="0"/>
              <a:t>) </a:t>
            </a:r>
            <a:r>
              <a:rPr lang="en-US" sz="2600" dirty="0" err="1"/>
              <a:t>AlwaysOn</a:t>
            </a:r>
            <a:r>
              <a:rPr lang="en-US" sz="2600" dirty="0"/>
              <a:t> Tools - Denny Cherry and Associates - </a:t>
            </a:r>
            <a:r>
              <a:rPr lang="en-US" sz="2600" dirty="0">
                <a:hlinkClick r:id="rId3"/>
              </a:rPr>
              <a:t>http://dcac.co/applications/hosted-by-you/alwayson-tools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667" y="1930400"/>
            <a:ext cx="4079624" cy="29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5" y="211867"/>
            <a:ext cx="2381250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11867"/>
            <a:ext cx="56493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Derik Hammer</a:t>
            </a:r>
          </a:p>
          <a:p>
            <a:r>
              <a:rPr lang="en-US" sz="2600" dirty="0"/>
              <a:t>@</a:t>
            </a:r>
            <a:r>
              <a:rPr lang="en-US" sz="2600" dirty="0" err="1"/>
              <a:t>sqlhammer</a:t>
            </a:r>
            <a:endParaRPr lang="en-US" sz="2600" dirty="0"/>
          </a:p>
          <a:p>
            <a:r>
              <a:rPr lang="en-US" sz="2600" dirty="0"/>
              <a:t>derik@sqlhammer.com</a:t>
            </a:r>
          </a:p>
          <a:p>
            <a:r>
              <a:rPr lang="en-US" sz="2600" dirty="0"/>
              <a:t>www.sqlhammer.com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9234" y="2789745"/>
            <a:ext cx="9404055" cy="3566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Administrator (Traditional/Operational/Production)</a:t>
            </a:r>
          </a:p>
          <a:p>
            <a:r>
              <a:rPr lang="en-US" dirty="0"/>
              <a:t>Specialize in High-Availability, Disaster Recovery, and Maintenance Automation</a:t>
            </a:r>
          </a:p>
          <a:p>
            <a:r>
              <a:rPr lang="en-US" dirty="0"/>
              <a:t>User group leader of </a:t>
            </a:r>
            <a:r>
              <a:rPr lang="en-US" dirty="0" err="1"/>
              <a:t>FairfieldPASS</a:t>
            </a:r>
            <a:r>
              <a:rPr lang="en-US" dirty="0"/>
              <a:t> in Stamford, CT.</a:t>
            </a:r>
          </a:p>
          <a:p>
            <a:endParaRPr lang="en-US" dirty="0"/>
          </a:p>
          <a:p>
            <a:r>
              <a:rPr lang="en-US" dirty="0"/>
              <a:t>Friend of </a:t>
            </a:r>
            <a:r>
              <a:rPr lang="en-US" dirty="0" err="1"/>
              <a:t>Redgate</a:t>
            </a:r>
            <a:endParaRPr lang="en-US" dirty="0"/>
          </a:p>
          <a:p>
            <a:r>
              <a:rPr lang="en-US" dirty="0" err="1"/>
              <a:t>SentryOne</a:t>
            </a:r>
            <a:r>
              <a:rPr lang="en-US" dirty="0"/>
              <a:t> Product Advisory Console</a:t>
            </a:r>
          </a:p>
          <a:p>
            <a:endParaRPr lang="en-US" dirty="0"/>
          </a:p>
          <a:p>
            <a:r>
              <a:rPr lang="en-US" dirty="0"/>
              <a:t>BS in Computer Information Systems with a focus in Database Management</a:t>
            </a:r>
          </a:p>
          <a:p>
            <a:r>
              <a:rPr lang="en-US" dirty="0"/>
              <a:t>Querying Microsoft SQL Server 2012 Databases (70-461)</a:t>
            </a:r>
          </a:p>
          <a:p>
            <a:r>
              <a:rPr lang="en-US" dirty="0"/>
              <a:t>Administering Microsoft SQL Server 2012 Databases (70-462)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routing connection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0" y="1431043"/>
            <a:ext cx="9060172" cy="471908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876538" y="2084122"/>
            <a:ext cx="5091289" cy="11627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2054" y="1817878"/>
            <a:ext cx="4303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 1: </a:t>
            </a:r>
            <a:r>
              <a:rPr lang="en-US" sz="2000" dirty="0"/>
              <a:t>Client connects using</a:t>
            </a:r>
          </a:p>
          <a:p>
            <a:r>
              <a:rPr lang="en-US" sz="2000" dirty="0"/>
              <a:t>	ApplicationIntent=</a:t>
            </a:r>
            <a:r>
              <a:rPr lang="en-US" sz="2000" dirty="0" err="1"/>
              <a:t>ReadOnly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76538" y="2348108"/>
            <a:ext cx="5091289" cy="1151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9895" y="3224135"/>
            <a:ext cx="3710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 2: </a:t>
            </a:r>
            <a:r>
              <a:rPr lang="en-US" sz="2000" dirty="0"/>
              <a:t>Primary replica replies</a:t>
            </a:r>
          </a:p>
          <a:p>
            <a:r>
              <a:rPr lang="en-US" sz="2000" dirty="0"/>
              <a:t>	with IP for redirection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76538" y="3657599"/>
            <a:ext cx="5091289" cy="722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48315" y="4630392"/>
            <a:ext cx="3945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 3: </a:t>
            </a:r>
            <a:r>
              <a:rPr lang="en-US" sz="2000" dirty="0"/>
              <a:t>Connection is made with</a:t>
            </a:r>
          </a:p>
          <a:p>
            <a:r>
              <a:rPr lang="en-US" sz="2000" dirty="0"/>
              <a:t>	read-only instance</a:t>
            </a:r>
          </a:p>
        </p:txBody>
      </p:sp>
    </p:spTree>
    <p:extLst>
      <p:ext uri="{BB962C8B-B14F-4D97-AF65-F5344CB8AC3E}">
        <p14:creationId xmlns:p14="http://schemas.microsoft.com/office/powerpoint/2010/main" val="4418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898"/>
            <a:ext cx="8771466" cy="4392276"/>
          </a:xfrm>
        </p:spPr>
        <p:txBody>
          <a:bodyPr>
            <a:normAutofit/>
          </a:bodyPr>
          <a:lstStyle/>
          <a:p>
            <a:r>
              <a:rPr lang="en-US" dirty="0"/>
              <a:t>Syncing server objects between sites</a:t>
            </a:r>
          </a:p>
          <a:p>
            <a:pPr lvl="1"/>
            <a:r>
              <a:rPr lang="en-US" dirty="0">
                <a:hlinkClick r:id="rId2"/>
              </a:rPr>
              <a:t>http://www.sqlhammer.com/synchronizing-server-objects-for-availability-groups/</a:t>
            </a:r>
            <a:r>
              <a:rPr lang="en-US" dirty="0"/>
              <a:t> </a:t>
            </a:r>
          </a:p>
          <a:p>
            <a:r>
              <a:rPr lang="en-US" dirty="0"/>
              <a:t>PowerShell driven desired state Availability Group failover test</a:t>
            </a:r>
          </a:p>
          <a:p>
            <a:pPr lvl="1"/>
            <a:r>
              <a:rPr lang="en-US" dirty="0">
                <a:hlinkClick r:id="rId3"/>
              </a:rPr>
              <a:t>http://www.sqlhammer.com/failing-over-alwayson-availability-groups/</a:t>
            </a:r>
            <a:r>
              <a:rPr lang="en-US" dirty="0"/>
              <a:t> </a:t>
            </a:r>
          </a:p>
          <a:p>
            <a:r>
              <a:rPr lang="en-US" dirty="0"/>
              <a:t>SSMS AG Listener connection work around</a:t>
            </a:r>
          </a:p>
          <a:p>
            <a:pPr lvl="1"/>
            <a:r>
              <a:rPr lang="en-US" dirty="0">
                <a:hlinkClick r:id="rId4"/>
              </a:rPr>
              <a:t>http://www.sqlhammer.com/store-optional-connection-parameters-in-sql-server-management-studio/</a:t>
            </a:r>
            <a:endParaRPr lang="en-US" dirty="0"/>
          </a:p>
          <a:p>
            <a:r>
              <a:rPr lang="en-US" dirty="0"/>
              <a:t>Lazy log truncation and filestream</a:t>
            </a:r>
          </a:p>
          <a:p>
            <a:pPr lvl="1"/>
            <a:r>
              <a:rPr lang="en-US" dirty="0">
                <a:hlinkClick r:id="rId5"/>
              </a:rPr>
              <a:t>http://www.sqlhammer.com/filestream-garbage-collection-with-alwayson-availability-groups/</a:t>
            </a:r>
            <a:r>
              <a:rPr lang="en-US" dirty="0"/>
              <a:t> </a:t>
            </a:r>
          </a:p>
          <a:p>
            <a:r>
              <a:rPr lang="en-US" dirty="0"/>
              <a:t>Step-by-step work through of the AG + FCI architecture</a:t>
            </a:r>
          </a:p>
          <a:p>
            <a:pPr lvl="1"/>
            <a:r>
              <a:rPr lang="en-US" dirty="0">
                <a:hlinkClick r:id="rId6"/>
              </a:rPr>
              <a:t>http://www.sqlhammer.com/how-to-configure-sql-server-2012-alwayson-part-1-of-7/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676401"/>
            <a:ext cx="9707639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i="1" dirty="0"/>
              <a:t>Slide deck and demo material available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This deck </a:t>
            </a:r>
          </a:p>
          <a:p>
            <a:pPr marL="0" indent="0">
              <a:buNone/>
            </a:pPr>
            <a:r>
              <a:rPr lang="en-US" sz="3000" dirty="0">
                <a:hlinkClick r:id="rId2"/>
              </a:rPr>
              <a:t>http://www.sqlhammer.com/presentation-architecting-availability-groups/</a:t>
            </a:r>
            <a:endParaRPr lang="en-US" sz="3000" dirty="0">
              <a:hlinkClick r:id="rId3"/>
            </a:endParaRPr>
          </a:p>
          <a:p>
            <a:pPr marL="0" indent="0">
              <a:buNone/>
            </a:pPr>
            <a:endParaRPr lang="en-US" sz="3000" dirty="0">
              <a:hlinkClick r:id="rId3"/>
            </a:endParaRPr>
          </a:p>
          <a:p>
            <a:pPr marL="0" indent="0">
              <a:buNone/>
            </a:pPr>
            <a:r>
              <a:rPr lang="en-US" sz="3000" b="1" dirty="0"/>
              <a:t>All presentations </a:t>
            </a: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http://www.sqlhammer.com/community/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material has already been posted. </a:t>
            </a:r>
          </a:p>
          <a:p>
            <a:pPr marL="0" indent="0">
              <a:buNone/>
            </a:pPr>
            <a:r>
              <a:rPr lang="en-US" dirty="0"/>
              <a:t>When I update the material, the most recent updates will be available.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61632" y="5103674"/>
            <a:ext cx="2830368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My Contact Information: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@</a:t>
            </a:r>
            <a:r>
              <a:rPr lang="en-US" b="1" dirty="0" err="1">
                <a:solidFill>
                  <a:schemeClr val="tx1"/>
                </a:solidFill>
              </a:rPr>
              <a:t>SQLHammer</a:t>
            </a:r>
            <a:endParaRPr lang="en-US" b="1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derik@sqlhammer.com</a:t>
            </a:r>
          </a:p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www.sqlhammer.com</a:t>
            </a:r>
          </a:p>
        </p:txBody>
      </p:sp>
    </p:spTree>
    <p:extLst>
      <p:ext uri="{BB962C8B-B14F-4D97-AF65-F5344CB8AC3E}">
        <p14:creationId xmlns:p14="http://schemas.microsoft.com/office/powerpoint/2010/main" val="230511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133"/>
            <a:ext cx="8113889" cy="455122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Skill level: 200-300, assuming some familiarity</a:t>
            </a:r>
          </a:p>
          <a:p>
            <a:r>
              <a:rPr lang="en-US" sz="2600" dirty="0"/>
              <a:t>Not a “how to”, but there are demos</a:t>
            </a:r>
          </a:p>
          <a:p>
            <a:r>
              <a:rPr lang="en-US" sz="2600" dirty="0"/>
              <a:t>Architecture</a:t>
            </a:r>
          </a:p>
          <a:p>
            <a:pPr lvl="1"/>
            <a:r>
              <a:rPr lang="en-US" sz="2400" dirty="0"/>
              <a:t>Stand-alone instances</a:t>
            </a:r>
          </a:p>
          <a:p>
            <a:pPr lvl="1"/>
            <a:r>
              <a:rPr lang="en-US" sz="2400" dirty="0"/>
              <a:t>Stand-alones with multiple subnets</a:t>
            </a:r>
          </a:p>
          <a:p>
            <a:pPr lvl="1"/>
            <a:r>
              <a:rPr lang="en-US" sz="2600" dirty="0"/>
              <a:t>AG with Failover Cluster Instances</a:t>
            </a:r>
          </a:p>
          <a:p>
            <a:pPr lvl="1"/>
            <a:r>
              <a:rPr lang="en-US" sz="2400" dirty="0"/>
              <a:t>Distributed AG</a:t>
            </a:r>
          </a:p>
          <a:p>
            <a:r>
              <a:rPr lang="en-US" sz="2600" dirty="0"/>
              <a:t>AG Specific features, i.e.</a:t>
            </a:r>
          </a:p>
          <a:p>
            <a:pPr lvl="1"/>
            <a:r>
              <a:rPr lang="en-US" sz="2400" dirty="0"/>
              <a:t>Read-only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Availability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658"/>
            <a:ext cx="8435802" cy="4652232"/>
          </a:xfrm>
        </p:spPr>
        <p:txBody>
          <a:bodyPr>
            <a:noAutofit/>
          </a:bodyPr>
          <a:lstStyle/>
          <a:p>
            <a:r>
              <a:rPr lang="en-US" sz="2800" u="sng" dirty="0"/>
              <a:t>When should you use them?</a:t>
            </a:r>
          </a:p>
          <a:p>
            <a:pPr lvl="1"/>
            <a:r>
              <a:rPr lang="en-US" sz="2800" dirty="0"/>
              <a:t>Automatic failover between local replicas.</a:t>
            </a:r>
          </a:p>
          <a:p>
            <a:pPr lvl="1"/>
            <a:r>
              <a:rPr lang="en-US" sz="2800" dirty="0"/>
              <a:t>Manual failover between DR sites.</a:t>
            </a:r>
          </a:p>
          <a:p>
            <a:pPr lvl="1"/>
            <a:r>
              <a:rPr lang="en-US" sz="2800" b="1" dirty="0"/>
              <a:t>Group databases together and failover separately from other groups.</a:t>
            </a:r>
          </a:p>
          <a:p>
            <a:pPr lvl="1"/>
            <a:r>
              <a:rPr lang="en-US" sz="2800" b="1" dirty="0"/>
              <a:t>Off-load backups</a:t>
            </a:r>
          </a:p>
          <a:p>
            <a:pPr lvl="1"/>
            <a:r>
              <a:rPr lang="en-US" sz="2800" b="1" dirty="0"/>
              <a:t>Off-load read loads.</a:t>
            </a:r>
          </a:p>
          <a:p>
            <a:pPr lvl="1"/>
            <a:r>
              <a:rPr lang="en-US" sz="2800" b="1" dirty="0"/>
              <a:t>Fail-over to differing Windows versions.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462499"/>
            <a:ext cx="6837777" cy="49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 instances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701" y="1930400"/>
            <a:ext cx="3622302" cy="3243688"/>
          </a:xfrm>
        </p:spPr>
        <p:txBody>
          <a:bodyPr>
            <a:normAutofit/>
          </a:bodyPr>
          <a:lstStyle/>
          <a:p>
            <a:r>
              <a:rPr lang="en-US" dirty="0"/>
              <a:t>Database level automatic fail-over available with synchronous commit.</a:t>
            </a:r>
          </a:p>
          <a:p>
            <a:r>
              <a:rPr lang="en-US" dirty="0"/>
              <a:t>Data duplication - a complete set of drives and data per replica.</a:t>
            </a:r>
          </a:p>
          <a:p>
            <a:r>
              <a:rPr lang="en-US" dirty="0"/>
              <a:t>Must synchronize server objects between nodes manually.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7333" y="5672030"/>
            <a:ext cx="859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beauty of this architecture is everything that it is not.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6" y="1804800"/>
            <a:ext cx="4975155" cy="36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3" y="1308381"/>
            <a:ext cx="8268089" cy="535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 instances – multi-subnet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25" y="1497977"/>
            <a:ext cx="532884" cy="8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 instances – multi-subnet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B21A-C93A-4B70-8DD3-47EDEFDEE245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59544" y="2043288"/>
            <a:ext cx="8344100" cy="399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Nodes synchronize from the primary, remote nodes don’t speak to each other.</a:t>
            </a:r>
          </a:p>
          <a:p>
            <a:endParaRPr lang="en-US" sz="2000" dirty="0"/>
          </a:p>
          <a:p>
            <a:r>
              <a:rPr lang="en-US" sz="2000" dirty="0"/>
              <a:t>Even more data duplication.</a:t>
            </a:r>
          </a:p>
          <a:p>
            <a:pPr lvl="1"/>
            <a:r>
              <a:rPr lang="en-US" sz="2000" dirty="0"/>
              <a:t>One of the few reasons that I might consider favoring a hybrid with FCIs.</a:t>
            </a:r>
          </a:p>
          <a:p>
            <a:pPr lvl="1"/>
            <a:endParaRPr lang="en-US" sz="2000" dirty="0"/>
          </a:p>
          <a:p>
            <a:r>
              <a:rPr lang="en-US" sz="2000" dirty="0"/>
              <a:t>Availability Group Listener handles multiple IPs across multiple subnets.</a:t>
            </a:r>
          </a:p>
          <a:p>
            <a:endParaRPr lang="en-US" sz="2000" dirty="0"/>
          </a:p>
          <a:p>
            <a:r>
              <a:rPr lang="en-US" sz="2000" dirty="0"/>
              <a:t>Asynchronous Commit recommended for remote site, which only supports manual failover.</a:t>
            </a:r>
          </a:p>
        </p:txBody>
      </p:sp>
    </p:spTree>
    <p:extLst>
      <p:ext uri="{BB962C8B-B14F-4D97-AF65-F5344CB8AC3E}">
        <p14:creationId xmlns:p14="http://schemas.microsoft.com/office/powerpoint/2010/main" val="3342710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35547</TotalTime>
  <Words>1353</Words>
  <Application>Microsoft Office PowerPoint</Application>
  <PresentationFormat>Widescreen</PresentationFormat>
  <Paragraphs>239</Paragraphs>
  <Slides>22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Architecting  Availability Groups</vt:lpstr>
      <vt:lpstr>PowerPoint Presentation</vt:lpstr>
      <vt:lpstr>Goals</vt:lpstr>
      <vt:lpstr>PowerPoint Presentation</vt:lpstr>
      <vt:lpstr>Benefits of Availability Groups</vt:lpstr>
      <vt:lpstr>Stand-alone instances</vt:lpstr>
      <vt:lpstr>Stand-alone instances (cont.)</vt:lpstr>
      <vt:lpstr>Stand-alone instances – multi-subnet</vt:lpstr>
      <vt:lpstr>Stand-alone instances – multi-subnet (cont.)</vt:lpstr>
      <vt:lpstr>AG with Failover Cluster Instances</vt:lpstr>
      <vt:lpstr>AG with Failover Cluster Instances (cont.)</vt:lpstr>
      <vt:lpstr>Distributed Availability Group</vt:lpstr>
      <vt:lpstr>Distributed Availability Group (cont.)</vt:lpstr>
      <vt:lpstr>Quorum</vt:lpstr>
      <vt:lpstr>Why you need to use Windows Server 2012 R2 and above</vt:lpstr>
      <vt:lpstr>Why use the Listener?</vt:lpstr>
      <vt:lpstr>Listener Demos</vt:lpstr>
      <vt:lpstr>Read-only routing</vt:lpstr>
      <vt:lpstr>Read-only Routing Demos</vt:lpstr>
      <vt:lpstr>Read-only routing connection flow</vt:lpstr>
      <vt:lpstr>References of interest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Hammer</dc:creator>
  <cp:lastModifiedBy>Derik Hammer</cp:lastModifiedBy>
  <cp:revision>177</cp:revision>
  <dcterms:created xsi:type="dcterms:W3CDTF">2014-12-21T21:24:23Z</dcterms:created>
  <dcterms:modified xsi:type="dcterms:W3CDTF">2017-02-25T13:00:06Z</dcterms:modified>
</cp:coreProperties>
</file>