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62" r:id="rId3"/>
    <p:sldId id="300" r:id="rId4"/>
    <p:sldId id="291" r:id="rId5"/>
    <p:sldId id="292" r:id="rId6"/>
    <p:sldId id="284" r:id="rId7"/>
    <p:sldId id="264" r:id="rId8"/>
    <p:sldId id="278" r:id="rId9"/>
    <p:sldId id="285" r:id="rId10"/>
    <p:sldId id="258" r:id="rId11"/>
    <p:sldId id="315" r:id="rId12"/>
    <p:sldId id="260" r:id="rId13"/>
    <p:sldId id="321" r:id="rId14"/>
    <p:sldId id="296" r:id="rId15"/>
    <p:sldId id="281" r:id="rId16"/>
    <p:sldId id="313" r:id="rId17"/>
    <p:sldId id="314" r:id="rId18"/>
    <p:sldId id="267" r:id="rId19"/>
    <p:sldId id="307" r:id="rId20"/>
    <p:sldId id="274" r:id="rId21"/>
    <p:sldId id="282" r:id="rId22"/>
    <p:sldId id="308" r:id="rId23"/>
    <p:sldId id="318" r:id="rId24"/>
    <p:sldId id="319" r:id="rId25"/>
    <p:sldId id="286" r:id="rId26"/>
    <p:sldId id="320" r:id="rId27"/>
    <p:sldId id="317" r:id="rId28"/>
    <p:sldId id="287" r:id="rId29"/>
    <p:sldId id="299" r:id="rId30"/>
    <p:sldId id="301" r:id="rId31"/>
    <p:sldId id="293" r:id="rId32"/>
    <p:sldId id="294" r:id="rId33"/>
    <p:sldId id="322" r:id="rId34"/>
    <p:sldId id="297" r:id="rId35"/>
    <p:sldId id="298" r:id="rId36"/>
    <p:sldId id="303" r:id="rId37"/>
    <p:sldId id="304" r:id="rId38"/>
    <p:sldId id="305" r:id="rId39"/>
    <p:sldId id="306" r:id="rId40"/>
    <p:sldId id="289" r:id="rId41"/>
    <p:sldId id="290" r:id="rId42"/>
    <p:sldId id="302" r:id="rId43"/>
    <p:sldId id="309" r:id="rId44"/>
    <p:sldId id="311" r:id="rId45"/>
    <p:sldId id="312" r:id="rId46"/>
    <p:sldId id="31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5383" autoAdjust="0"/>
  </p:normalViewPr>
  <p:slideViewPr>
    <p:cSldViewPr>
      <p:cViewPr varScale="1">
        <p:scale>
          <a:sx n="88" d="100"/>
          <a:sy n="88" d="100"/>
        </p:scale>
        <p:origin x="-1596" y="-108"/>
      </p:cViewPr>
      <p:guideLst>
        <p:guide orient="horz" pos="2160"/>
        <p:guide pos="2880"/>
      </p:guideLst>
    </p:cSldViewPr>
  </p:slideViewPr>
  <p:outlineViewPr>
    <p:cViewPr>
      <p:scale>
        <a:sx n="33" d="100"/>
        <a:sy n="33" d="100"/>
      </p:scale>
      <p:origin x="0" y="121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ACF76-0965-438A-A414-B0BE615ABF97}"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BAF48C-CE59-4080-BA43-E4AA6232A466}" type="slidenum">
              <a:rPr lang="en-US" smtClean="0"/>
              <a:t>‹#›</a:t>
            </a:fld>
            <a:endParaRPr lang="en-US"/>
          </a:p>
        </p:txBody>
      </p:sp>
    </p:spTree>
    <p:extLst>
      <p:ext uri="{BB962C8B-B14F-4D97-AF65-F5344CB8AC3E}">
        <p14:creationId xmlns:p14="http://schemas.microsoft.com/office/powerpoint/2010/main" val="422742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sdn.microsoft.com/en-us/library/hh213417.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msdn.com/b/clustering/archive/2012/11/21/10370765.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3</a:t>
            </a:fld>
            <a:endParaRPr lang="en-US"/>
          </a:p>
        </p:txBody>
      </p:sp>
    </p:spTree>
    <p:extLst>
      <p:ext uri="{BB962C8B-B14F-4D97-AF65-F5344CB8AC3E}">
        <p14:creationId xmlns:p14="http://schemas.microsoft.com/office/powerpoint/2010/main" val="559883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to demo</a:t>
            </a:r>
            <a:r>
              <a:rPr lang="en-US" baseline="0" dirty="0" smtClean="0"/>
              <a:t> slowness</a:t>
            </a:r>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17</a:t>
            </a:fld>
            <a:endParaRPr lang="en-US"/>
          </a:p>
        </p:txBody>
      </p:sp>
    </p:spTree>
    <p:extLst>
      <p:ext uri="{BB962C8B-B14F-4D97-AF65-F5344CB8AC3E}">
        <p14:creationId xmlns:p14="http://schemas.microsoft.com/office/powerpoint/2010/main" val="122060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b="1" dirty="0" err="1" smtClean="0"/>
              <a:t>MultiSubnetFailover</a:t>
            </a:r>
            <a:r>
              <a:rPr lang="en-US" b="1" dirty="0" smtClean="0"/>
              <a:t>=True</a:t>
            </a:r>
            <a:r>
              <a:rPr lang="en-US" dirty="0" smtClean="0"/>
              <a:t> is specified for a connection, the client retries TCP connection attempts faster than the operating system’s default TCP retransmit intervals.</a:t>
            </a:r>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18</a:t>
            </a:fld>
            <a:endParaRPr lang="en-US"/>
          </a:p>
        </p:txBody>
      </p:sp>
    </p:spTree>
    <p:extLst>
      <p:ext uri="{BB962C8B-B14F-4D97-AF65-F5344CB8AC3E}">
        <p14:creationId xmlns:p14="http://schemas.microsoft.com/office/powerpoint/2010/main" val="2165848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hlinkClick r:id="rId3"/>
              </a:rPr>
              <a:t>https://msdn.microsoft.com/en-us/library/hh213417.aspx</a:t>
            </a:r>
            <a:endParaRPr lang="en-US" sz="2000" dirty="0" smtClean="0"/>
          </a:p>
          <a:p>
            <a:r>
              <a:rPr lang="en-US" dirty="0" smtClean="0"/>
              <a:t>One stop shop  AG </a:t>
            </a:r>
            <a:r>
              <a:rPr lang="en-US" dirty="0" err="1" smtClean="0"/>
              <a:t>Listner</a:t>
            </a:r>
            <a:r>
              <a:rPr lang="en-US" dirty="0" smtClean="0"/>
              <a:t> Read only routing  behavior</a:t>
            </a:r>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19</a:t>
            </a:fld>
            <a:endParaRPr lang="en-US"/>
          </a:p>
        </p:txBody>
      </p:sp>
    </p:spTree>
    <p:extLst>
      <p:ext uri="{BB962C8B-B14F-4D97-AF65-F5344CB8AC3E}">
        <p14:creationId xmlns:p14="http://schemas.microsoft.com/office/powerpoint/2010/main" val="2210180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20</a:t>
            </a:fld>
            <a:endParaRPr lang="en-US"/>
          </a:p>
        </p:txBody>
      </p:sp>
    </p:spTree>
    <p:extLst>
      <p:ext uri="{BB962C8B-B14F-4D97-AF65-F5344CB8AC3E}">
        <p14:creationId xmlns:p14="http://schemas.microsoft.com/office/powerpoint/2010/main" val="214081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depicts the disadvantage of</a:t>
            </a:r>
            <a:r>
              <a:rPr lang="en-US" baseline="0" dirty="0" smtClean="0"/>
              <a:t> the Disk Only quorum model. As shown on the left side of the slide, the cluster survives even if it loses one node and the disk witness or if it loses two nodes. But as shown on the right side, the entire cluster goes down if the witness disk goes down.</a:t>
            </a:r>
            <a:endParaRPr lang="en-US" dirty="0" smtClean="0"/>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32</a:t>
            </a:fld>
            <a:endParaRPr lang="en-US"/>
          </a:p>
        </p:txBody>
      </p:sp>
    </p:spTree>
    <p:extLst>
      <p:ext uri="{BB962C8B-B14F-4D97-AF65-F5344CB8AC3E}">
        <p14:creationId xmlns:p14="http://schemas.microsoft.com/office/powerpoint/2010/main" val="93427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From command prompt: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 /</a:t>
            </a:r>
            <a:r>
              <a:rPr lang="en-US" sz="1200" kern="1200" dirty="0" err="1" smtClean="0">
                <a:solidFill>
                  <a:schemeClr val="tx1"/>
                </a:solidFill>
                <a:effectLst/>
                <a:latin typeface="+mn-lt"/>
                <a:ea typeface="+mn-ea"/>
                <a:cs typeface="+mn-cs"/>
              </a:rPr>
              <a:t>cluster:clustername</a:t>
            </a:r>
            <a:r>
              <a:rPr lang="en-US" sz="1200" kern="1200" dirty="0" smtClean="0">
                <a:solidFill>
                  <a:schemeClr val="tx1"/>
                </a:solidFill>
                <a:effectLst/>
                <a:latin typeface="+mn-lt"/>
                <a:ea typeface="+mn-ea"/>
                <a:cs typeface="+mn-cs"/>
              </a:rPr>
              <a:t> /prop </a:t>
            </a:r>
            <a:r>
              <a:rPr lang="en-US" sz="1200" kern="1200" dirty="0" err="1" smtClean="0">
                <a:solidFill>
                  <a:schemeClr val="tx1"/>
                </a:solidFill>
                <a:effectLst/>
                <a:latin typeface="+mn-lt"/>
                <a:ea typeface="+mn-ea"/>
                <a:cs typeface="+mn-cs"/>
              </a:rPr>
              <a:t>SameSubnetDelay</a:t>
            </a:r>
            <a:r>
              <a:rPr lang="en-US" sz="1200" kern="1200" dirty="0" smtClean="0">
                <a:solidFill>
                  <a:schemeClr val="tx1"/>
                </a:solidFill>
                <a:effectLst/>
                <a:latin typeface="+mn-lt"/>
                <a:ea typeface="+mn-ea"/>
                <a:cs typeface="+mn-cs"/>
              </a:rPr>
              <a:t>=2000:DWORD </a:t>
            </a:r>
          </a:p>
          <a:p>
            <a:r>
              <a:rPr lang="en-US" sz="1200" kern="1200" dirty="0" smtClean="0">
                <a:solidFill>
                  <a:schemeClr val="tx1"/>
                </a:solidFill>
                <a:effectLst/>
                <a:latin typeface="+mn-lt"/>
                <a:ea typeface="+mn-ea"/>
                <a:cs typeface="+mn-cs"/>
              </a:rPr>
              <a:t>cluster /</a:t>
            </a:r>
            <a:r>
              <a:rPr lang="en-US" sz="1200" kern="1200" dirty="0" err="1" smtClean="0">
                <a:solidFill>
                  <a:schemeClr val="tx1"/>
                </a:solidFill>
                <a:effectLst/>
                <a:latin typeface="+mn-lt"/>
                <a:ea typeface="+mn-ea"/>
                <a:cs typeface="+mn-cs"/>
              </a:rPr>
              <a:t>cluster:clustername</a:t>
            </a:r>
            <a:r>
              <a:rPr lang="en-US" sz="1200" kern="1200" dirty="0" smtClean="0">
                <a:solidFill>
                  <a:schemeClr val="tx1"/>
                </a:solidFill>
                <a:effectLst/>
                <a:latin typeface="+mn-lt"/>
                <a:ea typeface="+mn-ea"/>
                <a:cs typeface="+mn-cs"/>
              </a:rPr>
              <a:t> /prop </a:t>
            </a:r>
            <a:r>
              <a:rPr lang="en-US" sz="1200" kern="1200" dirty="0" err="1" smtClean="0">
                <a:solidFill>
                  <a:schemeClr val="tx1"/>
                </a:solidFill>
                <a:effectLst/>
                <a:latin typeface="+mn-lt"/>
                <a:ea typeface="+mn-ea"/>
                <a:cs typeface="+mn-cs"/>
              </a:rPr>
              <a:t>CrossSubnetDelay</a:t>
            </a:r>
            <a:r>
              <a:rPr lang="en-US" sz="1200" kern="1200" dirty="0" smtClean="0">
                <a:solidFill>
                  <a:schemeClr val="tx1"/>
                </a:solidFill>
                <a:effectLst/>
                <a:latin typeface="+mn-lt"/>
                <a:ea typeface="+mn-ea"/>
                <a:cs typeface="+mn-cs"/>
              </a:rPr>
              <a:t>=4000:DWORD </a:t>
            </a:r>
          </a:p>
          <a:p>
            <a:r>
              <a:rPr lang="en-US" sz="1200" kern="1200" dirty="0" smtClean="0">
                <a:solidFill>
                  <a:schemeClr val="tx1"/>
                </a:solidFill>
                <a:effectLst/>
                <a:latin typeface="+mn-lt"/>
                <a:ea typeface="+mn-ea"/>
                <a:cs typeface="+mn-cs"/>
              </a:rPr>
              <a:t>cluster /</a:t>
            </a:r>
            <a:r>
              <a:rPr lang="en-US" sz="1200" kern="1200" dirty="0" err="1" smtClean="0">
                <a:solidFill>
                  <a:schemeClr val="tx1"/>
                </a:solidFill>
                <a:effectLst/>
                <a:latin typeface="+mn-lt"/>
                <a:ea typeface="+mn-ea"/>
                <a:cs typeface="+mn-cs"/>
              </a:rPr>
              <a:t>cluster:clustername</a:t>
            </a:r>
            <a:r>
              <a:rPr lang="en-US" sz="1200" kern="1200" dirty="0" smtClean="0">
                <a:solidFill>
                  <a:schemeClr val="tx1"/>
                </a:solidFill>
                <a:effectLst/>
                <a:latin typeface="+mn-lt"/>
                <a:ea typeface="+mn-ea"/>
                <a:cs typeface="+mn-cs"/>
              </a:rPr>
              <a:t> /prop </a:t>
            </a:r>
            <a:r>
              <a:rPr lang="en-US" sz="1200" kern="1200" dirty="0" err="1" smtClean="0">
                <a:solidFill>
                  <a:schemeClr val="tx1"/>
                </a:solidFill>
                <a:effectLst/>
                <a:latin typeface="+mn-lt"/>
                <a:ea typeface="+mn-ea"/>
                <a:cs typeface="+mn-cs"/>
              </a:rPr>
              <a:t>SameSubnetThreshold</a:t>
            </a:r>
            <a:r>
              <a:rPr lang="en-US" sz="1200" kern="1200" dirty="0" smtClean="0">
                <a:solidFill>
                  <a:schemeClr val="tx1"/>
                </a:solidFill>
                <a:effectLst/>
                <a:latin typeface="+mn-lt"/>
                <a:ea typeface="+mn-ea"/>
                <a:cs typeface="+mn-cs"/>
              </a:rPr>
              <a:t>=10:DWORD </a:t>
            </a:r>
          </a:p>
          <a:p>
            <a:r>
              <a:rPr lang="en-US" sz="1200" kern="1200" dirty="0" smtClean="0">
                <a:solidFill>
                  <a:schemeClr val="tx1"/>
                </a:solidFill>
                <a:effectLst/>
                <a:latin typeface="+mn-lt"/>
                <a:ea typeface="+mn-ea"/>
                <a:cs typeface="+mn-cs"/>
              </a:rPr>
              <a:t>cluster /</a:t>
            </a:r>
            <a:r>
              <a:rPr lang="en-US" sz="1200" kern="1200" dirty="0" err="1" smtClean="0">
                <a:solidFill>
                  <a:schemeClr val="tx1"/>
                </a:solidFill>
                <a:effectLst/>
                <a:latin typeface="+mn-lt"/>
                <a:ea typeface="+mn-ea"/>
                <a:cs typeface="+mn-cs"/>
              </a:rPr>
              <a:t>cluster:clustername</a:t>
            </a:r>
            <a:r>
              <a:rPr lang="en-US" sz="1200" kern="1200" dirty="0" smtClean="0">
                <a:solidFill>
                  <a:schemeClr val="tx1"/>
                </a:solidFill>
                <a:effectLst/>
                <a:latin typeface="+mn-lt"/>
                <a:ea typeface="+mn-ea"/>
                <a:cs typeface="+mn-cs"/>
              </a:rPr>
              <a:t> /prop </a:t>
            </a:r>
            <a:r>
              <a:rPr lang="en-US" sz="1200" kern="1200" dirty="0" err="1" smtClean="0">
                <a:solidFill>
                  <a:schemeClr val="tx1"/>
                </a:solidFill>
                <a:effectLst/>
                <a:latin typeface="+mn-lt"/>
                <a:ea typeface="+mn-ea"/>
                <a:cs typeface="+mn-cs"/>
              </a:rPr>
              <a:t>CrossSubnetThreshold</a:t>
            </a:r>
            <a:r>
              <a:rPr lang="en-US" sz="1200" kern="1200" dirty="0" smtClean="0">
                <a:solidFill>
                  <a:schemeClr val="tx1"/>
                </a:solidFill>
                <a:effectLst/>
                <a:latin typeface="+mn-lt"/>
                <a:ea typeface="+mn-ea"/>
                <a:cs typeface="+mn-cs"/>
              </a:rPr>
              <a:t>=10:DWORD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From </a:t>
            </a:r>
            <a:r>
              <a:rPr lang="en-US" sz="1200" b="1" kern="1200" dirty="0" err="1" smtClean="0">
                <a:solidFill>
                  <a:schemeClr val="tx1"/>
                </a:solidFill>
                <a:effectLst/>
                <a:latin typeface="+mn-lt"/>
                <a:ea typeface="+mn-ea"/>
                <a:cs typeface="+mn-cs"/>
              </a:rPr>
              <a:t>Powershell</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(get-cluster).</a:t>
            </a:r>
            <a:r>
              <a:rPr lang="en-US" sz="1200" kern="1200" dirty="0" err="1" smtClean="0">
                <a:solidFill>
                  <a:schemeClr val="tx1"/>
                </a:solidFill>
                <a:effectLst/>
                <a:latin typeface="+mn-lt"/>
                <a:ea typeface="+mn-ea"/>
                <a:cs typeface="+mn-cs"/>
              </a:rPr>
              <a:t>SameSubnetDelay</a:t>
            </a:r>
            <a:r>
              <a:rPr lang="en-US" sz="1200" kern="1200" dirty="0" smtClean="0">
                <a:solidFill>
                  <a:schemeClr val="tx1"/>
                </a:solidFill>
                <a:effectLst/>
                <a:latin typeface="+mn-lt"/>
                <a:ea typeface="+mn-ea"/>
                <a:cs typeface="+mn-cs"/>
              </a:rPr>
              <a:t> = 2000</a:t>
            </a:r>
          </a:p>
          <a:p>
            <a:r>
              <a:rPr lang="en-US" sz="1200" kern="1200" dirty="0" smtClean="0">
                <a:solidFill>
                  <a:schemeClr val="tx1"/>
                </a:solidFill>
                <a:effectLst/>
                <a:latin typeface="+mn-lt"/>
                <a:ea typeface="+mn-ea"/>
                <a:cs typeface="+mn-cs"/>
              </a:rPr>
              <a:t>(get-cluster).</a:t>
            </a:r>
            <a:r>
              <a:rPr lang="en-US" sz="1200" kern="1200" dirty="0" err="1" smtClean="0">
                <a:solidFill>
                  <a:schemeClr val="tx1"/>
                </a:solidFill>
                <a:effectLst/>
                <a:latin typeface="+mn-lt"/>
                <a:ea typeface="+mn-ea"/>
                <a:cs typeface="+mn-cs"/>
              </a:rPr>
              <a:t>CrossSubnetDelay</a:t>
            </a:r>
            <a:r>
              <a:rPr lang="en-US" sz="1200" kern="1200" dirty="0" smtClean="0">
                <a:solidFill>
                  <a:schemeClr val="tx1"/>
                </a:solidFill>
                <a:effectLst/>
                <a:latin typeface="+mn-lt"/>
                <a:ea typeface="+mn-ea"/>
                <a:cs typeface="+mn-cs"/>
              </a:rPr>
              <a:t> = 4000</a:t>
            </a:r>
          </a:p>
          <a:p>
            <a:r>
              <a:rPr lang="en-US" sz="1200" kern="1200" dirty="0" smtClean="0">
                <a:solidFill>
                  <a:schemeClr val="tx1"/>
                </a:solidFill>
                <a:effectLst/>
                <a:latin typeface="+mn-lt"/>
                <a:ea typeface="+mn-ea"/>
                <a:cs typeface="+mn-cs"/>
              </a:rPr>
              <a:t>(get-cluster).</a:t>
            </a:r>
            <a:r>
              <a:rPr lang="en-US" sz="1200" kern="1200" dirty="0" err="1" smtClean="0">
                <a:solidFill>
                  <a:schemeClr val="tx1"/>
                </a:solidFill>
                <a:effectLst/>
                <a:latin typeface="+mn-lt"/>
                <a:ea typeface="+mn-ea"/>
                <a:cs typeface="+mn-cs"/>
              </a:rPr>
              <a:t>SameSubnetThreshold</a:t>
            </a:r>
            <a:r>
              <a:rPr lang="en-US" sz="1200" kern="1200" dirty="0" smtClean="0">
                <a:solidFill>
                  <a:schemeClr val="tx1"/>
                </a:solidFill>
                <a:effectLst/>
                <a:latin typeface="+mn-lt"/>
                <a:ea typeface="+mn-ea"/>
                <a:cs typeface="+mn-cs"/>
              </a:rPr>
              <a:t> = 10</a:t>
            </a:r>
          </a:p>
          <a:p>
            <a:r>
              <a:rPr lang="en-US" sz="1200" kern="1200" dirty="0" smtClean="0">
                <a:solidFill>
                  <a:schemeClr val="tx1"/>
                </a:solidFill>
                <a:effectLst/>
                <a:latin typeface="+mn-lt"/>
                <a:ea typeface="+mn-ea"/>
                <a:cs typeface="+mn-cs"/>
              </a:rPr>
              <a:t>(get-cluster).</a:t>
            </a:r>
            <a:r>
              <a:rPr lang="en-US" sz="1200" kern="1200" dirty="0" err="1" smtClean="0">
                <a:solidFill>
                  <a:schemeClr val="tx1"/>
                </a:solidFill>
                <a:effectLst/>
                <a:latin typeface="+mn-lt"/>
                <a:ea typeface="+mn-ea"/>
                <a:cs typeface="+mn-cs"/>
              </a:rPr>
              <a:t>CrossSubnetThreshold</a:t>
            </a:r>
            <a:r>
              <a:rPr lang="en-US" sz="1200" kern="1200" dirty="0" smtClean="0">
                <a:solidFill>
                  <a:schemeClr val="tx1"/>
                </a:solidFill>
                <a:effectLst/>
                <a:latin typeface="+mn-lt"/>
                <a:ea typeface="+mn-ea"/>
                <a:cs typeface="+mn-cs"/>
              </a:rPr>
              <a:t> = 10</a:t>
            </a:r>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34</a:t>
            </a:fld>
            <a:endParaRPr lang="en-US"/>
          </a:p>
        </p:txBody>
      </p:sp>
    </p:spTree>
    <p:extLst>
      <p:ext uri="{BB962C8B-B14F-4D97-AF65-F5344CB8AC3E}">
        <p14:creationId xmlns:p14="http://schemas.microsoft.com/office/powerpoint/2010/main" val="25895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 is optional in</a:t>
            </a:r>
            <a:r>
              <a:rPr lang="en-US" baseline="0" dirty="0" smtClean="0"/>
              <a:t> ado.net example</a:t>
            </a:r>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37</a:t>
            </a:fld>
            <a:endParaRPr lang="en-US"/>
          </a:p>
        </p:txBody>
      </p:sp>
    </p:spTree>
    <p:extLst>
      <p:ext uri="{BB962C8B-B14F-4D97-AF65-F5344CB8AC3E}">
        <p14:creationId xmlns:p14="http://schemas.microsoft.com/office/powerpoint/2010/main" val="258487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setting </a:t>
            </a:r>
            <a:r>
              <a:rPr lang="en-US" dirty="0" err="1" smtClean="0"/>
              <a:t>MultiSubnetFailover</a:t>
            </a:r>
            <a:r>
              <a:rPr lang="en-US" dirty="0" smtClean="0"/>
              <a:t>=true provides faster detection of and connection to the (currently) active server</a:t>
            </a:r>
          </a:p>
          <a:p>
            <a:r>
              <a:rPr lang="en-US" dirty="0" smtClean="0"/>
              <a:t>It </a:t>
            </a:r>
            <a:r>
              <a:rPr lang="en-US" dirty="0" err="1" smtClean="0"/>
              <a:t>dpends</a:t>
            </a:r>
            <a:r>
              <a:rPr lang="en-US" dirty="0" smtClean="0"/>
              <a:t> on application</a:t>
            </a:r>
          </a:p>
          <a:p>
            <a:r>
              <a:rPr lang="en-US" dirty="0" smtClean="0"/>
              <a:t>Connection string </a:t>
            </a:r>
          </a:p>
          <a:p>
            <a:r>
              <a:rPr lang="en-US" dirty="0" smtClean="0"/>
              <a:t>Hardware software</a:t>
            </a:r>
            <a:r>
              <a:rPr lang="en-US" baseline="0" dirty="0" smtClean="0"/>
              <a:t> network</a:t>
            </a:r>
            <a:endParaRPr lang="en-US" dirty="0" smtClean="0"/>
          </a:p>
        </p:txBody>
      </p:sp>
      <p:sp>
        <p:nvSpPr>
          <p:cNvPr id="4" name="Slide Number Placeholder 3"/>
          <p:cNvSpPr>
            <a:spLocks noGrp="1"/>
          </p:cNvSpPr>
          <p:nvPr>
            <p:ph type="sldNum" sz="quarter" idx="10"/>
          </p:nvPr>
        </p:nvSpPr>
        <p:spPr/>
        <p:txBody>
          <a:bodyPr/>
          <a:lstStyle/>
          <a:p>
            <a:fld id="{0BBAF48C-CE59-4080-BA43-E4AA6232A466}" type="slidenum">
              <a:rPr lang="en-US" smtClean="0"/>
              <a:t>4</a:t>
            </a:fld>
            <a:endParaRPr lang="en-US"/>
          </a:p>
        </p:txBody>
      </p:sp>
    </p:spTree>
    <p:extLst>
      <p:ext uri="{BB962C8B-B14F-4D97-AF65-F5344CB8AC3E}">
        <p14:creationId xmlns:p14="http://schemas.microsoft.com/office/powerpoint/2010/main" val="141727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smtClean="0"/>
              <a:t>Prerequisites for Availability Groups</a:t>
            </a:r>
          </a:p>
          <a:p>
            <a:pPr algn="just"/>
            <a:endParaRPr lang="es-MX" dirty="0" smtClean="0"/>
          </a:p>
          <a:p>
            <a:pPr algn="just"/>
            <a:r>
              <a:rPr lang="es-MX" dirty="0" smtClean="0"/>
              <a:t>SQL Server </a:t>
            </a:r>
            <a:r>
              <a:rPr lang="en-US" baseline="0" noProof="0" dirty="0" smtClean="0"/>
              <a:t>Availability Groups </a:t>
            </a:r>
            <a:r>
              <a:rPr lang="es-MX" dirty="0" err="1" smtClean="0"/>
              <a:t>have</a:t>
            </a:r>
            <a:r>
              <a:rPr lang="es-MX" baseline="0" dirty="0" smtClean="0"/>
              <a:t> </a:t>
            </a:r>
            <a:r>
              <a:rPr lang="es-MX" baseline="0" dirty="0" err="1" smtClean="0"/>
              <a:t>the</a:t>
            </a:r>
            <a:r>
              <a:rPr lang="es-MX" baseline="0" dirty="0" smtClean="0"/>
              <a:t> </a:t>
            </a:r>
            <a:r>
              <a:rPr lang="es-MX" baseline="0" dirty="0" err="1" smtClean="0"/>
              <a:t>following</a:t>
            </a:r>
            <a:r>
              <a:rPr lang="es-MX" baseline="0" dirty="0" smtClean="0"/>
              <a:t> </a:t>
            </a:r>
            <a:r>
              <a:rPr lang="es-MX" baseline="0" dirty="0" err="1" smtClean="0"/>
              <a:t>prerequisites</a:t>
            </a:r>
            <a:r>
              <a:rPr lang="es-MX" baseline="0" dirty="0" smtClean="0"/>
              <a:t>:</a:t>
            </a:r>
          </a:p>
          <a:p>
            <a:pPr algn="just"/>
            <a:endParaRPr lang="es-MX" dirty="0" smtClean="0"/>
          </a:p>
          <a:p>
            <a:pPr marL="171450" indent="-171450">
              <a:buFont typeface="Arial" pitchFamily="34" charset="0"/>
              <a:buChar char="•"/>
            </a:pPr>
            <a:r>
              <a:rPr lang="en-US" dirty="0" smtClean="0"/>
              <a:t>SQL Server 2012 Enterprise</a:t>
            </a:r>
            <a:r>
              <a:rPr lang="en-US" baseline="0" dirty="0" smtClean="0"/>
              <a:t> </a:t>
            </a:r>
            <a:r>
              <a:rPr lang="en-US" dirty="0" smtClean="0"/>
              <a:t>Edition.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SQL Server 2012 Enterprise Edition must be installed as standalone instance on each cluster node (although clustered instances are also supported). You can combine standalone instance</a:t>
            </a:r>
            <a:r>
              <a:rPr lang="en-US" baseline="0" dirty="0" smtClean="0"/>
              <a:t> and clustered instances as discussed previously.</a:t>
            </a:r>
            <a:endParaRPr lang="en-US" dirty="0" smtClean="0"/>
          </a:p>
          <a:p>
            <a:pPr marL="171450" indent="-171450">
              <a:buFont typeface="Arial" pitchFamily="34" charset="0"/>
              <a:buChar char="•"/>
            </a:pPr>
            <a:r>
              <a:rPr lang="en-US" dirty="0" smtClean="0"/>
              <a:t>All nodes must be in the same Active Directory domain. This</a:t>
            </a:r>
            <a:r>
              <a:rPr lang="en-US" baseline="0" dirty="0" smtClean="0"/>
              <a:t> is a requirement of WSFC, not of SQL Server.</a:t>
            </a:r>
            <a:endParaRPr lang="en-US" dirty="0" smtClean="0"/>
          </a:p>
          <a:p>
            <a:pPr marL="171450" indent="-171450">
              <a:buFont typeface="Arial" pitchFamily="34" charset="0"/>
              <a:buChar char="•"/>
            </a:pPr>
            <a:r>
              <a:rPr lang="en-US" dirty="0" smtClean="0"/>
              <a:t>All nodes must be part of the same</a:t>
            </a:r>
            <a:r>
              <a:rPr lang="en-US" baseline="0" dirty="0" smtClean="0"/>
              <a:t> </a:t>
            </a:r>
            <a:r>
              <a:rPr lang="en-US" dirty="0" smtClean="0"/>
              <a:t>Windows Server cluster. Even if a node is in a different site, it must be part of the same Windows Server cluster. This is now easier </a:t>
            </a:r>
            <a:r>
              <a:rPr lang="en-US" baseline="0" dirty="0" smtClean="0"/>
              <a:t>to </a:t>
            </a:r>
            <a:r>
              <a:rPr lang="en-US" dirty="0" smtClean="0"/>
              <a:t>achieve because</a:t>
            </a:r>
            <a:r>
              <a:rPr lang="en-US" baseline="0" dirty="0" smtClean="0"/>
              <a:t> Windows Server 2008 and later support multiple subnets using OR dependencies and because you can configure the cluster without a witness (quorum) disk. SQL Server </a:t>
            </a:r>
            <a:r>
              <a:rPr lang="en-US" baseline="0" noProof="0" dirty="0" smtClean="0"/>
              <a:t>availability groups </a:t>
            </a:r>
            <a:r>
              <a:rPr lang="en-US" baseline="0" dirty="0" smtClean="0"/>
              <a:t>do not require shared storage.</a:t>
            </a:r>
            <a:endParaRPr lang="en-US" dirty="0" smtClean="0"/>
          </a:p>
          <a:p>
            <a:pPr marL="171450" indent="-171450">
              <a:buFont typeface="Arial" pitchFamily="34" charset="0"/>
              <a:buChar char="•"/>
            </a:pPr>
            <a:r>
              <a:rPr lang="en-US" dirty="0" smtClean="0"/>
              <a:t>All of the SQL Server instances that host availability replicas for an availability group must use the same SQL Server collation.</a:t>
            </a:r>
          </a:p>
          <a:p>
            <a:pPr marL="171450" indent="-171450">
              <a:buFont typeface="Arial" pitchFamily="34" charset="0"/>
              <a:buChar char="•"/>
            </a:pPr>
            <a:r>
              <a:rPr lang="en-US" dirty="0" smtClean="0"/>
              <a:t>Enable the Availability Groups feature on each instance.</a:t>
            </a:r>
          </a:p>
          <a:p>
            <a:pPr marL="171450" indent="-171450">
              <a:buFont typeface="Arial" pitchFamily="34" charset="0"/>
              <a:buChar char="•"/>
            </a:pPr>
            <a:r>
              <a:rPr lang="en-US" dirty="0" smtClean="0"/>
              <a:t>To participate in </a:t>
            </a:r>
            <a:r>
              <a:rPr lang="en-US" dirty="0" err="1" smtClean="0"/>
              <a:t>AlwaysOn</a:t>
            </a:r>
            <a:r>
              <a:rPr lang="en-US" dirty="0" smtClean="0"/>
              <a:t> Availability Groups, a SQL Server instance needs its own, dedicated database-mirroring endpoint. This endpoint is a special-purpose endpoint that is used exclusively to receive connections from other server instances. On a given server instance, every </a:t>
            </a:r>
            <a:r>
              <a:rPr lang="en-US" dirty="0" err="1" smtClean="0"/>
              <a:t>AlwaysOn</a:t>
            </a:r>
            <a:r>
              <a:rPr lang="en-US" dirty="0" smtClean="0"/>
              <a:t> Availability Groups connection to any other server instance uses a single database-mirroring endpoint.</a:t>
            </a:r>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7</a:t>
            </a:fld>
            <a:endParaRPr lang="en-US"/>
          </a:p>
        </p:txBody>
      </p:sp>
    </p:spTree>
    <p:extLst>
      <p:ext uri="{BB962C8B-B14F-4D97-AF65-F5344CB8AC3E}">
        <p14:creationId xmlns:p14="http://schemas.microsoft.com/office/powerpoint/2010/main" val="55631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do</a:t>
            </a:r>
            <a:r>
              <a:rPr lang="en-US" baseline="0" dirty="0" smtClean="0"/>
              <a:t> your own due diligence</a:t>
            </a:r>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8</a:t>
            </a:fld>
            <a:endParaRPr lang="en-US"/>
          </a:p>
        </p:txBody>
      </p:sp>
    </p:spTree>
    <p:extLst>
      <p:ext uri="{BB962C8B-B14F-4D97-AF65-F5344CB8AC3E}">
        <p14:creationId xmlns:p14="http://schemas.microsoft.com/office/powerpoint/2010/main" val="274803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other</a:t>
            </a:r>
            <a:r>
              <a:rPr lang="en-US" baseline="0" dirty="0" smtClean="0"/>
              <a:t> set option.  Cross database.</a:t>
            </a:r>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9</a:t>
            </a:fld>
            <a:endParaRPr lang="en-US"/>
          </a:p>
        </p:txBody>
      </p:sp>
    </p:spTree>
    <p:extLst>
      <p:ext uri="{BB962C8B-B14F-4D97-AF65-F5344CB8AC3E}">
        <p14:creationId xmlns:p14="http://schemas.microsoft.com/office/powerpoint/2010/main" val="88006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important to understand that there are no right answers here, and the optimized setting may vary by your specific business requirements and service level agreements.</a:t>
            </a:r>
            <a:endParaRPr lang="en-US" dirty="0" smtClean="0">
              <a:hlinkClick r:id="rId3"/>
            </a:endParaRPr>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10</a:t>
            </a:fld>
            <a:endParaRPr lang="en-US"/>
          </a:p>
        </p:txBody>
      </p:sp>
    </p:spTree>
    <p:extLst>
      <p:ext uri="{BB962C8B-B14F-4D97-AF65-F5344CB8AC3E}">
        <p14:creationId xmlns:p14="http://schemas.microsoft.com/office/powerpoint/2010/main" val="314630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availability mode must be configured for either synchronous-commit mode or asynchronous-commit mode. If the primary replica is configured for asynchronous-commit mode, it does not wait for any secondary replica to write incoming transaction log records to disk (to harden the log). If a given secondary replica is configured for asynchronous-commit mode, the primary replica does not wait for that secondary replica to harden the log. If both the primary replica and a given secondary replica are both configured for synchronous-commit mode, the primary replica waits for the secondary replica to confirm that it has hardened the log (unless the secondary replica fails to ping the primary replica within the primary's session-timeout period). </a:t>
            </a:r>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11</a:t>
            </a:fld>
            <a:endParaRPr lang="en-US"/>
          </a:p>
        </p:txBody>
      </p:sp>
    </p:spTree>
    <p:extLst>
      <p:ext uri="{BB962C8B-B14F-4D97-AF65-F5344CB8AC3E}">
        <p14:creationId xmlns:p14="http://schemas.microsoft.com/office/powerpoint/2010/main" val="49860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discusses the most common quorum best practices.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itchFamily="34" charset="0"/>
              <a:buChar char="•"/>
              <a:defRPr/>
            </a:pPr>
            <a:r>
              <a:rPr lang="en-US" b="1" dirty="0" smtClean="0"/>
              <a:t>Never use the Disk Only quorum model.</a:t>
            </a:r>
            <a:r>
              <a:rPr lang="en-US" b="1" baseline="0" dirty="0" smtClean="0"/>
              <a:t> </a:t>
            </a:r>
            <a:r>
              <a:rPr lang="en-US" dirty="0" smtClean="0"/>
              <a:t>The Disk Only quorum model is available in Windows Server 2003, and it is maintained for compatibility reasons, but we strongly recommend that you never use it unless a storage vendor directs you to. In this model, only the witness disk can vote. There are no other voters in the cluster. This means that the witness disk is a single point of failure, because if it becomes unavailable, the entire cluster goes offline. Some customers choose to deploy this configuration to get a “last man standing” configuration, where the cluster remains online so long as any one node is operational and can access the cluster disk. However, with this deployment objective, it is important to consider whether that last remaining node can even handle the capacity of all the workloads that move to it from other nodes.</a:t>
            </a:r>
          </a:p>
          <a:p>
            <a:pPr marL="171450" indent="-171450">
              <a:buFont typeface="Arial" pitchFamily="34" charset="0"/>
              <a:buChar char="•"/>
            </a:pPr>
            <a:endParaRPr lang="en-US" dirty="0" smtClean="0"/>
          </a:p>
          <a:p>
            <a:pPr marL="171450" indent="-171450">
              <a:buFont typeface="Arial" pitchFamily="34" charset="0"/>
              <a:buChar char="•"/>
            </a:pPr>
            <a:r>
              <a:rPr lang="en-US" b="1" dirty="0" smtClean="0"/>
              <a:t>Check that you are using the correct quorum model. </a:t>
            </a:r>
            <a:r>
              <a:rPr lang="en-US" dirty="0" smtClean="0"/>
              <a:t>Cluster configuration automatically chooses the appropriate quorum model, based on the number of nodes in the cluster when you configure the cluster. But use the following list to ensure that you are using</a:t>
            </a:r>
            <a:r>
              <a:rPr lang="en-US" baseline="0" dirty="0" smtClean="0"/>
              <a:t> the right quorum model </a:t>
            </a:r>
            <a:r>
              <a:rPr lang="en-US" dirty="0" smtClean="0"/>
              <a:t>when</a:t>
            </a:r>
            <a:r>
              <a:rPr lang="en-US" baseline="0" dirty="0" smtClean="0"/>
              <a:t> you add or remove nodes from an existing cluster.</a:t>
            </a:r>
            <a:r>
              <a:rPr lang="en-US" dirty="0" smtClean="0"/>
              <a:t> </a:t>
            </a:r>
          </a:p>
          <a:p>
            <a:endParaRPr lang="en-US" dirty="0" smtClean="0"/>
          </a:p>
          <a:p>
            <a:pPr marL="628650" lvl="1" indent="-171450">
              <a:buFont typeface="Arial" pitchFamily="34" charset="0"/>
              <a:buChar char="•"/>
            </a:pPr>
            <a:r>
              <a:rPr lang="en-US" dirty="0" smtClean="0"/>
              <a:t>Use Node Majority with an odd number of nodes.</a:t>
            </a:r>
          </a:p>
          <a:p>
            <a:pPr marL="628650" lvl="1" indent="-171450">
              <a:buFont typeface="Arial" pitchFamily="34" charset="0"/>
              <a:buChar char="•"/>
            </a:pPr>
            <a:r>
              <a:rPr lang="en-US" dirty="0" smtClean="0"/>
              <a:t>Use </a:t>
            </a:r>
            <a:r>
              <a:rPr lang="en-US" dirty="0" err="1" smtClean="0"/>
              <a:t>Disk+Node</a:t>
            </a:r>
            <a:r>
              <a:rPr lang="en-US" dirty="0" smtClean="0"/>
              <a:t> Majority with an even number of nodes &amp; single site.</a:t>
            </a:r>
          </a:p>
          <a:p>
            <a:pPr marL="628650" lvl="1" indent="-171450">
              <a:buFont typeface="Arial" pitchFamily="34" charset="0"/>
              <a:buChar char="•"/>
            </a:pPr>
            <a:r>
              <a:rPr lang="en-US" dirty="0" smtClean="0"/>
              <a:t>Use </a:t>
            </a:r>
            <a:r>
              <a:rPr lang="en-US" dirty="0" err="1" smtClean="0"/>
              <a:t>Node+File</a:t>
            </a:r>
            <a:r>
              <a:rPr lang="en-US" dirty="0" smtClean="0"/>
              <a:t> Share Majority if nodes are geographically dispersed or odd number.</a:t>
            </a:r>
          </a:p>
          <a:p>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t>Never place the file share on the same cluster nodes.</a:t>
            </a:r>
            <a:r>
              <a:rPr lang="en-US" baseline="0" dirty="0" smtClean="0"/>
              <a:t> The f</a:t>
            </a:r>
            <a:r>
              <a:rPr lang="en-US" dirty="0" smtClean="0"/>
              <a:t>ile-share witness may not provide you any benefit if you place it on one of the cluster nodes, because losing that</a:t>
            </a:r>
            <a:r>
              <a:rPr lang="en-US" baseline="0" dirty="0" smtClean="0"/>
              <a:t> node makes you lose two votes for the quorum (one for the file share and one for the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12</a:t>
            </a:fld>
            <a:endParaRPr lang="en-US"/>
          </a:p>
        </p:txBody>
      </p:sp>
    </p:spTree>
    <p:extLst>
      <p:ext uri="{BB962C8B-B14F-4D97-AF65-F5344CB8AC3E}">
        <p14:creationId xmlns:p14="http://schemas.microsoft.com/office/powerpoint/2010/main" val="3934825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3 things a DBA Does?</a:t>
            </a:r>
            <a:r>
              <a:rPr lang="en-US" baseline="0" dirty="0" smtClean="0"/>
              <a:t> </a:t>
            </a:r>
            <a:endParaRPr lang="en-US" dirty="0" smtClean="0"/>
          </a:p>
          <a:p>
            <a:r>
              <a:rPr lang="en-US" dirty="0" smtClean="0"/>
              <a:t>Who decides recovery</a:t>
            </a:r>
            <a:r>
              <a:rPr lang="en-US" baseline="0" dirty="0" smtClean="0"/>
              <a:t> point objective?</a:t>
            </a:r>
          </a:p>
          <a:p>
            <a:r>
              <a:rPr lang="en-US" baseline="0" dirty="0" smtClean="0"/>
              <a:t>DBA one of the top functions has to be to meet the recovery point objective.</a:t>
            </a:r>
          </a:p>
          <a:p>
            <a:r>
              <a:rPr lang="en-US" baseline="0" dirty="0" smtClean="0"/>
              <a:t>Survey says</a:t>
            </a:r>
            <a:endParaRPr lang="en-US" dirty="0"/>
          </a:p>
        </p:txBody>
      </p:sp>
      <p:sp>
        <p:nvSpPr>
          <p:cNvPr id="4" name="Slide Number Placeholder 3"/>
          <p:cNvSpPr>
            <a:spLocks noGrp="1"/>
          </p:cNvSpPr>
          <p:nvPr>
            <p:ph type="sldNum" sz="quarter" idx="10"/>
          </p:nvPr>
        </p:nvSpPr>
        <p:spPr/>
        <p:txBody>
          <a:bodyPr/>
          <a:lstStyle/>
          <a:p>
            <a:fld id="{0BBAF48C-CE59-4080-BA43-E4AA6232A466}" type="slidenum">
              <a:rPr lang="en-US" smtClean="0"/>
              <a:t>15</a:t>
            </a:fld>
            <a:endParaRPr lang="en-US"/>
          </a:p>
        </p:txBody>
      </p:sp>
    </p:spTree>
    <p:extLst>
      <p:ext uri="{BB962C8B-B14F-4D97-AF65-F5344CB8AC3E}">
        <p14:creationId xmlns:p14="http://schemas.microsoft.com/office/powerpoint/2010/main" val="16281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9B01E47-84A7-468F-BDB6-FEBC459C3C9B}" type="datetimeFigureOut">
              <a:rPr lang="en-US" smtClean="0"/>
              <a:t>1/28/2016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1C59EC-0753-47EA-AAAC-5CCD893F5F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59EC-0753-47EA-AAAC-5CCD893F5F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59EC-0753-47EA-AAAC-5CCD893F5F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59EC-0753-47EA-AAAC-5CCD893F5FA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59EC-0753-47EA-AAAC-5CCD893F5F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1C59EC-0753-47EA-AAAC-5CCD893F5FA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1C59EC-0753-47EA-AAAC-5CCD893F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1C59EC-0753-47EA-AAAC-5CCD893F5FA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9B01E47-84A7-468F-BDB6-FEBC459C3C9B}" type="datetimeFigureOut">
              <a:rPr lang="en-US" smtClean="0"/>
              <a:t>1/28/2016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01C59EC-0753-47EA-AAAC-5CCD893F5F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9B01E47-84A7-468F-BDB6-FEBC459C3C9B}" type="datetimeFigureOut">
              <a:rPr lang="en-US" smtClean="0"/>
              <a:t>1/28/2016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1C59EC-0753-47EA-AAAC-5CCD893F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9B01E47-84A7-468F-BDB6-FEBC459C3C9B}" type="datetimeFigureOut">
              <a:rPr lang="en-US" smtClean="0"/>
              <a:t>1/28/2016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1C59EC-0753-47EA-AAAC-5CCD893F5F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9B01E47-84A7-468F-BDB6-FEBC459C3C9B}" type="datetimeFigureOut">
              <a:rPr lang="en-US" smtClean="0"/>
              <a:t>1/28/2016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01C59EC-0753-47EA-AAAC-5CCD893F5F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en-us/library/ff877931(v=sql.110).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blogs.msdn.com/b/psssql/archive/2011/04/01/alwayson-hadron-learning-series-how-does-alwayson-process-a-synchronous-commit-request.aspx" TargetMode="External"/><Relationship Id="rId4" Type="http://schemas.openxmlformats.org/officeDocument/2006/relationships/hyperlink" Target="https://msdn.microsoft.com/en-us/library/hh213151(v=sql.110).asp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echnet.microsoft.com/en-us/library/cc770620(v=ws.10).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chnet.microsoft.com/en-us/library/cc298801.aspx#section1a" TargetMode="External"/><Relationship Id="rId2" Type="http://schemas.openxmlformats.org/officeDocument/2006/relationships/hyperlink" Target="https://technet.microsoft.com/en-us/library/cc678868.aspx" TargetMode="External"/><Relationship Id="rId1" Type="http://schemas.openxmlformats.org/officeDocument/2006/relationships/slideLayout" Target="../slideLayouts/slideLayout2.xml"/><Relationship Id="rId5" Type="http://schemas.openxmlformats.org/officeDocument/2006/relationships/hyperlink" Target="https://technet.microsoft.com/en-us/library/jj841106.aspx" TargetMode="External"/><Relationship Id="rId4" Type="http://schemas.openxmlformats.org/officeDocument/2006/relationships/hyperlink" Target="https://technet.microsoft.com/en-us/library/cc748824.aspx"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logs.msdn.microsoft.com/psssql/2012/09/07/how-it-works-sql-server-alwayson-lease-timeout/" TargetMode="External"/><Relationship Id="rId2" Type="http://schemas.openxmlformats.org/officeDocument/2006/relationships/hyperlink" Target="http://blogs.msdn.com/b/clustering/archive/2012/11/21/10370765.aspx" TargetMode="External"/><Relationship Id="rId1" Type="http://schemas.openxmlformats.org/officeDocument/2006/relationships/slideLayout" Target="../slideLayouts/slideLayout2.xml"/><Relationship Id="rId5" Type="http://schemas.openxmlformats.org/officeDocument/2006/relationships/hyperlink" Target="https://technet.microsoft.com/en-us/library/hh213612(v=sql.110).aspx" TargetMode="External"/><Relationship Id="rId4" Type="http://schemas.openxmlformats.org/officeDocument/2006/relationships/hyperlink" Target="https://technet.microsoft.com/en-us/library/dd197562(v=ws.10).asp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logs.msdn.com/b/sql_pfe_blog/archive/2013/06/27/lazy-log-truncation-clearing-of-sql-transaction-log-vlf-status-deferred.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blogs.msdn.com/b/sqlgardner/archive/2012/07/21/sql-2012-alwayson-and-backups-part-2-configuring-backup-preferences-and-automating-backups.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ocial.msdn.microsoft.com/Forums/sqlserver/en-US/7cb08c5c-30b7-40d1-97e7-3302675a9d0e/sysfnhadrbackupispreferredreplica-returns-0-on-both-nodes-of-cluster?forum=sqldatabaseeng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onnect.microsoft.com/SQLServer/feedback/details/765317/sys-fn-hadr-backup-is-preferred-replica-always-return-zero-for-availabilty-databas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sdn.microsoft.com/en-us/library/hh205662(v=vs.110).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qlserverfaq.net/2012/09/29/gotcha-listening-sql-server-availability-group-listener-on-non-default-por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support.microsoft.com/en-us/kb/2829783" TargetMode="External"/><Relationship Id="rId5" Type="http://schemas.openxmlformats.org/officeDocument/2006/relationships/hyperlink" Target="https://msdn.microsoft.com/en-us/library/hh213417.aspx" TargetMode="External"/><Relationship Id="rId4" Type="http://schemas.openxmlformats.org/officeDocument/2006/relationships/hyperlink" Target="http://blogs.msdn.com/b/sqlcat/archive/2014/02/03/alwayson-availability-groups-listener-named-instances-port-numbers-etc.aspx"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Hellsten@texas.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hh710054.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msdn.microsoft.com/en-us/library/ff878308.aspx#ROR" TargetMode="External"/><Relationship Id="rId5" Type="http://schemas.openxmlformats.org/officeDocument/2006/relationships/hyperlink" Target="http://blogs.msdn.com/b/mattn/archive/2012/04/25/calculating-read-only-routing-url-for-alwayson.aspx" TargetMode="External"/><Relationship Id="rId4" Type="http://schemas.openxmlformats.org/officeDocument/2006/relationships/hyperlink" Target="http://blogs.msdn.com/b/alwaysonpro/archive/2013/07/01/end-to-end-using-a-listener-to-connect-to-a-secondary-replica-read-only-routing.asp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blogs.msdn.com/b/alwaysonpro/archive/2015/03/03/recommendations-for-index-maintenance-with-alwayson-availability-groups.aspx" TargetMode="External"/><Relationship Id="rId2" Type="http://schemas.openxmlformats.org/officeDocument/2006/relationships/hyperlink" Target="http://blogs.msdn.com/b/saponsqlserver/archive/2014/12/03/sql-agent-jobs-in-an-alwayson-mirroring-environment.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hh510178.aspx" TargetMode="External"/><Relationship Id="rId7" Type="http://schemas.openxmlformats.org/officeDocument/2006/relationships/hyperlink" Target="http://blogs.msdn.com/b/alwaysonpro/rss.aspx" TargetMode="External"/><Relationship Id="rId2" Type="http://schemas.openxmlformats.org/officeDocument/2006/relationships/hyperlink" Target="http://blogs.msdn.com/b/alwaysonpro/archive/2014/01/28/how-to-enable-tde-encryption-on-a-database-in-an-availability-group.aspx" TargetMode="External"/><Relationship Id="rId1" Type="http://schemas.openxmlformats.org/officeDocument/2006/relationships/slideLayout" Target="../slideLayouts/slideLayout2.xml"/><Relationship Id="rId6" Type="http://schemas.openxmlformats.org/officeDocument/2006/relationships/hyperlink" Target="http://blogs.msdn.com/b/sqlserverstorageengine/archive/2011/12/22/alwayson-impact-of-mapping-reporting-workload-to-snapshot-isolation-on-readable-secondary.aspx" TargetMode="External"/><Relationship Id="rId5" Type="http://schemas.openxmlformats.org/officeDocument/2006/relationships/hyperlink" Target="http://blogs.msdn.com/b/sqlserverstorageengine/archive/2011/12/22/alwayson-minimizing-blocking-of-redo-thread-when-running-reporting-workload-on-secondary-replica.aspx" TargetMode="External"/><Relationship Id="rId4" Type="http://schemas.openxmlformats.org/officeDocument/2006/relationships/hyperlink" Target="http://blogs.msdn.com/b/sqlserverstorageengine/archive/2013/07/26/10250460.asp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hyperlink" Target="http://www.sqlsaturday.com/461/sessions/sessionsevalation.aspx" TargetMode="External"/><Relationship Id="rId2" Type="http://schemas.openxmlformats.org/officeDocument/2006/relationships/hyperlink" Target="http://www.sqlsaturday.com/461/eventeval.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oogle.com/?gws_rd=ssl#q=DELAYED_DURABILITY+and+availbility+groups" TargetMode="External"/><Relationship Id="rId2" Type="http://schemas.openxmlformats.org/officeDocument/2006/relationships/hyperlink" Target="http://blogs.msdn.com/b/sambetts/archive/2014/08/21/sql-server-alwayson-asynchronous-vs-synchronous-performance-for-sharepoint.asp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s.msdn.com/b/alwaysonpro/archive/2013/09/27/performing-transaction-log-backups-using-alwayson-availability-group-read-only-secondary-replicas-part-1.aspx" TargetMode="External"/><Relationship Id="rId2" Type="http://schemas.openxmlformats.org/officeDocument/2006/relationships/hyperlink" Target="http://blogs.msdn.com/b/psssql/archive/2011/04/01/alwayson-hadron-learning-series-how-does-alwayson-process-a-synchronous-commit-request.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b/sql_pfe_blog/archive/2013/07/15/monitoring-sql-server-2012-alwayson-availability-groups-worker-thread-consumption.aspx" TargetMode="External"/><Relationship Id="rId2" Type="http://schemas.openxmlformats.org/officeDocument/2006/relationships/hyperlink" Target="http://blogs.msdn.com/b/psssql/archive/2012/05/17/alwayson-hadron-learning-series-worker-pool-usage-for-hadron-enabled-databases.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n-us/library/jj542414.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sdn.microsoft.com/en-us/library/hh270280(v=sql.110).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opbi.wordpress.com/2014/06/26/always-on-availability-groups-do-i-need-a-file-share-witness-or-no/" TargetMode="External"/><Relationship Id="rId2" Type="http://schemas.openxmlformats.org/officeDocument/2006/relationships/hyperlink" Target="http://support.microsoft.com/kb/2494036" TargetMode="External"/><Relationship Id="rId1" Type="http://schemas.openxmlformats.org/officeDocument/2006/relationships/slideLayout" Target="../slideLayouts/slideLayout2.xml"/><Relationship Id="rId4" Type="http://schemas.openxmlformats.org/officeDocument/2006/relationships/hyperlink" Target="https://technet.microsoft.com/en-us/library/cc770620(v=ws.10).asp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hyperlink" Target="http://blogs.msdn.com/b/sambetts/archive/2013/04/24/sharepoint-2013-and-sql-server-alwayson-high-availability-sharepoint.aspx" TargetMode="External"/><Relationship Id="rId2" Type="http://schemas.openxmlformats.org/officeDocument/2006/relationships/hyperlink" Target="http://blogs.msdn.com/b/sambetts/archive/2015/04/24/setting-up-sharepoint-disaster-recovery-sites-with-sql-alwayson.aspx" TargetMode="External"/><Relationship Id="rId1" Type="http://schemas.openxmlformats.org/officeDocument/2006/relationships/slideLayout" Target="../slideLayouts/slideLayout2.xml"/><Relationship Id="rId4" Type="http://schemas.openxmlformats.org/officeDocument/2006/relationships/hyperlink" Target="https://technet.microsoft.com/en-us/library/hh913923(v=office.14).aspx"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msdn.microsoft.com/en-us/library/windows/desktop/aa369087(v=vs.85).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qlhammer.com/how-to-configure-sql-server-2012-alwayson-part-2-of-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logs.msdn.com/b/arvindsh/archive/2012/09/13/alwayson-connectivity-cheat-sheet.aspx" TargetMode="External"/><Relationship Id="rId2" Type="http://schemas.openxmlformats.org/officeDocument/2006/relationships/hyperlink" Target="http://blogs.msdn.com/b/alwaysonpro/archive/2014/06/03/connection-timeouts-in-multi-subnet-availability-group.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logs.msdn.com/b/alwaysonpro/archive/2013/08/02/connect-to-sql-server-using-application-intent-read-only.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blogs.msdn.com/b/sqlalwayson/archive/2012/02/03/how-to-create-multiple-listeners-for-same-availability-group-goden-yao.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sdn.microsoft.com/en-us/library/ff877941.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echnet.microsoft.com/en-us/library/ff877943.aspx"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msdn.microsoft.com/en-us/library/hh270277.aspx" TargetMode="External"/><Relationship Id="rId2" Type="http://schemas.openxmlformats.org/officeDocument/2006/relationships/hyperlink" Target="https://blogs.technet.microsoft.com/sqlcontent/2015/03/17/determine-availability-group-synchronization-state-minimize-data-loss-when-quorum-is-forced/"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upport.microsoft.com/en-us/kb/285784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msdn.microsoft.com/en-us/library/ff877957.aspx" TargetMode="External"/><Relationship Id="rId2" Type="http://schemas.openxmlformats.org/officeDocument/2006/relationships/hyperlink" Target="https://www.mssqltips.com/sqlservertip/3437/manual-sql-server-availability-group-failover/" TargetMode="External"/><Relationship Id="rId1" Type="http://schemas.openxmlformats.org/officeDocument/2006/relationships/slideLayout" Target="../slideLayouts/slideLayout2.xml"/><Relationship Id="rId4" Type="http://schemas.openxmlformats.org/officeDocument/2006/relationships/hyperlink" Target="http://blogs.msdn.com/b/arvindsh/archive/2012/09/26/failover-cluster-instance-alwayson-availability-group-dr-scenario.aspx"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vijayrod.files.wordpress.com/2013/07/troubleshooting-sql-server-alwayson-v1-0.docx" TargetMode="External"/><Relationship Id="rId3" Type="http://schemas.openxmlformats.org/officeDocument/2006/relationships/hyperlink" Target="http://download.microsoft.com/download/0/F/B/0FBFAA46-2BFD-478F-8E56-7BF3C672DF9D/Troubleshooting%20SQL%20Server%20AlwaysOn.pdf" TargetMode="External"/><Relationship Id="rId7" Type="http://schemas.openxmlformats.org/officeDocument/2006/relationships/hyperlink" Target="https://vijayrod.files.wordpress.com/2013/07/troubleshooting-sql-server-alwayson-v1-1.docx" TargetMode="External"/><Relationship Id="rId2" Type="http://schemas.openxmlformats.org/officeDocument/2006/relationships/hyperlink" Target="http://www.amazon.com/dp/B012OOZ88I" TargetMode="External"/><Relationship Id="rId1" Type="http://schemas.openxmlformats.org/officeDocument/2006/relationships/slideLayout" Target="../slideLayouts/slideLayout2.xml"/><Relationship Id="rId6" Type="http://schemas.openxmlformats.org/officeDocument/2006/relationships/hyperlink" Target="https://vijayrod.files.wordpress.com/2013/07/troubleshooting-sql-server-alwayson-20130921.docx" TargetMode="External"/><Relationship Id="rId11" Type="http://schemas.openxmlformats.org/officeDocument/2006/relationships/hyperlink" Target="http://sqlperformance.com/2013/01/io-subsystem/trimming-more-transaction-log-fat" TargetMode="External"/><Relationship Id="rId5" Type="http://schemas.openxmlformats.org/officeDocument/2006/relationships/hyperlink" Target="https://vijayrod.files.wordpress.com/2013/07/troubleshooting-sql-server-alwayson-ebook-20131105.docx" TargetMode="External"/><Relationship Id="rId10" Type="http://schemas.openxmlformats.org/officeDocument/2006/relationships/hyperlink" Target="http://www.microsoft.com/en-us/sqlserver/solutions-technologies/mission-critical-operations/high-availability.aspx" TargetMode="External"/><Relationship Id="rId4" Type="http://schemas.openxmlformats.org/officeDocument/2006/relationships/hyperlink" Target="http://social.technet.microsoft.com/wiki/contents/articles/11608.e-book-gallery-for-microsoft-technologies.aspx" TargetMode="External"/><Relationship Id="rId9" Type="http://schemas.openxmlformats.org/officeDocument/2006/relationships/hyperlink" Target="http://msdn.microsoft.com/en-us/library/ff877884.aspx"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technet.microsoft.com/en-us/library/dn135338(v=sql.110).aspx" TargetMode="External"/><Relationship Id="rId2" Type="http://schemas.openxmlformats.org/officeDocument/2006/relationships/hyperlink" Target="http://www.mssqltips.com/sqlservertip/2573/monitor-sql-server-alwayson-availability-group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msdn.microsoft.com/en-us/library/ms179984.aspx#waittypes" TargetMode="External"/><Relationship Id="rId2" Type="http://schemas.openxmlformats.org/officeDocument/2006/relationships/hyperlink" Target="http://msdn.microsoft.com/en-us/library/dn135332.aspx" TargetMode="External"/><Relationship Id="rId1" Type="http://schemas.openxmlformats.org/officeDocument/2006/relationships/slideLayout" Target="../slideLayouts/slideLayout2.xml"/><Relationship Id="rId4" Type="http://schemas.openxmlformats.org/officeDocument/2006/relationships/hyperlink" Target="https://www.simple-talk.com/sql/database-administration/a-first-look-at-sql-server-2012-availability-group-wait-statis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library/hh213080.aspx" TargetMode="External"/><Relationship Id="rId2" Type="http://schemas.openxmlformats.org/officeDocument/2006/relationships/hyperlink" Target="https://msdn.microsoft.com/en-us/library/ff878487(SQL.110).aspx#ServerInstance" TargetMode="External"/><Relationship Id="rId1" Type="http://schemas.openxmlformats.org/officeDocument/2006/relationships/slideLayout" Target="../slideLayouts/slideLayout2.xml"/><Relationship Id="rId5" Type="http://schemas.openxmlformats.org/officeDocument/2006/relationships/hyperlink" Target="https://technet.microsoft.com/en-us/library/dn265972.aspx" TargetMode="External"/><Relationship Id="rId4" Type="http://schemas.openxmlformats.org/officeDocument/2006/relationships/hyperlink" Target="https://msdn.microsoft.com/en-us/library/ff878487(v=sql.110).aspx#NetworkConnec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ms366279.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technet.microsoft.com/en-us/library/ff878253.aspx#Performan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logs.sqlsentry.com/team-posts/latest-builds-sql-server-201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qlserverupdates.com/" TargetMode="External"/><Relationship Id="rId4" Type="http://schemas.openxmlformats.org/officeDocument/2006/relationships/hyperlink" Target="http://blogs.sqlsentry.com/team-posts/latest-builds-sql-server-201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hh510190(v=sql.110).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sdn.microsoft.com/en-us/library/hh758463(v=sql.11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Fun Facts about Availability Groups</a:t>
            </a:r>
            <a:br>
              <a:rPr lang="en-US" dirty="0"/>
            </a:br>
            <a:endParaRPr lang="en-US" dirty="0"/>
          </a:p>
        </p:txBody>
      </p:sp>
      <p:sp>
        <p:nvSpPr>
          <p:cNvPr id="3" name="Subtitle 2"/>
          <p:cNvSpPr>
            <a:spLocks noGrp="1"/>
          </p:cNvSpPr>
          <p:nvPr>
            <p:ph type="subTitle" idx="1"/>
          </p:nvPr>
        </p:nvSpPr>
        <p:spPr/>
        <p:txBody>
          <a:bodyPr/>
          <a:lstStyle/>
          <a:p>
            <a:r>
              <a:rPr lang="en-US" b="1" dirty="0"/>
              <a:t>or: How I Learned to Stop Worrying </a:t>
            </a:r>
            <a:r>
              <a:rPr lang="en-US" b="1" dirty="0" smtClean="0"/>
              <a:t>and say “</a:t>
            </a:r>
            <a:r>
              <a:rPr lang="en-US" b="1" dirty="0"/>
              <a:t>I</a:t>
            </a:r>
            <a:r>
              <a:rPr lang="en-US" b="1" dirty="0" smtClean="0"/>
              <a:t>t Depends”</a:t>
            </a:r>
            <a:endParaRPr lang="en-US" dirty="0"/>
          </a:p>
        </p:txBody>
      </p:sp>
    </p:spTree>
    <p:extLst>
      <p:ext uri="{BB962C8B-B14F-4D97-AF65-F5344CB8AC3E}">
        <p14:creationId xmlns:p14="http://schemas.microsoft.com/office/powerpoint/2010/main" val="2288233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Use a sufficient number of cluster nodes </a:t>
            </a:r>
          </a:p>
          <a:p>
            <a:r>
              <a:rPr lang="en-US" dirty="0" smtClean="0"/>
              <a:t>Automatic Failover is not available when using FCI and availability groups together</a:t>
            </a:r>
          </a:p>
          <a:p>
            <a:r>
              <a:rPr lang="en-US" dirty="0" smtClean="0"/>
              <a:t>Run replicas on comparable systems</a:t>
            </a:r>
          </a:p>
          <a:p>
            <a:r>
              <a:rPr lang="en-US" dirty="0" smtClean="0"/>
              <a:t>Consider </a:t>
            </a:r>
            <a:r>
              <a:rPr lang="en-US" dirty="0" smtClean="0"/>
              <a:t>a </a:t>
            </a:r>
            <a:r>
              <a:rPr lang="en-US" dirty="0" smtClean="0"/>
              <a:t>Dedicated Network for Availability Group Data Synchronization (</a:t>
            </a:r>
            <a:r>
              <a:rPr lang="en-US" dirty="0"/>
              <a:t>guarantee good </a:t>
            </a:r>
            <a:r>
              <a:rPr lang="en-US" dirty="0" smtClean="0"/>
              <a:t>bandwidth)</a:t>
            </a:r>
          </a:p>
          <a:p>
            <a:r>
              <a:rPr lang="en-US" dirty="0" smtClean="0"/>
              <a:t>Do not move the AG between nodes using Windows Failover Cluster Manager. The recommended ways to perform AG failover include SQL Server Management, PowerShell and Transact-SQL</a:t>
            </a:r>
          </a:p>
          <a:p>
            <a:endParaRPr lang="en-US" dirty="0"/>
          </a:p>
        </p:txBody>
      </p:sp>
      <p:sp>
        <p:nvSpPr>
          <p:cNvPr id="2" name="Title 1"/>
          <p:cNvSpPr>
            <a:spLocks noGrp="1"/>
          </p:cNvSpPr>
          <p:nvPr>
            <p:ph type="title"/>
          </p:nvPr>
        </p:nvSpPr>
        <p:spPr/>
        <p:txBody>
          <a:bodyPr>
            <a:normAutofit fontScale="90000"/>
          </a:bodyPr>
          <a:lstStyle/>
          <a:p>
            <a:r>
              <a:rPr lang="en-US" dirty="0" smtClean="0"/>
              <a:t>Availability Groups Best Practices/Considerations</a:t>
            </a:r>
            <a:br>
              <a:rPr lang="en-US" dirty="0" smtClean="0"/>
            </a:br>
            <a:endParaRPr lang="en-US" dirty="0"/>
          </a:p>
        </p:txBody>
      </p:sp>
    </p:spTree>
    <p:extLst>
      <p:ext uri="{BB962C8B-B14F-4D97-AF65-F5344CB8AC3E}">
        <p14:creationId xmlns:p14="http://schemas.microsoft.com/office/powerpoint/2010/main" val="3223308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fr-FR" sz="3400" dirty="0" err="1"/>
              <a:t>asynchronous</a:t>
            </a:r>
            <a:r>
              <a:rPr lang="fr-FR" sz="3400" dirty="0"/>
              <a:t>-commit </a:t>
            </a:r>
            <a:r>
              <a:rPr lang="fr-FR" sz="3400" dirty="0" smtClean="0"/>
              <a:t>mode</a:t>
            </a:r>
          </a:p>
          <a:p>
            <a:pPr lvl="1"/>
            <a:r>
              <a:rPr lang="fr-FR" sz="3400" dirty="0" err="1" smtClean="0"/>
              <a:t>Manual</a:t>
            </a:r>
            <a:r>
              <a:rPr lang="fr-FR" sz="3400" dirty="0" smtClean="0"/>
              <a:t> </a:t>
            </a:r>
            <a:r>
              <a:rPr lang="fr-FR" sz="3400" dirty="0" err="1" smtClean="0"/>
              <a:t>failover</a:t>
            </a:r>
            <a:endParaRPr lang="fr-FR" sz="3400" dirty="0"/>
          </a:p>
          <a:p>
            <a:r>
              <a:rPr lang="fr-FR" sz="3400" dirty="0" err="1" smtClean="0"/>
              <a:t>synchronous</a:t>
            </a:r>
            <a:r>
              <a:rPr lang="fr-FR" sz="3400" dirty="0" smtClean="0"/>
              <a:t>-commit mode</a:t>
            </a:r>
          </a:p>
          <a:p>
            <a:pPr lvl="1"/>
            <a:r>
              <a:rPr lang="fr-FR" sz="3400" dirty="0" err="1" smtClean="0"/>
              <a:t>Automatic</a:t>
            </a:r>
            <a:r>
              <a:rPr lang="fr-FR" sz="3400" dirty="0" smtClean="0"/>
              <a:t> (</a:t>
            </a:r>
            <a:r>
              <a:rPr lang="fr-FR" sz="3400" dirty="0" err="1" smtClean="0"/>
              <a:t>healthy</a:t>
            </a:r>
            <a:r>
              <a:rPr lang="fr-FR" sz="3400" dirty="0" smtClean="0"/>
              <a:t> </a:t>
            </a:r>
            <a:r>
              <a:rPr lang="en-US" sz="3400" dirty="0" smtClean="0"/>
              <a:t>synchronization </a:t>
            </a:r>
            <a:r>
              <a:rPr lang="fr-FR" sz="3400" dirty="0" smtClean="0"/>
              <a:t>state) and </a:t>
            </a:r>
            <a:r>
              <a:rPr lang="fr-FR" sz="3400" dirty="0" err="1" smtClean="0"/>
              <a:t>manual</a:t>
            </a:r>
            <a:endParaRPr lang="fr-FR" sz="3400" dirty="0"/>
          </a:p>
          <a:p>
            <a:pPr marL="393192" lvl="1" indent="0">
              <a:buNone/>
            </a:pPr>
            <a:endParaRPr lang="fr-FR" sz="3400" dirty="0"/>
          </a:p>
          <a:p>
            <a:r>
              <a:rPr lang="fr-FR" sz="3400" dirty="0" smtClean="0"/>
              <a:t>The </a:t>
            </a:r>
            <a:r>
              <a:rPr lang="fr-FR" sz="3400" dirty="0" smtClean="0"/>
              <a:t>break </a:t>
            </a:r>
            <a:r>
              <a:rPr lang="fr-FR" sz="3400" dirty="0" err="1" smtClean="0"/>
              <a:t>with</a:t>
            </a:r>
            <a:r>
              <a:rPr lang="fr-FR" sz="3400" dirty="0" smtClean="0"/>
              <a:t> </a:t>
            </a:r>
            <a:r>
              <a:rPr lang="fr-FR" sz="3400" dirty="0" err="1" smtClean="0"/>
              <a:t>mirroring</a:t>
            </a:r>
            <a:r>
              <a:rPr lang="fr-FR" sz="3400" dirty="0" smtClean="0"/>
              <a:t> </a:t>
            </a:r>
            <a:r>
              <a:rPr lang="fr-FR" sz="3400" dirty="0" err="1" smtClean="0"/>
              <a:t>becomes</a:t>
            </a:r>
            <a:r>
              <a:rPr lang="fr-FR" sz="3400" dirty="0" smtClean="0"/>
              <a:t> </a:t>
            </a:r>
            <a:r>
              <a:rPr lang="fr-FR" sz="3400" dirty="0" err="1" smtClean="0"/>
              <a:t>very</a:t>
            </a:r>
            <a:r>
              <a:rPr lang="fr-FR" sz="3400" dirty="0" smtClean="0"/>
              <a:t> apparent </a:t>
            </a:r>
            <a:r>
              <a:rPr lang="en-US" sz="3400" dirty="0" smtClean="0"/>
              <a:t>here</a:t>
            </a:r>
            <a:r>
              <a:rPr lang="fr-FR" sz="3400" dirty="0" smtClean="0"/>
              <a:t>:</a:t>
            </a:r>
          </a:p>
          <a:p>
            <a:pPr lvl="1"/>
            <a:r>
              <a:rPr lang="fr-FR" sz="3400" dirty="0" smtClean="0"/>
              <a:t>Multiple Modes, Multiple </a:t>
            </a:r>
            <a:r>
              <a:rPr lang="fr-FR" sz="3400" dirty="0" err="1"/>
              <a:t>R</a:t>
            </a:r>
            <a:r>
              <a:rPr lang="fr-FR" sz="3400" dirty="0" err="1" smtClean="0"/>
              <a:t>eplicas</a:t>
            </a:r>
            <a:endParaRPr lang="fr-FR" sz="3400" dirty="0" smtClean="0"/>
          </a:p>
          <a:p>
            <a:r>
              <a:rPr lang="fr-FR" sz="3400" dirty="0" smtClean="0"/>
              <a:t>Fun </a:t>
            </a:r>
            <a:r>
              <a:rPr lang="fr-FR" sz="3400" dirty="0" err="1" smtClean="0"/>
              <a:t>Fact</a:t>
            </a:r>
            <a:r>
              <a:rPr lang="fr-FR" sz="3400" dirty="0" smtClean="0"/>
              <a:t>: </a:t>
            </a:r>
            <a:r>
              <a:rPr lang="en-US" sz="3400" dirty="0" smtClean="0"/>
              <a:t>If </a:t>
            </a:r>
            <a:r>
              <a:rPr lang="en-US" sz="3400" dirty="0"/>
              <a:t>primary's session-timeout period is exceeded by a secondary replica, the primary replica temporarily shifts into asynchronous-commit mode for that secondary replica. When the secondary replica reconnects with the primary replica, they resume synchronous-commit mode</a:t>
            </a:r>
            <a:r>
              <a:rPr lang="en-US" sz="3400" dirty="0" smtClean="0"/>
              <a:t>.</a:t>
            </a:r>
          </a:p>
          <a:p>
            <a:pPr lvl="1"/>
            <a:r>
              <a:rPr lang="en-US" sz="3400" dirty="0" smtClean="0"/>
              <a:t>BUT this does not mean other issues won’t occur soon after!</a:t>
            </a:r>
            <a:endParaRPr lang="fr-FR" sz="3400" dirty="0"/>
          </a:p>
          <a:p>
            <a:endParaRPr lang="fr-FR" sz="3400" dirty="0" smtClean="0"/>
          </a:p>
          <a:p>
            <a:r>
              <a:rPr lang="fr-FR" sz="3400" dirty="0" smtClean="0"/>
              <a:t>Fun </a:t>
            </a:r>
            <a:r>
              <a:rPr lang="fr-FR" sz="3400" dirty="0" err="1" smtClean="0"/>
              <a:t>Fact</a:t>
            </a:r>
            <a:r>
              <a:rPr lang="fr-FR" sz="3400" dirty="0" smtClean="0"/>
              <a:t>: </a:t>
            </a:r>
            <a:r>
              <a:rPr lang="fr-FR" sz="3400" dirty="0" err="1" smtClean="0"/>
              <a:t>AGs</a:t>
            </a:r>
            <a:r>
              <a:rPr lang="fr-FR" sz="3400" dirty="0" smtClean="0"/>
              <a:t> </a:t>
            </a:r>
            <a:r>
              <a:rPr lang="fr-FR" sz="3400" dirty="0" err="1" smtClean="0"/>
              <a:t>ship</a:t>
            </a:r>
            <a:r>
              <a:rPr lang="fr-FR" sz="3400" dirty="0" smtClean="0"/>
              <a:t> log blocks not log records</a:t>
            </a:r>
            <a:endParaRPr lang="fr-FR" sz="3400" dirty="0"/>
          </a:p>
          <a:p>
            <a:endParaRPr lang="fr-FR" dirty="0"/>
          </a:p>
          <a:p>
            <a:r>
              <a:rPr lang="en-US" dirty="0" smtClean="0">
                <a:hlinkClick r:id="rId3"/>
              </a:rPr>
              <a:t>https://msdn.microsoft.com/en-us/library/ff877931(v=sql.110).aspx</a:t>
            </a:r>
            <a:endParaRPr lang="en-US" dirty="0" smtClean="0"/>
          </a:p>
          <a:p>
            <a:r>
              <a:rPr lang="en-US" dirty="0">
                <a:hlinkClick r:id="rId4"/>
              </a:rPr>
              <a:t>https://msdn.microsoft.com/en-us/library/hh213151(v=sql.110).</a:t>
            </a:r>
            <a:r>
              <a:rPr lang="en-US" dirty="0" smtClean="0">
                <a:hlinkClick r:id="rId4"/>
              </a:rPr>
              <a:t>aspx</a:t>
            </a:r>
            <a:endParaRPr lang="en-US" dirty="0" smtClean="0"/>
          </a:p>
          <a:p>
            <a:r>
              <a:rPr lang="en-US" dirty="0">
                <a:hlinkClick r:id="rId5"/>
              </a:rPr>
              <a:t>http://blogs.msdn.com/b/psssql/archive/2011/04/01/alwayson-hadron-learning-series-how-does-alwayson-process-a-synchronous-commit-request.aspx</a:t>
            </a:r>
            <a:endParaRPr lang="en-US" dirty="0">
              <a:solidFill>
                <a:schemeClr val="bg1"/>
              </a:solidFill>
            </a:endParaRP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a:t>Availability </a:t>
            </a:r>
            <a:r>
              <a:rPr lang="en-US" dirty="0" smtClean="0"/>
              <a:t>Modes, Failover, </a:t>
            </a:r>
            <a:r>
              <a:rPr lang="en-US" dirty="0"/>
              <a:t>and Failover Modes</a:t>
            </a:r>
          </a:p>
        </p:txBody>
      </p:sp>
    </p:spTree>
    <p:extLst>
      <p:ext uri="{BB962C8B-B14F-4D97-AF65-F5344CB8AC3E}">
        <p14:creationId xmlns:p14="http://schemas.microsoft.com/office/powerpoint/2010/main" val="128034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Never use the Disk Only quorum </a:t>
            </a:r>
            <a:r>
              <a:rPr lang="en-US" dirty="0" smtClean="0"/>
              <a:t>model cause admit it disk(s) never fail.</a:t>
            </a:r>
            <a:endParaRPr lang="en-US" dirty="0"/>
          </a:p>
          <a:p>
            <a:r>
              <a:rPr lang="en-US" dirty="0"/>
              <a:t>Use Node Majority with an odd number of nodes</a:t>
            </a:r>
          </a:p>
          <a:p>
            <a:r>
              <a:rPr lang="en-US" dirty="0"/>
              <a:t>Use </a:t>
            </a:r>
            <a:r>
              <a:rPr lang="en-US" dirty="0" err="1"/>
              <a:t>Disk+Node</a:t>
            </a:r>
            <a:r>
              <a:rPr lang="en-US" dirty="0"/>
              <a:t> Majority with an even number of nodes </a:t>
            </a:r>
            <a:r>
              <a:rPr lang="en-US" dirty="0" smtClean="0"/>
              <a:t>&amp; single DC</a:t>
            </a:r>
          </a:p>
          <a:p>
            <a:r>
              <a:rPr lang="en-US" dirty="0" smtClean="0"/>
              <a:t>Use </a:t>
            </a:r>
            <a:r>
              <a:rPr lang="en-US" dirty="0" err="1"/>
              <a:t>Node+File</a:t>
            </a:r>
            <a:r>
              <a:rPr lang="en-US" dirty="0"/>
              <a:t> Share Majority if nodes are geographically </a:t>
            </a:r>
            <a:r>
              <a:rPr lang="en-US" dirty="0" smtClean="0"/>
              <a:t>dispersed and odd number –We tend to use this one most of the time</a:t>
            </a:r>
          </a:p>
          <a:p>
            <a:pPr lvl="1"/>
            <a:r>
              <a:rPr lang="en-US" dirty="0" smtClean="0"/>
              <a:t>Never </a:t>
            </a:r>
            <a:r>
              <a:rPr lang="en-US" dirty="0"/>
              <a:t>place the file share on the same cluster </a:t>
            </a:r>
            <a:r>
              <a:rPr lang="en-US" dirty="0" smtClean="0"/>
              <a:t>nodes</a:t>
            </a:r>
          </a:p>
          <a:p>
            <a:pPr marL="393192" lvl="1" indent="0">
              <a:buNone/>
            </a:pPr>
            <a:r>
              <a:rPr lang="en-US" dirty="0">
                <a:hlinkClick r:id="rId3"/>
              </a:rPr>
              <a:t>https://technet.microsoft.com/en-us/library/cc770620(v=ws.10).</a:t>
            </a:r>
            <a:r>
              <a:rPr lang="en-US" dirty="0" smtClean="0">
                <a:hlinkClick r:id="rId3"/>
              </a:rPr>
              <a:t>aspx</a:t>
            </a:r>
            <a:endParaRPr lang="en-US" dirty="0" smtClean="0"/>
          </a:p>
          <a:p>
            <a:pPr marL="393192" lvl="1" indent="0">
              <a:buNone/>
            </a:pPr>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a:t>Quorum Recommendations</a:t>
            </a:r>
          </a:p>
        </p:txBody>
      </p:sp>
    </p:spTree>
    <p:extLst>
      <p:ext uri="{BB962C8B-B14F-4D97-AF65-F5344CB8AC3E}">
        <p14:creationId xmlns:p14="http://schemas.microsoft.com/office/powerpoint/2010/main" val="345323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SharePoint &gt;= 2010 sp1 are required for SQL Server 2012.</a:t>
            </a:r>
          </a:p>
          <a:p>
            <a:r>
              <a:rPr lang="en-US" dirty="0" smtClean="0"/>
              <a:t>There may come a time when the decisions made may lead to “best effort support” from MS.</a:t>
            </a:r>
          </a:p>
          <a:p>
            <a:r>
              <a:rPr lang="en-US" dirty="0" smtClean="0"/>
              <a:t>AGs require full recovery model not all SharePoint databases “officially support” full recovery model for instance </a:t>
            </a:r>
            <a:r>
              <a:rPr lang="en-US" dirty="0" err="1"/>
              <a:t>Search_Service_Application_DB</a:t>
            </a:r>
            <a:r>
              <a:rPr lang="en-US" dirty="0"/>
              <a:t> </a:t>
            </a:r>
            <a:endParaRPr lang="en-US" dirty="0" smtClean="0"/>
          </a:p>
          <a:p>
            <a:pPr lvl="1"/>
            <a:r>
              <a:rPr lang="en-US" dirty="0">
                <a:hlinkClick r:id="rId2"/>
              </a:rPr>
              <a:t>https://technet.microsoft.com/en-us/library/cc678868.aspx</a:t>
            </a:r>
            <a:endParaRPr lang="en-US" dirty="0"/>
          </a:p>
          <a:p>
            <a:pPr lvl="1"/>
            <a:r>
              <a:rPr lang="en-US" dirty="0">
                <a:hlinkClick r:id="rId3"/>
              </a:rPr>
              <a:t>https://technet.microsoft.com/en-us/library/cc298801.aspx#section1a</a:t>
            </a:r>
            <a:endParaRPr lang="en-US" dirty="0"/>
          </a:p>
          <a:p>
            <a:r>
              <a:rPr lang="en-US" dirty="0" smtClean="0"/>
              <a:t>Certain SharePoint databases do not support </a:t>
            </a:r>
            <a:r>
              <a:rPr lang="en-US" dirty="0"/>
              <a:t>Asynchronous </a:t>
            </a:r>
            <a:r>
              <a:rPr lang="en-US" dirty="0" smtClean="0"/>
              <a:t>replication/communication </a:t>
            </a:r>
            <a:r>
              <a:rPr lang="en-US" dirty="0"/>
              <a:t>to a DR </a:t>
            </a:r>
            <a:r>
              <a:rPr lang="en-US" dirty="0" smtClean="0"/>
              <a:t>location.</a:t>
            </a:r>
          </a:p>
          <a:p>
            <a:pPr lvl="1"/>
            <a:r>
              <a:rPr lang="en-US" dirty="0">
                <a:hlinkClick r:id="rId4"/>
              </a:rPr>
              <a:t>https://</a:t>
            </a:r>
            <a:r>
              <a:rPr lang="en-US" dirty="0" smtClean="0">
                <a:hlinkClick r:id="rId4"/>
              </a:rPr>
              <a:t>technet.microsoft.com/en-us/library/cc748824.aspx</a:t>
            </a:r>
            <a:endParaRPr lang="en-US" dirty="0" smtClean="0"/>
          </a:p>
          <a:p>
            <a:pPr lvl="1"/>
            <a:r>
              <a:rPr lang="en-US" dirty="0">
                <a:hlinkClick r:id="rId5"/>
              </a:rPr>
              <a:t>https://</a:t>
            </a:r>
            <a:r>
              <a:rPr lang="en-US" dirty="0" smtClean="0">
                <a:hlinkClick r:id="rId5"/>
              </a:rPr>
              <a:t>technet.microsoft.com/en-us/library/jj841106.aspx</a:t>
            </a:r>
            <a:endParaRPr lang="en-US" dirty="0" smtClean="0"/>
          </a:p>
          <a:p>
            <a:pPr lvl="1"/>
            <a:endParaRPr lang="en-US" dirty="0"/>
          </a:p>
        </p:txBody>
      </p:sp>
      <p:sp>
        <p:nvSpPr>
          <p:cNvPr id="3" name="Title 2"/>
          <p:cNvSpPr>
            <a:spLocks noGrp="1"/>
          </p:cNvSpPr>
          <p:nvPr>
            <p:ph type="title"/>
          </p:nvPr>
        </p:nvSpPr>
        <p:spPr/>
        <p:txBody>
          <a:bodyPr/>
          <a:lstStyle/>
          <a:p>
            <a:r>
              <a:rPr lang="en-US" dirty="0" smtClean="0"/>
              <a:t>SharePoint</a:t>
            </a:r>
            <a:endParaRPr lang="en-US" dirty="0"/>
          </a:p>
        </p:txBody>
      </p:sp>
    </p:spTree>
    <p:extLst>
      <p:ext uri="{BB962C8B-B14F-4D97-AF65-F5344CB8AC3E}">
        <p14:creationId xmlns:p14="http://schemas.microsoft.com/office/powerpoint/2010/main" val="3645509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It is important to understand that there </a:t>
            </a:r>
            <a:r>
              <a:rPr lang="en-US" dirty="0" smtClean="0"/>
              <a:t>are </a:t>
            </a:r>
            <a:r>
              <a:rPr lang="en-US" dirty="0"/>
              <a:t>no right </a:t>
            </a:r>
            <a:r>
              <a:rPr lang="en-US" dirty="0" smtClean="0"/>
              <a:t>answers </a:t>
            </a:r>
            <a:r>
              <a:rPr lang="en-US" dirty="0"/>
              <a:t>here, and the optimized setting may vary by your specific business requirements and service level </a:t>
            </a:r>
            <a:r>
              <a:rPr lang="en-US" dirty="0" smtClean="0"/>
              <a:t>agreements.</a:t>
            </a:r>
            <a:endParaRPr lang="en-US" dirty="0" smtClean="0">
              <a:hlinkClick r:id="rId2"/>
            </a:endParaRPr>
          </a:p>
          <a:p>
            <a:pPr lvl="1"/>
            <a:r>
              <a:rPr lang="en-US" dirty="0" smtClean="0">
                <a:hlinkClick r:id="rId2"/>
              </a:rPr>
              <a:t>http</a:t>
            </a:r>
            <a:r>
              <a:rPr lang="en-US" dirty="0">
                <a:hlinkClick r:id="rId2"/>
              </a:rPr>
              <a:t>://</a:t>
            </a:r>
            <a:r>
              <a:rPr lang="en-US" dirty="0" smtClean="0">
                <a:hlinkClick r:id="rId2"/>
              </a:rPr>
              <a:t>blogs.msdn.com/b/clustering/archive/2012/11/21/10370765.aspx</a:t>
            </a:r>
            <a:endParaRPr lang="en-US" dirty="0" smtClean="0"/>
          </a:p>
          <a:p>
            <a:r>
              <a:rPr lang="en-US" dirty="0" smtClean="0"/>
              <a:t>Adjust </a:t>
            </a:r>
            <a:r>
              <a:rPr lang="en-US" dirty="0"/>
              <a:t>Heartbeat if </a:t>
            </a:r>
            <a:r>
              <a:rPr lang="en-US" dirty="0" smtClean="0"/>
              <a:t>Cross DC or multi-subnet, by </a:t>
            </a:r>
            <a:r>
              <a:rPr lang="en-US" dirty="0"/>
              <a:t>default your WSFC connection will fail when 5 pings are lost (1 ping per second for a total of 5 </a:t>
            </a:r>
            <a:r>
              <a:rPr lang="en-US" dirty="0" smtClean="0"/>
              <a:t>seconds)</a:t>
            </a:r>
            <a:endParaRPr lang="en-US" dirty="0"/>
          </a:p>
          <a:p>
            <a:r>
              <a:rPr lang="en-US" dirty="0" smtClean="0"/>
              <a:t>Lease time out  ARGH the dreaded it depends. Resource bottleneck including a busy SQL Server</a:t>
            </a:r>
          </a:p>
          <a:p>
            <a:pPr lvl="1"/>
            <a:r>
              <a:rPr lang="en-US" dirty="0">
                <a:hlinkClick r:id="rId3"/>
              </a:rPr>
              <a:t>https://blogs.msdn.microsoft.com/psssql/2012/09/07/how-it-works-sql-server-alwayson-lease-timeout</a:t>
            </a:r>
            <a:r>
              <a:rPr lang="en-US" dirty="0" smtClean="0">
                <a:hlinkClick r:id="rId3"/>
              </a:rPr>
              <a:t>/</a:t>
            </a:r>
            <a:endParaRPr lang="en-US" dirty="0" smtClean="0"/>
          </a:p>
          <a:p>
            <a:r>
              <a:rPr lang="en-US" dirty="0" smtClean="0"/>
              <a:t>DNS </a:t>
            </a:r>
            <a:r>
              <a:rPr lang="en-US" dirty="0"/>
              <a:t>Time to Live (</a:t>
            </a:r>
            <a:r>
              <a:rPr lang="en-US" dirty="0" smtClean="0"/>
              <a:t>TTL)</a:t>
            </a:r>
          </a:p>
          <a:p>
            <a:pPr lvl="1"/>
            <a:r>
              <a:rPr lang="en-US" dirty="0" smtClean="0">
                <a:hlinkClick r:id="rId4"/>
              </a:rPr>
              <a:t>https</a:t>
            </a:r>
            <a:r>
              <a:rPr lang="en-US" dirty="0">
                <a:hlinkClick r:id="rId4"/>
              </a:rPr>
              <a:t>://</a:t>
            </a:r>
            <a:r>
              <a:rPr lang="en-US" dirty="0" smtClean="0">
                <a:hlinkClick r:id="rId4"/>
              </a:rPr>
              <a:t>technet.microsoft.com/en-us/library/dd197562%28v=ws.10%29.aspx</a:t>
            </a:r>
            <a:endParaRPr lang="en-US" dirty="0" smtClean="0"/>
          </a:p>
          <a:p>
            <a:r>
              <a:rPr lang="en-US" dirty="0" smtClean="0"/>
              <a:t>AG session time out similar to mirroring timeout. 10 secs or &gt;</a:t>
            </a:r>
          </a:p>
          <a:p>
            <a:pPr lvl="1"/>
            <a:r>
              <a:rPr lang="en-US" dirty="0">
                <a:hlinkClick r:id="rId5"/>
              </a:rPr>
              <a:t>https://technet.microsoft.com/en-us/library/hh213612(v=sql.110).</a:t>
            </a:r>
            <a:r>
              <a:rPr lang="en-US" dirty="0" smtClean="0">
                <a:hlinkClick r:id="rId5"/>
              </a:rPr>
              <a:t>aspx</a:t>
            </a:r>
            <a:endParaRPr lang="en-US" dirty="0" smtClean="0"/>
          </a:p>
          <a:p>
            <a:pPr lvl="1"/>
            <a:endParaRPr lang="en-US" dirty="0"/>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Other Considerations</a:t>
            </a:r>
            <a:endParaRPr lang="en-US" dirty="0"/>
          </a:p>
        </p:txBody>
      </p:sp>
    </p:spTree>
    <p:extLst>
      <p:ext uri="{BB962C8B-B14F-4D97-AF65-F5344CB8AC3E}">
        <p14:creationId xmlns:p14="http://schemas.microsoft.com/office/powerpoint/2010/main" val="3393785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562600"/>
          </a:xfrm>
        </p:spPr>
        <p:txBody>
          <a:bodyPr>
            <a:normAutofit fontScale="25000" lnSpcReduction="20000"/>
          </a:bodyPr>
          <a:lstStyle/>
          <a:p>
            <a:r>
              <a:rPr lang="en-US" sz="4800" dirty="0" smtClean="0"/>
              <a:t>Strategy?  Be consistent there are a lot of options and preferences, which are just that…preferences.</a:t>
            </a:r>
          </a:p>
          <a:p>
            <a:r>
              <a:rPr lang="en-US" sz="4800" dirty="0" smtClean="0"/>
              <a:t>Fun Fact: When </a:t>
            </a:r>
            <a:r>
              <a:rPr lang="en-US" sz="4800" dirty="0"/>
              <a:t>you create an availability group, the availability group's AUTOMATED_BACKUP_PREFERENCE is set. If not specifically configured, the </a:t>
            </a:r>
            <a:r>
              <a:rPr lang="en-US" sz="4800" dirty="0" smtClean="0"/>
              <a:t>default </a:t>
            </a:r>
            <a:r>
              <a:rPr lang="en-US" sz="4800" dirty="0"/>
              <a:t>through T-SQL or using the New Availability Group wizard, is 'SECONDARY</a:t>
            </a:r>
            <a:r>
              <a:rPr lang="en-US" sz="4800" dirty="0" smtClean="0"/>
              <a:t>.‘</a:t>
            </a:r>
          </a:p>
          <a:p>
            <a:r>
              <a:rPr lang="en-US" sz="4800" dirty="0" smtClean="0"/>
              <a:t>Backup preferences are:</a:t>
            </a:r>
          </a:p>
          <a:p>
            <a:pPr lvl="1"/>
            <a:r>
              <a:rPr lang="en-US" sz="4800" dirty="0" smtClean="0"/>
              <a:t>Prefer </a:t>
            </a:r>
            <a:r>
              <a:rPr lang="en-US" sz="4800" dirty="0"/>
              <a:t>Secondary - Will backup on secondary with highest priority. If no secondary's are available, it will backup on primary. </a:t>
            </a:r>
          </a:p>
          <a:p>
            <a:pPr lvl="1"/>
            <a:r>
              <a:rPr lang="en-US" sz="4800" dirty="0"/>
              <a:t>Secondary Only - Will backup on secondary with highest priority. If no secondary's are available, no backups will occur. </a:t>
            </a:r>
          </a:p>
          <a:p>
            <a:pPr lvl="1"/>
            <a:r>
              <a:rPr lang="en-US" sz="4800" dirty="0"/>
              <a:t>Primary - Backups will occur on the primary only, whichever instance that happens to be at the time of the backup. </a:t>
            </a:r>
          </a:p>
          <a:p>
            <a:pPr lvl="1"/>
            <a:r>
              <a:rPr lang="en-US" sz="4800" dirty="0"/>
              <a:t>Any Replica - Looks just at the backup priority and backups on the replica with the highest priority</a:t>
            </a:r>
            <a:r>
              <a:rPr lang="en-US" sz="4800" dirty="0" smtClean="0"/>
              <a:t>.</a:t>
            </a:r>
          </a:p>
          <a:p>
            <a:pPr lvl="1"/>
            <a:r>
              <a:rPr lang="en-US" sz="4800" dirty="0"/>
              <a:t>https://msdn.microsoft.com/en-us/library/hh213244%28v=SQL.110%29.aspx</a:t>
            </a:r>
          </a:p>
          <a:p>
            <a:r>
              <a:rPr lang="en-US" sz="4800" dirty="0" smtClean="0"/>
              <a:t>Backup </a:t>
            </a:r>
            <a:r>
              <a:rPr lang="en-US" sz="4800" dirty="0" smtClean="0"/>
              <a:t>types supported on secondaries:</a:t>
            </a:r>
          </a:p>
          <a:p>
            <a:pPr lvl="1"/>
            <a:r>
              <a:rPr lang="en-US" sz="4800" dirty="0"/>
              <a:t>BACKUP DATABASE supports only copy-only full backups of databases, files, or </a:t>
            </a:r>
            <a:r>
              <a:rPr lang="en-US" sz="4800" dirty="0" smtClean="0"/>
              <a:t>file groups </a:t>
            </a:r>
            <a:r>
              <a:rPr lang="en-US" sz="4800" dirty="0"/>
              <a:t>when it is executed on secondary replicas. Note that copy-only backups do not impact the log chain or clear the differential bitmap.</a:t>
            </a:r>
          </a:p>
          <a:p>
            <a:pPr lvl="1"/>
            <a:r>
              <a:rPr lang="en-US" sz="4800" dirty="0"/>
              <a:t>Differential backups are not supported on secondary replicas.</a:t>
            </a:r>
          </a:p>
          <a:p>
            <a:pPr lvl="1"/>
            <a:r>
              <a:rPr lang="en-US" sz="4800" dirty="0"/>
              <a:t>BACKUP LOG supports only regular log backups (the COPY_ONLY option is not supported for log backups on secondary replicas).</a:t>
            </a:r>
          </a:p>
          <a:p>
            <a:pPr lvl="1"/>
            <a:r>
              <a:rPr lang="en-US" sz="4800" dirty="0"/>
              <a:t>OH boy but wait for it.</a:t>
            </a:r>
          </a:p>
          <a:p>
            <a:r>
              <a:rPr lang="en-US" sz="4800" dirty="0"/>
              <a:t>A consistent log chain is ensured across log backups taken on any of the replicas (primary or secondary), irrespective of their availability mode (synchronous-commit or asynchronous-commit</a:t>
            </a:r>
            <a:r>
              <a:rPr lang="en-US" sz="4800" dirty="0" smtClean="0"/>
              <a:t>).</a:t>
            </a:r>
          </a:p>
          <a:p>
            <a:pPr lvl="0"/>
            <a:r>
              <a:rPr lang="en-US" sz="4800" dirty="0"/>
              <a:t>S</a:t>
            </a:r>
            <a:r>
              <a:rPr lang="en-US" sz="4800" dirty="0" smtClean="0"/>
              <a:t>econdary </a:t>
            </a:r>
            <a:r>
              <a:rPr lang="en-US" sz="4800" dirty="0"/>
              <a:t>replica must be able to communicate with the primary replica and must be SYNCHRONIZED or SYNCHRONIZING. </a:t>
            </a:r>
            <a:endParaRPr lang="en-US" sz="4800" dirty="0" smtClean="0"/>
          </a:p>
          <a:p>
            <a:r>
              <a:rPr lang="en-US" sz="4800" dirty="0"/>
              <a:t>Be aware of  Lazy Log Truncation on </a:t>
            </a:r>
            <a:r>
              <a:rPr lang="en-US" sz="4800" dirty="0" smtClean="0"/>
              <a:t>replicas</a:t>
            </a:r>
            <a:r>
              <a:rPr lang="en-US" sz="4800" dirty="0"/>
              <a:t>, status does not change to 0 for VLFs, Lazy Log Truncation marks the VLFs </a:t>
            </a:r>
            <a:r>
              <a:rPr lang="en-US" sz="4800" dirty="0"/>
              <a:t>for truncation, but it does not actually truncate the log unless those VLFs are </a:t>
            </a:r>
            <a:r>
              <a:rPr lang="en-US" sz="4800" dirty="0"/>
              <a:t>necessary.</a:t>
            </a:r>
          </a:p>
          <a:p>
            <a:pPr lvl="1"/>
            <a:r>
              <a:rPr lang="en-US" sz="2400" dirty="0">
                <a:hlinkClick r:id="rId3"/>
              </a:rPr>
              <a:t>http://</a:t>
            </a:r>
            <a:r>
              <a:rPr lang="en-US" sz="2400" dirty="0" smtClean="0">
                <a:hlinkClick r:id="rId3"/>
              </a:rPr>
              <a:t>blogs.msdn.com/b/sql_pfe_blog/archive/2013/06/27/lazy-log-truncation-clearing-of-sql-transaction-log-vlf-status-deferred.aspx</a:t>
            </a:r>
            <a:endParaRPr lang="en-US" sz="2400" dirty="0" smtClean="0"/>
          </a:p>
          <a:p>
            <a:r>
              <a:rPr lang="en-US" sz="4400" dirty="0"/>
              <a:t>Test </a:t>
            </a:r>
            <a:r>
              <a:rPr lang="en-US" sz="4400" dirty="0"/>
              <a:t>backups and Test recovery</a:t>
            </a:r>
          </a:p>
          <a:p>
            <a:pPr lvl="0"/>
            <a:r>
              <a:rPr lang="en-US" dirty="0" smtClean="0"/>
              <a:t>Oh </a:t>
            </a:r>
            <a:r>
              <a:rPr lang="en-US" dirty="0" smtClean="0"/>
              <a:t>I like this link</a:t>
            </a:r>
            <a:endParaRPr lang="en-US" dirty="0"/>
          </a:p>
          <a:p>
            <a:pPr lvl="1"/>
            <a:r>
              <a:rPr lang="en-US" dirty="0">
                <a:hlinkClick r:id="rId4"/>
              </a:rPr>
              <a:t>http://blogs.msdn.com/b/sqlgardner/archive/2012/07/21/sql-2012-alwayson-and-backups-part-2-configuring-backup-preferences-and-automating-backups.aspx</a:t>
            </a:r>
            <a:endParaRPr lang="en-US" dirty="0"/>
          </a:p>
          <a:p>
            <a:pPr marL="109728" indent="0">
              <a:buNone/>
            </a:pPr>
            <a:endParaRPr lang="en-US" dirty="0" smtClean="0"/>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Backups</a:t>
            </a:r>
            <a:endParaRPr lang="en-US" dirty="0"/>
          </a:p>
        </p:txBody>
      </p:sp>
    </p:spTree>
    <p:extLst>
      <p:ext uri="{BB962C8B-B14F-4D97-AF65-F5344CB8AC3E}">
        <p14:creationId xmlns:p14="http://schemas.microsoft.com/office/powerpoint/2010/main" val="122323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smtClean="0"/>
              <a:t>Fun Fact: If you add a DB to an AG and the DB is configured to backup (full or T log) via a maintenance plan. The database may stop backing up, the </a:t>
            </a:r>
            <a:r>
              <a:rPr lang="en-US" dirty="0" err="1" smtClean="0"/>
              <a:t>maint</a:t>
            </a:r>
            <a:r>
              <a:rPr lang="en-US" dirty="0" smtClean="0"/>
              <a:t>. plan does not fail, and the T log stops truncating.  It depends on the automated backup preference setting. </a:t>
            </a:r>
            <a:r>
              <a:rPr lang="en-US" dirty="0" err="1" smtClean="0"/>
              <a:t>Maint</a:t>
            </a:r>
            <a:r>
              <a:rPr lang="en-US" dirty="0" smtClean="0"/>
              <a:t> plans are AG aware through </a:t>
            </a:r>
            <a:r>
              <a:rPr lang="en-US" dirty="0" err="1"/>
              <a:t>sys.fn_hadr_backup_is_preferred_replica</a:t>
            </a:r>
            <a:r>
              <a:rPr lang="en-US" dirty="0"/>
              <a:t> </a:t>
            </a:r>
            <a:endParaRPr lang="en-US" dirty="0" smtClean="0"/>
          </a:p>
          <a:p>
            <a:pPr marL="365760" lvl="3" indent="-256032">
              <a:spcBef>
                <a:spcPts val="400"/>
              </a:spcBef>
              <a:buClr>
                <a:schemeClr val="accent1"/>
              </a:buClr>
              <a:buSzPct val="68000"/>
              <a:buFont typeface="Wingdings 3"/>
              <a:buChar char=""/>
            </a:pPr>
            <a:r>
              <a:rPr lang="en-US" sz="2700" dirty="0"/>
              <a:t>Fun </a:t>
            </a:r>
            <a:r>
              <a:rPr lang="en-US" sz="2700" dirty="0" smtClean="0"/>
              <a:t>Fact: Copy-Only </a:t>
            </a:r>
            <a:r>
              <a:rPr lang="en-US" sz="2700" dirty="0"/>
              <a:t>full backups on secondary </a:t>
            </a:r>
            <a:r>
              <a:rPr lang="en-US" sz="2700" dirty="0" smtClean="0"/>
              <a:t>BUT not copy-only T log backups.</a:t>
            </a:r>
          </a:p>
          <a:p>
            <a:pPr marL="594360" lvl="4" indent="-256032">
              <a:spcBef>
                <a:spcPts val="400"/>
              </a:spcBef>
              <a:buClr>
                <a:schemeClr val="accent1"/>
              </a:buClr>
              <a:buSzPct val="68000"/>
              <a:buFont typeface="Wingdings 3"/>
              <a:buChar char=""/>
            </a:pPr>
            <a:r>
              <a:rPr lang="en-US" sz="2600" dirty="0"/>
              <a:t>A copy-only full backup cannot serve as a differential base </a:t>
            </a:r>
            <a:r>
              <a:rPr lang="en-US" sz="2600" dirty="0" smtClean="0"/>
              <a:t>and </a:t>
            </a:r>
            <a:r>
              <a:rPr lang="en-US" sz="2600" dirty="0"/>
              <a:t>does not affect the differential base. </a:t>
            </a:r>
          </a:p>
          <a:p>
            <a:pPr marL="109728" indent="0">
              <a:buNone/>
            </a:pPr>
            <a:endParaRPr lang="en-US" dirty="0"/>
          </a:p>
          <a:p>
            <a:r>
              <a:rPr lang="en-US" dirty="0" smtClean="0"/>
              <a:t>Fun Fact: </a:t>
            </a:r>
            <a:r>
              <a:rPr lang="en-US" dirty="0"/>
              <a:t>I</a:t>
            </a:r>
            <a:r>
              <a:rPr lang="en-US" dirty="0" smtClean="0"/>
              <a:t>f you </a:t>
            </a:r>
            <a:r>
              <a:rPr lang="en-US" dirty="0"/>
              <a:t>take </a:t>
            </a:r>
            <a:r>
              <a:rPr lang="en-US" dirty="0" smtClean="0"/>
              <a:t>Full backups </a:t>
            </a:r>
            <a:r>
              <a:rPr lang="en-US" dirty="0"/>
              <a:t>on one </a:t>
            </a:r>
            <a:r>
              <a:rPr lang="en-US" dirty="0" smtClean="0"/>
              <a:t>replica and T log </a:t>
            </a:r>
            <a:r>
              <a:rPr lang="en-US" dirty="0"/>
              <a:t>backups on </a:t>
            </a:r>
            <a:r>
              <a:rPr lang="en-US" dirty="0" smtClean="0"/>
              <a:t>another…</a:t>
            </a:r>
          </a:p>
          <a:p>
            <a:r>
              <a:rPr lang="en-US" dirty="0"/>
              <a:t> 	There are multiple issues that can </a:t>
            </a:r>
            <a:r>
              <a:rPr lang="en-US" dirty="0" smtClean="0"/>
              <a:t>occur:</a:t>
            </a:r>
          </a:p>
          <a:p>
            <a:pPr lvl="3"/>
            <a:r>
              <a:rPr lang="en-US" dirty="0"/>
              <a:t>GUI can’t produce restore chain </a:t>
            </a:r>
            <a:r>
              <a:rPr lang="en-US" dirty="0" smtClean="0"/>
              <a:t>because it </a:t>
            </a:r>
            <a:r>
              <a:rPr lang="en-US" dirty="0"/>
              <a:t>uses local </a:t>
            </a:r>
            <a:r>
              <a:rPr lang="en-US" dirty="0" err="1"/>
              <a:t>msdb</a:t>
            </a:r>
            <a:r>
              <a:rPr lang="en-US" dirty="0"/>
              <a:t> </a:t>
            </a:r>
            <a:r>
              <a:rPr lang="en-US" dirty="0" smtClean="0"/>
              <a:t>tables</a:t>
            </a:r>
          </a:p>
          <a:p>
            <a:pPr lvl="3"/>
            <a:r>
              <a:rPr lang="en-US" dirty="0"/>
              <a:t>Complex recovery scenarios—late night you have to recover critical </a:t>
            </a:r>
            <a:r>
              <a:rPr lang="en-US" dirty="0" err="1"/>
              <a:t>db</a:t>
            </a:r>
            <a:r>
              <a:rPr lang="en-US" dirty="0"/>
              <a:t> who wants complex</a:t>
            </a:r>
          </a:p>
          <a:p>
            <a:pPr lvl="3"/>
            <a:r>
              <a:rPr lang="en-US" dirty="0" smtClean="0"/>
              <a:t>Must run custom stored procedure </a:t>
            </a:r>
            <a:r>
              <a:rPr lang="en-US" dirty="0" err="1" smtClean="0"/>
              <a:t>sp_updateresume</a:t>
            </a:r>
            <a:endParaRPr lang="en-US" dirty="0"/>
          </a:p>
          <a:p>
            <a:endParaRPr lang="en-US" dirty="0" smtClean="0"/>
          </a:p>
          <a:p>
            <a:r>
              <a:rPr lang="en-US" dirty="0" smtClean="0"/>
              <a:t>Fun Fact: There is an option 'For </a:t>
            </a:r>
            <a:r>
              <a:rPr lang="en-US" dirty="0"/>
              <a:t>availability databases, ignore Replica Priority for Backup and Backup on Primary Settings' check </a:t>
            </a:r>
            <a:r>
              <a:rPr lang="en-US" dirty="0" smtClean="0"/>
              <a:t>box. If you use this option…</a:t>
            </a:r>
            <a:endParaRPr lang="en-US" dirty="0"/>
          </a:p>
          <a:p>
            <a:r>
              <a:rPr lang="en-US" dirty="0" smtClean="0"/>
              <a:t> 	There are multiple issues that can occur:</a:t>
            </a:r>
          </a:p>
          <a:p>
            <a:pPr lvl="3"/>
            <a:r>
              <a:rPr lang="en-US" dirty="0" smtClean="0"/>
              <a:t>T log backups can be taken on any instance</a:t>
            </a:r>
          </a:p>
          <a:p>
            <a:pPr lvl="3"/>
            <a:r>
              <a:rPr lang="en-US" dirty="0" smtClean="0"/>
              <a:t>Cause </a:t>
            </a:r>
            <a:r>
              <a:rPr lang="en-US" dirty="0"/>
              <a:t>Log backup for database ''DB NAME</a:t>
            </a:r>
            <a:r>
              <a:rPr lang="en-US" dirty="0" smtClean="0"/>
              <a:t>'‘ on </a:t>
            </a:r>
            <a:r>
              <a:rPr lang="en-US" dirty="0"/>
              <a:t>a secondary replica failed because the last backup LSN (0x00001fa5:00001d6a:0001) from the primary database is greater than the current local redo LSN (0x00001fa5:00001d68:0003). No log records need to be backed up at this time. Retry the log-backup operation later. BACKUP LOG is terminating abnormally</a:t>
            </a:r>
            <a:r>
              <a:rPr lang="en-US" dirty="0" smtClean="0"/>
              <a:t>.“</a:t>
            </a:r>
          </a:p>
          <a:p>
            <a:pPr lvl="3"/>
            <a:r>
              <a:rPr lang="en-US" dirty="0" smtClean="0"/>
              <a:t>Complex recovery scenarios—late night you have to recover critical </a:t>
            </a:r>
            <a:r>
              <a:rPr lang="en-US" dirty="0" err="1" smtClean="0"/>
              <a:t>db</a:t>
            </a:r>
            <a:r>
              <a:rPr lang="en-US" dirty="0" smtClean="0"/>
              <a:t> who wants complex</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922899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Check your third party tools!!</a:t>
            </a:r>
          </a:p>
          <a:p>
            <a:endParaRPr lang="en-US" dirty="0"/>
          </a:p>
          <a:p>
            <a:r>
              <a:rPr lang="en-US" dirty="0" err="1" smtClean="0"/>
              <a:t>sys.fn_hadr_backup_is_preferred_replica</a:t>
            </a:r>
            <a:r>
              <a:rPr lang="en-US" dirty="0" smtClean="0"/>
              <a:t> </a:t>
            </a:r>
          </a:p>
          <a:p>
            <a:pPr lvl="1"/>
            <a:r>
              <a:rPr lang="en-US" dirty="0" smtClean="0"/>
              <a:t>The function that is called by the backup to determine primary replica</a:t>
            </a:r>
          </a:p>
          <a:p>
            <a:pPr lvl="1"/>
            <a:r>
              <a:rPr lang="en-US" dirty="0" smtClean="0"/>
              <a:t>Multiple FUN Facts</a:t>
            </a:r>
          </a:p>
          <a:p>
            <a:pPr lvl="2"/>
            <a:r>
              <a:rPr lang="en-US" dirty="0" smtClean="0"/>
              <a:t>If server is case sensitive, this is case sensitive.</a:t>
            </a:r>
          </a:p>
          <a:p>
            <a:pPr lvl="2"/>
            <a:r>
              <a:rPr lang="en-US" dirty="0" smtClean="0"/>
              <a:t>Can be extremely slow cross DC</a:t>
            </a:r>
          </a:p>
          <a:p>
            <a:pPr lvl="2"/>
            <a:r>
              <a:rPr lang="en-US" dirty="0" smtClean="0"/>
              <a:t>Depends on @@SERVERNAME which in turn depends </a:t>
            </a:r>
            <a:r>
              <a:rPr lang="en-US" dirty="0"/>
              <a:t>on catalog view </a:t>
            </a:r>
            <a:r>
              <a:rPr lang="en-US" dirty="0" err="1" smtClean="0"/>
              <a:t>sys.servers</a:t>
            </a:r>
            <a:r>
              <a:rPr lang="en-US" dirty="0" smtClean="0"/>
              <a:t>, if that is wrong due to cloning or renaming or not setting to 0 </a:t>
            </a:r>
            <a:endParaRPr lang="en-US" dirty="0"/>
          </a:p>
          <a:p>
            <a:r>
              <a:rPr lang="en-US" sz="1900" u="sng" dirty="0">
                <a:hlinkClick r:id="rId3"/>
              </a:rPr>
              <a:t>https://social.msdn.microsoft.com/Forums/sqlserver/en-US/7cb08c5c-30b7-40d1-97e7-3302675a9d0e/sysfnhadrbackupispreferredreplica-returns-0-on-both-nodes-of-cluster?forum=sqldatabaseengine</a:t>
            </a:r>
            <a:endParaRPr lang="en-US" sz="1900" dirty="0"/>
          </a:p>
          <a:p>
            <a:r>
              <a:rPr lang="en-US" sz="1900" dirty="0"/>
              <a:t> </a:t>
            </a:r>
          </a:p>
          <a:p>
            <a:r>
              <a:rPr lang="en-US" sz="1900" u="sng" dirty="0">
                <a:hlinkClick r:id="rId4"/>
              </a:rPr>
              <a:t>https://connect.microsoft.com/SQLServer/feedback/details/765317/sys-fn-hadr-backup-is-preferred-replica-always-return-zero-for-availabilty-database</a:t>
            </a:r>
            <a:endParaRPr lang="en-US" sz="1900" dirty="0"/>
          </a:p>
          <a:p>
            <a:pPr lvl="2"/>
            <a:endParaRPr lang="en-US" sz="1900" dirty="0"/>
          </a:p>
          <a:p>
            <a:endParaRPr lang="en-US" dirty="0" smtClean="0"/>
          </a:p>
          <a:p>
            <a:endParaRPr lang="en-US" dirty="0"/>
          </a:p>
          <a:p>
            <a:endParaRPr lang="en-US" dirty="0" smtClean="0"/>
          </a:p>
          <a:p>
            <a:r>
              <a:rPr lang="en-US" dirty="0" smtClean="0"/>
              <a:t>What to do? Back up to an HA share? Then use DFS or other technology to copy files to secondary site???</a:t>
            </a:r>
            <a:endParaRPr lang="en-US" dirty="0"/>
          </a:p>
        </p:txBody>
      </p:sp>
      <p:sp>
        <p:nvSpPr>
          <p:cNvPr id="3" name="Title 2"/>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422770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fontScale="70000" lnSpcReduction="20000"/>
          </a:bodyPr>
          <a:lstStyle/>
          <a:p>
            <a:r>
              <a:rPr lang="en-US" dirty="0" smtClean="0"/>
              <a:t>BOOM </a:t>
            </a:r>
            <a:r>
              <a:rPr lang="en-US" dirty="0" err="1"/>
              <a:t>MultiSubnetFailover</a:t>
            </a:r>
            <a:r>
              <a:rPr lang="en-US" dirty="0"/>
              <a:t> </a:t>
            </a:r>
          </a:p>
          <a:p>
            <a:r>
              <a:rPr lang="en-US" dirty="0" err="1" smtClean="0"/>
              <a:t>.Net</a:t>
            </a:r>
            <a:r>
              <a:rPr lang="en-US" dirty="0" smtClean="0"/>
              <a:t> Try to </a:t>
            </a:r>
            <a:r>
              <a:rPr lang="en-US" dirty="0"/>
              <a:t>specify </a:t>
            </a:r>
            <a:r>
              <a:rPr lang="en-US" dirty="0" err="1"/>
              <a:t>MultiSubnetFailover</a:t>
            </a:r>
            <a:r>
              <a:rPr lang="en-US" dirty="0"/>
              <a:t>=True when connecting to a SQL Server </a:t>
            </a:r>
            <a:r>
              <a:rPr lang="en-US" dirty="0" smtClean="0"/>
              <a:t> </a:t>
            </a:r>
            <a:r>
              <a:rPr lang="en-US" dirty="0"/>
              <a:t>availability group listener or SQL Server </a:t>
            </a:r>
            <a:r>
              <a:rPr lang="en-US" dirty="0" smtClean="0"/>
              <a:t> FCI. </a:t>
            </a:r>
            <a:r>
              <a:rPr lang="en-US" dirty="0" err="1"/>
              <a:t>MultiSubnetFailover</a:t>
            </a:r>
            <a:r>
              <a:rPr lang="en-US" dirty="0"/>
              <a:t> enables faster failover for all Availability Groups and or Failover Cluster Instance in SQL Server </a:t>
            </a:r>
            <a:r>
              <a:rPr lang="en-US" dirty="0" smtClean="0"/>
              <a:t>and </a:t>
            </a:r>
            <a:r>
              <a:rPr lang="en-US" dirty="0"/>
              <a:t>will significantly reduce failover time for </a:t>
            </a:r>
            <a:r>
              <a:rPr lang="en-US" b="1" dirty="0"/>
              <a:t>single</a:t>
            </a:r>
            <a:r>
              <a:rPr lang="en-US" dirty="0"/>
              <a:t> and multi-subnet </a:t>
            </a:r>
            <a:r>
              <a:rPr lang="en-US" dirty="0" err="1"/>
              <a:t>AlwaysOn</a:t>
            </a:r>
            <a:r>
              <a:rPr lang="en-US" dirty="0"/>
              <a:t> topologies</a:t>
            </a:r>
            <a:r>
              <a:rPr lang="en-US" dirty="0" smtClean="0"/>
              <a:t>.</a:t>
            </a:r>
          </a:p>
          <a:p>
            <a:pPr lvl="1"/>
            <a:r>
              <a:rPr lang="en-US" dirty="0" smtClean="0"/>
              <a:t>WHAT?? Single subnet</a:t>
            </a:r>
          </a:p>
          <a:p>
            <a:pPr lvl="1"/>
            <a:r>
              <a:rPr lang="en-US" dirty="0">
                <a:hlinkClick r:id="rId3"/>
              </a:rPr>
              <a:t>https://msdn.microsoft.com/en-us/library/hh205662(v=vs.110).</a:t>
            </a:r>
            <a:r>
              <a:rPr lang="en-US" dirty="0" smtClean="0">
                <a:hlinkClick r:id="rId3"/>
              </a:rPr>
              <a:t>aspx</a:t>
            </a:r>
            <a:endParaRPr lang="en-US" dirty="0"/>
          </a:p>
          <a:p>
            <a:r>
              <a:rPr lang="en-US" dirty="0" smtClean="0"/>
              <a:t>You </a:t>
            </a:r>
            <a:r>
              <a:rPr lang="en-US" dirty="0"/>
              <a:t>can connect to directly use SQL Instance name.</a:t>
            </a:r>
          </a:p>
          <a:p>
            <a:r>
              <a:rPr lang="en-US" dirty="0"/>
              <a:t>Having said that AG Listener is the feature that you can avail if you want. This allows a single connection string between fail overs from Primary and DR Site. For this you might want to check your application compatibility</a:t>
            </a:r>
            <a:r>
              <a:rPr lang="en-US" dirty="0" smtClean="0"/>
              <a:t>.</a:t>
            </a:r>
          </a:p>
          <a:p>
            <a:r>
              <a:rPr lang="en-US" sz="2800" dirty="0"/>
              <a:t>Should have retry </a:t>
            </a:r>
            <a:r>
              <a:rPr lang="en-US" sz="2800" dirty="0" smtClean="0"/>
              <a:t>logic</a:t>
            </a:r>
          </a:p>
          <a:p>
            <a:pPr lvl="1"/>
            <a:r>
              <a:rPr lang="en-US" sz="2000" dirty="0"/>
              <a:t>ADO.NET </a:t>
            </a:r>
            <a:r>
              <a:rPr lang="en-US" sz="2000" dirty="0" smtClean="0"/>
              <a:t>(4.5.1) connection </a:t>
            </a:r>
            <a:r>
              <a:rPr lang="en-US" sz="2000" dirty="0"/>
              <a:t>resiliency</a:t>
            </a:r>
          </a:p>
          <a:p>
            <a:pPr lvl="1"/>
            <a:r>
              <a:rPr lang="en-US" sz="2000" dirty="0"/>
              <a:t>EF6 Connection Resiliency</a:t>
            </a:r>
          </a:p>
          <a:p>
            <a:pPr lvl="1"/>
            <a:endParaRPr lang="en-US" sz="2400"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Connections</a:t>
            </a:r>
            <a:br>
              <a:rPr lang="en-US" dirty="0" smtClean="0"/>
            </a:br>
            <a:endParaRPr lang="en-US" dirty="0"/>
          </a:p>
        </p:txBody>
      </p:sp>
    </p:spTree>
    <p:extLst>
      <p:ext uri="{BB962C8B-B14F-4D97-AF65-F5344CB8AC3E}">
        <p14:creationId xmlns:p14="http://schemas.microsoft.com/office/powerpoint/2010/main" val="2166500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en-US" dirty="0" smtClean="0"/>
          </a:p>
          <a:p>
            <a:r>
              <a:rPr lang="en-US" dirty="0"/>
              <a:t>An availability group listener enables a client to connect to an availability replica without knowing the name of the physical instance of SQL Server to which the client is connecting. The client connection string does not need to be modified to connect to the current location of the current primary replica. </a:t>
            </a:r>
          </a:p>
          <a:p>
            <a:r>
              <a:rPr lang="en-US" dirty="0"/>
              <a:t>An availability group listener consists of a Domain Name System (DNS) listener name, listener port designation, and one or more IP addresses.</a:t>
            </a:r>
          </a:p>
          <a:p>
            <a:r>
              <a:rPr lang="en-US" dirty="0" smtClean="0"/>
              <a:t>Should BE a descriptive name.</a:t>
            </a:r>
          </a:p>
          <a:p>
            <a:r>
              <a:rPr lang="en-US" dirty="0" smtClean="0"/>
              <a:t>Port??? If you use 1433 no need to designate port in connection string and it will share the port with SQL </a:t>
            </a:r>
            <a:r>
              <a:rPr lang="en-US" dirty="0"/>
              <a:t>Server IF there are no other services (including additional instances of SQL Server) on the computer listening on port </a:t>
            </a:r>
            <a:r>
              <a:rPr lang="en-US" dirty="0" smtClean="0"/>
              <a:t>1433</a:t>
            </a:r>
          </a:p>
          <a:p>
            <a:pPr lvl="1"/>
            <a:r>
              <a:rPr lang="en-US" dirty="0">
                <a:hlinkClick r:id="rId3"/>
              </a:rPr>
              <a:t>http://www.sqlserverfaq.net/2012/09/29/gotcha-listening-sql-server-availability-group-listener-on-non-default-port</a:t>
            </a:r>
            <a:r>
              <a:rPr lang="en-US" dirty="0" smtClean="0">
                <a:hlinkClick r:id="rId3"/>
              </a:rPr>
              <a:t>/</a:t>
            </a:r>
            <a:endParaRPr lang="en-US" dirty="0" smtClean="0"/>
          </a:p>
          <a:p>
            <a:pPr lvl="1"/>
            <a:r>
              <a:rPr lang="en-US" dirty="0" smtClean="0"/>
              <a:t>This gives some great examples of different port numbers.</a:t>
            </a:r>
          </a:p>
          <a:p>
            <a:pPr lvl="1"/>
            <a:r>
              <a:rPr lang="en-US" dirty="0">
                <a:hlinkClick r:id="rId4"/>
              </a:rPr>
              <a:t>http://</a:t>
            </a:r>
            <a:r>
              <a:rPr lang="en-US" dirty="0" smtClean="0">
                <a:hlinkClick r:id="rId4"/>
              </a:rPr>
              <a:t>blogs.msdn.com/b/sqlcat/archive/2014/02/03/alwayson-availability-groups-listener-named-instances-port-numbers-etc.aspx</a:t>
            </a:r>
            <a:endParaRPr lang="en-US" dirty="0" smtClean="0"/>
          </a:p>
          <a:p>
            <a:pPr lvl="1"/>
            <a:endParaRPr lang="en-US" dirty="0" smtClean="0"/>
          </a:p>
          <a:p>
            <a:r>
              <a:rPr lang="en-US" sz="2400" dirty="0" smtClean="0"/>
              <a:t>Great info here  </a:t>
            </a:r>
            <a:r>
              <a:rPr lang="en-US" sz="2400" dirty="0" smtClean="0">
                <a:sym typeface="Wingdings" panose="05000000000000000000" pitchFamily="2" charset="2"/>
              </a:rPr>
              <a:t> </a:t>
            </a:r>
            <a:endParaRPr lang="en-US" sz="2400" dirty="0" smtClean="0"/>
          </a:p>
          <a:p>
            <a:pPr lvl="1"/>
            <a:r>
              <a:rPr lang="en-US" sz="2000" dirty="0">
                <a:hlinkClick r:id="rId5"/>
              </a:rPr>
              <a:t>https://</a:t>
            </a:r>
            <a:r>
              <a:rPr lang="en-US" sz="2000" dirty="0" smtClean="0">
                <a:hlinkClick r:id="rId5"/>
              </a:rPr>
              <a:t>msdn.microsoft.com/en-us/library/hh213417.aspx</a:t>
            </a:r>
            <a:endParaRPr lang="en-US" sz="2000" dirty="0" smtClean="0"/>
          </a:p>
          <a:p>
            <a:pPr lvl="1"/>
            <a:endParaRPr lang="en-US" sz="2000" dirty="0" smtClean="0"/>
          </a:p>
          <a:p>
            <a:pPr lvl="1"/>
            <a:endParaRPr lang="en-US" sz="2000" dirty="0"/>
          </a:p>
          <a:p>
            <a:r>
              <a:rPr lang="en-US" sz="2400" dirty="0" smtClean="0"/>
              <a:t>Rarely are creation errors due to SQL Server.  </a:t>
            </a:r>
          </a:p>
          <a:p>
            <a:pPr lvl="1"/>
            <a:r>
              <a:rPr lang="en-US" sz="2000" dirty="0">
                <a:hlinkClick r:id="rId6"/>
              </a:rPr>
              <a:t>https://</a:t>
            </a:r>
            <a:r>
              <a:rPr lang="en-US" sz="2000" dirty="0" smtClean="0">
                <a:hlinkClick r:id="rId6"/>
              </a:rPr>
              <a:t>support.microsoft.com/en-us/kb/2829783</a:t>
            </a:r>
            <a:endParaRPr lang="en-US" sz="2000" dirty="0" smtClean="0"/>
          </a:p>
          <a:p>
            <a:pPr lvl="1"/>
            <a:endParaRPr lang="en-US" sz="2000" dirty="0"/>
          </a:p>
          <a:p>
            <a:endParaRPr lang="en-US" dirty="0"/>
          </a:p>
        </p:txBody>
      </p:sp>
      <p:sp>
        <p:nvSpPr>
          <p:cNvPr id="3" name="Title 2"/>
          <p:cNvSpPr>
            <a:spLocks noGrp="1"/>
          </p:cNvSpPr>
          <p:nvPr>
            <p:ph type="title"/>
          </p:nvPr>
        </p:nvSpPr>
        <p:spPr/>
        <p:txBody>
          <a:bodyPr/>
          <a:lstStyle/>
          <a:p>
            <a:r>
              <a:rPr lang="en-US" dirty="0" smtClean="0"/>
              <a:t>Listener</a:t>
            </a:r>
            <a:endParaRPr lang="en-US" dirty="0"/>
          </a:p>
        </p:txBody>
      </p:sp>
    </p:spTree>
    <p:extLst>
      <p:ext uri="{BB962C8B-B14F-4D97-AF65-F5344CB8AC3E}">
        <p14:creationId xmlns:p14="http://schemas.microsoft.com/office/powerpoint/2010/main" val="1919367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95600"/>
            <a:ext cx="8229600" cy="3078163"/>
          </a:xfrm>
        </p:spPr>
        <p:txBody>
          <a:bodyPr>
            <a:normAutofit fontScale="92500" lnSpcReduction="20000"/>
          </a:bodyPr>
          <a:lstStyle/>
          <a:p>
            <a:endParaRPr lang="en-US" dirty="0"/>
          </a:p>
          <a:p>
            <a:r>
              <a:rPr lang="en-US" dirty="0" smtClean="0"/>
              <a:t>Joe Hellsten Rackspace SQL Server DBA</a:t>
            </a:r>
          </a:p>
          <a:p>
            <a:r>
              <a:rPr lang="en-US" dirty="0" smtClean="0"/>
              <a:t>~20000 instances of SQL Server</a:t>
            </a:r>
          </a:p>
          <a:p>
            <a:r>
              <a:rPr lang="en-US" dirty="0"/>
              <a:t>MCP, </a:t>
            </a:r>
            <a:r>
              <a:rPr lang="en-US" dirty="0" smtClean="0"/>
              <a:t>MCTS (x2), </a:t>
            </a:r>
            <a:r>
              <a:rPr lang="en-US" dirty="0"/>
              <a:t>MCITP, Charter MCSA SQL 2012, Charter MCSE Data </a:t>
            </a:r>
            <a:r>
              <a:rPr lang="en-US" dirty="0" smtClean="0"/>
              <a:t>Platform</a:t>
            </a:r>
          </a:p>
          <a:p>
            <a:r>
              <a:rPr lang="en-US" dirty="0" smtClean="0">
                <a:hlinkClick r:id="rId2"/>
              </a:rPr>
              <a:t>Hellsten@texas.net</a:t>
            </a:r>
            <a:endParaRPr lang="en-US" dirty="0" smtClean="0"/>
          </a:p>
          <a:p>
            <a:r>
              <a:rPr lang="en-US" dirty="0" smtClean="0"/>
              <a:t>Tweet @</a:t>
            </a:r>
            <a:r>
              <a:rPr lang="en-US" dirty="0" err="1" smtClean="0"/>
              <a:t>SQLTex</a:t>
            </a:r>
            <a:endParaRPr lang="en-US" dirty="0" smtClean="0"/>
          </a:p>
          <a:p>
            <a:r>
              <a:rPr lang="en-US" dirty="0" err="1" smtClean="0"/>
              <a:t>Linkedin</a:t>
            </a:r>
            <a:r>
              <a:rPr lang="en-US" dirty="0" smtClean="0"/>
              <a:t>, Facebook, </a:t>
            </a:r>
            <a:r>
              <a:rPr lang="en-US" dirty="0" err="1" smtClean="0"/>
              <a:t>yaba</a:t>
            </a:r>
            <a:r>
              <a:rPr lang="en-US" dirty="0" smtClean="0"/>
              <a:t> </a:t>
            </a:r>
            <a:r>
              <a:rPr lang="en-US" dirty="0" err="1" smtClean="0"/>
              <a:t>daba</a:t>
            </a:r>
            <a:r>
              <a:rPr lang="en-US" dirty="0" smtClean="0"/>
              <a:t> do.</a:t>
            </a:r>
            <a:endParaRPr lang="en-US" dirty="0"/>
          </a:p>
          <a:p>
            <a:endParaRPr lang="en-US" dirty="0"/>
          </a:p>
        </p:txBody>
      </p:sp>
      <p:sp>
        <p:nvSpPr>
          <p:cNvPr id="3" name="Title 2"/>
          <p:cNvSpPr>
            <a:spLocks noGrp="1"/>
          </p:cNvSpPr>
          <p:nvPr>
            <p:ph type="title"/>
          </p:nvPr>
        </p:nvSpPr>
        <p:spPr>
          <a:xfrm>
            <a:off x="457200" y="274638"/>
            <a:ext cx="8229600" cy="2544762"/>
          </a:xfrm>
        </p:spPr>
        <p:txBody>
          <a:bodyPr>
            <a:noAutofit/>
          </a:bodyPr>
          <a:lstStyle/>
          <a:p>
            <a:r>
              <a:rPr lang="en-US" sz="6000" dirty="0" smtClean="0"/>
              <a:t>Thank you! Sponsors, Event Organizers, and Attendees</a:t>
            </a:r>
            <a:endParaRPr lang="en-US" sz="6000" dirty="0"/>
          </a:p>
        </p:txBody>
      </p:sp>
    </p:spTree>
    <p:extLst>
      <p:ext uri="{BB962C8B-B14F-4D97-AF65-F5344CB8AC3E}">
        <p14:creationId xmlns:p14="http://schemas.microsoft.com/office/powerpoint/2010/main" val="12676561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i="1" dirty="0"/>
              <a:t>Read-only routing</a:t>
            </a:r>
            <a:r>
              <a:rPr lang="en-US" dirty="0"/>
              <a:t> refers to the ability of SQL Server to route qualifying read-only connection requests to an available </a:t>
            </a:r>
            <a:r>
              <a:rPr lang="en-US" dirty="0" err="1"/>
              <a:t>AlwaysOn</a:t>
            </a:r>
            <a:r>
              <a:rPr lang="en-US" dirty="0"/>
              <a:t> </a:t>
            </a:r>
            <a:r>
              <a:rPr lang="en-US" dirty="0" smtClean="0"/>
              <a:t>readable secondary.</a:t>
            </a:r>
          </a:p>
          <a:p>
            <a:r>
              <a:rPr lang="en-US" dirty="0" smtClean="0"/>
              <a:t>Must have a listener and use it.</a:t>
            </a:r>
          </a:p>
          <a:p>
            <a:r>
              <a:rPr lang="en-US" dirty="0"/>
              <a:t>Must have a read-only routing URL.</a:t>
            </a:r>
          </a:p>
          <a:p>
            <a:pPr lvl="1"/>
            <a:r>
              <a:rPr lang="en-US" dirty="0" smtClean="0">
                <a:hlinkClick r:id="rId3"/>
              </a:rPr>
              <a:t>https</a:t>
            </a:r>
            <a:r>
              <a:rPr lang="en-US" dirty="0">
                <a:hlinkClick r:id="rId3"/>
              </a:rPr>
              <a:t>://</a:t>
            </a:r>
            <a:r>
              <a:rPr lang="en-US" dirty="0" smtClean="0">
                <a:hlinkClick r:id="rId3"/>
              </a:rPr>
              <a:t>msdn.microsoft.com/en-us/library/hh710054.aspx</a:t>
            </a:r>
            <a:endParaRPr lang="en-US" dirty="0" smtClean="0"/>
          </a:p>
          <a:p>
            <a:pPr lvl="1"/>
            <a:r>
              <a:rPr lang="en-US" dirty="0" smtClean="0">
                <a:hlinkClick r:id="rId4"/>
              </a:rPr>
              <a:t>http</a:t>
            </a:r>
            <a:r>
              <a:rPr lang="en-US" dirty="0">
                <a:hlinkClick r:id="rId4"/>
              </a:rPr>
              <a:t>://</a:t>
            </a:r>
            <a:r>
              <a:rPr lang="en-US" dirty="0" smtClean="0">
                <a:hlinkClick r:id="rId4"/>
              </a:rPr>
              <a:t>blogs.msdn.com/b/alwaysonpro/archive/2013/07/01/end-to-end-using-a-listener-to-connect-to-a-secondary-replica-read-only-routing.aspx</a:t>
            </a:r>
            <a:endParaRPr lang="en-US" dirty="0" smtClean="0"/>
          </a:p>
          <a:p>
            <a:pPr lvl="1"/>
            <a:r>
              <a:rPr lang="en-US" dirty="0">
                <a:hlinkClick r:id="rId5"/>
              </a:rPr>
              <a:t>http://</a:t>
            </a:r>
            <a:r>
              <a:rPr lang="en-US" dirty="0" smtClean="0">
                <a:hlinkClick r:id="rId5"/>
              </a:rPr>
              <a:t>blogs.msdn.com/b/mattn/archive/2012/04/25/calculating-read-only-routing-url-for-alwayson.aspx</a:t>
            </a:r>
            <a:endParaRPr lang="en-US" dirty="0" smtClean="0"/>
          </a:p>
          <a:p>
            <a:r>
              <a:rPr lang="en-US" dirty="0" smtClean="0"/>
              <a:t>Careful </a:t>
            </a:r>
            <a:r>
              <a:rPr lang="en-US" dirty="0"/>
              <a:t>consideration </a:t>
            </a:r>
            <a:r>
              <a:rPr lang="en-US" dirty="0" smtClean="0"/>
              <a:t>multi AGs multi node.  (2016 </a:t>
            </a:r>
            <a:r>
              <a:rPr lang="en-US" dirty="0"/>
              <a:t>load-balancing across read-only replicas)</a:t>
            </a:r>
          </a:p>
          <a:p>
            <a:r>
              <a:rPr lang="en-US" dirty="0" smtClean="0"/>
              <a:t>Test –K application intent –M </a:t>
            </a:r>
            <a:r>
              <a:rPr lang="en-US" dirty="0" err="1" smtClean="0"/>
              <a:t>multisubnetfailover</a:t>
            </a:r>
            <a:endParaRPr lang="en-US" dirty="0"/>
          </a:p>
          <a:p>
            <a:r>
              <a:rPr lang="en-US" dirty="0" err="1"/>
              <a:t>cmd</a:t>
            </a:r>
            <a:r>
              <a:rPr lang="en-US" dirty="0"/>
              <a:t> prompt</a:t>
            </a:r>
          </a:p>
          <a:p>
            <a:r>
              <a:rPr lang="en-US" dirty="0" err="1"/>
              <a:t>sqlcmd</a:t>
            </a:r>
            <a:r>
              <a:rPr lang="en-US" dirty="0"/>
              <a:t> -S &lt;AG Listener</a:t>
            </a:r>
            <a:r>
              <a:rPr lang="en-US" dirty="0" smtClean="0"/>
              <a:t>&gt; port </a:t>
            </a:r>
            <a:r>
              <a:rPr lang="en-US" dirty="0"/>
              <a:t>-E -d &lt;read only </a:t>
            </a:r>
            <a:r>
              <a:rPr lang="en-US" dirty="0" smtClean="0"/>
              <a:t>database</a:t>
            </a:r>
            <a:r>
              <a:rPr lang="en-US" dirty="0"/>
              <a:t>&gt; -K </a:t>
            </a:r>
            <a:r>
              <a:rPr lang="en-US" dirty="0" err="1" smtClean="0"/>
              <a:t>readonly</a:t>
            </a:r>
            <a:r>
              <a:rPr lang="en-US" dirty="0" smtClean="0"/>
              <a:t> -M </a:t>
            </a:r>
            <a:endParaRPr lang="en-US" dirty="0"/>
          </a:p>
          <a:p>
            <a:r>
              <a:rPr lang="en-US" dirty="0"/>
              <a:t>1&gt; select @@</a:t>
            </a:r>
            <a:r>
              <a:rPr lang="en-US" dirty="0" err="1"/>
              <a:t>servername</a:t>
            </a:r>
            <a:endParaRPr lang="en-US" dirty="0"/>
          </a:p>
          <a:p>
            <a:r>
              <a:rPr lang="en-US" dirty="0"/>
              <a:t>2&gt; </a:t>
            </a:r>
            <a:r>
              <a:rPr lang="en-US" dirty="0" smtClean="0"/>
              <a:t>go</a:t>
            </a:r>
          </a:p>
          <a:p>
            <a:r>
              <a:rPr lang="en-US" dirty="0"/>
              <a:t> </a:t>
            </a:r>
          </a:p>
          <a:p>
            <a:r>
              <a:rPr lang="en-US" dirty="0"/>
              <a:t>Troubleshooting Read-Only Routing</a:t>
            </a:r>
          </a:p>
          <a:p>
            <a:pPr lvl="1"/>
            <a:r>
              <a:rPr lang="en-US" u="sng" dirty="0">
                <a:hlinkClick r:id="rId6"/>
              </a:rPr>
              <a:t>https://msdn.microsoft.com/en-us/library/ff878308.aspx#ROR</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Read-only </a:t>
            </a:r>
            <a:r>
              <a:rPr lang="en-US" dirty="0"/>
              <a:t>routing</a:t>
            </a:r>
            <a:br>
              <a:rPr lang="en-US" dirty="0"/>
            </a:br>
            <a:endParaRPr lang="en-US" dirty="0"/>
          </a:p>
        </p:txBody>
      </p:sp>
    </p:spTree>
    <p:extLst>
      <p:ext uri="{BB962C8B-B14F-4D97-AF65-F5344CB8AC3E}">
        <p14:creationId xmlns:p14="http://schemas.microsoft.com/office/powerpoint/2010/main" val="2346737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Script to check on primary</a:t>
            </a:r>
          </a:p>
          <a:p>
            <a:pPr lvl="1"/>
            <a:r>
              <a:rPr lang="en-US" dirty="0" smtClean="0">
                <a:hlinkClick r:id="rId2"/>
              </a:rPr>
              <a:t>http</a:t>
            </a:r>
            <a:r>
              <a:rPr lang="en-US" dirty="0">
                <a:hlinkClick r:id="rId2"/>
              </a:rPr>
              <a:t>://</a:t>
            </a:r>
            <a:r>
              <a:rPr lang="en-US" dirty="0" smtClean="0">
                <a:hlinkClick r:id="rId2"/>
              </a:rPr>
              <a:t>blogs.msdn.com/b/saponsqlserver/archive/2014/12/03/sql-agent-jobs-in-an-alwayson-mirroring-environment.aspx</a:t>
            </a:r>
            <a:endParaRPr lang="en-US" dirty="0" smtClean="0"/>
          </a:p>
          <a:p>
            <a:r>
              <a:rPr lang="en-US" dirty="0" smtClean="0"/>
              <a:t>Index </a:t>
            </a:r>
          </a:p>
          <a:p>
            <a:pPr lvl="1"/>
            <a:r>
              <a:rPr lang="en-US" dirty="0" smtClean="0"/>
              <a:t>Switch to </a:t>
            </a:r>
            <a:r>
              <a:rPr lang="en-US" dirty="0" err="1" smtClean="0"/>
              <a:t>async</a:t>
            </a:r>
            <a:endParaRPr lang="en-US" dirty="0" smtClean="0"/>
          </a:p>
          <a:p>
            <a:pPr lvl="1"/>
            <a:r>
              <a:rPr lang="en-US" dirty="0" smtClean="0"/>
              <a:t>Only do necessary</a:t>
            </a:r>
          </a:p>
          <a:p>
            <a:pPr lvl="1"/>
            <a:r>
              <a:rPr lang="en-US" dirty="0" smtClean="0"/>
              <a:t>Set </a:t>
            </a:r>
            <a:r>
              <a:rPr lang="en-US" dirty="0" err="1" smtClean="0"/>
              <a:t>maxdop</a:t>
            </a:r>
            <a:r>
              <a:rPr lang="en-US" dirty="0" smtClean="0"/>
              <a:t>=1</a:t>
            </a:r>
            <a:endParaRPr lang="en-US" dirty="0"/>
          </a:p>
          <a:p>
            <a:pPr lvl="1"/>
            <a:r>
              <a:rPr lang="en-US" dirty="0" smtClean="0">
                <a:hlinkClick r:id="rId3"/>
              </a:rPr>
              <a:t>http</a:t>
            </a:r>
            <a:r>
              <a:rPr lang="en-US" dirty="0">
                <a:hlinkClick r:id="rId3"/>
              </a:rPr>
              <a:t>://</a:t>
            </a:r>
            <a:r>
              <a:rPr lang="en-US" dirty="0" smtClean="0">
                <a:hlinkClick r:id="rId3"/>
              </a:rPr>
              <a:t>blogs.msdn.com/b/alwaysonpro/archive/2015/03/03/recommendations-for-index-maintenance-with-alwayson-availability-groups.aspx</a:t>
            </a:r>
            <a:endParaRPr lang="en-US" dirty="0" smtClean="0"/>
          </a:p>
          <a:p>
            <a:endParaRPr lang="en-US" dirty="0"/>
          </a:p>
        </p:txBody>
      </p:sp>
      <p:sp>
        <p:nvSpPr>
          <p:cNvPr id="3" name="Title 2"/>
          <p:cNvSpPr>
            <a:spLocks noGrp="1"/>
          </p:cNvSpPr>
          <p:nvPr>
            <p:ph type="title"/>
          </p:nvPr>
        </p:nvSpPr>
        <p:spPr/>
        <p:txBody>
          <a:bodyPr>
            <a:normAutofit/>
          </a:bodyPr>
          <a:lstStyle/>
          <a:p>
            <a:r>
              <a:rPr lang="en-US" dirty="0" smtClean="0"/>
              <a:t>Maintenance Jobs</a:t>
            </a:r>
            <a:endParaRPr lang="en-US" dirty="0"/>
          </a:p>
        </p:txBody>
      </p:sp>
    </p:spTree>
    <p:extLst>
      <p:ext uri="{BB962C8B-B14F-4D97-AF65-F5344CB8AC3E}">
        <p14:creationId xmlns:p14="http://schemas.microsoft.com/office/powerpoint/2010/main" val="1638964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10200"/>
          </a:xfrm>
        </p:spPr>
        <p:txBody>
          <a:bodyPr>
            <a:normAutofit fontScale="25000" lnSpcReduction="20000"/>
          </a:bodyPr>
          <a:lstStyle/>
          <a:p>
            <a:pPr marL="365760" lvl="1" indent="-256032">
              <a:spcBef>
                <a:spcPts val="400"/>
              </a:spcBef>
              <a:buSzPct val="68000"/>
              <a:buFont typeface="Wingdings 3"/>
              <a:buChar char=""/>
            </a:pPr>
            <a:r>
              <a:rPr lang="en-US" sz="6400" dirty="0"/>
              <a:t>Fun Fact: After a forced failover you have to resume data movement</a:t>
            </a:r>
          </a:p>
          <a:p>
            <a:pPr marL="365760" lvl="1" indent="-256032">
              <a:spcBef>
                <a:spcPts val="400"/>
              </a:spcBef>
              <a:buSzPct val="68000"/>
              <a:buFont typeface="Wingdings 3"/>
              <a:buChar char=""/>
            </a:pPr>
            <a:r>
              <a:rPr lang="en-US" sz="6400" dirty="0"/>
              <a:t>Some of the MSDN links are broken.  </a:t>
            </a:r>
          </a:p>
          <a:p>
            <a:pPr lvl="1"/>
            <a:r>
              <a:rPr lang="en-US" sz="4800" dirty="0"/>
              <a:t>Fun Fact: </a:t>
            </a:r>
            <a:r>
              <a:rPr lang="en-US" sz="4800" dirty="0" smtClean="0"/>
              <a:t>Changing the </a:t>
            </a:r>
            <a:r>
              <a:rPr lang="en-US" sz="4800" dirty="0"/>
              <a:t>SQL Server </a:t>
            </a:r>
            <a:r>
              <a:rPr lang="en-US" sz="4800" dirty="0" smtClean="0"/>
              <a:t>versions in the web page </a:t>
            </a:r>
            <a:r>
              <a:rPr lang="en-US" sz="4800" dirty="0"/>
              <a:t>may fix this.</a:t>
            </a:r>
          </a:p>
          <a:p>
            <a:pPr marL="365760" lvl="1" indent="-256032">
              <a:spcBef>
                <a:spcPts val="400"/>
              </a:spcBef>
              <a:buSzPct val="68000"/>
              <a:buFont typeface="Wingdings 3"/>
              <a:buChar char=""/>
            </a:pPr>
            <a:r>
              <a:rPr lang="en-US" sz="6000" dirty="0"/>
              <a:t>SPN can be critical.  </a:t>
            </a:r>
          </a:p>
          <a:p>
            <a:pPr lvl="1"/>
            <a:r>
              <a:rPr lang="en-US" sz="4800" dirty="0"/>
              <a:t>Fun fact: Has to be correct for Kerberos.</a:t>
            </a:r>
          </a:p>
          <a:p>
            <a:pPr marL="365760" lvl="1" indent="-256032">
              <a:spcBef>
                <a:spcPts val="400"/>
              </a:spcBef>
              <a:buSzPct val="68000"/>
              <a:buFont typeface="Wingdings 3"/>
              <a:buChar char=""/>
            </a:pPr>
            <a:r>
              <a:rPr lang="en-US" sz="6000" dirty="0"/>
              <a:t>TDE</a:t>
            </a:r>
          </a:p>
          <a:p>
            <a:pPr lvl="1"/>
            <a:r>
              <a:rPr lang="en-US" sz="4800" dirty="0"/>
              <a:t>Fun fact: Can’t use wizard.</a:t>
            </a:r>
          </a:p>
          <a:p>
            <a:pPr lvl="1"/>
            <a:r>
              <a:rPr lang="en-US" sz="4400" dirty="0">
                <a:hlinkClick r:id="rId2"/>
              </a:rPr>
              <a:t>http://blogs.msdn.com/b/alwaysonpro/archive/2014/01/28/how-to-enable-tde-encryption-on-a-database-in-an-availability-group.aspx</a:t>
            </a:r>
            <a:endParaRPr lang="en-US" sz="4400" dirty="0"/>
          </a:p>
          <a:p>
            <a:pPr lvl="1"/>
            <a:r>
              <a:rPr lang="en-US" sz="4800" dirty="0"/>
              <a:t>Steps </a:t>
            </a:r>
            <a:r>
              <a:rPr lang="en-US" sz="4800" dirty="0" smtClean="0"/>
              <a:t>to  </a:t>
            </a:r>
            <a:r>
              <a:rPr lang="en-US" sz="4800" dirty="0"/>
              <a:t>decrypt </a:t>
            </a:r>
          </a:p>
          <a:p>
            <a:pPr lvl="1"/>
            <a:r>
              <a:rPr lang="en-US" sz="4200" dirty="0">
                <a:hlinkClick r:id="rId3"/>
              </a:rPr>
              <a:t>https://</a:t>
            </a:r>
            <a:r>
              <a:rPr lang="en-US" sz="4200" dirty="0" smtClean="0">
                <a:hlinkClick r:id="rId3"/>
              </a:rPr>
              <a:t>msdn.microsoft.com/en-us/library/hh510178.aspx</a:t>
            </a:r>
            <a:endParaRPr lang="en-US" sz="4200" dirty="0" smtClean="0"/>
          </a:p>
          <a:p>
            <a:pPr lvl="1"/>
            <a:endParaRPr lang="en-US" dirty="0"/>
          </a:p>
          <a:p>
            <a:r>
              <a:rPr lang="en-US" sz="5400" dirty="0"/>
              <a:t>Fun </a:t>
            </a:r>
            <a:r>
              <a:rPr lang="en-US" sz="5400" dirty="0" smtClean="0"/>
              <a:t>Fact: </a:t>
            </a:r>
            <a:r>
              <a:rPr lang="en-US" sz="6000" dirty="0" smtClean="0"/>
              <a:t>There can be data latency </a:t>
            </a:r>
            <a:r>
              <a:rPr lang="en-US" sz="6400" dirty="0" smtClean="0"/>
              <a:t>on a readable secondary </a:t>
            </a:r>
            <a:r>
              <a:rPr lang="en-US" sz="6400" dirty="0"/>
              <a:t>on a ‘sync’ </a:t>
            </a:r>
            <a:r>
              <a:rPr lang="en-US" sz="6400" dirty="0" smtClean="0"/>
              <a:t>replica.</a:t>
            </a:r>
          </a:p>
          <a:p>
            <a:pPr lvl="1"/>
            <a:r>
              <a:rPr lang="en-US" sz="4400" dirty="0">
                <a:hlinkClick r:id="rId4"/>
              </a:rPr>
              <a:t>http://blogs.msdn.com/b/sqlserverstorageengine/archive/2013/07/26/10250460.aspx</a:t>
            </a:r>
            <a:endParaRPr lang="en-US" sz="4400" dirty="0"/>
          </a:p>
          <a:p>
            <a:pPr lvl="2"/>
            <a:r>
              <a:rPr lang="en-US" sz="4700" dirty="0"/>
              <a:t>Which leads to redo thread blocking.</a:t>
            </a:r>
          </a:p>
          <a:p>
            <a:pPr lvl="2"/>
            <a:r>
              <a:rPr lang="en-US" sz="4200" dirty="0">
                <a:hlinkClick r:id="rId5"/>
              </a:rPr>
              <a:t>http://blogs.msdn.com/b/sqlserverstorageengine/archive/2011/12/22/alwayson-minimizing-blocking-of-redo-thread-when-running-reporting-workload-on-secondary-replica.aspx</a:t>
            </a:r>
            <a:endParaRPr lang="en-US" sz="4200" dirty="0"/>
          </a:p>
          <a:p>
            <a:pPr lvl="2"/>
            <a:r>
              <a:rPr lang="en-US" sz="4200" dirty="0"/>
              <a:t>And to increased use of </a:t>
            </a:r>
            <a:r>
              <a:rPr lang="en-US" sz="4200" dirty="0" err="1"/>
              <a:t>tempdb</a:t>
            </a:r>
            <a:endParaRPr lang="en-US" sz="4200" dirty="0"/>
          </a:p>
          <a:p>
            <a:pPr lvl="2"/>
            <a:r>
              <a:rPr lang="en-US" sz="4200" dirty="0">
                <a:hlinkClick r:id="rId6"/>
              </a:rPr>
              <a:t>http://blogs.msdn.com/b/sqlserverstorageengine/archive/2011/12/22/alwayson-impact-of-mapping-reporting-workload-to-snapshot-isolation-on-readable-secondary.aspx</a:t>
            </a:r>
            <a:endParaRPr lang="en-US" sz="4200" dirty="0"/>
          </a:p>
          <a:p>
            <a:pPr marL="914400" lvl="3" indent="0">
              <a:buNone/>
            </a:pPr>
            <a:endParaRPr lang="en-US" sz="2800" dirty="0">
              <a:solidFill>
                <a:srgbClr val="FF0000"/>
              </a:solidFill>
            </a:endParaRPr>
          </a:p>
          <a:p>
            <a:pPr lvl="1"/>
            <a:r>
              <a:rPr lang="en-US" sz="4900" dirty="0" smtClean="0"/>
              <a:t>Finally, </a:t>
            </a:r>
            <a:r>
              <a:rPr lang="en-US" sz="4900" dirty="0"/>
              <a:t>there is a </a:t>
            </a:r>
            <a:r>
              <a:rPr lang="en-US" sz="4900" dirty="0" smtClean="0"/>
              <a:t>log </a:t>
            </a:r>
            <a:r>
              <a:rPr lang="en-US" sz="4900" dirty="0"/>
              <a:t>transport </a:t>
            </a:r>
            <a:r>
              <a:rPr lang="en-US" sz="4900" dirty="0" smtClean="0"/>
              <a:t>limit in 2012 &amp; 2014. Log transport ~ </a:t>
            </a:r>
            <a:r>
              <a:rPr lang="en-US" sz="4900" dirty="0"/>
              <a:t>40 -50 </a:t>
            </a:r>
            <a:r>
              <a:rPr lang="en-US" sz="4900" dirty="0" smtClean="0"/>
              <a:t>mbps </a:t>
            </a:r>
          </a:p>
          <a:p>
            <a:pPr lvl="2"/>
            <a:r>
              <a:rPr lang="en-US" sz="4700" dirty="0" smtClean="0"/>
              <a:t>600 mbps </a:t>
            </a:r>
            <a:r>
              <a:rPr lang="en-US" sz="4700" dirty="0"/>
              <a:t>&amp; multiply redo threads </a:t>
            </a:r>
            <a:r>
              <a:rPr lang="en-US" sz="4700" dirty="0" smtClean="0"/>
              <a:t>in SQL 2016</a:t>
            </a:r>
          </a:p>
          <a:p>
            <a:pPr lvl="2"/>
            <a:r>
              <a:rPr lang="en-US" sz="4700" dirty="0" smtClean="0"/>
              <a:t>SQL 2012 =&gt; SQL 2014 reduced errors by 50% anticipate another 50% reduction </a:t>
            </a:r>
            <a:r>
              <a:rPr lang="en-US" sz="4700" dirty="0" smtClean="0">
                <a:sym typeface="Wingdings" panose="05000000000000000000" pitchFamily="2" charset="2"/>
              </a:rPr>
              <a:t></a:t>
            </a:r>
            <a:r>
              <a:rPr lang="en-US" sz="4700" dirty="0"/>
              <a:t>SQL 2016</a:t>
            </a:r>
          </a:p>
          <a:p>
            <a:pPr marL="914400" lvl="3" indent="0">
              <a:buNone/>
            </a:pPr>
            <a:r>
              <a:rPr lang="en-US" sz="4900" dirty="0" smtClean="0"/>
              <a:t>Kevin </a:t>
            </a:r>
            <a:r>
              <a:rPr lang="en-US" sz="4900" dirty="0" err="1"/>
              <a:t>Farlee</a:t>
            </a:r>
            <a:r>
              <a:rPr lang="en-US" sz="4900" dirty="0"/>
              <a:t> at </a:t>
            </a:r>
            <a:r>
              <a:rPr lang="en-US" sz="4900" dirty="0" smtClean="0"/>
              <a:t>Summit </a:t>
            </a:r>
            <a:r>
              <a:rPr lang="en-US" sz="4900" dirty="0"/>
              <a:t>2015 </a:t>
            </a:r>
            <a:r>
              <a:rPr lang="en-US" sz="4900" dirty="0" smtClean="0"/>
              <a:t>“AlwaysOn </a:t>
            </a:r>
            <a:r>
              <a:rPr lang="en-US" sz="4900" dirty="0"/>
              <a:t>in SQL Server </a:t>
            </a:r>
            <a:r>
              <a:rPr lang="en-US" sz="4900" dirty="0" smtClean="0"/>
              <a:t>2016”</a:t>
            </a:r>
            <a:endParaRPr lang="en-US" sz="3700" dirty="0" smtClean="0">
              <a:solidFill>
                <a:srgbClr val="FF0000"/>
              </a:solidFill>
            </a:endParaRPr>
          </a:p>
          <a:p>
            <a:r>
              <a:rPr lang="en-US" sz="3700" dirty="0" smtClean="0"/>
              <a:t>Feed </a:t>
            </a:r>
          </a:p>
          <a:p>
            <a:pPr lvl="1"/>
            <a:r>
              <a:rPr lang="en-US" sz="3700" dirty="0">
                <a:hlinkClick r:id="rId7"/>
              </a:rPr>
              <a:t>http://</a:t>
            </a:r>
            <a:r>
              <a:rPr lang="en-US" sz="3700" dirty="0" smtClean="0">
                <a:hlinkClick r:id="rId7"/>
              </a:rPr>
              <a:t>blogs.msdn.com/b/alwaysonpro/rss.aspx</a:t>
            </a:r>
            <a:endParaRPr lang="en-US" sz="3700" dirty="0" smtClean="0"/>
          </a:p>
          <a:p>
            <a:pPr lvl="1"/>
            <a:endParaRPr lang="en-US" sz="3700" dirty="0" smtClean="0"/>
          </a:p>
          <a:p>
            <a:endParaRPr lang="en-US" dirty="0"/>
          </a:p>
        </p:txBody>
      </p:sp>
      <p:sp>
        <p:nvSpPr>
          <p:cNvPr id="3" name="Title 2"/>
          <p:cNvSpPr>
            <a:spLocks noGrp="1"/>
          </p:cNvSpPr>
          <p:nvPr>
            <p:ph type="title"/>
          </p:nvPr>
        </p:nvSpPr>
        <p:spPr>
          <a:xfrm>
            <a:off x="457200" y="274638"/>
            <a:ext cx="8229600" cy="868362"/>
          </a:xfrm>
        </p:spPr>
        <p:txBody>
          <a:bodyPr/>
          <a:lstStyle/>
          <a:p>
            <a:r>
              <a:rPr lang="en-US" dirty="0" smtClean="0"/>
              <a:t>Random Fun</a:t>
            </a:r>
            <a:endParaRPr lang="en-US" dirty="0"/>
          </a:p>
        </p:txBody>
      </p:sp>
    </p:spTree>
    <p:extLst>
      <p:ext uri="{BB962C8B-B14F-4D97-AF65-F5344CB8AC3E}">
        <p14:creationId xmlns:p14="http://schemas.microsoft.com/office/powerpoint/2010/main" val="104067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953000"/>
          </a:xfrm>
        </p:spPr>
        <p:txBody>
          <a:bodyPr/>
          <a:lstStyle/>
          <a:p>
            <a:endParaRPr lang="en-US" dirty="0"/>
          </a:p>
        </p:txBody>
      </p:sp>
      <p:sp>
        <p:nvSpPr>
          <p:cNvPr id="3" name="Title 2"/>
          <p:cNvSpPr>
            <a:spLocks noGrp="1"/>
          </p:cNvSpPr>
          <p:nvPr>
            <p:ph type="title"/>
          </p:nvPr>
        </p:nvSpPr>
        <p:spPr/>
        <p:txBody>
          <a:bodyPr/>
          <a:lstStyle/>
          <a:p>
            <a:r>
              <a:rPr lang="en-US" dirty="0" smtClean="0"/>
              <a:t>Demo</a:t>
            </a:r>
            <a:endParaRPr lang="en-US" dirty="0"/>
          </a:p>
        </p:txBody>
      </p:sp>
      <p:sp>
        <p:nvSpPr>
          <p:cNvPr id="4" name="Rounded Rectangle 3"/>
          <p:cNvSpPr/>
          <p:nvPr/>
        </p:nvSpPr>
        <p:spPr>
          <a:xfrm>
            <a:off x="477716" y="1066800"/>
            <a:ext cx="8229600" cy="502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05200" y="1233826"/>
            <a:ext cx="18288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WSFC</a:t>
            </a:r>
            <a:endParaRPr lang="en-US" dirty="0"/>
          </a:p>
        </p:txBody>
      </p:sp>
      <p:grpSp>
        <p:nvGrpSpPr>
          <p:cNvPr id="10" name="Group 9"/>
          <p:cNvGrpSpPr/>
          <p:nvPr/>
        </p:nvGrpSpPr>
        <p:grpSpPr>
          <a:xfrm>
            <a:off x="990600" y="2230315"/>
            <a:ext cx="6761284" cy="3376247"/>
            <a:chOff x="990600" y="2127738"/>
            <a:chExt cx="6761284" cy="3376247"/>
          </a:xfrm>
        </p:grpSpPr>
        <p:sp>
          <p:nvSpPr>
            <p:cNvPr id="6" name="Rectangle 5"/>
            <p:cNvSpPr/>
            <p:nvPr/>
          </p:nvSpPr>
          <p:spPr>
            <a:xfrm>
              <a:off x="990600" y="2133600"/>
              <a:ext cx="1181100" cy="3352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81300" y="2133600"/>
              <a:ext cx="1181100" cy="3352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0" y="2127738"/>
              <a:ext cx="1143000" cy="3352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08884" y="2151185"/>
              <a:ext cx="1143000" cy="33528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990600" y="1787742"/>
            <a:ext cx="11811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Node 1</a:t>
            </a:r>
            <a:endParaRPr lang="en-US" dirty="0"/>
          </a:p>
        </p:txBody>
      </p:sp>
      <p:sp>
        <p:nvSpPr>
          <p:cNvPr id="12" name="TextBox 11"/>
          <p:cNvSpPr txBox="1"/>
          <p:nvPr/>
        </p:nvSpPr>
        <p:spPr>
          <a:xfrm>
            <a:off x="4953000" y="1755504"/>
            <a:ext cx="11430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Node 3</a:t>
            </a:r>
            <a:endParaRPr lang="en-US" dirty="0"/>
          </a:p>
        </p:txBody>
      </p:sp>
      <p:sp>
        <p:nvSpPr>
          <p:cNvPr id="13" name="TextBox 12"/>
          <p:cNvSpPr txBox="1"/>
          <p:nvPr/>
        </p:nvSpPr>
        <p:spPr>
          <a:xfrm>
            <a:off x="6608884" y="1755476"/>
            <a:ext cx="11430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Node 4</a:t>
            </a:r>
            <a:endParaRPr lang="en-US" dirty="0"/>
          </a:p>
        </p:txBody>
      </p:sp>
      <p:sp>
        <p:nvSpPr>
          <p:cNvPr id="15" name="TextBox 14"/>
          <p:cNvSpPr txBox="1"/>
          <p:nvPr/>
        </p:nvSpPr>
        <p:spPr>
          <a:xfrm>
            <a:off x="2781300" y="1773061"/>
            <a:ext cx="11811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Node 2</a:t>
            </a:r>
            <a:endParaRPr lang="en-US" dirty="0"/>
          </a:p>
        </p:txBody>
      </p:sp>
      <p:sp>
        <p:nvSpPr>
          <p:cNvPr id="17" name="TextBox 16"/>
          <p:cNvSpPr txBox="1"/>
          <p:nvPr/>
        </p:nvSpPr>
        <p:spPr>
          <a:xfrm>
            <a:off x="1676400" y="5697362"/>
            <a:ext cx="139065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North East</a:t>
            </a:r>
            <a:endParaRPr lang="en-US" dirty="0"/>
          </a:p>
        </p:txBody>
      </p:sp>
      <p:sp>
        <p:nvSpPr>
          <p:cNvPr id="18" name="TextBox 17"/>
          <p:cNvSpPr txBox="1"/>
          <p:nvPr/>
        </p:nvSpPr>
        <p:spPr>
          <a:xfrm>
            <a:off x="5791200" y="5691527"/>
            <a:ext cx="12192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Mid West</a:t>
            </a:r>
            <a:endParaRPr lang="en-US" dirty="0"/>
          </a:p>
        </p:txBody>
      </p:sp>
      <p:sp>
        <p:nvSpPr>
          <p:cNvPr id="19" name="Flowchart: Magnetic Disk 18"/>
          <p:cNvSpPr/>
          <p:nvPr/>
        </p:nvSpPr>
        <p:spPr>
          <a:xfrm>
            <a:off x="2057400" y="2743200"/>
            <a:ext cx="1009650" cy="2438400"/>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5019675" y="2743200"/>
            <a:ext cx="1009650" cy="2587869"/>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6675559" y="2743200"/>
            <a:ext cx="1009650" cy="2590800"/>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71699" y="2819400"/>
            <a:ext cx="695325"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FCI</a:t>
            </a:r>
            <a:endParaRPr lang="en-US" dirty="0"/>
          </a:p>
        </p:txBody>
      </p:sp>
      <p:sp>
        <p:nvSpPr>
          <p:cNvPr id="23" name="TextBox 22"/>
          <p:cNvSpPr txBox="1"/>
          <p:nvPr/>
        </p:nvSpPr>
        <p:spPr>
          <a:xfrm>
            <a:off x="2171700" y="3276600"/>
            <a:ext cx="54864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AG1=========== &gt; </a:t>
            </a:r>
            <a:r>
              <a:rPr lang="en-US" dirty="0" err="1" smtClean="0"/>
              <a:t>Asynch</a:t>
            </a:r>
            <a:r>
              <a:rPr lang="en-US" dirty="0" smtClean="0"/>
              <a:t> == &gt; </a:t>
            </a:r>
            <a:r>
              <a:rPr lang="en-US" dirty="0" err="1" smtClean="0"/>
              <a:t>Asynch</a:t>
            </a:r>
            <a:endParaRPr lang="en-US" dirty="0"/>
          </a:p>
        </p:txBody>
      </p:sp>
      <p:sp>
        <p:nvSpPr>
          <p:cNvPr id="24" name="TextBox 23"/>
          <p:cNvSpPr txBox="1"/>
          <p:nvPr/>
        </p:nvSpPr>
        <p:spPr>
          <a:xfrm>
            <a:off x="2160710" y="3745496"/>
            <a:ext cx="54864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dirty="0" smtClean="0"/>
              <a:t>AG2=========== </a:t>
            </a:r>
            <a:r>
              <a:rPr lang="en-US" dirty="0"/>
              <a:t>&gt; </a:t>
            </a:r>
            <a:r>
              <a:rPr lang="en-US" dirty="0" err="1"/>
              <a:t>Asynch</a:t>
            </a:r>
            <a:r>
              <a:rPr lang="en-US" dirty="0"/>
              <a:t> == &gt; </a:t>
            </a:r>
            <a:r>
              <a:rPr lang="en-US" dirty="0" err="1"/>
              <a:t>Asynch</a:t>
            </a:r>
            <a:endParaRPr lang="en-US" dirty="0"/>
          </a:p>
        </p:txBody>
      </p:sp>
      <p:sp>
        <p:nvSpPr>
          <p:cNvPr id="25" name="TextBox 24"/>
          <p:cNvSpPr txBox="1"/>
          <p:nvPr/>
        </p:nvSpPr>
        <p:spPr>
          <a:xfrm>
            <a:off x="2180492" y="4191000"/>
            <a:ext cx="54864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r"/>
            <a:r>
              <a:rPr lang="en-US" dirty="0" err="1"/>
              <a:t>Asynch</a:t>
            </a:r>
            <a:r>
              <a:rPr lang="en-US" dirty="0"/>
              <a:t>&lt;========== </a:t>
            </a:r>
            <a:r>
              <a:rPr lang="en-US" dirty="0" smtClean="0"/>
              <a:t>AG3==</a:t>
            </a:r>
            <a:r>
              <a:rPr lang="en-US" dirty="0" smtClean="0">
                <a:sym typeface="Wingdings" panose="05000000000000000000" pitchFamily="2" charset="2"/>
              </a:rPr>
              <a:t>=== &gt;Synch</a:t>
            </a:r>
            <a:endParaRPr lang="en-US" dirty="0"/>
          </a:p>
        </p:txBody>
      </p:sp>
      <p:sp>
        <p:nvSpPr>
          <p:cNvPr id="26" name="TextBox 25"/>
          <p:cNvSpPr txBox="1"/>
          <p:nvPr/>
        </p:nvSpPr>
        <p:spPr>
          <a:xfrm>
            <a:off x="2180492" y="4648200"/>
            <a:ext cx="54864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r"/>
            <a:r>
              <a:rPr lang="en-US" dirty="0" smtClean="0"/>
              <a:t>   </a:t>
            </a:r>
            <a:r>
              <a:rPr lang="en-US" dirty="0" err="1" smtClean="0"/>
              <a:t>Asynch</a:t>
            </a:r>
            <a:r>
              <a:rPr lang="en-US" dirty="0" smtClean="0"/>
              <a:t>&lt;==========Synch&lt;===== AG4</a:t>
            </a:r>
            <a:endParaRPr lang="en-US" dirty="0"/>
          </a:p>
        </p:txBody>
      </p:sp>
    </p:spTree>
    <p:extLst>
      <p:ext uri="{BB962C8B-B14F-4D97-AF65-F5344CB8AC3E}">
        <p14:creationId xmlns:p14="http://schemas.microsoft.com/office/powerpoint/2010/main" val="2018656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err="1"/>
              <a:t>AlwaysOn</a:t>
            </a:r>
            <a:r>
              <a:rPr lang="en-US" dirty="0"/>
              <a:t> Availability Groups Dashboard</a:t>
            </a:r>
            <a:br>
              <a:rPr lang="en-US" dirty="0"/>
            </a:br>
            <a:endParaRPr lang="en-US" dirty="0"/>
          </a:p>
        </p:txBody>
      </p:sp>
      <p:pic>
        <p:nvPicPr>
          <p:cNvPr id="4" name="Picture 3" descr="D:\Workshop Denali AlwaysOn\pictures\rcli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 y="1524000"/>
            <a:ext cx="67052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Workshop Denali AlwaysOn\pictures\ShowDashboardMen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922" y="2767346"/>
            <a:ext cx="113768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4"/>
          <a:stretch>
            <a:fillRect/>
          </a:stretch>
        </p:blipFill>
        <p:spPr>
          <a:xfrm>
            <a:off x="3702479" y="1536895"/>
            <a:ext cx="5289121" cy="4482905"/>
          </a:xfrm>
          <a:prstGeom prst="rect">
            <a:avLst/>
          </a:prstGeom>
        </p:spPr>
      </p:pic>
    </p:spTree>
    <p:extLst>
      <p:ext uri="{BB962C8B-B14F-4D97-AF65-F5344CB8AC3E}">
        <p14:creationId xmlns:p14="http://schemas.microsoft.com/office/powerpoint/2010/main" val="99936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525963"/>
          </a:xfrm>
        </p:spPr>
        <p:txBody>
          <a:bodyPr>
            <a:normAutofit lnSpcReduction="10000"/>
          </a:bodyPr>
          <a:lstStyle/>
          <a:p>
            <a:r>
              <a:rPr lang="en-US" dirty="0" smtClean="0"/>
              <a:t>More information and more links.</a:t>
            </a:r>
          </a:p>
          <a:p>
            <a:r>
              <a:rPr lang="en-US" dirty="0" err="1" smtClean="0"/>
              <a:t>Evals</a:t>
            </a:r>
            <a:endParaRPr lang="en-US" dirty="0" smtClean="0"/>
          </a:p>
          <a:p>
            <a:r>
              <a:rPr lang="en-US" dirty="0" smtClean="0">
                <a:hlinkClick r:id="rId2"/>
              </a:rPr>
              <a:t>http://www.sqlsaturday.com/461/eventeval.aspx</a:t>
            </a:r>
            <a:endParaRPr lang="en-US" dirty="0" smtClean="0"/>
          </a:p>
          <a:p>
            <a:r>
              <a:rPr lang="en-US" dirty="0">
                <a:hlinkClick r:id="rId3"/>
              </a:rPr>
              <a:t>http://</a:t>
            </a:r>
            <a:r>
              <a:rPr lang="en-US" dirty="0" smtClean="0">
                <a:hlinkClick r:id="rId3"/>
              </a:rPr>
              <a:t>www.sqlsaturday.com/461/sessions/sessionsevalation.aspx</a:t>
            </a:r>
            <a:endParaRPr lang="en-US" dirty="0"/>
          </a:p>
          <a:p>
            <a:endParaRPr lang="en-US" dirty="0" smtClean="0"/>
          </a:p>
          <a:p>
            <a:endParaRPr lang="en-US" dirty="0" smtClean="0"/>
          </a:p>
          <a:p>
            <a:endParaRPr lang="en-US" dirty="0" smtClean="0"/>
          </a:p>
          <a:p>
            <a:r>
              <a:rPr lang="en-US" dirty="0" smtClean="0"/>
              <a:t>THANK YOU!!!!</a:t>
            </a:r>
          </a:p>
          <a:p>
            <a:endParaRPr lang="en-US" dirty="0"/>
          </a:p>
        </p:txBody>
      </p:sp>
      <p:sp>
        <p:nvSpPr>
          <p:cNvPr id="3" name="Title 2"/>
          <p:cNvSpPr>
            <a:spLocks noGrp="1"/>
          </p:cNvSpPr>
          <p:nvPr>
            <p:ph type="title"/>
          </p:nvPr>
        </p:nvSpPr>
        <p:spPr/>
        <p:txBody>
          <a:bodyPr/>
          <a:lstStyle/>
          <a:p>
            <a:r>
              <a:rPr lang="en-US" dirty="0" smtClean="0"/>
              <a:t>More Information</a:t>
            </a:r>
            <a:endParaRPr lang="en-US" dirty="0"/>
          </a:p>
        </p:txBody>
      </p:sp>
    </p:spTree>
    <p:extLst>
      <p:ext uri="{BB962C8B-B14F-4D97-AF65-F5344CB8AC3E}">
        <p14:creationId xmlns:p14="http://schemas.microsoft.com/office/powerpoint/2010/main" val="2337136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400800"/>
          </a:xfrm>
        </p:spPr>
        <p:txBody>
          <a:bodyPr>
            <a:normAutofit fontScale="25000" lnSpcReduction="20000"/>
          </a:bodyPr>
          <a:lstStyle/>
          <a:p>
            <a:r>
              <a:rPr lang="en-US" sz="1800" dirty="0">
                <a:latin typeface="Arial" panose="020B0604020202020204" pitchFamily="34" charset="0"/>
                <a:cs typeface="Arial" panose="020B0604020202020204" pitchFamily="34" charset="0"/>
              </a:rPr>
              <a:t>http://www.sqlhammer.com/how-to-configure-sql-server-2012-alwayson-part-2-of-7/</a:t>
            </a:r>
          </a:p>
          <a:p>
            <a:r>
              <a:rPr lang="en-US" sz="1800" dirty="0">
                <a:latin typeface="Arial" panose="020B0604020202020204" pitchFamily="34" charset="0"/>
                <a:cs typeface="Arial" panose="020B0604020202020204" pitchFamily="34" charset="0"/>
              </a:rPr>
              <a:t>https://msdn.microsoft.com/en-us/library/windows/desktop/aa369087%28v=vs.85%29.aspx</a:t>
            </a:r>
          </a:p>
          <a:p>
            <a:r>
              <a:rPr lang="en-US" sz="1800" dirty="0">
                <a:latin typeface="Arial" panose="020B0604020202020204" pitchFamily="34" charset="0"/>
                <a:cs typeface="Arial" panose="020B0604020202020204" pitchFamily="34" charset="0"/>
              </a:rPr>
              <a:t>https://msdn.microsoft.com/en-us/library/hh205662(v=vs.110).aspx</a:t>
            </a:r>
          </a:p>
          <a:p>
            <a:r>
              <a:rPr lang="en-US" sz="1800" dirty="0">
                <a:latin typeface="Arial" panose="020B0604020202020204" pitchFamily="34" charset="0"/>
                <a:cs typeface="Arial" panose="020B0604020202020204" pitchFamily="34" charset="0"/>
              </a:rPr>
              <a:t>http://blogs.msdn.com/b/alwaysonpro/archive/2014/06/03/connection-timeouts-in-multi-subnet-availability-group.aspx</a:t>
            </a:r>
          </a:p>
          <a:p>
            <a:r>
              <a:rPr lang="en-US" sz="1800" dirty="0">
                <a:latin typeface="Arial" panose="020B0604020202020204" pitchFamily="34" charset="0"/>
                <a:cs typeface="Arial" panose="020B0604020202020204" pitchFamily="34" charset="0"/>
              </a:rPr>
              <a:t>https://msdn.microsoft.com/en-us/data/dn456835.aspx</a:t>
            </a:r>
          </a:p>
          <a:p>
            <a:r>
              <a:rPr lang="en-US" sz="1800" dirty="0">
                <a:latin typeface="Arial" panose="020B0604020202020204" pitchFamily="34" charset="0"/>
                <a:cs typeface="Arial" panose="020B0604020202020204" pitchFamily="34" charset="0"/>
              </a:rPr>
              <a:t>http://blogs.msdn.com/b/alwaysonpro/archive/2013/08/02/connect-to-sql-server-using-application-intent-read-only.aspx</a:t>
            </a:r>
          </a:p>
          <a:p>
            <a:r>
              <a:rPr lang="en-US" sz="1800" dirty="0">
                <a:latin typeface="Arial" panose="020B0604020202020204" pitchFamily="34" charset="0"/>
                <a:cs typeface="Arial" panose="020B0604020202020204" pitchFamily="34" charset="0"/>
              </a:rPr>
              <a:t>http://blogs.msdn.com/b/arvindsh/archive/2012/09/13/alwayson-connectivity-cheat-sheet.aspx</a:t>
            </a:r>
          </a:p>
          <a:p>
            <a:r>
              <a:rPr lang="en-US" sz="1800" dirty="0">
                <a:latin typeface="Arial" panose="020B0604020202020204" pitchFamily="34" charset="0"/>
                <a:cs typeface="Arial" panose="020B0604020202020204" pitchFamily="34" charset="0"/>
              </a:rPr>
              <a:t>https://popbi.wordpress.com/2014/06/26/always-on-availability-groups-do-i-need-a-file-share-witness-or-no/</a:t>
            </a:r>
          </a:p>
          <a:p>
            <a:r>
              <a:rPr lang="en-US" sz="1800" dirty="0">
                <a:latin typeface="Arial" panose="020B0604020202020204" pitchFamily="34" charset="0"/>
                <a:cs typeface="Arial" panose="020B0604020202020204" pitchFamily="34" charset="0"/>
              </a:rPr>
              <a:t>http://www.mssqltips.com/sqlservertip/2573/monitor-sql-server-alwayson-availability-groups/</a:t>
            </a:r>
          </a:p>
          <a:p>
            <a:r>
              <a:rPr lang="en-US" sz="1800" dirty="0">
                <a:latin typeface="Arial" panose="020B0604020202020204" pitchFamily="34" charset="0"/>
                <a:cs typeface="Arial" panose="020B0604020202020204" pitchFamily="34" charset="0"/>
              </a:rPr>
              <a:t>https://msdn.microsoft.com/en-us/library/hh510238%28v=sql.110%29.aspx</a:t>
            </a:r>
          </a:p>
          <a:p>
            <a:r>
              <a:rPr lang="en-US" sz="1800" dirty="0">
                <a:latin typeface="Arial" panose="020B0604020202020204" pitchFamily="34" charset="0"/>
                <a:cs typeface="Arial" panose="020B0604020202020204" pitchFamily="34" charset="0"/>
              </a:rPr>
              <a:t>https://msdn.microsoft.com/en-us/library/ff877941.aspx</a:t>
            </a:r>
          </a:p>
          <a:p>
            <a:r>
              <a:rPr lang="en-US" sz="1800" dirty="0">
                <a:latin typeface="Arial" panose="020B0604020202020204" pitchFamily="34" charset="0"/>
                <a:cs typeface="Arial" panose="020B0604020202020204" pitchFamily="34" charset="0"/>
              </a:rPr>
              <a:t>http://blogs.msdn.com/b/alwaysonpro/archive/2013/07/01/end-to-end-using-a-listener-to-connect-to-a-secondary-replica-read-only-routing.aspx</a:t>
            </a:r>
          </a:p>
          <a:p>
            <a:r>
              <a:rPr lang="en-US" sz="1800" dirty="0">
                <a:latin typeface="Arial" panose="020B0604020202020204" pitchFamily="34" charset="0"/>
                <a:cs typeface="Arial" panose="020B0604020202020204" pitchFamily="34" charset="0"/>
              </a:rPr>
              <a:t>https://www.simple-talk.com/sql/database-administration/alwayson-availability-groups---what-not-to-do-when-adding-databases/</a:t>
            </a:r>
          </a:p>
          <a:p>
            <a:r>
              <a:rPr lang="en-US" sz="1800" dirty="0">
                <a:latin typeface="Arial" panose="020B0604020202020204" pitchFamily="34" charset="0"/>
                <a:cs typeface="Arial" panose="020B0604020202020204" pitchFamily="34" charset="0"/>
              </a:rPr>
              <a:t>http://blogs.msdn.com/b/sql_pfe_blog/archive/2013/07/15/monitoring-sql-server-2012-alwayson-availability-groups-worker-thread-consumption.aspx</a:t>
            </a:r>
          </a:p>
          <a:p>
            <a:r>
              <a:rPr lang="en-US" sz="1800" dirty="0">
                <a:latin typeface="Arial" panose="020B0604020202020204" pitchFamily="34" charset="0"/>
                <a:cs typeface="Arial" panose="020B0604020202020204" pitchFamily="34" charset="0"/>
              </a:rPr>
              <a:t>http://blogs.msdn.com/b/psssql/archive/2012/05/17/alwayson-hadron-learning-series-worker-pool-usage-for-hadron-enabled-databases.aspx</a:t>
            </a:r>
          </a:p>
          <a:p>
            <a:r>
              <a:rPr lang="en-US" sz="1800" dirty="0">
                <a:latin typeface="Arial" panose="020B0604020202020204" pitchFamily="34" charset="0"/>
                <a:cs typeface="Arial" panose="020B0604020202020204" pitchFamily="34" charset="0"/>
              </a:rPr>
              <a:t>http://sqlturbo.com/sql-server-alwayson-availability-groups-cheat-sheet/</a:t>
            </a:r>
          </a:p>
          <a:p>
            <a:r>
              <a:rPr lang="en-US" sz="1800" dirty="0">
                <a:latin typeface="Arial" panose="020B0604020202020204" pitchFamily="34" charset="0"/>
                <a:cs typeface="Arial" panose="020B0604020202020204" pitchFamily="34" charset="0"/>
              </a:rPr>
              <a:t>http://blogs.sqlsentry.com/team-posts/latest-builds-sql-server-2012/</a:t>
            </a:r>
          </a:p>
          <a:p>
            <a:r>
              <a:rPr lang="en-US" sz="1800" dirty="0">
                <a:latin typeface="Arial" panose="020B0604020202020204" pitchFamily="34" charset="0"/>
                <a:cs typeface="Arial" panose="020B0604020202020204" pitchFamily="34" charset="0"/>
              </a:rPr>
              <a:t>http://blogs.sqlsentry.com/team-posts/latest-builds-sql-server-2014/</a:t>
            </a:r>
          </a:p>
          <a:p>
            <a:r>
              <a:rPr lang="en-US" sz="1800" dirty="0">
                <a:latin typeface="Arial" panose="020B0604020202020204" pitchFamily="34" charset="0"/>
                <a:cs typeface="Arial" panose="020B0604020202020204" pitchFamily="34" charset="0"/>
              </a:rPr>
              <a:t>https://support.microsoft.com/en-us/kb/2964518</a:t>
            </a:r>
          </a:p>
          <a:p>
            <a:r>
              <a:rPr lang="en-US" sz="1800" dirty="0">
                <a:latin typeface="Arial" panose="020B0604020202020204" pitchFamily="34" charset="0"/>
                <a:cs typeface="Arial" panose="020B0604020202020204" pitchFamily="34" charset="0"/>
              </a:rPr>
              <a:t>http://blogs.msdn.com/b/psssql/archive/2012/05/17/alwayson-hadron-learning-series-worker-pool-usage-for-hadron-enabled-databases.aspx</a:t>
            </a:r>
          </a:p>
          <a:p>
            <a:r>
              <a:rPr lang="en-US" sz="1800" dirty="0">
                <a:latin typeface="Arial" panose="020B0604020202020204" pitchFamily="34" charset="0"/>
                <a:cs typeface="Arial" panose="020B0604020202020204" pitchFamily="34" charset="0"/>
              </a:rPr>
              <a:t>http://blogs.msdn.com/b/sql_pfe_blog/archive/2013/07/15/monitoring-sql-server-2012-alwayson-availability-groups-worker-thread-consumption.aspx</a:t>
            </a:r>
          </a:p>
          <a:p>
            <a:r>
              <a:rPr lang="en-US" sz="1800" dirty="0">
                <a:latin typeface="Arial" panose="020B0604020202020204" pitchFamily="34" charset="0"/>
                <a:cs typeface="Arial" panose="020B0604020202020204" pitchFamily="34" charset="0"/>
              </a:rPr>
              <a:t>http://sqlturbo.com/sql-server-alwayson-availability-groups-cheat-sheet/</a:t>
            </a:r>
          </a:p>
          <a:p>
            <a:r>
              <a:rPr lang="en-US" sz="1800" dirty="0">
                <a:latin typeface="Arial" panose="020B0604020202020204" pitchFamily="34" charset="0"/>
                <a:cs typeface="Arial" panose="020B0604020202020204" pitchFamily="34" charset="0"/>
              </a:rPr>
              <a:t>http://blogs.msdn.com/b/alwaysonpro/archive/2013/11/01/configuring-a-dedicated-network-for-replicating-changes-from-primary-to-secondary-replica.aspx</a:t>
            </a:r>
          </a:p>
          <a:p>
            <a:r>
              <a:rPr lang="en-US" sz="1800" dirty="0">
                <a:latin typeface="Arial" panose="020B0604020202020204" pitchFamily="34" charset="0"/>
                <a:cs typeface="Arial" panose="020B0604020202020204" pitchFamily="34" charset="0"/>
              </a:rPr>
              <a:t>http://blogs.msdn.com/b/sqlalwayson/archive/2012/02/03/how-to-create-multiple-listeners-for-same-availability-group-goden-yao.aspx</a:t>
            </a:r>
          </a:p>
          <a:p>
            <a:r>
              <a:rPr lang="en-US" sz="1800" dirty="0">
                <a:latin typeface="Arial" panose="020B0604020202020204" pitchFamily="34" charset="0"/>
                <a:cs typeface="Arial" panose="020B0604020202020204" pitchFamily="34" charset="0"/>
              </a:rPr>
              <a:t>http://blogs.msdn.com/b/saponsqlserver/archive/2014/12/03/sql-agent-jobs-in-an-alwayson-mirroring-environment.aspx</a:t>
            </a:r>
          </a:p>
          <a:p>
            <a:r>
              <a:rPr lang="en-US" sz="1800" dirty="0">
                <a:latin typeface="Arial" panose="020B0604020202020204" pitchFamily="34" charset="0"/>
                <a:cs typeface="Arial" panose="020B0604020202020204" pitchFamily="34" charset="0"/>
              </a:rPr>
              <a:t>https://technet.microsoft.com/en-us/library/dn135338%28v=sql.110%29.aspx</a:t>
            </a:r>
          </a:p>
          <a:p>
            <a:r>
              <a:rPr lang="en-US" sz="1800" dirty="0">
                <a:latin typeface="Arial" panose="020B0604020202020204" pitchFamily="34" charset="0"/>
                <a:cs typeface="Arial" panose="020B0604020202020204" pitchFamily="34" charset="0"/>
              </a:rPr>
              <a:t>https://vijayrod.wordpress.com/2013/07/17/troubleshooting-sql-server-alwayson/</a:t>
            </a:r>
          </a:p>
          <a:p>
            <a:r>
              <a:rPr lang="en-US" sz="1800" dirty="0">
                <a:latin typeface="Arial" panose="020B0604020202020204" pitchFamily="34" charset="0"/>
                <a:cs typeface="Arial" panose="020B0604020202020204" pitchFamily="34" charset="0"/>
              </a:rPr>
              <a:t>https://msdn.microsoft.com/en-us/library/ff878487%28SQL.110%29.aspx#ServerInstance</a:t>
            </a:r>
          </a:p>
          <a:p>
            <a:r>
              <a:rPr lang="en-US" sz="1800" dirty="0">
                <a:latin typeface="Arial" panose="020B0604020202020204" pitchFamily="34" charset="0"/>
                <a:cs typeface="Arial" panose="020B0604020202020204" pitchFamily="34" charset="0"/>
              </a:rPr>
              <a:t>https://technet.microsoft.com/en-us/library/dn265972.aspx</a:t>
            </a:r>
          </a:p>
          <a:p>
            <a:r>
              <a:rPr lang="en-US" sz="1800" dirty="0">
                <a:latin typeface="Arial" panose="020B0604020202020204" pitchFamily="34" charset="0"/>
                <a:cs typeface="Arial" panose="020B0604020202020204" pitchFamily="34" charset="0"/>
              </a:rPr>
              <a:t>http://msdn.microsoft.com/en-us/library/ms366279.aspx</a:t>
            </a:r>
          </a:p>
          <a:p>
            <a:r>
              <a:rPr lang="en-US" sz="1800" dirty="0">
                <a:latin typeface="Arial" panose="020B0604020202020204" pitchFamily="34" charset="0"/>
                <a:cs typeface="Arial" panose="020B0604020202020204" pitchFamily="34" charset="0"/>
              </a:rPr>
              <a:t>https://msdn.microsoft.com/en-us/library/hh510190(v=sql.110).aspx</a:t>
            </a:r>
          </a:p>
          <a:p>
            <a:r>
              <a:rPr lang="en-US" sz="1800" dirty="0">
                <a:latin typeface="Arial" panose="020B0604020202020204" pitchFamily="34" charset="0"/>
                <a:cs typeface="Arial" panose="020B0604020202020204" pitchFamily="34" charset="0"/>
              </a:rPr>
              <a:t>https://msdn.microsoft.com/en-us/library/ff929171.aspx</a:t>
            </a:r>
          </a:p>
          <a:p>
            <a:r>
              <a:rPr lang="en-US" sz="1800" dirty="0">
                <a:latin typeface="Arial" panose="020B0604020202020204" pitchFamily="34" charset="0"/>
                <a:cs typeface="Arial" panose="020B0604020202020204" pitchFamily="34" charset="0"/>
              </a:rPr>
              <a:t>https://msdn.microsoft.com/en-us/library/hh270280(v=sql.110).aspx</a:t>
            </a:r>
          </a:p>
          <a:p>
            <a:r>
              <a:rPr lang="en-US" sz="1800" dirty="0">
                <a:latin typeface="Arial" panose="020B0604020202020204" pitchFamily="34" charset="0"/>
                <a:cs typeface="Arial" panose="020B0604020202020204" pitchFamily="34" charset="0"/>
              </a:rPr>
              <a:t>https://support.microsoft.com/en-us/kb/2829783</a:t>
            </a:r>
          </a:p>
          <a:p>
            <a:r>
              <a:rPr lang="en-US" sz="1800" dirty="0">
                <a:latin typeface="Arial" panose="020B0604020202020204" pitchFamily="34" charset="0"/>
                <a:cs typeface="Arial" panose="020B0604020202020204" pitchFamily="34" charset="0"/>
              </a:rPr>
              <a:t>https://msdn.microsoft.com/en-us/library/ff878308.aspx#ROR</a:t>
            </a:r>
          </a:p>
          <a:p>
            <a:r>
              <a:rPr lang="en-US" sz="1800" dirty="0">
                <a:latin typeface="Arial" panose="020B0604020202020204" pitchFamily="34" charset="0"/>
                <a:cs typeface="Arial" panose="020B0604020202020204" pitchFamily="34" charset="0"/>
              </a:rPr>
              <a:t>http://blogs.msdn.com/b/clustering/archive/2012/11/21/10370765.aspx</a:t>
            </a:r>
          </a:p>
          <a:p>
            <a:r>
              <a:rPr lang="en-US" sz="1800" dirty="0">
                <a:latin typeface="Arial" panose="020B0604020202020204" pitchFamily="34" charset="0"/>
                <a:cs typeface="Arial" panose="020B0604020202020204" pitchFamily="34" charset="0"/>
              </a:rPr>
              <a:t>https://msdn.microsoft.com/en-us/library/hh710054.aspx</a:t>
            </a:r>
          </a:p>
          <a:p>
            <a:r>
              <a:rPr lang="en-US" sz="1800" dirty="0">
                <a:latin typeface="Arial" panose="020B0604020202020204" pitchFamily="34" charset="0"/>
                <a:cs typeface="Arial" panose="020B0604020202020204" pitchFamily="34" charset="0"/>
              </a:rPr>
              <a:t>https://msdn.microsoft.com/en-us/library/hh213417.aspx</a:t>
            </a:r>
          </a:p>
          <a:p>
            <a:r>
              <a:rPr lang="en-US" sz="1800" dirty="0">
                <a:latin typeface="Arial" panose="020B0604020202020204" pitchFamily="34" charset="0"/>
                <a:cs typeface="Arial" panose="020B0604020202020204" pitchFamily="34" charset="0"/>
              </a:rPr>
              <a:t>http://www.sqlserverfaq.net/2012/09/29/gotcha-listening-sql-server-availability-group-listener-on-non-default-port/</a:t>
            </a:r>
          </a:p>
          <a:p>
            <a:r>
              <a:rPr lang="en-US" sz="1800" dirty="0">
                <a:latin typeface="Arial" panose="020B0604020202020204" pitchFamily="34" charset="0"/>
                <a:cs typeface="Arial" panose="020B0604020202020204" pitchFamily="34" charset="0"/>
              </a:rPr>
              <a:t>http://blogs.msdn.com/b/alwaysonpro/rss.aspx</a:t>
            </a:r>
          </a:p>
          <a:p>
            <a:r>
              <a:rPr lang="en-US" sz="1800" dirty="0">
                <a:latin typeface="Arial" panose="020B0604020202020204" pitchFamily="34" charset="0"/>
                <a:cs typeface="Arial" panose="020B0604020202020204" pitchFamily="34" charset="0"/>
              </a:rPr>
              <a:t>http://blogs.msdn.com/b/alwaysonpro/archive/2014/01/28/how-to-enable-tde-encryption-on-a-database-in-an-availability-group.aspx</a:t>
            </a:r>
          </a:p>
          <a:p>
            <a:r>
              <a:rPr lang="en-US" sz="1800" dirty="0">
                <a:latin typeface="Arial" panose="020B0604020202020204" pitchFamily="34" charset="0"/>
                <a:cs typeface="Arial" panose="020B0604020202020204" pitchFamily="34" charset="0"/>
              </a:rPr>
              <a:t>https://www.mssqltips.com/sqlservertip/2880/backing-up-sql-server-databases-participating-in-alwayson-availability-groups/</a:t>
            </a:r>
          </a:p>
          <a:p>
            <a:r>
              <a:rPr lang="en-US" sz="1800" dirty="0">
                <a:latin typeface="Arial" panose="020B0604020202020204" pitchFamily="34" charset="0"/>
                <a:cs typeface="Arial" panose="020B0604020202020204" pitchFamily="34" charset="0"/>
              </a:rPr>
              <a:t>https://msdn.microsoft.com/en-us/library/hh710053.aspx</a:t>
            </a:r>
          </a:p>
          <a:p>
            <a:r>
              <a:rPr lang="en-US" sz="1800" dirty="0">
                <a:latin typeface="Arial" panose="020B0604020202020204" pitchFamily="34" charset="0"/>
                <a:cs typeface="Arial" panose="020B0604020202020204" pitchFamily="34" charset="0"/>
              </a:rPr>
              <a:t>http://blogs.msdn.com/b/alwaysonpro/archive/2014/01/02/maintenance-plan-does-not-backup-database-or-log-of-database-that-belongs-to-availability-group.aspx</a:t>
            </a:r>
          </a:p>
          <a:p>
            <a:r>
              <a:rPr lang="en-US" sz="1800" dirty="0">
                <a:latin typeface="Arial" panose="020B0604020202020204" pitchFamily="34" charset="0"/>
                <a:cs typeface="Arial" panose="020B0604020202020204" pitchFamily="34" charset="0"/>
              </a:rPr>
              <a:t>https://msdn.microsoft.com/en-us/library/hh245119.aspx</a:t>
            </a:r>
          </a:p>
          <a:p>
            <a:r>
              <a:rPr lang="en-US" sz="1800" dirty="0">
                <a:latin typeface="Arial" panose="020B0604020202020204" pitchFamily="34" charset="0"/>
                <a:cs typeface="Arial" panose="020B0604020202020204" pitchFamily="34" charset="0"/>
              </a:rPr>
              <a:t>http://blogs.msdn.com/b/sqlgardner/archive/2012/07/21/sql-2012-alwayson-and-backups-part-2-configuring-backup-preferences-and-automating-backups.aspx</a:t>
            </a:r>
          </a:p>
          <a:p>
            <a:r>
              <a:rPr lang="en-US" sz="1800" dirty="0">
                <a:latin typeface="Arial" panose="020B0604020202020204" pitchFamily="34" charset="0"/>
                <a:cs typeface="Arial" panose="020B0604020202020204" pitchFamily="34" charset="0"/>
              </a:rPr>
              <a:t>https://msdn.microsoft.com/en-us/library/hh213244%28v=SQL.110%29.aspx</a:t>
            </a:r>
          </a:p>
          <a:p>
            <a:r>
              <a:rPr lang="en-US" sz="1800" dirty="0">
                <a:latin typeface="Arial" panose="020B0604020202020204" pitchFamily="34" charset="0"/>
                <a:cs typeface="Arial" panose="020B0604020202020204" pitchFamily="34" charset="0"/>
              </a:rPr>
              <a:t>http://sqlmag.com/blog/alwayson-availability-groups-and-sql-server-jobs-part-21-assigning-backup-preferences</a:t>
            </a:r>
          </a:p>
          <a:p>
            <a:r>
              <a:rPr lang="en-US" sz="1800" dirty="0">
                <a:latin typeface="Arial" panose="020B0604020202020204" pitchFamily="34" charset="0"/>
                <a:cs typeface="Arial" panose="020B0604020202020204" pitchFamily="34" charset="0"/>
              </a:rPr>
              <a:t>http://clusteringformeremortals.com/</a:t>
            </a:r>
          </a:p>
          <a:p>
            <a:r>
              <a:rPr lang="en-US" sz="1800" dirty="0">
                <a:latin typeface="Arial" panose="020B0604020202020204" pitchFamily="34" charset="0"/>
                <a:cs typeface="Arial" panose="020B0604020202020204" pitchFamily="34" charset="0"/>
                <a:hlinkClick r:id="rId2"/>
              </a:rPr>
              <a:t>http://</a:t>
            </a:r>
            <a:r>
              <a:rPr lang="en-US" sz="1800" dirty="0" smtClean="0">
                <a:latin typeface="Arial" panose="020B0604020202020204" pitchFamily="34" charset="0"/>
                <a:cs typeface="Arial" panose="020B0604020202020204" pitchFamily="34" charset="0"/>
                <a:hlinkClick r:id="rId2"/>
              </a:rPr>
              <a:t>blogs.msdn.com/b/sambetts/archive/2014/08/21/sql-server-alwayson-asynchronous-vs-synchronous-performance-for-sharepoint.aspx</a:t>
            </a:r>
            <a:endParaRPr lang="en-US" sz="1800" dirty="0" smtClean="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hlinkClick r:id="rId3"/>
              </a:rPr>
              <a:t>https://www.google.com/?</a:t>
            </a:r>
            <a:r>
              <a:rPr lang="en-US" sz="1800" dirty="0" smtClean="0">
                <a:latin typeface="Arial" panose="020B0604020202020204" pitchFamily="34" charset="0"/>
                <a:cs typeface="Arial" panose="020B0604020202020204" pitchFamily="34" charset="0"/>
                <a:hlinkClick r:id="rId3"/>
              </a:rPr>
              <a:t>gws_rd=ssl#q=DELAYED_DURABILITY+and+availbility+groups</a:t>
            </a:r>
            <a:endParaRPr lang="en-US" sz="1800" dirty="0" smtClean="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http://sqlperformance.com/2014/04/io-subsystem/delayed-durability-in-sql-server-2014</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smtClean="0"/>
          </a:p>
          <a:p>
            <a:endParaRPr lang="en-US" sz="800" dirty="0" smtClean="0"/>
          </a:p>
          <a:p>
            <a:endParaRPr lang="en-US" sz="800" dirty="0"/>
          </a:p>
          <a:p>
            <a:endParaRPr lang="en-US" sz="800" dirty="0"/>
          </a:p>
          <a:p>
            <a:endParaRPr lang="en-US" sz="800" dirty="0"/>
          </a:p>
          <a:p>
            <a:endParaRPr lang="en-US" sz="800" dirty="0"/>
          </a:p>
          <a:p>
            <a:endParaRPr lang="en-US" sz="800" dirty="0" smtClean="0"/>
          </a:p>
          <a:p>
            <a:endParaRPr lang="en-US" dirty="0"/>
          </a:p>
        </p:txBody>
      </p:sp>
      <p:sp>
        <p:nvSpPr>
          <p:cNvPr id="3" name="Title 2"/>
          <p:cNvSpPr>
            <a:spLocks noGrp="1"/>
          </p:cNvSpPr>
          <p:nvPr>
            <p:ph type="title"/>
          </p:nvPr>
        </p:nvSpPr>
        <p:spPr>
          <a:xfrm>
            <a:off x="457200" y="152400"/>
            <a:ext cx="8229600" cy="304800"/>
          </a:xfrm>
        </p:spPr>
        <p:txBody>
          <a:bodyPr>
            <a:normAutofit/>
          </a:bodyPr>
          <a:lstStyle/>
          <a:p>
            <a:r>
              <a:rPr lang="en-US" sz="1200" dirty="0" smtClean="0"/>
              <a:t>Links  WOW so many in no particular order</a:t>
            </a:r>
            <a:endParaRPr lang="en-US" sz="1200" dirty="0"/>
          </a:p>
        </p:txBody>
      </p:sp>
    </p:spTree>
    <p:extLst>
      <p:ext uri="{BB962C8B-B14F-4D97-AF65-F5344CB8AC3E}">
        <p14:creationId xmlns:p14="http://schemas.microsoft.com/office/powerpoint/2010/main" val="2735060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1700" dirty="0" smtClean="0"/>
              <a:t>AGs ship </a:t>
            </a:r>
            <a:r>
              <a:rPr lang="en-US" sz="1700" dirty="0"/>
              <a:t>“log blocks” not LSNs or log records.</a:t>
            </a:r>
          </a:p>
          <a:p>
            <a:r>
              <a:rPr lang="en-US" sz="1700" dirty="0"/>
              <a:t>What is an LSN and what is a log block?</a:t>
            </a:r>
          </a:p>
          <a:p>
            <a:pPr lvl="2"/>
            <a:r>
              <a:rPr lang="en-US" sz="1700" dirty="0"/>
              <a:t> log block is a logical collection of log records that are flushed together from RAM to disk.</a:t>
            </a:r>
          </a:p>
          <a:p>
            <a:pPr lvl="2"/>
            <a:r>
              <a:rPr lang="en-US" sz="1700" dirty="0"/>
              <a:t>An LSN is a sequential representation of the log record for an action that is hardened.</a:t>
            </a:r>
          </a:p>
          <a:p>
            <a:r>
              <a:rPr lang="en-US" sz="1700" dirty="0" smtClean="0"/>
              <a:t>AG </a:t>
            </a:r>
            <a:r>
              <a:rPr lang="en-US" sz="1700" dirty="0"/>
              <a:t>– does not wait for a transaction to complete before it ships log blocks.</a:t>
            </a:r>
          </a:p>
          <a:p>
            <a:r>
              <a:rPr lang="en-US" sz="1700" dirty="0" smtClean="0"/>
              <a:t>AG– </a:t>
            </a:r>
            <a:r>
              <a:rPr lang="en-US" sz="1700" dirty="0"/>
              <a:t>ships log blocks when they are flushed to disk – regardless of when the transaction is committed.</a:t>
            </a:r>
          </a:p>
          <a:p>
            <a:r>
              <a:rPr lang="en-US" sz="1700" dirty="0"/>
              <a:t>Log Blocks are flushed when:</a:t>
            </a:r>
          </a:p>
          <a:p>
            <a:pPr lvl="2"/>
            <a:r>
              <a:rPr lang="en-US" sz="1700" dirty="0"/>
              <a:t>they are full</a:t>
            </a:r>
          </a:p>
          <a:p>
            <a:pPr lvl="2"/>
            <a:r>
              <a:rPr lang="en-US" sz="1700" dirty="0"/>
              <a:t>a transaction commit log record is written to the block</a:t>
            </a:r>
          </a:p>
          <a:p>
            <a:r>
              <a:rPr lang="en-US" sz="1400" dirty="0">
                <a:hlinkClick r:id="rId2"/>
              </a:rPr>
              <a:t>http://blogs.msdn.com/b/psssql/archive/2011/04/01/alwayson-hadron-learning-series-how-does-alwayson-process-a-synchronous-commit-request.aspx</a:t>
            </a:r>
            <a:endParaRPr lang="en-US" sz="1400" dirty="0">
              <a:solidFill>
                <a:schemeClr val="bg1"/>
              </a:solidFill>
            </a:endParaRPr>
          </a:p>
          <a:p>
            <a:endParaRPr lang="en-US" sz="1400" dirty="0">
              <a:solidFill>
                <a:schemeClr val="bg1"/>
              </a:solidFill>
            </a:endParaRPr>
          </a:p>
          <a:p>
            <a:r>
              <a:rPr lang="en-US" sz="1400" dirty="0">
                <a:hlinkClick r:id="rId3"/>
              </a:rPr>
              <a:t>http://blogs.msdn.com/b/alwaysonpro/archive/2013/09/27/performing-transaction-log-backups-using-alwayson-availability-group-read-only-secondary-replicas-part-1.aspx</a:t>
            </a:r>
            <a:endParaRPr lang="en-US" sz="1400" dirty="0"/>
          </a:p>
          <a:p>
            <a:endParaRPr lang="en-US" dirty="0"/>
          </a:p>
        </p:txBody>
      </p:sp>
      <p:sp>
        <p:nvSpPr>
          <p:cNvPr id="3" name="Title 2"/>
          <p:cNvSpPr>
            <a:spLocks noGrp="1"/>
          </p:cNvSpPr>
          <p:nvPr>
            <p:ph type="title"/>
          </p:nvPr>
        </p:nvSpPr>
        <p:spPr/>
        <p:txBody>
          <a:bodyPr>
            <a:normAutofit fontScale="90000"/>
          </a:bodyPr>
          <a:lstStyle/>
          <a:p>
            <a:r>
              <a:rPr lang="en-US" smtClean="0"/>
              <a:t>Log Records &amp; LSNs </a:t>
            </a:r>
            <a:r>
              <a:rPr lang="en-US" dirty="0"/>
              <a:t>vs Log Blocks</a:t>
            </a:r>
          </a:p>
        </p:txBody>
      </p:sp>
    </p:spTree>
    <p:extLst>
      <p:ext uri="{BB962C8B-B14F-4D97-AF65-F5344CB8AC3E}">
        <p14:creationId xmlns:p14="http://schemas.microsoft.com/office/powerpoint/2010/main" val="1838481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Pool usage</a:t>
            </a:r>
            <a:endParaRPr lang="en-US" dirty="0" smtClean="0">
              <a:hlinkClick r:id="rId2"/>
            </a:endParaRPr>
          </a:p>
          <a:p>
            <a:r>
              <a:rPr lang="en-US" dirty="0" smtClean="0">
                <a:hlinkClick r:id="rId2"/>
              </a:rPr>
              <a:t>http://blogs.msdn.com/b/psssql/archive/2012/05/17/alwayson-hadron-learning-series-worker-pool-usage-for-hadron-enabled-databases.aspx</a:t>
            </a:r>
            <a:endParaRPr lang="en-US" dirty="0" smtClean="0"/>
          </a:p>
          <a:p>
            <a:r>
              <a:rPr lang="en-US" dirty="0" smtClean="0"/>
              <a:t>Link below has XE session to create to monitor</a:t>
            </a:r>
          </a:p>
          <a:p>
            <a:r>
              <a:rPr lang="en-US" dirty="0" smtClean="0">
                <a:hlinkClick r:id="rId3"/>
              </a:rPr>
              <a:t>http://blogs.msdn.com/b/sql_pfe_blog/archive/2013/07/15/monitoring-sql-server-2012-alwayson-availability-groups-worker-thread-consumption.aspx</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smtClean="0"/>
              <a:t>Thread consumption</a:t>
            </a:r>
            <a:endParaRPr lang="en-US" dirty="0"/>
          </a:p>
        </p:txBody>
      </p:sp>
    </p:spTree>
    <p:extLst>
      <p:ext uri="{BB962C8B-B14F-4D97-AF65-F5344CB8AC3E}">
        <p14:creationId xmlns:p14="http://schemas.microsoft.com/office/powerpoint/2010/main" val="3818226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sqlperformance.com/2012/10/system-configuration/dedicated-network-availability-group</a:t>
            </a:r>
          </a:p>
          <a:p>
            <a:endParaRPr lang="en-US" dirty="0"/>
          </a:p>
          <a:p>
            <a:r>
              <a:rPr lang="en-US" dirty="0"/>
              <a:t>http://blogs.msdn.com/b/alwaysonpro/archive/2013/11/01/configuring-a-dedicated-network-for-replicating-changes-from-primary-to-secondary-replica.aspx</a:t>
            </a:r>
          </a:p>
        </p:txBody>
      </p:sp>
      <p:sp>
        <p:nvSpPr>
          <p:cNvPr id="3" name="Title 2"/>
          <p:cNvSpPr>
            <a:spLocks noGrp="1"/>
          </p:cNvSpPr>
          <p:nvPr>
            <p:ph type="title"/>
          </p:nvPr>
        </p:nvSpPr>
        <p:spPr/>
        <p:txBody>
          <a:bodyPr/>
          <a:lstStyle/>
          <a:p>
            <a:r>
              <a:rPr lang="en-US" dirty="0" smtClean="0"/>
              <a:t>Dedicated NIC</a:t>
            </a:r>
            <a:endParaRPr lang="en-US" dirty="0"/>
          </a:p>
        </p:txBody>
      </p:sp>
    </p:spTree>
    <p:extLst>
      <p:ext uri="{BB962C8B-B14F-4D97-AF65-F5344CB8AC3E}">
        <p14:creationId xmlns:p14="http://schemas.microsoft.com/office/powerpoint/2010/main" val="1228597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If you walk out of this session with one thing.</a:t>
            </a:r>
          </a:p>
          <a:p>
            <a:pPr lvl="1"/>
            <a:r>
              <a:rPr lang="en-US" dirty="0" smtClean="0"/>
              <a:t>   More information than you walked in with.</a:t>
            </a:r>
          </a:p>
          <a:p>
            <a:pPr lvl="1"/>
            <a:endParaRPr lang="en-US" dirty="0"/>
          </a:p>
          <a:p>
            <a:pPr lvl="1"/>
            <a:r>
              <a:rPr lang="en-US" dirty="0" smtClean="0"/>
              <a:t>“</a:t>
            </a:r>
            <a:r>
              <a:rPr lang="en-US" dirty="0"/>
              <a:t>When you offload a reporting workload to a secondary replica, a common expectation and experience is that the primary workload performs better because it does not have to complete for resources with a reporting workload. Similarly, the reporting workload performs better because it has access to more resources on the secondary </a:t>
            </a:r>
            <a:r>
              <a:rPr lang="en-US" dirty="0" smtClean="0"/>
              <a:t>replica..</a:t>
            </a:r>
            <a:r>
              <a:rPr lang="en-US" dirty="0"/>
              <a:t> </a:t>
            </a:r>
            <a:r>
              <a:rPr lang="en-US" b="1" dirty="0"/>
              <a:t>The primary goal of </a:t>
            </a:r>
            <a:r>
              <a:rPr lang="en-US" b="1" dirty="0" err="1"/>
              <a:t>AlwaysOn</a:t>
            </a:r>
            <a:r>
              <a:rPr lang="en-US" b="1" dirty="0"/>
              <a:t> technology is to provide high availability for mission-critical workloads.</a:t>
            </a:r>
            <a:r>
              <a:rPr lang="en-US" dirty="0"/>
              <a:t> The ability to offload reporting workloads and database/transaction log backups onto secondary replicas is useful, but only if it does not compromise high availability. </a:t>
            </a:r>
            <a:r>
              <a:rPr lang="en-US" dirty="0" smtClean="0"/>
              <a:t>”</a:t>
            </a:r>
          </a:p>
          <a:p>
            <a:pPr lvl="2"/>
            <a:r>
              <a:rPr lang="en-US" dirty="0" err="1"/>
              <a:t>AlwaysOn</a:t>
            </a:r>
            <a:r>
              <a:rPr lang="en-US" dirty="0"/>
              <a:t> Solution Guide: Offloading Read-Only Workloads to Secondary </a:t>
            </a:r>
            <a:r>
              <a:rPr lang="en-US" dirty="0" smtClean="0"/>
              <a:t>Replicas</a:t>
            </a:r>
          </a:p>
          <a:p>
            <a:pPr lvl="2"/>
            <a:r>
              <a:rPr lang="en-US" sz="1300" dirty="0">
                <a:hlinkClick r:id="rId3"/>
              </a:rPr>
              <a:t>https://</a:t>
            </a:r>
            <a:r>
              <a:rPr lang="en-US" sz="1300" dirty="0" smtClean="0">
                <a:hlinkClick r:id="rId3"/>
              </a:rPr>
              <a:t>msdn.microsoft.com/en-us/library/jj542414.aspx</a:t>
            </a:r>
            <a:endParaRPr lang="en-US" sz="1300" dirty="0" smtClean="0"/>
          </a:p>
          <a:p>
            <a:pPr lvl="1"/>
            <a:endParaRPr lang="en-US" sz="1500" dirty="0"/>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58586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No vote by default. Assume that each node should not vote without explicit justification.</a:t>
            </a:r>
          </a:p>
          <a:p>
            <a:r>
              <a:rPr lang="en-US" dirty="0"/>
              <a:t>Include all primary replicas. Each WSFC node that hosts an availability group primary replica or is the preferred owner of an FCI should have a vote.</a:t>
            </a:r>
          </a:p>
          <a:p>
            <a:r>
              <a:rPr lang="en-US" dirty="0"/>
              <a:t>Include possible automatic failover owners. Each node that could host a primary replica, as the result of an automatic availability group failover or FCI failover, should have a vote. If there is only one availability group in the WSFC cluster and availability replicas are hosted only by standalone instances, this rule includes only the secondary replica that is the automatic failover target. </a:t>
            </a:r>
          </a:p>
          <a:p>
            <a:r>
              <a:rPr lang="en-US" dirty="0"/>
              <a:t>Exclude secondary site nodes. In general, do not give votes to WSFC nodes that reside at a secondary disaster recovery site. You do not want nodes in the secondary site to contribute to a decision to take the cluster offline when there is nothing wrong with the primary site.</a:t>
            </a:r>
          </a:p>
          <a:p>
            <a:r>
              <a:rPr lang="en-US" dirty="0"/>
              <a:t>Odd number of votes. If necessary, add a witness file share, a witness node, or a witness disk to the cluster and adjust the quorum mode to prevent possible ties in the quorum vote.</a:t>
            </a:r>
          </a:p>
          <a:p>
            <a:r>
              <a:rPr lang="en-US" dirty="0"/>
              <a:t>Re-assess vote assignments post-failover. </a:t>
            </a:r>
          </a:p>
          <a:p>
            <a:r>
              <a:rPr lang="en-US" dirty="0">
                <a:hlinkClick r:id="rId2"/>
              </a:rPr>
              <a:t>https://msdn.microsoft.com/en-us/library/hh270280(v=sql.110).</a:t>
            </a:r>
            <a:r>
              <a:rPr lang="en-US" dirty="0" smtClean="0">
                <a:hlinkClick r:id="rId2"/>
              </a:rPr>
              <a:t>aspx</a:t>
            </a:r>
            <a:endParaRPr lang="en-US" dirty="0" smtClean="0"/>
          </a:p>
          <a:p>
            <a:r>
              <a:rPr lang="en-US" dirty="0"/>
              <a:t>https://technet.microsoft.com/en-us/library/cc770620(v=ws.10).aspx</a:t>
            </a:r>
            <a:endParaRPr lang="en-US" dirty="0" smtClean="0"/>
          </a:p>
          <a:p>
            <a:endParaRPr lang="en-US" dirty="0"/>
          </a:p>
        </p:txBody>
      </p:sp>
      <p:sp>
        <p:nvSpPr>
          <p:cNvPr id="3" name="Title 2"/>
          <p:cNvSpPr>
            <a:spLocks noGrp="1"/>
          </p:cNvSpPr>
          <p:nvPr>
            <p:ph type="title"/>
          </p:nvPr>
        </p:nvSpPr>
        <p:spPr/>
        <p:txBody>
          <a:bodyPr/>
          <a:lstStyle/>
          <a:p>
            <a:r>
              <a:rPr lang="en-US" dirty="0" smtClean="0"/>
              <a:t>Quorum voting</a:t>
            </a:r>
            <a:endParaRPr lang="en-US" dirty="0"/>
          </a:p>
        </p:txBody>
      </p:sp>
    </p:spTree>
    <p:extLst>
      <p:ext uri="{BB962C8B-B14F-4D97-AF65-F5344CB8AC3E}">
        <p14:creationId xmlns:p14="http://schemas.microsoft.com/office/powerpoint/2010/main" val="3276918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a:t>To set a quorum for an availability group:</a:t>
            </a:r>
          </a:p>
          <a:p>
            <a:pPr marL="917575" lvl="1" indent="-457200">
              <a:buFont typeface="+mj-lt"/>
              <a:buAutoNum type="arabicPeriod"/>
            </a:pPr>
            <a:r>
              <a:rPr lang="en-US" sz="1800" dirty="0"/>
              <a:t>Select nodes to vote (see </a:t>
            </a:r>
            <a:r>
              <a:rPr lang="en-US" sz="1800" dirty="0">
                <a:hlinkClick r:id="rId2"/>
              </a:rPr>
              <a:t>KB 2494036</a:t>
            </a:r>
            <a:r>
              <a:rPr lang="en-US" sz="1800" dirty="0"/>
              <a:t>)</a:t>
            </a:r>
          </a:p>
          <a:p>
            <a:pPr lvl="2"/>
            <a:r>
              <a:rPr lang="en-US" sz="1600" dirty="0"/>
              <a:t>1 vote for a node that hosts a replica that is currently one of the following:</a:t>
            </a:r>
          </a:p>
          <a:p>
            <a:pPr lvl="3"/>
            <a:r>
              <a:rPr lang="en-US" sz="1400" dirty="0"/>
              <a:t>Primary (if the primary is an FCI, include all possible owner nodes for that FCI)</a:t>
            </a:r>
          </a:p>
          <a:p>
            <a:pPr lvl="3"/>
            <a:r>
              <a:rPr lang="en-US" sz="1400" dirty="0"/>
              <a:t>An automatic failover target if the primary is also configured for automatic failover</a:t>
            </a:r>
          </a:p>
          <a:p>
            <a:pPr lvl="2"/>
            <a:r>
              <a:rPr lang="en-US" sz="1600" dirty="0"/>
              <a:t>0 votes for the rest of the nodes</a:t>
            </a:r>
          </a:p>
          <a:p>
            <a:pPr marL="917575" lvl="1" indent="-457200">
              <a:buFont typeface="+mj-lt"/>
              <a:buAutoNum type="arabicPeriod"/>
            </a:pPr>
            <a:r>
              <a:rPr lang="en-US" sz="1800" dirty="0"/>
              <a:t>Select the quorum type:</a:t>
            </a:r>
          </a:p>
          <a:p>
            <a:pPr lvl="2"/>
            <a:r>
              <a:rPr lang="en-US" sz="1600" dirty="0"/>
              <a:t>Odd number of votes, use “Node Majority”</a:t>
            </a:r>
          </a:p>
          <a:p>
            <a:pPr lvl="2"/>
            <a:r>
              <a:rPr lang="en-US" sz="1600" dirty="0"/>
              <a:t>Even number of votes, add a witness by either:</a:t>
            </a:r>
          </a:p>
          <a:p>
            <a:pPr lvl="3"/>
            <a:r>
              <a:rPr lang="en-US" sz="1400" dirty="0"/>
              <a:t>Adding an additional witness node and using “Node and Disk Majority”</a:t>
            </a:r>
          </a:p>
          <a:p>
            <a:pPr lvl="3"/>
            <a:r>
              <a:rPr lang="en-US" sz="1400" dirty="0"/>
              <a:t>Using “Node and File Share Majority” with a protected file share</a:t>
            </a:r>
          </a:p>
          <a:p>
            <a:r>
              <a:rPr lang="en-US" sz="1300" dirty="0">
                <a:hlinkClick r:id="rId3"/>
              </a:rPr>
              <a:t>https://popbi.wordpress.com/2014/06/26/always-on-availability-groups-do-i-need-a-file-share-witness-or-no</a:t>
            </a:r>
            <a:r>
              <a:rPr lang="en-US" sz="1300" dirty="0" smtClean="0">
                <a:hlinkClick r:id="rId3"/>
              </a:rPr>
              <a:t>/</a:t>
            </a:r>
            <a:endParaRPr lang="en-US" sz="1300" dirty="0" smtClean="0"/>
          </a:p>
          <a:p>
            <a:r>
              <a:rPr lang="en-US" sz="1300" dirty="0">
                <a:hlinkClick r:id="rId4"/>
              </a:rPr>
              <a:t>https://technet.microsoft.com/en-us/library/cc770620(v=ws.10).</a:t>
            </a:r>
            <a:r>
              <a:rPr lang="en-US" sz="1300" dirty="0" smtClean="0">
                <a:hlinkClick r:id="rId4"/>
              </a:rPr>
              <a:t>aspx</a:t>
            </a:r>
            <a:endParaRPr lang="en-US" sz="1300" dirty="0" smtClean="0"/>
          </a:p>
          <a:p>
            <a:endParaRPr lang="en-US" sz="1300" dirty="0"/>
          </a:p>
        </p:txBody>
      </p:sp>
      <p:sp>
        <p:nvSpPr>
          <p:cNvPr id="3" name="Title 2"/>
          <p:cNvSpPr>
            <a:spLocks noGrp="1"/>
          </p:cNvSpPr>
          <p:nvPr>
            <p:ph type="title"/>
          </p:nvPr>
        </p:nvSpPr>
        <p:spPr/>
        <p:txBody>
          <a:bodyPr>
            <a:normAutofit fontScale="90000"/>
          </a:bodyPr>
          <a:lstStyle/>
          <a:p>
            <a:r>
              <a:rPr lang="en-US" dirty="0" smtClean="0"/>
              <a:t>Quorum</a:t>
            </a:r>
            <a:br>
              <a:rPr lang="en-US" dirty="0" smtClean="0"/>
            </a:br>
            <a:endParaRPr lang="en-US" dirty="0"/>
          </a:p>
        </p:txBody>
      </p:sp>
    </p:spTree>
    <p:extLst>
      <p:ext uri="{BB962C8B-B14F-4D97-AF65-F5344CB8AC3E}">
        <p14:creationId xmlns:p14="http://schemas.microsoft.com/office/powerpoint/2010/main" val="3398797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Quorum</a:t>
            </a:r>
          </a:p>
        </p:txBody>
      </p:sp>
      <p:sp>
        <p:nvSpPr>
          <p:cNvPr id="5" name="Content Placeholder 4"/>
          <p:cNvSpPr>
            <a:spLocks noGrp="1"/>
          </p:cNvSpPr>
          <p:nvPr>
            <p:ph idx="1"/>
          </p:nvPr>
        </p:nvSpPr>
        <p:spPr/>
        <p:txBody>
          <a:bodyPr/>
          <a:lstStyle/>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81" y="1295400"/>
            <a:ext cx="4246032" cy="44957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295400"/>
            <a:ext cx="4190294" cy="44957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460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a:t>
            </a:r>
            <a:r>
              <a:rPr lang="en-US" dirty="0" smtClean="0">
                <a:hlinkClick r:id="rId2"/>
              </a:rPr>
              <a:t>blogs.msdn.com/b/sambetts/archive/2015/04/24/setting-up-sharepoint-disaster-recovery-sites-with-sql-alwayson.aspx</a:t>
            </a:r>
            <a:endParaRPr lang="en-US" dirty="0" smtClean="0"/>
          </a:p>
          <a:p>
            <a:r>
              <a:rPr lang="en-US" dirty="0">
                <a:hlinkClick r:id="rId3"/>
              </a:rPr>
              <a:t>http://</a:t>
            </a:r>
            <a:r>
              <a:rPr lang="en-US" dirty="0" smtClean="0">
                <a:hlinkClick r:id="rId3"/>
              </a:rPr>
              <a:t>blogs.msdn.com/b/sambetts/archive/2013/04/24/sharepoint-2013-and-sql-server-alwayson-high-availability-sharepoint.aspx</a:t>
            </a:r>
            <a:endParaRPr lang="en-US" dirty="0" smtClean="0"/>
          </a:p>
          <a:p>
            <a:r>
              <a:rPr lang="en-US" dirty="0">
                <a:hlinkClick r:id="rId4"/>
              </a:rPr>
              <a:t>https://technet.microsoft.com/en-us/library/hh913923(v=office.14).</a:t>
            </a:r>
            <a:r>
              <a:rPr lang="en-US" dirty="0" smtClean="0">
                <a:hlinkClick r:id="rId4"/>
              </a:rPr>
              <a:t>aspx</a:t>
            </a:r>
            <a:endParaRPr lang="en-US" dirty="0" smtClean="0"/>
          </a:p>
          <a:p>
            <a:endParaRPr lang="en-US" dirty="0"/>
          </a:p>
        </p:txBody>
      </p:sp>
      <p:sp>
        <p:nvSpPr>
          <p:cNvPr id="3" name="Title 2"/>
          <p:cNvSpPr>
            <a:spLocks noGrp="1"/>
          </p:cNvSpPr>
          <p:nvPr>
            <p:ph type="title"/>
          </p:nvPr>
        </p:nvSpPr>
        <p:spPr/>
        <p:txBody>
          <a:bodyPr/>
          <a:lstStyle/>
          <a:p>
            <a:r>
              <a:rPr lang="en-US" dirty="0" smtClean="0"/>
              <a:t>SharePoint Links</a:t>
            </a:r>
            <a:endParaRPr lang="en-US" dirty="0"/>
          </a:p>
        </p:txBody>
      </p:sp>
    </p:spTree>
    <p:extLst>
      <p:ext uri="{BB962C8B-B14F-4D97-AF65-F5344CB8AC3E}">
        <p14:creationId xmlns:p14="http://schemas.microsoft.com/office/powerpoint/2010/main" val="4282824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en-US" dirty="0" smtClean="0"/>
          </a:p>
          <a:p>
            <a:r>
              <a:rPr lang="en-US" dirty="0"/>
              <a:t>By default your WFC connection will fail when 5 pings are lost (1 ping per second for a total of 5 seconds</a:t>
            </a:r>
            <a:r>
              <a:rPr lang="en-US" dirty="0" smtClean="0"/>
              <a:t>).  This can be changed via </a:t>
            </a:r>
            <a:r>
              <a:rPr lang="en-US" dirty="0" err="1" smtClean="0"/>
              <a:t>Powershell</a:t>
            </a:r>
            <a:r>
              <a:rPr lang="en-US" dirty="0" smtClean="0"/>
              <a:t> or Cluster.exe</a:t>
            </a:r>
          </a:p>
          <a:p>
            <a:r>
              <a:rPr lang="en-US" dirty="0"/>
              <a:t>Run command prompt as administrator.</a:t>
            </a:r>
          </a:p>
          <a:p>
            <a:r>
              <a:rPr lang="en-US" dirty="0"/>
              <a:t>Execute the following to change the </a:t>
            </a:r>
            <a:r>
              <a:rPr lang="en-US" b="1" i="1" dirty="0"/>
              <a:t>same-site</a:t>
            </a:r>
            <a:r>
              <a:rPr lang="en-US" dirty="0"/>
              <a:t> heart beat to </a:t>
            </a:r>
            <a:r>
              <a:rPr lang="en-US" b="1" i="1" dirty="0"/>
              <a:t>2</a:t>
            </a:r>
            <a:r>
              <a:rPr lang="en-US" b="1" dirty="0"/>
              <a:t> seconds </a:t>
            </a:r>
            <a:r>
              <a:rPr lang="en-US" dirty="0"/>
              <a:t>(replace </a:t>
            </a:r>
            <a:r>
              <a:rPr lang="en-US" i="1" dirty="0" err="1"/>
              <a:t>clustername</a:t>
            </a:r>
            <a:r>
              <a:rPr lang="en-US" dirty="0"/>
              <a:t> with </a:t>
            </a:r>
            <a:r>
              <a:rPr lang="en-US" dirty="0" err="1"/>
              <a:t>theactualWFC</a:t>
            </a:r>
            <a:r>
              <a:rPr lang="en-US" dirty="0"/>
              <a:t> name). </a:t>
            </a:r>
          </a:p>
          <a:p>
            <a:pPr lvl="1"/>
            <a:r>
              <a:rPr lang="en-US" dirty="0"/>
              <a:t>cluster /</a:t>
            </a:r>
            <a:r>
              <a:rPr lang="en-US" dirty="0" err="1"/>
              <a:t>cluster:clustername</a:t>
            </a:r>
            <a:r>
              <a:rPr lang="en-US" dirty="0"/>
              <a:t> /prop </a:t>
            </a:r>
            <a:r>
              <a:rPr lang="en-US" dirty="0" err="1"/>
              <a:t>SameSubnetDelay</a:t>
            </a:r>
            <a:r>
              <a:rPr lang="en-US" dirty="0"/>
              <a:t>=2000:DWORD </a:t>
            </a:r>
          </a:p>
          <a:p>
            <a:r>
              <a:rPr lang="en-US" dirty="0"/>
              <a:t>Execute the following to change the </a:t>
            </a:r>
            <a:r>
              <a:rPr lang="en-US" b="1" i="1" dirty="0"/>
              <a:t>cross-site</a:t>
            </a:r>
            <a:r>
              <a:rPr lang="en-US" dirty="0"/>
              <a:t> heart beat to </a:t>
            </a:r>
            <a:r>
              <a:rPr lang="en-US" b="1" i="1" dirty="0"/>
              <a:t>4</a:t>
            </a:r>
            <a:r>
              <a:rPr lang="en-US" b="1" dirty="0"/>
              <a:t> seconds </a:t>
            </a:r>
            <a:r>
              <a:rPr lang="en-US" dirty="0"/>
              <a:t>(replace </a:t>
            </a:r>
            <a:r>
              <a:rPr lang="en-US" i="1" dirty="0" err="1"/>
              <a:t>clustername</a:t>
            </a:r>
            <a:r>
              <a:rPr lang="en-US" dirty="0"/>
              <a:t> with </a:t>
            </a:r>
            <a:r>
              <a:rPr lang="en-US" dirty="0" err="1"/>
              <a:t>theactualWFC</a:t>
            </a:r>
            <a:r>
              <a:rPr lang="en-US" dirty="0"/>
              <a:t> name). </a:t>
            </a:r>
          </a:p>
          <a:p>
            <a:pPr lvl="1"/>
            <a:r>
              <a:rPr lang="en-US" dirty="0"/>
              <a:t>cluster /</a:t>
            </a:r>
            <a:r>
              <a:rPr lang="en-US" dirty="0" err="1"/>
              <a:t>cluster:clustername</a:t>
            </a:r>
            <a:r>
              <a:rPr lang="en-US" dirty="0"/>
              <a:t> /prop </a:t>
            </a:r>
            <a:r>
              <a:rPr lang="en-US" dirty="0" err="1"/>
              <a:t>CrossSubnetDelay</a:t>
            </a:r>
            <a:r>
              <a:rPr lang="en-US" dirty="0"/>
              <a:t>=4000:DWORD </a:t>
            </a:r>
          </a:p>
          <a:p>
            <a:r>
              <a:rPr lang="en-US" dirty="0"/>
              <a:t>Execute the following to change the </a:t>
            </a:r>
            <a:r>
              <a:rPr lang="en-US" b="1" i="1" dirty="0"/>
              <a:t>same-site</a:t>
            </a:r>
            <a:r>
              <a:rPr lang="en-US" dirty="0"/>
              <a:t> ping loss threshold to </a:t>
            </a:r>
            <a:r>
              <a:rPr lang="en-US" b="1" i="1" dirty="0"/>
              <a:t>10 lost pings</a:t>
            </a:r>
            <a:r>
              <a:rPr lang="en-US" b="1" dirty="0"/>
              <a:t> </a:t>
            </a:r>
            <a:r>
              <a:rPr lang="en-US" dirty="0"/>
              <a:t>(replace </a:t>
            </a:r>
            <a:r>
              <a:rPr lang="en-US" i="1" dirty="0" err="1"/>
              <a:t>clustername</a:t>
            </a:r>
            <a:r>
              <a:rPr lang="en-US" dirty="0"/>
              <a:t> with </a:t>
            </a:r>
            <a:r>
              <a:rPr lang="en-US" dirty="0" err="1"/>
              <a:t>theactualWFC</a:t>
            </a:r>
            <a:r>
              <a:rPr lang="en-US" dirty="0"/>
              <a:t> name). </a:t>
            </a:r>
          </a:p>
          <a:p>
            <a:pPr lvl="1"/>
            <a:r>
              <a:rPr lang="en-US" dirty="0"/>
              <a:t>cluster /</a:t>
            </a:r>
            <a:r>
              <a:rPr lang="en-US" dirty="0" err="1"/>
              <a:t>cluster:clustername</a:t>
            </a:r>
            <a:r>
              <a:rPr lang="en-US" dirty="0"/>
              <a:t> /prop </a:t>
            </a:r>
            <a:r>
              <a:rPr lang="en-US" dirty="0" err="1"/>
              <a:t>SameSubnetThreshold</a:t>
            </a:r>
            <a:r>
              <a:rPr lang="en-US" dirty="0"/>
              <a:t>=10:DWORD </a:t>
            </a:r>
          </a:p>
          <a:p>
            <a:r>
              <a:rPr lang="en-US" dirty="0"/>
              <a:t>Execute the following to change the </a:t>
            </a:r>
            <a:r>
              <a:rPr lang="en-US" b="1" i="1" dirty="0"/>
              <a:t>cross-site</a:t>
            </a:r>
            <a:r>
              <a:rPr lang="en-US" dirty="0"/>
              <a:t> ping loss threshold to </a:t>
            </a:r>
            <a:r>
              <a:rPr lang="en-US" b="1" i="1" dirty="0"/>
              <a:t>10 lost pings</a:t>
            </a:r>
            <a:r>
              <a:rPr lang="en-US" b="1" dirty="0"/>
              <a:t> </a:t>
            </a:r>
            <a:r>
              <a:rPr lang="en-US" dirty="0"/>
              <a:t>(replace </a:t>
            </a:r>
            <a:r>
              <a:rPr lang="en-US" i="1" dirty="0" err="1"/>
              <a:t>clustername</a:t>
            </a:r>
            <a:r>
              <a:rPr lang="en-US" dirty="0"/>
              <a:t> with </a:t>
            </a:r>
            <a:r>
              <a:rPr lang="en-US" dirty="0" err="1"/>
              <a:t>theactualWFC</a:t>
            </a:r>
            <a:r>
              <a:rPr lang="en-US" dirty="0"/>
              <a:t> name). </a:t>
            </a:r>
          </a:p>
          <a:p>
            <a:pPr lvl="1"/>
            <a:r>
              <a:rPr lang="en-US" dirty="0"/>
              <a:t>cluster /</a:t>
            </a:r>
            <a:r>
              <a:rPr lang="en-US" dirty="0" err="1"/>
              <a:t>cluster:clustername</a:t>
            </a:r>
            <a:r>
              <a:rPr lang="en-US" dirty="0"/>
              <a:t> /prop </a:t>
            </a:r>
            <a:r>
              <a:rPr lang="en-US" dirty="0" err="1"/>
              <a:t>CrossSubnetThreshold</a:t>
            </a:r>
            <a:r>
              <a:rPr lang="en-US" dirty="0"/>
              <a:t>=10:DWORD </a:t>
            </a:r>
          </a:p>
          <a:p>
            <a:endParaRPr lang="en-US" dirty="0" smtClean="0"/>
          </a:p>
          <a:p>
            <a:endParaRPr lang="en-US" dirty="0"/>
          </a:p>
          <a:p>
            <a:r>
              <a:rPr lang="en-US" sz="1100" dirty="0">
                <a:hlinkClick r:id="rId3"/>
              </a:rPr>
              <a:t>https://</a:t>
            </a:r>
            <a:r>
              <a:rPr lang="en-US" sz="1100" dirty="0" smtClean="0">
                <a:hlinkClick r:id="rId3"/>
              </a:rPr>
              <a:t>msdn.microsoft.com/en-us/library/windows/desktop/aa369087%28v=vs.85%29.aspx</a:t>
            </a:r>
            <a:endParaRPr lang="en-US" sz="1100" dirty="0" smtClean="0"/>
          </a:p>
          <a:p>
            <a:r>
              <a:rPr lang="en-US" sz="1100" dirty="0" smtClean="0">
                <a:hlinkClick r:id="rId4"/>
              </a:rPr>
              <a:t>http</a:t>
            </a:r>
            <a:r>
              <a:rPr lang="en-US" sz="1100" dirty="0">
                <a:hlinkClick r:id="rId4"/>
              </a:rPr>
              <a:t>://www.sqlhammer.com/how-to-configure-sql-server-2012-alwayson-part-2-of-7</a:t>
            </a:r>
            <a:r>
              <a:rPr lang="en-US" sz="1100" dirty="0" smtClean="0">
                <a:hlinkClick r:id="rId4"/>
              </a:rPr>
              <a:t>/</a:t>
            </a:r>
            <a:endParaRPr lang="en-US" sz="1100" dirty="0" smtClean="0"/>
          </a:p>
          <a:p>
            <a:endParaRPr lang="en-US" dirty="0"/>
          </a:p>
        </p:txBody>
      </p:sp>
      <p:sp>
        <p:nvSpPr>
          <p:cNvPr id="3" name="Title 2"/>
          <p:cNvSpPr>
            <a:spLocks noGrp="1"/>
          </p:cNvSpPr>
          <p:nvPr>
            <p:ph type="title"/>
          </p:nvPr>
        </p:nvSpPr>
        <p:spPr/>
        <p:txBody>
          <a:bodyPr/>
          <a:lstStyle/>
          <a:p>
            <a:r>
              <a:rPr lang="en-US" dirty="0" smtClean="0"/>
              <a:t>Cluster heartbeat</a:t>
            </a:r>
            <a:endParaRPr lang="en-US" dirty="0"/>
          </a:p>
        </p:txBody>
      </p:sp>
    </p:spTree>
    <p:extLst>
      <p:ext uri="{BB962C8B-B14F-4D97-AF65-F5344CB8AC3E}">
        <p14:creationId xmlns:p14="http://schemas.microsoft.com/office/powerpoint/2010/main" val="1034903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ALTER AVAILABILITY GROUP [&lt;AG Name&gt;]</a:t>
            </a:r>
          </a:p>
          <a:p>
            <a:r>
              <a:rPr lang="en-US" dirty="0"/>
              <a:t>   MODIFY REPLICA ON '</a:t>
            </a:r>
            <a:r>
              <a:rPr lang="en-US" dirty="0" err="1"/>
              <a:t>instance_name</a:t>
            </a:r>
            <a:r>
              <a:rPr lang="en-US" dirty="0"/>
              <a:t>' WITH (SESSION_TIMEOUT = 15);</a:t>
            </a:r>
          </a:p>
        </p:txBody>
      </p:sp>
      <p:sp>
        <p:nvSpPr>
          <p:cNvPr id="3" name="Title 2"/>
          <p:cNvSpPr>
            <a:spLocks noGrp="1"/>
          </p:cNvSpPr>
          <p:nvPr>
            <p:ph type="title"/>
          </p:nvPr>
        </p:nvSpPr>
        <p:spPr/>
        <p:txBody>
          <a:bodyPr/>
          <a:lstStyle/>
          <a:p>
            <a:r>
              <a:rPr lang="en-US" dirty="0" err="1" smtClean="0"/>
              <a:t>Session_timeout</a:t>
            </a:r>
            <a:endParaRPr lang="en-US" dirty="0"/>
          </a:p>
        </p:txBody>
      </p:sp>
    </p:spTree>
    <p:extLst>
      <p:ext uri="{BB962C8B-B14F-4D97-AF65-F5344CB8AC3E}">
        <p14:creationId xmlns:p14="http://schemas.microsoft.com/office/powerpoint/2010/main" val="1603258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Argh!!!! No support of </a:t>
            </a:r>
            <a:r>
              <a:rPr lang="en-US" dirty="0" err="1"/>
              <a:t>MultiSubnetFailover</a:t>
            </a:r>
            <a:endParaRPr lang="en-US" dirty="0"/>
          </a:p>
          <a:p>
            <a:r>
              <a:rPr lang="en-US" dirty="0" smtClean="0"/>
              <a:t>This </a:t>
            </a:r>
            <a:r>
              <a:rPr lang="en-US" dirty="0"/>
              <a:t>link gives proven workaround </a:t>
            </a:r>
            <a:r>
              <a:rPr lang="en-US" b="1" dirty="0" smtClean="0"/>
              <a:t>and </a:t>
            </a:r>
            <a:r>
              <a:rPr lang="en-US" dirty="0"/>
              <a:t>Appendix of driver </a:t>
            </a:r>
            <a:r>
              <a:rPr lang="en-US" dirty="0" smtClean="0"/>
              <a:t>support.</a:t>
            </a:r>
          </a:p>
          <a:p>
            <a:r>
              <a:rPr lang="en-US" dirty="0">
                <a:hlinkClick r:id="rId2"/>
              </a:rPr>
              <a:t>http://</a:t>
            </a:r>
            <a:r>
              <a:rPr lang="en-US" dirty="0" smtClean="0">
                <a:hlinkClick r:id="rId2"/>
              </a:rPr>
              <a:t>blogs.msdn.com/b/alwaysonpro/archive/2014/06/03/connection-timeouts-in-multi-subnet-availability-group.aspx</a:t>
            </a:r>
            <a:endParaRPr lang="en-US" dirty="0" smtClean="0"/>
          </a:p>
          <a:p>
            <a:r>
              <a:rPr lang="en-US" dirty="0" smtClean="0"/>
              <a:t>Connection trouble shooting </a:t>
            </a:r>
          </a:p>
          <a:p>
            <a:r>
              <a:rPr lang="en-US" dirty="0">
                <a:hlinkClick r:id="rId3"/>
              </a:rPr>
              <a:t>http://</a:t>
            </a:r>
            <a:r>
              <a:rPr lang="en-US" dirty="0" smtClean="0">
                <a:hlinkClick r:id="rId3"/>
              </a:rPr>
              <a:t>blogs.msdn.com/b/arvindsh/archive/2012/09/13/alwayson-connectivity-cheat-sheet.aspx</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Connections </a:t>
            </a:r>
            <a:endParaRPr lang="en-US" dirty="0"/>
          </a:p>
        </p:txBody>
      </p:sp>
    </p:spTree>
    <p:extLst>
      <p:ext uri="{BB962C8B-B14F-4D97-AF65-F5344CB8AC3E}">
        <p14:creationId xmlns:p14="http://schemas.microsoft.com/office/powerpoint/2010/main" val="2919454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000" dirty="0"/>
              <a:t>Should have retry logic</a:t>
            </a:r>
          </a:p>
          <a:p>
            <a:r>
              <a:rPr lang="en-US" sz="2000" dirty="0" smtClean="0"/>
              <a:t>ADO.NET </a:t>
            </a:r>
            <a:r>
              <a:rPr lang="en-US" sz="2000" dirty="0"/>
              <a:t>connection </a:t>
            </a:r>
            <a:r>
              <a:rPr lang="en-US" sz="2000" dirty="0" smtClean="0"/>
              <a:t>resiliency</a:t>
            </a:r>
          </a:p>
          <a:p>
            <a:r>
              <a:rPr lang="en-US" sz="2000" dirty="0"/>
              <a:t>EF6 Connection </a:t>
            </a:r>
            <a:r>
              <a:rPr lang="en-US" sz="2000" dirty="0" smtClean="0"/>
              <a:t>Resiliency</a:t>
            </a:r>
          </a:p>
          <a:p>
            <a:r>
              <a:rPr lang="en-US" sz="2000" dirty="0"/>
              <a:t>In .NET Framework 4.5.1, Microsoft has provided EF/ADO.NET Connection Resiliency feature </a:t>
            </a:r>
            <a:r>
              <a:rPr lang="en-US" sz="2000" i="1" dirty="0" smtClean="0"/>
              <a:t>out-of-box</a:t>
            </a:r>
          </a:p>
          <a:p>
            <a:r>
              <a:rPr lang="en-US" sz="2000" dirty="0"/>
              <a:t>When using SQL Native Access Client SQL OLE DB, the application intent connection string should be specified</a:t>
            </a:r>
            <a:r>
              <a:rPr lang="en-US" sz="2000" b="1" dirty="0"/>
              <a:t> with a space</a:t>
            </a:r>
            <a:r>
              <a:rPr lang="en-US" sz="2000" dirty="0"/>
              <a:t>: 'Application Intent'</a:t>
            </a:r>
          </a:p>
          <a:p>
            <a:r>
              <a:rPr lang="en-US" sz="2000" dirty="0"/>
              <a:t>When connecting using </a:t>
            </a:r>
            <a:r>
              <a:rPr lang="en-US" sz="2000" dirty="0" err="1"/>
              <a:t>SQLClient</a:t>
            </a:r>
            <a:r>
              <a:rPr lang="en-US" sz="2000" dirty="0"/>
              <a:t> or ODBC specify '</a:t>
            </a:r>
            <a:r>
              <a:rPr lang="en-US" sz="2000" dirty="0" err="1"/>
              <a:t>ApplicationIntent</a:t>
            </a:r>
            <a:r>
              <a:rPr lang="en-US" sz="2000" dirty="0"/>
              <a:t>' with </a:t>
            </a:r>
            <a:r>
              <a:rPr lang="en-US" sz="2000" b="1" dirty="0"/>
              <a:t>no </a:t>
            </a:r>
            <a:r>
              <a:rPr lang="en-US" sz="2000" b="1" dirty="0" smtClean="0"/>
              <a:t>space</a:t>
            </a:r>
          </a:p>
          <a:p>
            <a:r>
              <a:rPr lang="en-US" sz="2000" dirty="0" smtClean="0"/>
              <a:t>Example:</a:t>
            </a:r>
          </a:p>
          <a:p>
            <a:pPr marL="109728" indent="0">
              <a:buNone/>
            </a:pPr>
            <a:r>
              <a:rPr lang="en-US" sz="2000" dirty="0" smtClean="0"/>
              <a:t>	server=</a:t>
            </a:r>
            <a:r>
              <a:rPr lang="en-US" sz="2000" dirty="0" err="1" smtClean="0"/>
              <a:t>AGListener;database</a:t>
            </a:r>
            <a:r>
              <a:rPr lang="en-US" sz="2000" dirty="0" smtClean="0"/>
              <a:t>=</a:t>
            </a:r>
            <a:r>
              <a:rPr lang="en-US" sz="2000" dirty="0" err="1" smtClean="0"/>
              <a:t>ag;trusted_connection</a:t>
            </a:r>
            <a:r>
              <a:rPr lang="en-US" sz="2000" dirty="0" smtClean="0"/>
              <a:t>=yes;</a:t>
            </a:r>
            <a:r>
              <a:rPr lang="en-US" sz="2000" dirty="0"/>
              <a:t> 	</a:t>
            </a:r>
            <a:r>
              <a:rPr lang="en-US" sz="2000" dirty="0" err="1"/>
              <a:t>MultiSubnetFailover</a:t>
            </a:r>
            <a:r>
              <a:rPr lang="en-US" sz="2000" dirty="0"/>
              <a:t>=</a:t>
            </a:r>
            <a:r>
              <a:rPr lang="en-US" sz="2000" dirty="0" err="1"/>
              <a:t>True;applicationintent</a:t>
            </a:r>
            <a:r>
              <a:rPr lang="en-US" sz="2000" dirty="0"/>
              <a:t>=</a:t>
            </a:r>
            <a:r>
              <a:rPr lang="en-US" sz="2000" dirty="0" err="1"/>
              <a:t>ReadOnly</a:t>
            </a:r>
            <a:r>
              <a:rPr lang="en-US" sz="2000" dirty="0"/>
              <a:t>	</a:t>
            </a:r>
            <a:r>
              <a:rPr lang="en-US" sz="2000" dirty="0" smtClean="0"/>
              <a:t>	</a:t>
            </a:r>
          </a:p>
          <a:p>
            <a:pPr marL="109728" indent="0">
              <a:buNone/>
            </a:pPr>
            <a:r>
              <a:rPr lang="en-US" sz="2000" dirty="0" smtClean="0"/>
              <a:t>Or in ADO.net </a:t>
            </a:r>
          </a:p>
          <a:p>
            <a:pPr marL="109728" indent="0">
              <a:buNone/>
            </a:pPr>
            <a:r>
              <a:rPr lang="en-US" sz="1800" dirty="0" smtClean="0"/>
              <a:t>	Server=tcp:AGListener,1433;Database=</a:t>
            </a:r>
            <a:r>
              <a:rPr lang="en-US" sz="1800" dirty="0" err="1" smtClean="0"/>
              <a:t>ag;IntegratedSecurity</a:t>
            </a:r>
            <a:r>
              <a:rPr lang="en-US" sz="1800" dirty="0" smtClean="0"/>
              <a:t>=SSPI;	</a:t>
            </a:r>
            <a:r>
              <a:rPr lang="en-US" sz="1800" dirty="0" err="1" smtClean="0"/>
              <a:t>ApplicationIntent</a:t>
            </a:r>
            <a:r>
              <a:rPr lang="en-US" sz="1800" dirty="0" smtClean="0"/>
              <a:t>=</a:t>
            </a:r>
            <a:r>
              <a:rPr lang="en-US" sz="1800" dirty="0" err="1" smtClean="0"/>
              <a:t>ReadOnly</a:t>
            </a:r>
            <a:r>
              <a:rPr lang="en-US" sz="1800" dirty="0" smtClean="0"/>
              <a:t> ;</a:t>
            </a:r>
            <a:r>
              <a:rPr lang="en-US" sz="2000" dirty="0"/>
              <a:t> </a:t>
            </a:r>
            <a:r>
              <a:rPr lang="en-US" sz="2000" dirty="0" err="1"/>
              <a:t>MultiSubnetFailover</a:t>
            </a:r>
            <a:r>
              <a:rPr lang="en-US" sz="2000" dirty="0"/>
              <a:t>=True</a:t>
            </a:r>
          </a:p>
          <a:p>
            <a:pPr marL="109728" indent="0">
              <a:buNone/>
            </a:pPr>
            <a:endParaRPr lang="en-US" sz="2000" dirty="0" smtClean="0"/>
          </a:p>
          <a:p>
            <a:r>
              <a:rPr lang="en-US" sz="2000" dirty="0">
                <a:hlinkClick r:id="rId3"/>
              </a:rPr>
              <a:t>http://</a:t>
            </a:r>
            <a:r>
              <a:rPr lang="en-US" sz="2000" dirty="0" smtClean="0">
                <a:hlinkClick r:id="rId3"/>
              </a:rPr>
              <a:t>blogs.msdn.com/b/alwaysonpro/archive/2013/08/02/connect-to-sql-server-using-application-intent-read-only.aspx</a:t>
            </a:r>
            <a:endParaRPr lang="en-US" sz="2000" dirty="0" smtClean="0"/>
          </a:p>
          <a:p>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a:t>C</a:t>
            </a:r>
            <a:r>
              <a:rPr lang="en-US" dirty="0" smtClean="0"/>
              <a:t>onnections</a:t>
            </a:r>
            <a:endParaRPr lang="en-US" dirty="0"/>
          </a:p>
        </p:txBody>
      </p:sp>
    </p:spTree>
    <p:extLst>
      <p:ext uri="{BB962C8B-B14F-4D97-AF65-F5344CB8AC3E}">
        <p14:creationId xmlns:p14="http://schemas.microsoft.com/office/powerpoint/2010/main" val="24281427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800" dirty="0"/>
              <a:t>Here are the specific resources with respect to client connectivity to Always on. This explains different drivers that support and different connection string formats. You might want to check with your development team which drivers are being currently used and can they need to be modified.  Please let me know if you need any more information here</a:t>
            </a:r>
            <a:r>
              <a:rPr lang="en-US" sz="2800" dirty="0" smtClean="0"/>
              <a:t>.</a:t>
            </a:r>
          </a:p>
          <a:p>
            <a:pPr marL="109728" indent="0">
              <a:buNone/>
            </a:pPr>
            <a:endParaRPr lang="en-US" sz="2800" dirty="0"/>
          </a:p>
          <a:p>
            <a:r>
              <a:rPr lang="en-US" sz="2800" dirty="0"/>
              <a:t>Always On Client Connectivity (SQL Server)</a:t>
            </a:r>
          </a:p>
          <a:p>
            <a:pPr lvl="1"/>
            <a:r>
              <a:rPr lang="en-US" sz="2400" dirty="0"/>
              <a:t>https://msdn.microsoft.com/en-us/library/hh510238%28v=sql.110%29.aspx</a:t>
            </a:r>
          </a:p>
          <a:p>
            <a:endParaRPr lang="en-US" sz="2800" dirty="0"/>
          </a:p>
          <a:p>
            <a:r>
              <a:rPr lang="en-US" sz="2800" dirty="0"/>
              <a:t>About Client Connection Access to Availability Replicas (SQL Server)</a:t>
            </a:r>
          </a:p>
          <a:p>
            <a:pPr lvl="1"/>
            <a:r>
              <a:rPr lang="en-US" sz="2400" dirty="0"/>
              <a:t>https://msdn.microsoft.com/en-us/library/hh510184%28v=sql.110%29.aspx</a:t>
            </a:r>
          </a:p>
          <a:p>
            <a:endParaRPr lang="en-US" sz="2800" dirty="0"/>
          </a:p>
          <a:p>
            <a:r>
              <a:rPr lang="en-US" sz="2800" dirty="0"/>
              <a:t>SQL Server Native Client Support </a:t>
            </a:r>
          </a:p>
          <a:p>
            <a:pPr lvl="1"/>
            <a:r>
              <a:rPr lang="en-US" sz="2400" dirty="0"/>
              <a:t>https://msdn.microsoft.com/en-us/library/gg471494%28v=sql.110%29.aspx</a:t>
            </a:r>
          </a:p>
          <a:p>
            <a:endParaRPr lang="en-US" sz="2800" dirty="0"/>
          </a:p>
          <a:p>
            <a:r>
              <a:rPr lang="en-US" sz="2800" dirty="0"/>
              <a:t>Using Connection String Keywords with SQL Server Native Client</a:t>
            </a:r>
          </a:p>
          <a:p>
            <a:pPr lvl="1"/>
            <a:r>
              <a:rPr lang="en-US" sz="2400" dirty="0"/>
              <a:t>https://msdn.microsoft.com/en-us/library/ms130822%28v=sql.110%29.aspx</a:t>
            </a:r>
          </a:p>
          <a:p>
            <a:endParaRPr lang="en-US" dirty="0"/>
          </a:p>
        </p:txBody>
      </p:sp>
      <p:sp>
        <p:nvSpPr>
          <p:cNvPr id="3" name="Title 2"/>
          <p:cNvSpPr>
            <a:spLocks noGrp="1"/>
          </p:cNvSpPr>
          <p:nvPr>
            <p:ph type="title"/>
          </p:nvPr>
        </p:nvSpPr>
        <p:spPr/>
        <p:txBody>
          <a:bodyPr/>
          <a:lstStyle/>
          <a:p>
            <a:r>
              <a:rPr lang="en-US" dirty="0"/>
              <a:t>Connections</a:t>
            </a:r>
          </a:p>
        </p:txBody>
      </p:sp>
    </p:spTree>
    <p:extLst>
      <p:ext uri="{BB962C8B-B14F-4D97-AF65-F5344CB8AC3E}">
        <p14:creationId xmlns:p14="http://schemas.microsoft.com/office/powerpoint/2010/main" val="3432902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blogs.msdn.com/b/sqlalwayson/archive/2012/02/03/how-to-create-multiple-listeners-for-same-availability-group-goden-yao.aspx</a:t>
            </a:r>
            <a:endParaRPr lang="en-US" dirty="0" smtClean="0"/>
          </a:p>
          <a:p>
            <a:endParaRPr lang="en-US" dirty="0"/>
          </a:p>
        </p:txBody>
      </p:sp>
      <p:sp>
        <p:nvSpPr>
          <p:cNvPr id="3" name="Title 2"/>
          <p:cNvSpPr>
            <a:spLocks noGrp="1"/>
          </p:cNvSpPr>
          <p:nvPr>
            <p:ph type="title"/>
          </p:nvPr>
        </p:nvSpPr>
        <p:spPr/>
        <p:txBody>
          <a:bodyPr/>
          <a:lstStyle/>
          <a:p>
            <a:r>
              <a:rPr lang="en-US" dirty="0" smtClean="0"/>
              <a:t>Multiple Listeners</a:t>
            </a:r>
            <a:endParaRPr lang="en-US" dirty="0"/>
          </a:p>
        </p:txBody>
      </p:sp>
    </p:spTree>
    <p:extLst>
      <p:ext uri="{BB962C8B-B14F-4D97-AF65-F5344CB8AC3E}">
        <p14:creationId xmlns:p14="http://schemas.microsoft.com/office/powerpoint/2010/main" val="2304248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sz="3200" dirty="0" err="1"/>
              <a:t>AlwaysOn</a:t>
            </a:r>
            <a:r>
              <a:rPr lang="en-US" sz="3200" dirty="0"/>
              <a:t> Failover Cluster Instances (FCI)</a:t>
            </a:r>
          </a:p>
          <a:p>
            <a:r>
              <a:rPr lang="en-US" sz="3200" dirty="0" err="1"/>
              <a:t>AlwaysOn</a:t>
            </a:r>
            <a:r>
              <a:rPr lang="en-US" sz="3200" dirty="0"/>
              <a:t> Availability Groups (AG)</a:t>
            </a:r>
          </a:p>
          <a:p>
            <a:r>
              <a:rPr lang="en-US" sz="3200" dirty="0"/>
              <a:t>Windows Server  Failover Clustering (WSFC)</a:t>
            </a:r>
          </a:p>
          <a:p>
            <a:r>
              <a:rPr lang="en-US" sz="3200" dirty="0" err="1" smtClean="0"/>
              <a:t>MultiSubnetFailover</a:t>
            </a:r>
            <a:endParaRPr lang="en-US" sz="3200" dirty="0" smtClean="0"/>
          </a:p>
          <a:p>
            <a:pPr lvl="1"/>
            <a:r>
              <a:rPr lang="en-US" sz="3200" dirty="0"/>
              <a:t>A “multi-subnet” environment is defined when the OS cluster used as the backbone for </a:t>
            </a:r>
            <a:r>
              <a:rPr lang="en-US" sz="3200" dirty="0" err="1"/>
              <a:t>AlwaysOn</a:t>
            </a:r>
            <a:r>
              <a:rPr lang="en-US" sz="3200" dirty="0"/>
              <a:t> has server nodes that are located in multiple, different subnets</a:t>
            </a:r>
            <a:r>
              <a:rPr lang="en-US" sz="3200" dirty="0" smtClean="0"/>
              <a:t>.</a:t>
            </a:r>
          </a:p>
          <a:p>
            <a:pPr marL="365760" lvl="1" indent="-256032">
              <a:spcBef>
                <a:spcPts val="400"/>
              </a:spcBef>
              <a:buSzPct val="68000"/>
              <a:buFont typeface="Wingdings 3"/>
              <a:buChar char=""/>
            </a:pPr>
            <a:r>
              <a:rPr lang="en-US" sz="3200" dirty="0"/>
              <a:t>AG listener is a virtual network name (VNN) </a:t>
            </a:r>
            <a:r>
              <a:rPr lang="en-US" sz="3200" dirty="0" smtClean="0"/>
              <a:t>which has a Virtual IP (VIP)</a:t>
            </a:r>
          </a:p>
          <a:p>
            <a:pPr marL="365760" lvl="1" indent="-256032">
              <a:spcBef>
                <a:spcPts val="400"/>
              </a:spcBef>
              <a:buSzPct val="68000"/>
              <a:buFont typeface="Wingdings 3"/>
              <a:buChar char=""/>
            </a:pPr>
            <a:r>
              <a:rPr lang="en-US" sz="3200" dirty="0" smtClean="0"/>
              <a:t>Your Mileage may vary…”IT Depends” on the ___________?</a:t>
            </a:r>
          </a:p>
          <a:p>
            <a:endParaRPr lang="en-US" dirty="0"/>
          </a:p>
          <a:p>
            <a:endParaRPr lang="en-US" dirty="0"/>
          </a:p>
          <a:p>
            <a:r>
              <a:rPr lang="en-US" dirty="0"/>
              <a:t>Overview of Transact-SQL Statements for </a:t>
            </a:r>
            <a:r>
              <a:rPr lang="en-US" dirty="0" smtClean="0"/>
              <a:t>AGs</a:t>
            </a:r>
          </a:p>
          <a:p>
            <a:pPr lvl="1"/>
            <a:r>
              <a:rPr lang="en-US" dirty="0" smtClean="0"/>
              <a:t> </a:t>
            </a:r>
            <a:r>
              <a:rPr lang="en-US" dirty="0" smtClean="0">
                <a:hlinkClick r:id="rId3"/>
              </a:rPr>
              <a:t>https</a:t>
            </a:r>
            <a:r>
              <a:rPr lang="en-US" dirty="0">
                <a:hlinkClick r:id="rId3"/>
              </a:rPr>
              <a:t>://</a:t>
            </a:r>
            <a:r>
              <a:rPr lang="en-US" dirty="0" smtClean="0">
                <a:hlinkClick r:id="rId3"/>
              </a:rPr>
              <a:t>msdn.microsoft.com/en-us/library/ff877941.aspx</a:t>
            </a:r>
            <a:endParaRPr lang="en-US" dirty="0" smtClean="0"/>
          </a:p>
          <a:p>
            <a:pPr marL="109728" indent="0">
              <a:buNone/>
            </a:pPr>
            <a:endParaRPr lang="en-US" dirty="0"/>
          </a:p>
          <a:p>
            <a:r>
              <a:rPr lang="en-US" dirty="0" smtClean="0"/>
              <a:t>AG Dynamic </a:t>
            </a:r>
            <a:r>
              <a:rPr lang="en-US" dirty="0"/>
              <a:t>Management Views and </a:t>
            </a:r>
            <a:r>
              <a:rPr lang="en-US" dirty="0" smtClean="0"/>
              <a:t>Functions</a:t>
            </a:r>
          </a:p>
          <a:p>
            <a:pPr lvl="1"/>
            <a:r>
              <a:rPr lang="en-US" dirty="0" smtClean="0">
                <a:hlinkClick r:id="rId4"/>
              </a:rPr>
              <a:t>https</a:t>
            </a:r>
            <a:r>
              <a:rPr lang="en-US" dirty="0">
                <a:hlinkClick r:id="rId4"/>
              </a:rPr>
              <a:t>://</a:t>
            </a:r>
            <a:r>
              <a:rPr lang="en-US" dirty="0" smtClean="0">
                <a:hlinkClick r:id="rId4"/>
              </a:rPr>
              <a:t>technet.microsoft.com/en-us/library/ff877943.aspx</a:t>
            </a:r>
            <a:endParaRPr lang="en-US" dirty="0" smtClean="0"/>
          </a:p>
          <a:p>
            <a:endParaRPr lang="en-US" dirty="0"/>
          </a:p>
        </p:txBody>
      </p:sp>
      <p:sp>
        <p:nvSpPr>
          <p:cNvPr id="3" name="Title 2"/>
          <p:cNvSpPr>
            <a:spLocks noGrp="1"/>
          </p:cNvSpPr>
          <p:nvPr>
            <p:ph type="title"/>
          </p:nvPr>
        </p:nvSpPr>
        <p:spPr/>
        <p:txBody>
          <a:bodyPr/>
          <a:lstStyle/>
          <a:p>
            <a:r>
              <a:rPr lang="en-US" dirty="0" smtClean="0"/>
              <a:t>Terms</a:t>
            </a:r>
            <a:endParaRPr lang="en-US" dirty="0"/>
          </a:p>
        </p:txBody>
      </p:sp>
    </p:spTree>
    <p:extLst>
      <p:ext uri="{BB962C8B-B14F-4D97-AF65-F5344CB8AC3E}">
        <p14:creationId xmlns:p14="http://schemas.microsoft.com/office/powerpoint/2010/main" val="833353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https://blogs.technet.microsoft.com/sqlcontent/2015/03/17/determine-availability-group-synchronization-state-minimize-data-loss-when-quorum-is-forced</a:t>
            </a:r>
            <a:r>
              <a:rPr lang="en-US" dirty="0" smtClean="0">
                <a:hlinkClick r:id="rId2"/>
              </a:rPr>
              <a:t>/</a:t>
            </a:r>
            <a:endParaRPr lang="en-US" dirty="0" smtClean="0"/>
          </a:p>
          <a:p>
            <a:r>
              <a:rPr lang="en-US" dirty="0">
                <a:hlinkClick r:id="rId3"/>
              </a:rPr>
              <a:t>https://</a:t>
            </a:r>
            <a:r>
              <a:rPr lang="en-US" dirty="0" smtClean="0">
                <a:hlinkClick r:id="rId3"/>
              </a:rPr>
              <a:t>msdn.microsoft.com/en-us/library/hh270277.aspx</a:t>
            </a:r>
            <a:endParaRPr lang="en-US" dirty="0" smtClean="0"/>
          </a:p>
          <a:p>
            <a:r>
              <a:rPr lang="en-US" dirty="0"/>
              <a:t>http://joeydantoni.com/2013/11/08/recovering-from-cluster-quorum-loss-with-sql-server-alwayson-availability-groups/</a:t>
            </a:r>
          </a:p>
        </p:txBody>
      </p:sp>
      <p:sp>
        <p:nvSpPr>
          <p:cNvPr id="3" name="Title 2"/>
          <p:cNvSpPr>
            <a:spLocks noGrp="1"/>
          </p:cNvSpPr>
          <p:nvPr>
            <p:ph type="title"/>
          </p:nvPr>
        </p:nvSpPr>
        <p:spPr/>
        <p:txBody>
          <a:bodyPr/>
          <a:lstStyle/>
          <a:p>
            <a:r>
              <a:rPr lang="en-US" dirty="0" smtClean="0"/>
              <a:t>Quorum loss</a:t>
            </a:r>
            <a:endParaRPr lang="en-US" dirty="0"/>
          </a:p>
        </p:txBody>
      </p:sp>
    </p:spTree>
    <p:extLst>
      <p:ext uri="{BB962C8B-B14F-4D97-AF65-F5344CB8AC3E}">
        <p14:creationId xmlns:p14="http://schemas.microsoft.com/office/powerpoint/2010/main" val="756003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a:t>
            </a:r>
            <a:r>
              <a:rPr lang="en-US" dirty="0" smtClean="0">
                <a:hlinkClick r:id="rId2"/>
              </a:rPr>
              <a:t>support.microsoft.com/en-us/kb/2857849</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a:t>"recovery pending" or "suspect" state</a:t>
            </a:r>
          </a:p>
        </p:txBody>
      </p:sp>
    </p:spTree>
    <p:extLst>
      <p:ext uri="{BB962C8B-B14F-4D97-AF65-F5344CB8AC3E}">
        <p14:creationId xmlns:p14="http://schemas.microsoft.com/office/powerpoint/2010/main" val="1745230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http://blogs.msdn.com/b/sqlalwayson/archive/2013/01/23/test-lab-create-an-alwayson-availability-group-in-windows-azure-end-to-end.aspx</a:t>
            </a:r>
          </a:p>
        </p:txBody>
      </p:sp>
      <p:sp>
        <p:nvSpPr>
          <p:cNvPr id="3" name="Title 2"/>
          <p:cNvSpPr>
            <a:spLocks noGrp="1"/>
          </p:cNvSpPr>
          <p:nvPr>
            <p:ph type="title"/>
          </p:nvPr>
        </p:nvSpPr>
        <p:spPr/>
        <p:txBody>
          <a:bodyPr>
            <a:normAutofit fontScale="90000"/>
          </a:bodyPr>
          <a:lstStyle/>
          <a:p>
            <a:r>
              <a:rPr lang="en-US" dirty="0"/>
              <a:t>Create an </a:t>
            </a:r>
            <a:r>
              <a:rPr lang="en-US" dirty="0" err="1"/>
              <a:t>AlwaysOn</a:t>
            </a:r>
            <a:r>
              <a:rPr lang="en-US" dirty="0"/>
              <a:t> Availability Group in Windows Azure</a:t>
            </a:r>
          </a:p>
        </p:txBody>
      </p:sp>
    </p:spTree>
    <p:extLst>
      <p:ext uri="{BB962C8B-B14F-4D97-AF65-F5344CB8AC3E}">
        <p14:creationId xmlns:p14="http://schemas.microsoft.com/office/powerpoint/2010/main" val="2972305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hlinkClick r:id="rId2"/>
              </a:rPr>
              <a:t>https://www.mssqltips.com/sqlservertip/3437/manual-sql-server-availability-group-failover</a:t>
            </a:r>
            <a:r>
              <a:rPr lang="en-US" dirty="0" smtClean="0">
                <a:hlinkClick r:id="rId2"/>
              </a:rPr>
              <a:t>/</a:t>
            </a:r>
            <a:endParaRPr lang="en-US" dirty="0" smtClean="0"/>
          </a:p>
          <a:p>
            <a:r>
              <a:rPr lang="en-US" dirty="0">
                <a:hlinkClick r:id="rId3"/>
              </a:rPr>
              <a:t>https://</a:t>
            </a:r>
            <a:r>
              <a:rPr lang="en-US" dirty="0" smtClean="0">
                <a:hlinkClick r:id="rId3"/>
              </a:rPr>
              <a:t>msdn.microsoft.com/en-us/library/ff877957.aspx</a:t>
            </a:r>
            <a:endParaRPr lang="en-US" dirty="0" smtClean="0"/>
          </a:p>
          <a:p>
            <a:r>
              <a:rPr lang="en-US" dirty="0">
                <a:hlinkClick r:id="rId4"/>
              </a:rPr>
              <a:t>http://</a:t>
            </a:r>
            <a:r>
              <a:rPr lang="en-US" dirty="0" smtClean="0">
                <a:hlinkClick r:id="rId4"/>
              </a:rPr>
              <a:t>blogs.msdn.com/b/arvindsh/archive/2012/09/26/failover-cluster-instance-alwayson-availability-group-dr-scenario.aspx</a:t>
            </a:r>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sz="2800" dirty="0"/>
              <a:t>Steps to Perform Force Failover for SQL Server </a:t>
            </a:r>
            <a:r>
              <a:rPr lang="en-US" sz="2800" dirty="0" err="1"/>
              <a:t>AlwaysOn</a:t>
            </a:r>
            <a:r>
              <a:rPr lang="en-US" sz="2800" dirty="0"/>
              <a:t> Availability Groups</a:t>
            </a:r>
          </a:p>
        </p:txBody>
      </p:sp>
    </p:spTree>
    <p:extLst>
      <p:ext uri="{BB962C8B-B14F-4D97-AF65-F5344CB8AC3E}">
        <p14:creationId xmlns:p14="http://schemas.microsoft.com/office/powerpoint/2010/main" val="1271062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a:t>SQL Server </a:t>
            </a:r>
            <a:r>
              <a:rPr lang="en-US" dirty="0" err="1"/>
              <a:t>AlwaysOn</a:t>
            </a:r>
            <a:r>
              <a:rPr lang="en-US" dirty="0"/>
              <a:t> Availability Group deployment in Azure – A PowerShell quick reference </a:t>
            </a:r>
            <a:r>
              <a:rPr lang="en-US" dirty="0" smtClean="0"/>
              <a:t>guide– </a:t>
            </a:r>
            <a:r>
              <a:rPr lang="en-US" dirty="0">
                <a:hlinkClick r:id="rId2"/>
              </a:rPr>
              <a:t>http://www.amazon.com/dp/B012OOZ88I</a:t>
            </a:r>
            <a:r>
              <a:rPr lang="en-US" dirty="0"/>
              <a:t> (direct link)</a:t>
            </a:r>
          </a:p>
          <a:p>
            <a:r>
              <a:rPr lang="en-US" dirty="0"/>
              <a:t>Troubleshooting SQL Server </a:t>
            </a:r>
            <a:r>
              <a:rPr lang="en-US" dirty="0" err="1"/>
              <a:t>AlwaysOn</a:t>
            </a:r>
            <a:r>
              <a:rPr lang="en-US" dirty="0"/>
              <a:t> on </a:t>
            </a:r>
            <a:r>
              <a:rPr lang="en-US" dirty="0" smtClean="0"/>
              <a:t>MS.com–</a:t>
            </a:r>
            <a:r>
              <a:rPr lang="en-US" dirty="0"/>
              <a:t> </a:t>
            </a:r>
            <a:r>
              <a:rPr lang="en-US" dirty="0">
                <a:hlinkClick r:id="rId3" tooltip="Troubleshooting SQL Server AlwaysOn"/>
              </a:rPr>
              <a:t>http://download.microsoft.com/download/0/F/B/0FBFAA46-2BFD-478F-8E56-7BF3C672DF9D/Troubleshooting%20SQL%20Server%20AlwaysOn.pdf</a:t>
            </a:r>
            <a:r>
              <a:rPr lang="en-US" dirty="0"/>
              <a:t> (direct link)</a:t>
            </a:r>
          </a:p>
          <a:p>
            <a:r>
              <a:rPr lang="en-US" dirty="0"/>
              <a:t>Troubleshooting SQL Server </a:t>
            </a:r>
            <a:r>
              <a:rPr lang="en-US" dirty="0" err="1"/>
              <a:t>AlwaysOn</a:t>
            </a:r>
            <a:r>
              <a:rPr lang="en-US" dirty="0"/>
              <a:t> on </a:t>
            </a:r>
            <a:r>
              <a:rPr lang="en-US" dirty="0" smtClean="0"/>
              <a:t>MS.com– </a:t>
            </a:r>
            <a:r>
              <a:rPr lang="en-US" dirty="0">
                <a:hlinkClick r:id="rId4" tooltip="E-Book Gallery for Microsoft Technologies"/>
              </a:rPr>
              <a:t>http://social.technet.microsoft.com/wiki/contents/articles/11608.e-book-gallery-for-microsoft-technologies.aspx</a:t>
            </a:r>
            <a:r>
              <a:rPr lang="en-US" dirty="0"/>
              <a:t> (link to Gallery that has download link)</a:t>
            </a:r>
          </a:p>
          <a:p>
            <a:r>
              <a:rPr lang="en-US" dirty="0">
                <a:hlinkClick r:id="rId5"/>
              </a:rPr>
              <a:t>Troubleshooting SQL Server </a:t>
            </a:r>
            <a:r>
              <a:rPr lang="en-US" dirty="0" err="1">
                <a:hlinkClick r:id="rId5"/>
              </a:rPr>
              <a:t>AlwaysOn</a:t>
            </a:r>
            <a:r>
              <a:rPr lang="en-US" dirty="0">
                <a:hlinkClick r:id="rId5"/>
              </a:rPr>
              <a:t> </a:t>
            </a:r>
            <a:r>
              <a:rPr lang="en-US" dirty="0" err="1">
                <a:hlinkClick r:id="rId5"/>
              </a:rPr>
              <a:t>ebook</a:t>
            </a:r>
            <a:r>
              <a:rPr lang="en-US" dirty="0">
                <a:hlinkClick r:id="rId5"/>
              </a:rPr>
              <a:t> 20131105</a:t>
            </a:r>
            <a:r>
              <a:rPr lang="en-US" dirty="0"/>
              <a:t> </a:t>
            </a:r>
            <a:r>
              <a:rPr lang="en-US" dirty="0" smtClean="0">
                <a:hlinkClick r:id="rId6"/>
              </a:rPr>
              <a:t>Troubleshooting </a:t>
            </a:r>
            <a:r>
              <a:rPr lang="en-US" dirty="0">
                <a:hlinkClick r:id="rId6"/>
              </a:rPr>
              <a:t>SQL Server </a:t>
            </a:r>
            <a:r>
              <a:rPr lang="en-US" dirty="0" err="1">
                <a:hlinkClick r:id="rId6"/>
              </a:rPr>
              <a:t>AlwaysOn</a:t>
            </a:r>
            <a:r>
              <a:rPr lang="en-US" dirty="0">
                <a:hlinkClick r:id="rId6"/>
              </a:rPr>
              <a:t> 20130921</a:t>
            </a:r>
            <a:r>
              <a:rPr lang="en-US" dirty="0"/>
              <a:t> </a:t>
            </a:r>
            <a:endParaRPr lang="en-US" dirty="0" smtClean="0"/>
          </a:p>
          <a:p>
            <a:r>
              <a:rPr lang="en-US" dirty="0" smtClean="0">
                <a:hlinkClick r:id="rId7"/>
              </a:rPr>
              <a:t>Troubleshooting </a:t>
            </a:r>
            <a:r>
              <a:rPr lang="en-US" dirty="0">
                <a:hlinkClick r:id="rId7"/>
              </a:rPr>
              <a:t>SQL Server </a:t>
            </a:r>
            <a:r>
              <a:rPr lang="en-US" dirty="0" err="1">
                <a:hlinkClick r:id="rId7"/>
              </a:rPr>
              <a:t>AlwaysOn</a:t>
            </a:r>
            <a:r>
              <a:rPr lang="en-US" dirty="0">
                <a:hlinkClick r:id="rId7"/>
              </a:rPr>
              <a:t> v1.1</a:t>
            </a:r>
            <a:r>
              <a:rPr lang="en-US" dirty="0"/>
              <a:t> </a:t>
            </a:r>
            <a:endParaRPr lang="en-US" dirty="0" smtClean="0"/>
          </a:p>
          <a:p>
            <a:r>
              <a:rPr lang="en-US" dirty="0" smtClean="0">
                <a:hlinkClick r:id="rId8"/>
              </a:rPr>
              <a:t>Troubleshooting </a:t>
            </a:r>
            <a:r>
              <a:rPr lang="en-US" dirty="0">
                <a:hlinkClick r:id="rId8"/>
              </a:rPr>
              <a:t>SQL Server </a:t>
            </a:r>
            <a:r>
              <a:rPr lang="en-US" dirty="0" err="1">
                <a:hlinkClick r:id="rId8"/>
              </a:rPr>
              <a:t>AlwaysOn</a:t>
            </a:r>
            <a:r>
              <a:rPr lang="en-US" dirty="0">
                <a:hlinkClick r:id="rId8"/>
              </a:rPr>
              <a:t> v1.0</a:t>
            </a:r>
            <a:r>
              <a:rPr lang="en-US" dirty="0"/>
              <a:t> </a:t>
            </a:r>
            <a:endParaRPr lang="en-US" dirty="0" smtClean="0"/>
          </a:p>
          <a:p>
            <a:r>
              <a:rPr lang="en-US" dirty="0" smtClean="0"/>
              <a:t>More </a:t>
            </a:r>
            <a:r>
              <a:rPr lang="en-US" dirty="0"/>
              <a:t>details of </a:t>
            </a:r>
            <a:r>
              <a:rPr lang="en-US" dirty="0" err="1"/>
              <a:t>AlwaysOn</a:t>
            </a:r>
            <a:r>
              <a:rPr lang="en-US" dirty="0"/>
              <a:t> at below links:</a:t>
            </a:r>
            <a:br>
              <a:rPr lang="en-US" dirty="0"/>
            </a:br>
            <a:r>
              <a:rPr lang="en-US" dirty="0">
                <a:hlinkClick r:id="rId9"/>
              </a:rPr>
              <a:t>http://msdn.microsoft.com/en-us/library/ff877884.aspx</a:t>
            </a:r>
            <a:r>
              <a:rPr lang="en-US" dirty="0"/>
              <a:t/>
            </a:r>
            <a:br>
              <a:rPr lang="en-US" dirty="0"/>
            </a:br>
            <a:r>
              <a:rPr lang="en-US" dirty="0"/>
              <a:t>Overview of </a:t>
            </a:r>
            <a:r>
              <a:rPr lang="en-US" dirty="0" err="1"/>
              <a:t>AlwaysOn</a:t>
            </a:r>
            <a:r>
              <a:rPr lang="en-US" dirty="0"/>
              <a:t> Availability Groups (SQL Server)</a:t>
            </a:r>
            <a:br>
              <a:rPr lang="en-US" dirty="0"/>
            </a:br>
            <a:r>
              <a:rPr lang="en-US" dirty="0">
                <a:hlinkClick r:id="rId10"/>
              </a:rPr>
              <a:t>http://</a:t>
            </a:r>
            <a:r>
              <a:rPr lang="en-US" dirty="0" smtClean="0">
                <a:hlinkClick r:id="rId10"/>
              </a:rPr>
              <a:t>www.microsoft.com/en-us/sqlserver/solutions-technologies/mission-critical-operations/high-availability.aspx</a:t>
            </a:r>
            <a:endParaRPr lang="en-US" dirty="0" smtClean="0"/>
          </a:p>
          <a:p>
            <a:r>
              <a:rPr lang="en-US" dirty="0" smtClean="0"/>
              <a:t>Look at HA Features in link below. </a:t>
            </a:r>
            <a:endParaRPr lang="en-US" dirty="0" smtClean="0">
              <a:hlinkClick r:id="rId11"/>
            </a:endParaRPr>
          </a:p>
          <a:p>
            <a:r>
              <a:rPr lang="en-US" dirty="0" smtClean="0">
                <a:hlinkClick r:id="rId11"/>
              </a:rPr>
              <a:t>http</a:t>
            </a:r>
            <a:r>
              <a:rPr lang="en-US" dirty="0">
                <a:hlinkClick r:id="rId11"/>
              </a:rPr>
              <a:t>://</a:t>
            </a:r>
            <a:r>
              <a:rPr lang="en-US" dirty="0" smtClean="0">
                <a:hlinkClick r:id="rId11"/>
              </a:rPr>
              <a:t>sqlperformance.com/2013/01/io-subsystem/trimming-more-transaction-log-fat</a:t>
            </a:r>
            <a:endParaRPr lang="en-US" dirty="0" smtClean="0"/>
          </a:p>
          <a:p>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Troubleshooting</a:t>
            </a:r>
            <a:endParaRPr lang="en-US" dirty="0"/>
          </a:p>
        </p:txBody>
      </p:sp>
    </p:spTree>
    <p:extLst>
      <p:ext uri="{BB962C8B-B14F-4D97-AF65-F5344CB8AC3E}">
        <p14:creationId xmlns:p14="http://schemas.microsoft.com/office/powerpoint/2010/main" val="33656267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http://www.mssqltips.com/sqlservertip/2573/monitor-sql-server-alwayson-availability-groups</a:t>
            </a:r>
            <a:r>
              <a:rPr lang="en-US" dirty="0" smtClean="0">
                <a:hlinkClick r:id="rId2"/>
              </a:rPr>
              <a:t>/</a:t>
            </a:r>
            <a:endParaRPr lang="en-US" dirty="0" smtClean="0"/>
          </a:p>
          <a:p>
            <a:r>
              <a:rPr lang="en-US" dirty="0" smtClean="0">
                <a:hlinkClick r:id="rId3"/>
              </a:rPr>
              <a:t>https://technet.microsoft.com/en-us/library/dn135338%28v=sql.110%29.aspx</a:t>
            </a:r>
            <a:endParaRPr lang="en-US" dirty="0" smtClean="0"/>
          </a:p>
          <a:p>
            <a:endParaRPr lang="en-US" dirty="0"/>
          </a:p>
        </p:txBody>
      </p:sp>
      <p:sp>
        <p:nvSpPr>
          <p:cNvPr id="3" name="Title 2"/>
          <p:cNvSpPr>
            <a:spLocks noGrp="1"/>
          </p:cNvSpPr>
          <p:nvPr>
            <p:ph type="title"/>
          </p:nvPr>
        </p:nvSpPr>
        <p:spPr/>
        <p:txBody>
          <a:bodyPr/>
          <a:lstStyle/>
          <a:p>
            <a:r>
              <a:rPr lang="en-US" dirty="0"/>
              <a:t>M</a:t>
            </a:r>
            <a:r>
              <a:rPr lang="en-US" dirty="0" smtClean="0"/>
              <a:t>onitoring</a:t>
            </a:r>
            <a:endParaRPr lang="en-US" dirty="0"/>
          </a:p>
        </p:txBody>
      </p:sp>
    </p:spTree>
    <p:extLst>
      <p:ext uri="{BB962C8B-B14F-4D97-AF65-F5344CB8AC3E}">
        <p14:creationId xmlns:p14="http://schemas.microsoft.com/office/powerpoint/2010/main" val="3130213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1800" dirty="0"/>
              <a:t>List the wait types for </a:t>
            </a:r>
            <a:r>
              <a:rPr lang="en-US" sz="1800" dirty="0" err="1"/>
              <a:t>AlwaysOn</a:t>
            </a:r>
            <a:r>
              <a:rPr lang="en-US" sz="1800" dirty="0">
                <a:solidFill>
                  <a:srgbClr val="FFFF00"/>
                </a:solidFill>
              </a:rPr>
              <a:t>:</a:t>
            </a:r>
          </a:p>
          <a:p>
            <a:pPr marL="295275" lvl="2" indent="0">
              <a:buNone/>
            </a:pPr>
            <a:r>
              <a:rPr lang="en-US" dirty="0">
                <a:solidFill>
                  <a:schemeClr val="tx1">
                    <a:lumMod val="75000"/>
                    <a:lumOff val="25000"/>
                  </a:schemeClr>
                </a:solidFill>
              </a:rPr>
              <a:t>	SELECT * FROM </a:t>
            </a:r>
            <a:r>
              <a:rPr lang="en-US" dirty="0" err="1">
                <a:solidFill>
                  <a:schemeClr val="tx1">
                    <a:lumMod val="75000"/>
                    <a:lumOff val="25000"/>
                  </a:schemeClr>
                </a:solidFill>
              </a:rPr>
              <a:t>sys.dm_os_wait_stats</a:t>
            </a:r>
            <a:r>
              <a:rPr lang="en-US" dirty="0">
                <a:solidFill>
                  <a:schemeClr val="tx1">
                    <a:lumMod val="75000"/>
                    <a:lumOff val="25000"/>
                  </a:schemeClr>
                </a:solidFill>
              </a:rPr>
              <a:t> </a:t>
            </a:r>
          </a:p>
          <a:p>
            <a:pPr marL="914400" lvl="2" indent="0">
              <a:buNone/>
            </a:pPr>
            <a:r>
              <a:rPr lang="en-US" dirty="0">
                <a:solidFill>
                  <a:schemeClr val="tx1">
                    <a:lumMod val="75000"/>
                    <a:lumOff val="25000"/>
                  </a:schemeClr>
                </a:solidFill>
              </a:rPr>
              <a:t>WHERE </a:t>
            </a:r>
            <a:r>
              <a:rPr lang="en-US" dirty="0" err="1">
                <a:solidFill>
                  <a:schemeClr val="tx1">
                    <a:lumMod val="75000"/>
                    <a:lumOff val="25000"/>
                  </a:schemeClr>
                </a:solidFill>
              </a:rPr>
              <a:t>wait_type</a:t>
            </a:r>
            <a:r>
              <a:rPr lang="en-US" dirty="0">
                <a:solidFill>
                  <a:schemeClr val="tx1">
                    <a:lumMod val="75000"/>
                    <a:lumOff val="25000"/>
                  </a:schemeClr>
                </a:solidFill>
              </a:rPr>
              <a:t> LIKE '%</a:t>
            </a:r>
            <a:r>
              <a:rPr lang="en-US" dirty="0" err="1">
                <a:solidFill>
                  <a:schemeClr val="tx1">
                    <a:lumMod val="75000"/>
                    <a:lumOff val="25000"/>
                  </a:schemeClr>
                </a:solidFill>
              </a:rPr>
              <a:t>hadr</a:t>
            </a:r>
            <a:r>
              <a:rPr lang="en-US" dirty="0">
                <a:solidFill>
                  <a:schemeClr val="tx1">
                    <a:lumMod val="75000"/>
                    <a:lumOff val="25000"/>
                  </a:schemeClr>
                </a:solidFill>
              </a:rPr>
              <a:t>%'</a:t>
            </a:r>
          </a:p>
          <a:p>
            <a:pPr lvl="1"/>
            <a:r>
              <a:rPr lang="en-US" sz="1800" dirty="0">
                <a:solidFill>
                  <a:schemeClr val="tx1">
                    <a:lumMod val="75000"/>
                    <a:lumOff val="25000"/>
                  </a:schemeClr>
                </a:solidFill>
                <a:hlinkClick r:id="rId2"/>
              </a:rPr>
              <a:t>http://msdn.microsoft.com/en-us/library/dn135332.aspx</a:t>
            </a:r>
            <a:endParaRPr lang="en-US" sz="1800" dirty="0">
              <a:solidFill>
                <a:schemeClr val="tx1">
                  <a:lumMod val="75000"/>
                  <a:lumOff val="25000"/>
                </a:schemeClr>
              </a:solidFill>
            </a:endParaRPr>
          </a:p>
          <a:p>
            <a:pPr lvl="1"/>
            <a:r>
              <a:rPr lang="en-US" sz="1800" dirty="0">
                <a:solidFill>
                  <a:schemeClr val="tx1">
                    <a:lumMod val="75000"/>
                    <a:lumOff val="25000"/>
                  </a:schemeClr>
                </a:solidFill>
                <a:hlinkClick r:id="rId3"/>
              </a:rPr>
              <a:t>http://msdn.microsoft.com/en-us/library/ms179984.aspx#waittypes</a:t>
            </a:r>
            <a:endParaRPr lang="en-US" sz="1800" dirty="0">
              <a:solidFill>
                <a:schemeClr val="tx1">
                  <a:lumMod val="75000"/>
                  <a:lumOff val="25000"/>
                </a:schemeClr>
              </a:solidFill>
            </a:endParaRPr>
          </a:p>
          <a:p>
            <a:pPr lvl="2"/>
            <a:r>
              <a:rPr lang="en-US" sz="1800" dirty="0"/>
              <a:t>HADR_SYNC_COMMIT</a:t>
            </a:r>
          </a:p>
          <a:p>
            <a:pPr lvl="2"/>
            <a:r>
              <a:rPr lang="en-US" sz="1800" dirty="0"/>
              <a:t>HADR_SYNCHRONIZING_THROTTLE</a:t>
            </a:r>
          </a:p>
          <a:p>
            <a:pPr lvl="2"/>
            <a:r>
              <a:rPr lang="en-US" sz="1800" dirty="0"/>
              <a:t>HADR_CLUSAPI_CALL</a:t>
            </a:r>
          </a:p>
          <a:p>
            <a:pPr lvl="2"/>
            <a:r>
              <a:rPr lang="en-US" dirty="0">
                <a:hlinkClick r:id="rId4"/>
              </a:rPr>
              <a:t>https://www.simple-talk.com/sql/database-administration/a-first-look-at-sql-server-2012-availability-group-wait-statistics/</a:t>
            </a:r>
            <a:endParaRPr lang="en-US" dirty="0"/>
          </a:p>
          <a:p>
            <a:pPr lvl="2"/>
            <a:endParaRPr lang="en-US" dirty="0" smtClean="0">
              <a:solidFill>
                <a:srgbClr val="FFFF00"/>
              </a:solidFill>
            </a:endParaRPr>
          </a:p>
          <a:p>
            <a:pPr lvl="2"/>
            <a:endParaRPr lang="en-US" dirty="0">
              <a:solidFill>
                <a:srgbClr val="FFFF00"/>
              </a:solidFill>
            </a:endParaRPr>
          </a:p>
          <a:p>
            <a:endParaRPr lang="en-US" dirty="0"/>
          </a:p>
        </p:txBody>
      </p:sp>
      <p:sp>
        <p:nvSpPr>
          <p:cNvPr id="3" name="Title 2"/>
          <p:cNvSpPr>
            <a:spLocks noGrp="1"/>
          </p:cNvSpPr>
          <p:nvPr>
            <p:ph type="title"/>
          </p:nvPr>
        </p:nvSpPr>
        <p:spPr/>
        <p:txBody>
          <a:bodyPr/>
          <a:lstStyle/>
          <a:p>
            <a:r>
              <a:rPr lang="en-US" dirty="0" smtClean="0"/>
              <a:t>Waits </a:t>
            </a:r>
            <a:endParaRPr lang="en-US" dirty="0"/>
          </a:p>
        </p:txBody>
      </p:sp>
    </p:spTree>
    <p:extLst>
      <p:ext uri="{BB962C8B-B14F-4D97-AF65-F5344CB8AC3E}">
        <p14:creationId xmlns:p14="http://schemas.microsoft.com/office/powerpoint/2010/main" val="2539561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AlwaysOn</a:t>
            </a:r>
            <a:r>
              <a:rPr lang="en-US" dirty="0"/>
              <a:t> ≠ Availability Groups </a:t>
            </a:r>
          </a:p>
          <a:p>
            <a:r>
              <a:rPr lang="en-US" dirty="0" err="1"/>
              <a:t>AlwaysOn</a:t>
            </a:r>
            <a:r>
              <a:rPr lang="en-US" dirty="0"/>
              <a:t> = { SQL Server Failover Cluster Instances, Availability Groups }</a:t>
            </a:r>
          </a:p>
          <a:p>
            <a:r>
              <a:rPr lang="en-US" dirty="0"/>
              <a:t>Availability Groups ≠ Failover Cluster Instances </a:t>
            </a:r>
            <a:endParaRPr lang="en-US" dirty="0" smtClean="0"/>
          </a:p>
          <a:p>
            <a:r>
              <a:rPr lang="en-US" dirty="0" smtClean="0"/>
              <a:t>Availability </a:t>
            </a:r>
            <a:r>
              <a:rPr lang="en-US" dirty="0"/>
              <a:t>Groups ≠ Database </a:t>
            </a:r>
            <a:r>
              <a:rPr lang="en-US" dirty="0" smtClean="0"/>
              <a:t>Mirroring </a:t>
            </a:r>
            <a:endParaRPr lang="en-US" dirty="0"/>
          </a:p>
          <a:p>
            <a:r>
              <a:rPr lang="en-US" dirty="0"/>
              <a:t>AG listener similar to FCI virtual IP</a:t>
            </a:r>
            <a:r>
              <a:rPr lang="en-US" dirty="0" smtClean="0"/>
              <a:t>.</a:t>
            </a:r>
          </a:p>
          <a:p>
            <a:endParaRPr lang="en-US" dirty="0" smtClean="0"/>
          </a:p>
          <a:p>
            <a:r>
              <a:rPr lang="en-US" dirty="0" smtClean="0"/>
              <a:t>Fun Fact: NO RT click rename of AG or AG listener. </a:t>
            </a:r>
            <a:r>
              <a:rPr lang="en-US" b="1" dirty="0" smtClean="0">
                <a:solidFill>
                  <a:srgbClr val="FF0000"/>
                </a:solidFill>
              </a:rPr>
              <a:t>SO PLAN AHEAD… </a:t>
            </a:r>
            <a:endParaRPr lang="en-US" b="1" dirty="0">
              <a:solidFill>
                <a:srgbClr val="FF0000"/>
              </a:solidFill>
            </a:endParaRPr>
          </a:p>
        </p:txBody>
      </p:sp>
      <p:sp>
        <p:nvSpPr>
          <p:cNvPr id="3" name="Title 2"/>
          <p:cNvSpPr>
            <a:spLocks noGrp="1"/>
          </p:cNvSpPr>
          <p:nvPr>
            <p:ph type="title"/>
          </p:nvPr>
        </p:nvSpPr>
        <p:spPr/>
        <p:txBody>
          <a:bodyPr/>
          <a:lstStyle/>
          <a:p>
            <a:r>
              <a:rPr lang="en-US" dirty="0"/>
              <a:t>Setting the Stage</a:t>
            </a:r>
          </a:p>
        </p:txBody>
      </p:sp>
    </p:spTree>
    <p:extLst>
      <p:ext uri="{BB962C8B-B14F-4D97-AF65-F5344CB8AC3E}">
        <p14:creationId xmlns:p14="http://schemas.microsoft.com/office/powerpoint/2010/main" val="1031599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a:t>Microsoft Links that describes prerequisites, restrictions, and recommendations for Availability Groups (AGs), this should be helpful.  </a:t>
            </a:r>
          </a:p>
          <a:p>
            <a:r>
              <a:rPr lang="en-US" dirty="0"/>
              <a:t>The List of prerequisites, restrictions, and recommendations covers 9 different categories of which SQL server is just one.</a:t>
            </a:r>
          </a:p>
          <a:p>
            <a:r>
              <a:rPr lang="en-US" u="sng" dirty="0">
                <a:hlinkClick r:id="rId2"/>
              </a:rPr>
              <a:t>https://</a:t>
            </a:r>
            <a:r>
              <a:rPr lang="en-US" u="sng" dirty="0" smtClean="0">
                <a:hlinkClick r:id="rId2"/>
              </a:rPr>
              <a:t>msdn.microsoft.com/en-us/library/ff878487%28SQL.110%29.aspx#ServerInstance</a:t>
            </a:r>
            <a:endParaRPr lang="en-US" u="sng" dirty="0" smtClean="0"/>
          </a:p>
          <a:p>
            <a:r>
              <a:rPr lang="en-US" dirty="0"/>
              <a:t>All nodes need to belong to the same Windows Server </a:t>
            </a:r>
            <a:r>
              <a:rPr lang="en-US" dirty="0" smtClean="0"/>
              <a:t>cluster</a:t>
            </a:r>
          </a:p>
          <a:p>
            <a:r>
              <a:rPr lang="en-US" dirty="0"/>
              <a:t>To administer a </a:t>
            </a:r>
            <a:r>
              <a:rPr lang="en-US" dirty="0" smtClean="0"/>
              <a:t>WSFC, </a:t>
            </a:r>
            <a:r>
              <a:rPr lang="en-US" dirty="0"/>
              <a:t>the user must be a system administrator on every cluster node. </a:t>
            </a:r>
            <a:endParaRPr lang="en-US" dirty="0" smtClean="0"/>
          </a:p>
          <a:p>
            <a:r>
              <a:rPr lang="en-US" dirty="0" smtClean="0"/>
              <a:t>AD permissions required to create </a:t>
            </a:r>
            <a:r>
              <a:rPr lang="en-US" dirty="0"/>
              <a:t>AG </a:t>
            </a:r>
            <a:r>
              <a:rPr lang="en-US" dirty="0" smtClean="0"/>
              <a:t>listener ("</a:t>
            </a:r>
            <a:r>
              <a:rPr lang="en-US" dirty="0"/>
              <a:t>Create Computer object" </a:t>
            </a:r>
            <a:r>
              <a:rPr lang="en-US" dirty="0" smtClean="0"/>
              <a:t>permission).</a:t>
            </a:r>
          </a:p>
          <a:p>
            <a:pPr lvl="1"/>
            <a:r>
              <a:rPr lang="en-US" dirty="0">
                <a:hlinkClick r:id="rId3"/>
              </a:rPr>
              <a:t>https://</a:t>
            </a:r>
            <a:r>
              <a:rPr lang="en-US" dirty="0" smtClean="0">
                <a:hlinkClick r:id="rId3"/>
              </a:rPr>
              <a:t>msdn.microsoft.com/en-us/library/hh213080.aspx</a:t>
            </a:r>
            <a:r>
              <a:rPr lang="en-US" dirty="0" smtClean="0"/>
              <a:t>  --as well as Cluster permissions</a:t>
            </a:r>
          </a:p>
          <a:p>
            <a:r>
              <a:rPr lang="en-US" dirty="0" smtClean="0"/>
              <a:t>Fun Fact: If you delete and recreate a WSFC </a:t>
            </a:r>
            <a:r>
              <a:rPr lang="en-US" dirty="0" smtClean="0"/>
              <a:t>you </a:t>
            </a:r>
            <a:r>
              <a:rPr lang="en-US" dirty="0" smtClean="0"/>
              <a:t>must disable and re-enable the AG feature per instance. </a:t>
            </a:r>
            <a:endParaRPr lang="en-US" dirty="0"/>
          </a:p>
          <a:p>
            <a:r>
              <a:rPr lang="en-US" dirty="0"/>
              <a:t>The maximum number of threads used by availability groups is the configured setting for the maximum number of server threads ('max worker threads') minus 40. </a:t>
            </a:r>
          </a:p>
          <a:p>
            <a:r>
              <a:rPr lang="en-US" dirty="0"/>
              <a:t> </a:t>
            </a:r>
            <a:r>
              <a:rPr lang="en-US" dirty="0" smtClean="0"/>
              <a:t>Can be part of an FCI but limitations</a:t>
            </a:r>
          </a:p>
          <a:p>
            <a:pPr lvl="1"/>
            <a:r>
              <a:rPr lang="en-US" dirty="0" smtClean="0"/>
              <a:t>No automatic failover of AG</a:t>
            </a:r>
          </a:p>
          <a:p>
            <a:pPr lvl="1"/>
            <a:r>
              <a:rPr lang="en-US" dirty="0" smtClean="0"/>
              <a:t>Network Name change must remove AG first</a:t>
            </a:r>
            <a:endParaRPr lang="en-US" dirty="0"/>
          </a:p>
          <a:p>
            <a:pPr lvl="1"/>
            <a:r>
              <a:rPr lang="en-US" dirty="0">
                <a:hlinkClick r:id="rId4"/>
              </a:rPr>
              <a:t>https://msdn.microsoft.com/en-us/library/ff878487(v=sql.110).aspx#NetworkConnect</a:t>
            </a:r>
            <a:endParaRPr lang="en-US" dirty="0" smtClean="0"/>
          </a:p>
          <a:p>
            <a:pPr lvl="1"/>
            <a:endParaRPr lang="en-US" dirty="0"/>
          </a:p>
          <a:p>
            <a:r>
              <a:rPr lang="en-US" dirty="0"/>
              <a:t>Please consider Server 2012 r2 to take advantage of dynamic quorum.  Loss of quorum is one of the most significant challenges with AGs and this feature addresses part of the </a:t>
            </a:r>
            <a:r>
              <a:rPr lang="en-US" dirty="0" smtClean="0"/>
              <a:t>issue.</a:t>
            </a:r>
          </a:p>
          <a:p>
            <a:pPr lvl="1"/>
            <a:r>
              <a:rPr lang="en-US" dirty="0" smtClean="0"/>
              <a:t>&lt; </a:t>
            </a:r>
            <a:r>
              <a:rPr lang="en-US" dirty="0"/>
              <a:t>P</a:t>
            </a:r>
            <a:r>
              <a:rPr lang="en-US" dirty="0" smtClean="0"/>
              <a:t>atches</a:t>
            </a:r>
            <a:endParaRPr lang="en-US" dirty="0"/>
          </a:p>
          <a:p>
            <a:pPr lvl="1"/>
            <a:r>
              <a:rPr lang="en-US" u="sng" dirty="0">
                <a:hlinkClick r:id="rId5"/>
              </a:rPr>
              <a:t>https://technet.microsoft.com/en-us/library/dn265972.aspx</a:t>
            </a:r>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Prerequisites for Availability Groups</a:t>
            </a:r>
          </a:p>
        </p:txBody>
      </p:sp>
    </p:spTree>
    <p:extLst>
      <p:ext uri="{BB962C8B-B14F-4D97-AF65-F5344CB8AC3E}">
        <p14:creationId xmlns:p14="http://schemas.microsoft.com/office/powerpoint/2010/main" val="4069305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nSpc>
                <a:spcPct val="150000"/>
              </a:lnSpc>
            </a:pPr>
            <a:r>
              <a:rPr lang="en-US" dirty="0"/>
              <a:t>SQL </a:t>
            </a:r>
            <a:r>
              <a:rPr lang="en-US" dirty="0" smtClean="0"/>
              <a:t>Enterprise Edition (until 2016)</a:t>
            </a:r>
          </a:p>
          <a:p>
            <a:pPr>
              <a:lnSpc>
                <a:spcPct val="150000"/>
              </a:lnSpc>
            </a:pPr>
            <a:r>
              <a:rPr lang="en-US" dirty="0" smtClean="0"/>
              <a:t>Static Port recommended and becomes mandatory with Read only routing (URL requires port)</a:t>
            </a:r>
            <a:endParaRPr lang="en-US" dirty="0"/>
          </a:p>
          <a:p>
            <a:r>
              <a:rPr lang="en-US" dirty="0" smtClean="0"/>
              <a:t>SQL </a:t>
            </a:r>
            <a:r>
              <a:rPr lang="en-US" dirty="0"/>
              <a:t>Server Collation needs to be the same on each instance</a:t>
            </a:r>
          </a:p>
          <a:p>
            <a:r>
              <a:rPr lang="en-US" dirty="0"/>
              <a:t>Availability groups on each instance must be enabled</a:t>
            </a:r>
          </a:p>
          <a:p>
            <a:r>
              <a:rPr lang="en-US" dirty="0"/>
              <a:t>Each SQL Server instance requires a database-mirroring endpoint</a:t>
            </a:r>
          </a:p>
          <a:p>
            <a:r>
              <a:rPr lang="en-US" dirty="0"/>
              <a:t>If FILESTREAM is required, it needs to be configured on each instance</a:t>
            </a:r>
          </a:p>
          <a:p>
            <a:r>
              <a:rPr lang="en-US" dirty="0"/>
              <a:t>Contained databases require the </a:t>
            </a:r>
            <a:r>
              <a:rPr lang="en-US" b="1" dirty="0"/>
              <a:t>Contained Database Authentication</a:t>
            </a:r>
            <a:r>
              <a:rPr lang="en-US" dirty="0"/>
              <a:t> server option be set to </a:t>
            </a:r>
            <a:r>
              <a:rPr lang="en-US" b="1" dirty="0"/>
              <a:t>1 </a:t>
            </a:r>
            <a:r>
              <a:rPr lang="en-US" dirty="0"/>
              <a:t>on each </a:t>
            </a:r>
            <a:r>
              <a:rPr lang="en-US" dirty="0" smtClean="0"/>
              <a:t>instance</a:t>
            </a:r>
          </a:p>
          <a:p>
            <a:r>
              <a:rPr lang="en-US" dirty="0"/>
              <a:t>An additional item for consideration is that Cross-Database Transactions and distributed transactions are Not Supported For Database Mirroring or </a:t>
            </a:r>
            <a:r>
              <a:rPr lang="en-US" dirty="0" err="1"/>
              <a:t>AlwaysOn</a:t>
            </a:r>
            <a:r>
              <a:rPr lang="en-US" dirty="0"/>
              <a:t> Availability Groups (SQL Server)</a:t>
            </a:r>
          </a:p>
          <a:p>
            <a:pPr lvl="1"/>
            <a:r>
              <a:rPr lang="en-US" u="sng" dirty="0">
                <a:hlinkClick r:id="rId3"/>
              </a:rPr>
              <a:t>http://msdn.microsoft.com/en-us/library/ms366279.aspx</a:t>
            </a:r>
            <a:endParaRPr lang="en-US" dirty="0"/>
          </a:p>
          <a:p>
            <a:r>
              <a:rPr lang="en-US" dirty="0" smtClean="0"/>
              <a:t>This link </a:t>
            </a:r>
            <a:r>
              <a:rPr lang="en-US" dirty="0"/>
              <a:t>discusses performance considerations and capacity planning.  Please notice heavy use of </a:t>
            </a:r>
            <a:r>
              <a:rPr lang="en-US" dirty="0" err="1"/>
              <a:t>tempdb</a:t>
            </a:r>
            <a:r>
              <a:rPr lang="en-US" dirty="0"/>
              <a:t> </a:t>
            </a:r>
          </a:p>
          <a:p>
            <a:pPr lvl="1"/>
            <a:r>
              <a:rPr lang="en-US" u="sng" dirty="0">
                <a:hlinkClick r:id="rId4"/>
              </a:rPr>
              <a:t>http://technet.microsoft.com/en-us/library/ff878253.aspx#Performance</a:t>
            </a:r>
            <a:endParaRPr lang="en-US" dirty="0"/>
          </a:p>
          <a:p>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SQL Prerequisites </a:t>
            </a:r>
            <a:r>
              <a:rPr lang="en-US" dirty="0"/>
              <a:t>for Availability Groups</a:t>
            </a:r>
          </a:p>
        </p:txBody>
      </p:sp>
    </p:spTree>
    <p:extLst>
      <p:ext uri="{BB962C8B-B14F-4D97-AF65-F5344CB8AC3E}">
        <p14:creationId xmlns:p14="http://schemas.microsoft.com/office/powerpoint/2010/main" val="763598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smtClean="0"/>
              <a:t>Very nice because it list </a:t>
            </a:r>
            <a:r>
              <a:rPr lang="en-US" dirty="0"/>
              <a:t>CUs &amp; fixes to CUs</a:t>
            </a:r>
          </a:p>
          <a:p>
            <a:r>
              <a:rPr lang="en-US" dirty="0" smtClean="0">
                <a:hlinkClick r:id="rId3"/>
              </a:rPr>
              <a:t>http</a:t>
            </a:r>
            <a:r>
              <a:rPr lang="en-US" dirty="0">
                <a:hlinkClick r:id="rId3"/>
              </a:rPr>
              <a:t>://blogs.sqlsentry.com/team-posts/latest-builds-sql-server-2012</a:t>
            </a:r>
            <a:r>
              <a:rPr lang="en-US" dirty="0" smtClean="0">
                <a:hlinkClick r:id="rId3"/>
              </a:rPr>
              <a:t>/</a:t>
            </a:r>
            <a:endParaRPr lang="en-US" dirty="0" smtClean="0"/>
          </a:p>
          <a:p>
            <a:r>
              <a:rPr lang="en-US" dirty="0" smtClean="0">
                <a:hlinkClick r:id="rId4"/>
              </a:rPr>
              <a:t>http</a:t>
            </a:r>
            <a:r>
              <a:rPr lang="en-US" dirty="0">
                <a:hlinkClick r:id="rId4"/>
              </a:rPr>
              <a:t>://blogs.sqlsentry.com/team-posts/latest-builds-sql-server-2014</a:t>
            </a:r>
            <a:r>
              <a:rPr lang="en-US" dirty="0" smtClean="0">
                <a:hlinkClick r:id="rId4"/>
              </a:rPr>
              <a:t>/</a:t>
            </a:r>
            <a:endParaRPr lang="en-US" dirty="0" smtClean="0"/>
          </a:p>
          <a:p>
            <a:r>
              <a:rPr lang="en-US" dirty="0">
                <a:hlinkClick r:id="rId5"/>
              </a:rPr>
              <a:t>http://sqlserverupdates.com</a:t>
            </a:r>
            <a:r>
              <a:rPr lang="en-US" dirty="0" smtClean="0">
                <a:hlinkClick r:id="rId5"/>
              </a:rPr>
              <a:t>/</a:t>
            </a:r>
            <a:endParaRPr lang="en-US" dirty="0" smtClean="0"/>
          </a:p>
          <a:p>
            <a:endParaRPr lang="en-US" dirty="0"/>
          </a:p>
          <a:p>
            <a:endParaRPr lang="en-US" dirty="0"/>
          </a:p>
        </p:txBody>
      </p:sp>
      <p:sp>
        <p:nvSpPr>
          <p:cNvPr id="3" name="Title 2"/>
          <p:cNvSpPr>
            <a:spLocks noGrp="1"/>
          </p:cNvSpPr>
          <p:nvPr>
            <p:ph type="title"/>
          </p:nvPr>
        </p:nvSpPr>
        <p:spPr/>
        <p:txBody>
          <a:bodyPr/>
          <a:lstStyle/>
          <a:p>
            <a:r>
              <a:rPr lang="en-US" dirty="0" smtClean="0"/>
              <a:t>SP</a:t>
            </a:r>
            <a:endParaRPr lang="en-US" dirty="0"/>
          </a:p>
        </p:txBody>
      </p:sp>
    </p:spTree>
    <p:extLst>
      <p:ext uri="{BB962C8B-B14F-4D97-AF65-F5344CB8AC3E}">
        <p14:creationId xmlns:p14="http://schemas.microsoft.com/office/powerpoint/2010/main" val="4123962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638800"/>
          </a:xfrm>
        </p:spPr>
        <p:txBody>
          <a:bodyPr>
            <a:normAutofit fontScale="47500" lnSpcReduction="20000"/>
          </a:bodyPr>
          <a:lstStyle/>
          <a:p>
            <a:r>
              <a:rPr lang="en-US" dirty="0"/>
              <a:t>Be a user database. System databases cannot belong to an availability group.</a:t>
            </a:r>
          </a:p>
          <a:p>
            <a:r>
              <a:rPr lang="en-US" dirty="0"/>
              <a:t>Reside on the instance of SQL Server where you create the availability group and be accessible to the server instance. </a:t>
            </a:r>
          </a:p>
          <a:p>
            <a:r>
              <a:rPr lang="en-US" dirty="0"/>
              <a:t>Be a read-write database. Read-only databases cannot be added to an availability group. </a:t>
            </a:r>
          </a:p>
          <a:p>
            <a:r>
              <a:rPr lang="en-US" dirty="0"/>
              <a:t>Be a multi-user database. </a:t>
            </a:r>
          </a:p>
          <a:p>
            <a:r>
              <a:rPr lang="en-US" dirty="0" smtClean="0"/>
              <a:t>Does not </a:t>
            </a:r>
            <a:r>
              <a:rPr lang="en-US" dirty="0"/>
              <a:t>use AUTO_CLOSE.</a:t>
            </a:r>
          </a:p>
          <a:p>
            <a:r>
              <a:rPr lang="en-US" dirty="0"/>
              <a:t>Use the full recovery model (also known </a:t>
            </a:r>
            <a:r>
              <a:rPr lang="en-US" dirty="0" smtClean="0"/>
              <a:t>as </a:t>
            </a:r>
            <a:r>
              <a:rPr lang="en-US" dirty="0"/>
              <a:t>full recovery mode).</a:t>
            </a:r>
          </a:p>
          <a:p>
            <a:r>
              <a:rPr lang="en-US" dirty="0"/>
              <a:t>Possess at least one full database backup. -- AFTER SETTING TO FULL</a:t>
            </a:r>
          </a:p>
          <a:p>
            <a:r>
              <a:rPr lang="en-US" dirty="0"/>
              <a:t>	After setting a database to full recovery mode, a full backup is required to initiate the full-recovery log </a:t>
            </a:r>
            <a:r>
              <a:rPr lang="en-US" dirty="0" smtClean="0"/>
              <a:t>	chain</a:t>
            </a:r>
            <a:r>
              <a:rPr lang="en-US" dirty="0"/>
              <a:t>.</a:t>
            </a:r>
          </a:p>
          <a:p>
            <a:r>
              <a:rPr lang="en-US" dirty="0"/>
              <a:t>Not belong to any existing availability group.</a:t>
            </a:r>
          </a:p>
          <a:p>
            <a:r>
              <a:rPr lang="en-US" dirty="0"/>
              <a:t>Not be configured for database mirroring</a:t>
            </a:r>
            <a:r>
              <a:rPr lang="en-US" dirty="0" smtClean="0"/>
              <a:t>.</a:t>
            </a:r>
          </a:p>
          <a:p>
            <a:r>
              <a:rPr lang="en-US" dirty="0"/>
              <a:t>The name of the secondary database must be the same as the name of the primary </a:t>
            </a:r>
            <a:r>
              <a:rPr lang="en-US" dirty="0" smtClean="0"/>
              <a:t>database.</a:t>
            </a:r>
            <a:endParaRPr lang="en-US" dirty="0"/>
          </a:p>
          <a:p>
            <a:r>
              <a:rPr lang="en-US" dirty="0"/>
              <a:t>Different file paths OK but </a:t>
            </a:r>
          </a:p>
          <a:p>
            <a:r>
              <a:rPr lang="en-US" dirty="0"/>
              <a:t>	can not use part of the wizard (full option of data synchronization. </a:t>
            </a:r>
          </a:p>
          <a:p>
            <a:r>
              <a:rPr lang="en-US" dirty="0"/>
              <a:t>	adding additional files may fail causing.....not synchronizing state</a:t>
            </a:r>
          </a:p>
          <a:p>
            <a:r>
              <a:rPr lang="en-US" dirty="0"/>
              <a:t>	</a:t>
            </a:r>
            <a:r>
              <a:rPr lang="en-US" dirty="0">
                <a:hlinkClick r:id="rId3"/>
              </a:rPr>
              <a:t>https://msdn.microsoft.com/en-us/library/hh510190(v=sql.110).</a:t>
            </a:r>
            <a:r>
              <a:rPr lang="en-US" dirty="0" smtClean="0">
                <a:hlinkClick r:id="rId3"/>
              </a:rPr>
              <a:t>aspx</a:t>
            </a:r>
            <a:endParaRPr lang="en-US" dirty="0" smtClean="0"/>
          </a:p>
          <a:p>
            <a:r>
              <a:rPr lang="en-US" dirty="0" smtClean="0"/>
              <a:t>Using Log shipping  yes it is possible.</a:t>
            </a:r>
          </a:p>
          <a:p>
            <a:r>
              <a:rPr lang="en-US" dirty="0"/>
              <a:t> </a:t>
            </a:r>
            <a:r>
              <a:rPr lang="en-US" dirty="0">
                <a:hlinkClick r:id="rId4"/>
              </a:rPr>
              <a:t>https://msdn.microsoft.com/en-us/library/hh758463(v=sql.110).</a:t>
            </a:r>
            <a:r>
              <a:rPr lang="en-US" dirty="0" smtClean="0">
                <a:hlinkClick r:id="rId4"/>
              </a:rPr>
              <a:t>aspx</a:t>
            </a:r>
            <a:endParaRPr lang="en-US" dirty="0" smtClean="0"/>
          </a:p>
          <a:p>
            <a:r>
              <a:rPr lang="en-US" dirty="0" smtClean="0"/>
              <a:t>SharePoint  yes depending on version and function  &lt;=PLEASE, PLEASE ensure the SharePoint type database supports the type of DR or HA</a:t>
            </a:r>
          </a:p>
          <a:p>
            <a:r>
              <a:rPr lang="en-US" dirty="0" smtClean="0"/>
              <a:t>Consider the database properties before you restore b\c certain alter statements are </a:t>
            </a:r>
          </a:p>
          <a:p>
            <a:pPr lvl="1"/>
            <a:r>
              <a:rPr lang="en-US" dirty="0" smtClean="0"/>
              <a:t>either not supported  (alter database set </a:t>
            </a:r>
            <a:r>
              <a:rPr lang="en-US" dirty="0" err="1" smtClean="0"/>
              <a:t>enable_broker</a:t>
            </a:r>
            <a:r>
              <a:rPr lang="en-US" dirty="0" smtClean="0"/>
              <a:t>  -- this is tricky cause you have to restore with enable broker)</a:t>
            </a:r>
          </a:p>
          <a:p>
            <a:pPr lvl="1"/>
            <a:r>
              <a:rPr lang="en-US" dirty="0" smtClean="0"/>
              <a:t>do not carry over to secondary (alter authorization DB Owner )</a:t>
            </a:r>
          </a:p>
          <a:p>
            <a:pPr lvl="1"/>
            <a:r>
              <a:rPr lang="en-US" dirty="0" smtClean="0"/>
              <a:t>SQL 2014 </a:t>
            </a:r>
            <a:r>
              <a:rPr lang="en-US" dirty="0"/>
              <a:t>Delayed Durability </a:t>
            </a:r>
            <a:r>
              <a:rPr lang="en-US" dirty="0" smtClean="0"/>
              <a:t>IS supported.</a:t>
            </a:r>
          </a:p>
          <a:p>
            <a:pPr lvl="1"/>
            <a:r>
              <a:rPr lang="en-US" dirty="0" smtClean="0"/>
              <a:t>Drop database remove from AG first.</a:t>
            </a:r>
          </a:p>
          <a:p>
            <a:pPr lvl="1"/>
            <a:endParaRPr lang="en-US" dirty="0" smtClean="0"/>
          </a:p>
          <a:p>
            <a:pPr lvl="1"/>
            <a:endParaRPr lang="en-US" dirty="0"/>
          </a:p>
          <a:p>
            <a:pPr lvl="1"/>
            <a:endParaRPr lang="en-US"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DB </a:t>
            </a:r>
            <a:r>
              <a:rPr lang="en-US" dirty="0"/>
              <a:t>Prerequisites for </a:t>
            </a:r>
            <a:r>
              <a:rPr lang="en-US" dirty="0" smtClean="0"/>
              <a:t>AGs</a:t>
            </a:r>
            <a:endParaRPr lang="en-US" dirty="0"/>
          </a:p>
        </p:txBody>
      </p:sp>
    </p:spTree>
    <p:extLst>
      <p:ext uri="{BB962C8B-B14F-4D97-AF65-F5344CB8AC3E}">
        <p14:creationId xmlns:p14="http://schemas.microsoft.com/office/powerpoint/2010/main" val="256260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15343</TotalTime>
  <Words>4267</Words>
  <Application>Microsoft Office PowerPoint</Application>
  <PresentationFormat>On-screen Show (4:3)</PresentationFormat>
  <Paragraphs>601</Paragraphs>
  <Slides>46</Slides>
  <Notes>16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Concourse</vt:lpstr>
      <vt:lpstr>Fun Facts about Availability Groups </vt:lpstr>
      <vt:lpstr>Thank you! Sponsors, Event Organizers, and Attendees</vt:lpstr>
      <vt:lpstr>Agenda</vt:lpstr>
      <vt:lpstr>Terms</vt:lpstr>
      <vt:lpstr>Setting the Stage</vt:lpstr>
      <vt:lpstr>Prerequisites for Availability Groups</vt:lpstr>
      <vt:lpstr>SQL Prerequisites for Availability Groups</vt:lpstr>
      <vt:lpstr>SP</vt:lpstr>
      <vt:lpstr>DB Prerequisites for AGs</vt:lpstr>
      <vt:lpstr>Availability Groups Best Practices/Considerations </vt:lpstr>
      <vt:lpstr>Availability Modes, Failover, and Failover Modes</vt:lpstr>
      <vt:lpstr>Quorum Recommendations</vt:lpstr>
      <vt:lpstr>SharePoint</vt:lpstr>
      <vt:lpstr>Other Considerations</vt:lpstr>
      <vt:lpstr>Backups</vt:lpstr>
      <vt:lpstr>Backups</vt:lpstr>
      <vt:lpstr>Backups</vt:lpstr>
      <vt:lpstr>Connections </vt:lpstr>
      <vt:lpstr>Listener</vt:lpstr>
      <vt:lpstr>Read-only routing </vt:lpstr>
      <vt:lpstr>Maintenance Jobs</vt:lpstr>
      <vt:lpstr>Random Fun</vt:lpstr>
      <vt:lpstr>Demo</vt:lpstr>
      <vt:lpstr>AlwaysOn Availability Groups Dashboard </vt:lpstr>
      <vt:lpstr>More Information</vt:lpstr>
      <vt:lpstr>Links  WOW so many in no particular order</vt:lpstr>
      <vt:lpstr>Log Records &amp; LSNs vs Log Blocks</vt:lpstr>
      <vt:lpstr>Thread consumption</vt:lpstr>
      <vt:lpstr>Dedicated NIC</vt:lpstr>
      <vt:lpstr>Quorum voting</vt:lpstr>
      <vt:lpstr>Quorum </vt:lpstr>
      <vt:lpstr>Quorum</vt:lpstr>
      <vt:lpstr>SharePoint Links</vt:lpstr>
      <vt:lpstr>Cluster heartbeat</vt:lpstr>
      <vt:lpstr>Session_timeout</vt:lpstr>
      <vt:lpstr>Connections </vt:lpstr>
      <vt:lpstr>Connections</vt:lpstr>
      <vt:lpstr>Connections</vt:lpstr>
      <vt:lpstr>Multiple Listeners</vt:lpstr>
      <vt:lpstr>Quorum loss</vt:lpstr>
      <vt:lpstr>"recovery pending" or "suspect" state</vt:lpstr>
      <vt:lpstr>Create an AlwaysOn Availability Group in Windows Azure</vt:lpstr>
      <vt:lpstr>Steps to Perform Force Failover for SQL Server AlwaysOn Availability Groups</vt:lpstr>
      <vt:lpstr>Troubleshooting</vt:lpstr>
      <vt:lpstr>Monitoring</vt:lpstr>
      <vt:lpstr>Waits </vt:lpstr>
    </vt:vector>
  </TitlesOfParts>
  <Company>Rackspace Hosting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Hellsten</dc:creator>
  <cp:lastModifiedBy>Joe Hellsten</cp:lastModifiedBy>
  <cp:revision>186</cp:revision>
  <dcterms:created xsi:type="dcterms:W3CDTF">2016-01-05T23:24:33Z</dcterms:created>
  <dcterms:modified xsi:type="dcterms:W3CDTF">2016-01-29T02:28:10Z</dcterms:modified>
</cp:coreProperties>
</file>