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310" r:id="rId4"/>
    <p:sldId id="262" r:id="rId5"/>
    <p:sldId id="257" r:id="rId6"/>
    <p:sldId id="258" r:id="rId7"/>
    <p:sldId id="259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2" r:id="rId20"/>
    <p:sldId id="313" r:id="rId21"/>
    <p:sldId id="314" r:id="rId22"/>
    <p:sldId id="315" r:id="rId23"/>
    <p:sldId id="318" r:id="rId24"/>
    <p:sldId id="324" r:id="rId25"/>
    <p:sldId id="274" r:id="rId26"/>
    <p:sldId id="329" r:id="rId27"/>
    <p:sldId id="293" r:id="rId28"/>
    <p:sldId id="289" r:id="rId29"/>
    <p:sldId id="288" r:id="rId30"/>
    <p:sldId id="287" r:id="rId31"/>
    <p:sldId id="286" r:id="rId32"/>
    <p:sldId id="285" r:id="rId33"/>
    <p:sldId id="284" r:id="rId34"/>
    <p:sldId id="283" r:id="rId35"/>
    <p:sldId id="282" r:id="rId36"/>
    <p:sldId id="304" r:id="rId37"/>
    <p:sldId id="303" r:id="rId38"/>
    <p:sldId id="302" r:id="rId39"/>
    <p:sldId id="301" r:id="rId40"/>
    <p:sldId id="300" r:id="rId41"/>
    <p:sldId id="299" r:id="rId42"/>
    <p:sldId id="298" r:id="rId43"/>
    <p:sldId id="297" r:id="rId44"/>
    <p:sldId id="296" r:id="rId45"/>
    <p:sldId id="309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26E4"/>
    <a:srgbClr val="009900"/>
    <a:srgbClr val="FF33CC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09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264FC-31CD-4B8D-A8FC-296A97EF8811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E25D-EFE8-4284-A93A-CC00342FF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8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264FC-31CD-4B8D-A8FC-296A97EF8811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E25D-EFE8-4284-A93A-CC00342FF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81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264FC-31CD-4B8D-A8FC-296A97EF8811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E25D-EFE8-4284-A93A-CC00342FF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559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264FC-31CD-4B8D-A8FC-296A97EF8811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E25D-EFE8-4284-A93A-CC00342FF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51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264FC-31CD-4B8D-A8FC-296A97EF8811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E25D-EFE8-4284-A93A-CC00342FF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212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264FC-31CD-4B8D-A8FC-296A97EF8811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E25D-EFE8-4284-A93A-CC00342FF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052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264FC-31CD-4B8D-A8FC-296A97EF8811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E25D-EFE8-4284-A93A-CC00342FF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631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264FC-31CD-4B8D-A8FC-296A97EF8811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E25D-EFE8-4284-A93A-CC00342FF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54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264FC-31CD-4B8D-A8FC-296A97EF8811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E25D-EFE8-4284-A93A-CC00342FF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16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264FC-31CD-4B8D-A8FC-296A97EF8811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E25D-EFE8-4284-A93A-CC00342FF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25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264FC-31CD-4B8D-A8FC-296A97EF8811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E25D-EFE8-4284-A93A-CC00342FF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32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264FC-31CD-4B8D-A8FC-296A97EF8811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6E25D-EFE8-4284-A93A-CC00342FF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32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</p:spPr>
        <p:txBody>
          <a:bodyPr/>
          <a:lstStyle/>
          <a:p>
            <a:r>
              <a:rPr lang="en-US" dirty="0" smtClean="0"/>
              <a:t>Database Restore Testing Automation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/>
          <a:lstStyle/>
          <a:p>
            <a:r>
              <a:rPr lang="en-US" dirty="0" smtClean="0"/>
              <a:t>Presentation given at the </a:t>
            </a:r>
            <a:r>
              <a:rPr lang="en-US" dirty="0" smtClean="0"/>
              <a:t>Nov </a:t>
            </a:r>
            <a:r>
              <a:rPr lang="en-US" dirty="0" smtClean="0"/>
              <a:t>2016 SLC SQL </a:t>
            </a:r>
            <a:r>
              <a:rPr lang="en-US" dirty="0" smtClean="0"/>
              <a:t>Saturday Event</a:t>
            </a:r>
            <a:endParaRPr lang="en-US" dirty="0" smtClean="0"/>
          </a:p>
          <a:p>
            <a:r>
              <a:rPr lang="en-US" dirty="0" smtClean="0"/>
              <a:t>by Robert Every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91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Ways to do Database Restore Testing.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Manual restore testing</a:t>
            </a:r>
          </a:p>
          <a:p>
            <a:pPr lvl="1"/>
            <a:r>
              <a:rPr lang="en-US" dirty="0" smtClean="0"/>
              <a:t>Same server</a:t>
            </a:r>
          </a:p>
          <a:p>
            <a:pPr lvl="1"/>
            <a:r>
              <a:rPr lang="en-US" dirty="0" smtClean="0"/>
              <a:t>Different server</a:t>
            </a:r>
          </a:p>
          <a:p>
            <a:r>
              <a:rPr lang="en-US" dirty="0" smtClean="0"/>
              <a:t>Automated restore testing</a:t>
            </a:r>
          </a:p>
          <a:p>
            <a:pPr lvl="1"/>
            <a:r>
              <a:rPr lang="en-US" dirty="0" smtClean="0"/>
              <a:t>Same server</a:t>
            </a:r>
          </a:p>
          <a:p>
            <a:pPr lvl="1"/>
            <a:r>
              <a:rPr lang="en-US" dirty="0" smtClean="0"/>
              <a:t>Different server.  Why?</a:t>
            </a:r>
          </a:p>
          <a:p>
            <a:pPr lvl="2"/>
            <a:r>
              <a:rPr lang="en-US" dirty="0" smtClean="0"/>
              <a:t>Lack of space on same server</a:t>
            </a:r>
          </a:p>
          <a:p>
            <a:pPr lvl="2"/>
            <a:r>
              <a:rPr lang="en-US" dirty="0" smtClean="0"/>
              <a:t>Security (Restore test prod DBs on dev server)</a:t>
            </a:r>
          </a:p>
          <a:p>
            <a:r>
              <a:rPr lang="en-US" dirty="0" smtClean="0"/>
              <a:t>Other ways?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18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87562"/>
          </a:xfrm>
        </p:spPr>
        <p:txBody>
          <a:bodyPr/>
          <a:lstStyle/>
          <a:p>
            <a:r>
              <a:rPr lang="en-US" dirty="0" smtClean="0"/>
              <a:t>Automated Database Restore Testing using SQL Agent job(s)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55837"/>
            <a:ext cx="8229600" cy="4068763"/>
          </a:xfrm>
        </p:spPr>
        <p:txBody>
          <a:bodyPr>
            <a:normAutofit/>
          </a:bodyPr>
          <a:lstStyle/>
          <a:p>
            <a:r>
              <a:rPr lang="en-US" dirty="0" smtClean="0"/>
              <a:t>Benefits of Automation.</a:t>
            </a:r>
          </a:p>
          <a:p>
            <a:pPr lvl="1"/>
            <a:r>
              <a:rPr lang="en-US" dirty="0" smtClean="0"/>
              <a:t>Consistent schedule (same day/time each week)</a:t>
            </a:r>
          </a:p>
          <a:p>
            <a:pPr lvl="2"/>
            <a:r>
              <a:rPr lang="en-US" dirty="0" smtClean="0"/>
              <a:t>Example Schedule:  Do Production DBs once/week</a:t>
            </a:r>
            <a:br>
              <a:rPr lang="en-US" dirty="0" smtClean="0"/>
            </a:br>
            <a:r>
              <a:rPr lang="en-US" dirty="0" smtClean="0"/>
              <a:t>and Test/Dev DBs once/month</a:t>
            </a:r>
          </a:p>
          <a:p>
            <a:pPr lvl="1"/>
            <a:r>
              <a:rPr lang="en-US" dirty="0" smtClean="0"/>
              <a:t>Best use of system resources (e.g., on weekends)</a:t>
            </a:r>
          </a:p>
          <a:p>
            <a:pPr lvl="1"/>
            <a:r>
              <a:rPr lang="en-US" dirty="0" smtClean="0"/>
              <a:t>No process variation (minimize error modes)</a:t>
            </a:r>
          </a:p>
          <a:p>
            <a:pPr lvl="1"/>
            <a:r>
              <a:rPr lang="en-US" dirty="0" smtClean="0"/>
              <a:t>Instant notification of success/failure</a:t>
            </a:r>
          </a:p>
          <a:p>
            <a:pPr lvl="1"/>
            <a:r>
              <a:rPr lang="en-US" dirty="0" smtClean="0"/>
              <a:t>Other benefits?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02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Agent Job (same server)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r>
              <a:rPr lang="en-US" dirty="0" smtClean="0"/>
              <a:t>Job Name:</a:t>
            </a:r>
            <a:br>
              <a:rPr lang="en-US" dirty="0" smtClean="0"/>
            </a:br>
            <a:r>
              <a:rPr lang="en-US" dirty="0" smtClean="0"/>
              <a:t>Restore Test User Databases</a:t>
            </a:r>
          </a:p>
          <a:p>
            <a:r>
              <a:rPr lang="en-US" dirty="0" smtClean="0"/>
              <a:t>Job Steps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Restore the USER databases from the most recent FULL and DIFFERENTIAL backups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Do DBCC CHECKDB on newly-restored databases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Get date/time of last successful DBCC CHECKDB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Email DBCC CHECKDB results to DBA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Delete the restore-tested databases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97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marL="342900" lvl="1" indent="-342900" algn="ctr" rtl="0">
              <a:spcBef>
                <a:spcPct val="0"/>
              </a:spcBef>
              <a:buFont typeface="+mj-lt"/>
              <a:buAutoNum type="arabicPeriod"/>
            </a:pPr>
            <a:r>
              <a:rPr lang="en-US" sz="2400" dirty="0" smtClean="0"/>
              <a:t>Restore the USER databases from the most recent FULL and DIFFERENTIAL backups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====================================================================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 Name:        Restore the user databases from the most recent FULL &amp;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DIFFERENTIAL (if applicable) backup files on the NAS.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 Author:      Robert H. Every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 Create date: 10 July 2014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 Description: This script gets the name of each user database on the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SQL Server and then it restores the databases with new 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names </a:t>
            </a:r>
            <a:r>
              <a:rPr lang="en-US" sz="1600" dirty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 the most recent FULL backup and, if </a:t>
            </a:r>
            <a:r>
              <a:rPr lang="en-US" sz="1600" dirty="0" smtClean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exists</a:t>
            </a:r>
            <a:r>
              <a:rPr lang="en-US" sz="1600" dirty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the most recent DIFFERENTIAL backup files.</a:t>
            </a:r>
          </a:p>
          <a:p>
            <a:pPr marL="0" indent="0">
              <a:buNone/>
            </a:pPr>
            <a:endParaRPr lang="en-US" sz="1600" dirty="0" smtClean="0">
              <a:solidFill>
                <a:srgbClr val="0099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The </a:t>
            </a:r>
            <a:r>
              <a:rPr lang="en-US" sz="1600" dirty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format of the restored database will </a:t>
            </a:r>
            <a:r>
              <a:rPr lang="en-US" sz="1600" dirty="0" smtClean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'Restored</a:t>
            </a:r>
            <a:r>
              <a:rPr lang="en-US" sz="1600" dirty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_' + @</a:t>
            </a:r>
            <a:r>
              <a:rPr lang="en-US" sz="1600" dirty="0" err="1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ServerName</a:t>
            </a:r>
            <a:r>
              <a:rPr lang="en-US" sz="1600" dirty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'_' + @database.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***********************************************************************</a:t>
            </a:r>
            <a:endParaRPr lang="en-US" sz="1600" dirty="0">
              <a:solidFill>
                <a:srgbClr val="0099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** Revision History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***********************************************************************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** Date        Author       Description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============================================================== </a:t>
            </a:r>
            <a:r>
              <a:rPr lang="en-US" sz="1600" dirty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*/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1C26E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 </a:t>
            </a:r>
            <a:r>
              <a:rPr lang="en-US" sz="1600" dirty="0">
                <a:solidFill>
                  <a:srgbClr val="1C26E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NOCOUNT </a:t>
            </a:r>
            <a:r>
              <a:rPr lang="en-US" sz="1600" dirty="0" smtClean="0">
                <a:solidFill>
                  <a:srgbClr val="1C26E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</a:t>
            </a:r>
            <a:endParaRPr lang="en-US" sz="1600" dirty="0">
              <a:solidFill>
                <a:srgbClr val="1C26E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01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@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ServerName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128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@database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255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@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RestoredDatabaseName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255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@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FullBackupPath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max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@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DifferentialBackupPath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max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@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DropDatabaseCommand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max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@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RestoreDBFromFullBUCommand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max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@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RestoreDBFromDiffBUCommand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max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@linefeed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@name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max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@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physical_name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max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@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DotPositionFromRight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@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DaysSinceLastFullBackup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@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DaysSinceLastDifferentialBackup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@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RecoverDatabaseCommand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max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@year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4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@Month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@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DateInMonth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@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LastSaturdayDate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datetime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@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DaysSinceLastSaturday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@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DatePartOfBackupFileName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max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00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/* Set the @linefeed variable */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@linefeed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13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10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/* Initialize variables. */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@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ServerName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''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@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RestoreDBFromFullBUCommand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''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@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RestoreDBFromDiffBUCommand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''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@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RecoverDatabaseCommand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''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/* Get the server name. */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@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ServerName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convert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128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FF00FF"/>
                </a:solidFill>
                <a:latin typeface="Consolas" panose="020B0609020204030204" pitchFamily="49" charset="0"/>
              </a:rPr>
              <a:t>serverproperty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servername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));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/* Get last Saturday's date. */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@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LastSaturdayDate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FF00FF"/>
                </a:solidFill>
                <a:latin typeface="Consolas" panose="020B0609020204030204" pitchFamily="49" charset="0"/>
              </a:rPr>
              <a:t>dateadd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DD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,-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DATEADD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WW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DATEDIFF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WW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0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)))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/* Get the year, month, and day of month data. */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@year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@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LastSaturdayDate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@Month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@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LastSaturdayDate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@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DateInMonth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DAY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@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LastSaturdayDate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59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019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latin typeface="Consolas" panose="020B0609020204030204" pitchFamily="49" charset="0"/>
              </a:rPr>
              <a:t>LEN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@Month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1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@Month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'0'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@Month</a:t>
            </a:r>
          </a:p>
          <a:p>
            <a:pPr marL="0" indent="0">
              <a:buNone/>
            </a:pP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latin typeface="Consolas" panose="020B0609020204030204" pitchFamily="49" charset="0"/>
              </a:rPr>
              <a:t>LEN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@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DateInMonth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1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@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DateInMonth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'0'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@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DateInMonth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/* Set the date part of last Saturday's backup file name. */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da-DK" sz="1600" dirty="0">
                <a:solidFill>
                  <a:prstClr val="black"/>
                </a:solidFill>
                <a:latin typeface="Consolas" panose="020B0609020204030204" pitchFamily="49" charset="0"/>
              </a:rPr>
              <a:t> @DatePartOfBackupFileName </a:t>
            </a:r>
            <a:r>
              <a:rPr lang="da-DK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da-DK" sz="1600" dirty="0">
                <a:solidFill>
                  <a:prstClr val="black"/>
                </a:solidFill>
                <a:latin typeface="Consolas" panose="020B0609020204030204" pitchFamily="49" charset="0"/>
              </a:rPr>
              <a:t> @year </a:t>
            </a:r>
            <a:r>
              <a:rPr lang="da-DK" sz="16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da-DK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da-DK" sz="1600" dirty="0">
                <a:solidFill>
                  <a:srgbClr val="FF0000"/>
                </a:solidFill>
                <a:latin typeface="Consolas" panose="020B0609020204030204" pitchFamily="49" charset="0"/>
              </a:rPr>
              <a:t>'_'</a:t>
            </a:r>
            <a:r>
              <a:rPr lang="da-DK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da-DK" sz="16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da-DK" sz="1600" dirty="0">
                <a:solidFill>
                  <a:prstClr val="black"/>
                </a:solidFill>
                <a:latin typeface="Consolas" panose="020B0609020204030204" pitchFamily="49" charset="0"/>
              </a:rPr>
              <a:t> @Month </a:t>
            </a:r>
            <a:r>
              <a:rPr lang="da-DK" sz="16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da-DK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da-DK" sz="1600" dirty="0">
                <a:solidFill>
                  <a:srgbClr val="FF0000"/>
                </a:solidFill>
                <a:latin typeface="Consolas" panose="020B0609020204030204" pitchFamily="49" charset="0"/>
              </a:rPr>
              <a:t>'_'</a:t>
            </a:r>
            <a:r>
              <a:rPr lang="da-DK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da-DK" sz="16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da-DK" sz="1600" dirty="0">
                <a:solidFill>
                  <a:prstClr val="black"/>
                </a:solidFill>
                <a:latin typeface="Consolas" panose="020B0609020204030204" pitchFamily="49" charset="0"/>
              </a:rPr>
              <a:t> @DateInMonth</a:t>
            </a:r>
          </a:p>
          <a:p>
            <a:pPr marL="0" indent="0">
              <a:buNone/>
            </a:pP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DatabaseCursor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CURSOR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name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master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sys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databases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sd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sd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0       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  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-- state = 0 = ONLINE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sd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database_id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4      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-- User databases have IDs &gt;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4</a:t>
            </a:r>
            <a:endParaRPr lang="en-US" sz="1600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sd</a:t>
            </a:r>
            <a:r>
              <a:rPr 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name </a:t>
            </a:r>
            <a:r>
              <a:rPr 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'Restored_'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'%'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name</a:t>
            </a:r>
          </a:p>
          <a:p>
            <a:pPr marL="0" indent="0">
              <a:buNone/>
            </a:pP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86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943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OPEN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DataBaseCursor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FETCH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NEXT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DatabaseCursor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@database 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latin typeface="Consolas" panose="020B0609020204030204" pitchFamily="49" charset="0"/>
              </a:rPr>
              <a:t>@@FETCH_STATUS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0 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/* Create the "Restored" database name. */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@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RestoredDatabaseName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'Restored_'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@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ServerName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'_'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endParaRPr lang="en-US" sz="1600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                                                          @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database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/* If the "Restored" database already exists, then drop it. */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if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exists(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master</a:t>
            </a:r>
            <a:r>
              <a:rPr lang="en-US" sz="16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sysdatabases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name </a:t>
            </a:r>
            <a:r>
              <a:rPr 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endParaRPr lang="en-US" sz="1600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                                              @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RestoredDatabaseName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600" dirty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da-DK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da-DK" sz="1600" dirty="0">
                <a:solidFill>
                  <a:prstClr val="black"/>
                </a:solidFill>
                <a:latin typeface="Consolas" panose="020B0609020204030204" pitchFamily="49" charset="0"/>
              </a:rPr>
              <a:t> @DropDatabaseCommand </a:t>
            </a:r>
            <a:r>
              <a:rPr lang="da-DK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da-DK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da-DK" sz="1600" dirty="0">
                <a:solidFill>
                  <a:srgbClr val="FF0000"/>
                </a:solidFill>
                <a:latin typeface="Consolas" panose="020B0609020204030204" pitchFamily="49" charset="0"/>
              </a:rPr>
              <a:t>'DROP DATABASE '</a:t>
            </a:r>
            <a:r>
              <a:rPr lang="da-DK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da-DK" sz="16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da-DK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da-DK" sz="1600" dirty="0">
                <a:solidFill>
                  <a:srgbClr val="FF0000"/>
                </a:solidFill>
                <a:latin typeface="Consolas" panose="020B0609020204030204" pitchFamily="49" charset="0"/>
              </a:rPr>
              <a:t>'['</a:t>
            </a:r>
            <a:r>
              <a:rPr lang="da-DK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da-DK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</a:p>
          <a:p>
            <a:pPr marL="0" indent="0">
              <a:buNone/>
            </a:pPr>
            <a:r>
              <a:rPr lang="da-DK" sz="16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da-DK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                                           </a:t>
            </a:r>
            <a:r>
              <a:rPr lang="da-DK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@</a:t>
            </a:r>
            <a:r>
              <a:rPr lang="da-DK" sz="1600" dirty="0">
                <a:solidFill>
                  <a:prstClr val="black"/>
                </a:solidFill>
                <a:latin typeface="Consolas" panose="020B0609020204030204" pitchFamily="49" charset="0"/>
              </a:rPr>
              <a:t>RestoredDatabaseName </a:t>
            </a:r>
            <a:r>
              <a:rPr lang="da-DK" sz="16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da-DK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da-DK" sz="1600" dirty="0">
                <a:solidFill>
                  <a:srgbClr val="FF0000"/>
                </a:solidFill>
                <a:latin typeface="Consolas" panose="020B0609020204030204" pitchFamily="49" charset="0"/>
              </a:rPr>
              <a:t>']'</a:t>
            </a:r>
            <a:endParaRPr lang="da-DK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EXECUTE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master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sp_executesql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@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DropDatabaseCommand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42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1"/>
            <a:ext cx="8229600" cy="55626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/* Reinitialize variables. */</a:t>
            </a:r>
            <a:endParaRPr lang="en-US" sz="2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@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</a:rPr>
              <a:t>RestoreDBFromFullBUCommand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''</a:t>
            </a:r>
            <a:endParaRPr lang="en-US" sz="2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@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</a:rPr>
              <a:t>RestoreDBFromDiffBUCommand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''</a:t>
            </a:r>
            <a:endParaRPr lang="en-US" sz="2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@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</a:rPr>
              <a:t>FullBackupPath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''</a:t>
            </a:r>
            <a:endParaRPr lang="en-US" sz="2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Get the path to the last Saturday's FULL backup of the database. */</a:t>
            </a:r>
            <a:endParaRPr lang="en-US" sz="2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@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</a:rPr>
              <a:t>DaysSinceLastFullBackup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FF"/>
                </a:solidFill>
                <a:latin typeface="Consolas" panose="020B0609020204030204" pitchFamily="49" charset="0"/>
              </a:rPr>
              <a:t>DATEDIFF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D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FF"/>
                </a:solidFill>
                <a:latin typeface="Consolas" panose="020B0609020204030204" pitchFamily="49" charset="0"/>
              </a:rPr>
              <a:t>MAX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</a:rPr>
              <a:t>backup_finish_date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US" sz="2400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                                         </a:t>
            </a:r>
            <a:r>
              <a:rPr lang="en-US" sz="2400" dirty="0" smtClean="0">
                <a:solidFill>
                  <a:srgbClr val="FF00FF"/>
                </a:solidFill>
                <a:latin typeface="Consolas" panose="020B0609020204030204" pitchFamily="49" charset="0"/>
              </a:rPr>
              <a:t>CURRENT_TIMESTAMP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                    @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</a:rPr>
              <a:t>FullBackupPath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</a:rPr>
              <a:t>bm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</a:rPr>
              <a:t>physical_device_name</a:t>
            </a:r>
            <a:endParaRPr lang="en-US" sz="2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master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..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sysdatabases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a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LEFT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OUTER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</a:rPr>
              <a:t>msdb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..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</a:rPr>
              <a:t>backupset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b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a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name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</a:rPr>
              <a:t>database_name</a:t>
            </a:r>
            <a:endParaRPr lang="en-US" sz="2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LEFT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OUTER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</a:rPr>
              <a:t>msdb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..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</a:rPr>
              <a:t>backupmediafamily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</a:rPr>
              <a:t>bm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</a:rPr>
              <a:t>media_set_id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</a:rPr>
              <a:t>bm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</a:rPr>
              <a:t>media_set_id</a:t>
            </a:r>
            <a:endParaRPr lang="en-US" sz="2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endParaRPr lang="en-US" sz="2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a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name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@database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endParaRPr lang="en-US" sz="2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'D'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               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-- Type D = FULL Backup</a:t>
            </a:r>
            <a:endParaRPr lang="en-US" sz="2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backup_finish_date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00FF"/>
                </a:solidFill>
                <a:latin typeface="Consolas" panose="020B0609020204030204" pitchFamily="49" charset="0"/>
              </a:rPr>
              <a:t>CURRENT_TIMESTAMP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7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 and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</a:rPr>
              <a:t>bm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</a:rPr>
              <a:t>physical_device_name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'%'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@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</a:rPr>
              <a:t>ServerName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'%backup%'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                                      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 @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</a:rPr>
              <a:t>DatePartOfBackupFileName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'%'</a:t>
            </a:r>
            <a:endParaRPr lang="en-US" sz="2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a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</a:rPr>
              <a:t>bm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</a:rPr>
              <a:t>physical_device_name</a:t>
            </a:r>
            <a:endParaRPr lang="en-US" sz="2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40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01980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Build the @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RestoreDBFromFullBUCommand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command for the FULL backup file. */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@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RestoreDBFromFullBUCommand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@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RestoreDBFromFullBUCommand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'RESTORE DATABASE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endParaRPr lang="en-US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                                        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RestoredDatabaseName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']'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@linefeed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@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RestoreDBFromFullBUCommand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@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RestoreDBFromFullBUCommand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 from DISK = '''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                                                   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FullBackupPath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''''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@linefeed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@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RestoreDBFromFullBUCommand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@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RestoreDBFromFullBUCommand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 with'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@linefeed</a:t>
            </a: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Get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the disk and folder path to the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mdf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ldf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, and any other database files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...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Files_Cursor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CURSOR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physical_name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300" dirty="0">
                <a:solidFill>
                  <a:srgbClr val="008000"/>
                </a:solidFill>
                <a:latin typeface="Consolas" panose="020B0609020204030204" pitchFamily="49" charset="0"/>
              </a:rPr>
              <a:t>-- name = logical name, </a:t>
            </a:r>
            <a:r>
              <a:rPr lang="en-US" sz="3300" dirty="0" err="1">
                <a:solidFill>
                  <a:srgbClr val="008000"/>
                </a:solidFill>
                <a:latin typeface="Consolas" panose="020B0609020204030204" pitchFamily="49" charset="0"/>
              </a:rPr>
              <a:t>physical_name</a:t>
            </a:r>
            <a:r>
              <a:rPr lang="en-US" sz="3300" dirty="0">
                <a:solidFill>
                  <a:srgbClr val="008000"/>
                </a:solidFill>
                <a:latin typeface="Consolas" panose="020B0609020204030204" pitchFamily="49" charset="0"/>
              </a:rPr>
              <a:t> = path to file.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sys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master_files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database_id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Consolas" panose="020B0609020204030204" pitchFamily="49" charset="0"/>
              </a:rPr>
              <a:t>db_id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@database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OPEN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Files_Cursor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FETCH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NEXT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Files_Cursor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@name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@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physical_name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@@FETCH_STATUS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0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SET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DotPositionFromRight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CHARINDEX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'.'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REVERSE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physical_name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@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RestoreDBFromFullBUCommand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@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RestoreDBFromFullBUCommand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 move '''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endParaRPr lang="en-US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                                                          @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name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''' to '''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</a:p>
          <a:p>
            <a:pPr marL="0" indent="0">
              <a:buNone/>
            </a:pP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SUBSTRING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physical_name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physical_name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@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DotPositionFromRight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endParaRPr lang="en-US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                                                                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'_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Restored'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</a:p>
          <a:p>
            <a:pPr marL="0" indent="0">
              <a:buNone/>
            </a:pP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SUBSTRING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physical_name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physical_name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@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DotPositionFromRight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99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endParaRPr lang="en-US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                                                              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''','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@linefeed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FETCH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NEXT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Files_Cursor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@name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@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physical_name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CLOSE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Files_Cursor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DEALLOCATE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Files_Cursor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16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About me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5410199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Career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Graduated BYU                                                             April 1983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General Electric Ordnance Systems                          1983 – 1985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General Electric Motors…                                          1985 – 2005</a:t>
            </a: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Genworth Financial                                                    2005 –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2012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(erstwhile GE Financial Services)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Vangarde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LLC (Hill AFB)                                        2012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– present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066800"/>
            <a:ext cx="16954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133600"/>
            <a:ext cx="1380847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640348"/>
            <a:ext cx="2398557" cy="605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9288" y="5105400"/>
            <a:ext cx="20002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6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1"/>
            <a:ext cx="8229600" cy="5867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@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RestoreDBFromFullBUCommand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@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RestoreDBFromFullBUCommand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   STATS =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1,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replace,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norecovery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;'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@linefeed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@linefeed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@linefeed</a:t>
            </a: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/* Execute @</a:t>
            </a:r>
            <a:r>
              <a:rPr lang="en-US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RestoreDBFromFullBUCommand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command on all online databases on this SQL Server Instance. */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EXECUTE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master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sp_executesql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RestoreDBFromFullBUCommand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Reinitialize variable(s) */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@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RestoreDBFromDiffBUCommand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''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27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1"/>
            <a:ext cx="8229600" cy="55626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Get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path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to the most recent DIFFERENTIAL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database backup.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1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@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DaysSinceLastDifferentialBackup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00FF"/>
                </a:solidFill>
                <a:latin typeface="Consolas" panose="020B0609020204030204" pitchFamily="49" charset="0"/>
              </a:rPr>
              <a:t>DATEDIFF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D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FF00FF"/>
                </a:solidFill>
                <a:latin typeface="Consolas" panose="020B0609020204030204" pitchFamily="49" charset="0"/>
              </a:rPr>
              <a:t>MAX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b</a:t>
            </a:r>
            <a:r>
              <a:rPr lang="en-US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backup_finish_date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CURRENT_TIMESTAMP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US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@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DifferentialBackupPath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bm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physical_device_name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master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..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sysdatabases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a</a:t>
            </a: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OUTER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msdb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..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backupset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b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a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name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b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database_name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OUTER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msdb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..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backupmediafamily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bm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b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media_set_id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endParaRPr lang="en-US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                                          </a:t>
            </a:r>
            <a:r>
              <a:rPr lang="en-US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bm</a:t>
            </a:r>
            <a:r>
              <a:rPr lang="en-US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media_set_id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a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name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@database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b</a:t>
            </a:r>
            <a:r>
              <a:rPr lang="en-US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'I'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--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Type I = DIFFERENTIAL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Backup</a:t>
            </a:r>
          </a:p>
          <a:p>
            <a:pPr marL="0" indent="0">
              <a:buNone/>
            </a:pP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b</a:t>
            </a:r>
            <a:r>
              <a:rPr lang="en-US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backup_finish_date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CURRENT_TIMESTAMP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1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) and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bm</a:t>
            </a:r>
            <a:r>
              <a:rPr lang="en-US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physical_device_name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'%'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@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ServerName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'%backup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%‘</a:t>
            </a:r>
            <a:endParaRPr lang="en-US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a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b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bm</a:t>
            </a:r>
            <a:r>
              <a:rPr lang="en-US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physical_device_name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        b</a:t>
            </a:r>
            <a:r>
              <a:rPr lang="en-US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database_backup_lsn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53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906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/* If the database does not have differential backups taken, then RECOVER the database. */</a:t>
            </a:r>
            <a:endParaRPr lang="en-US" sz="2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@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</a:rPr>
              <a:t>DaysSinceLastDifferentialBackup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    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-- No Differential Backup for this DB.</a:t>
            </a:r>
            <a:endParaRPr lang="en-US" sz="2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-- No Differential Backup for this DB.</a:t>
            </a:r>
            <a:endParaRPr lang="en-US" sz="2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/* No Differential backup, then nothing to do in this block. */</a:t>
            </a:r>
            <a:endParaRPr lang="en-US" sz="2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'No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Differential Backup for this DB.'</a:t>
            </a:r>
            <a:endParaRPr lang="en-US" sz="2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@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</a:rPr>
              <a:t>RecoverDatabaseCommand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''</a:t>
            </a:r>
            <a:endParaRPr lang="en-US" sz="2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en-US" sz="2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03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86739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-- This DB has a Differential Backup.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TRANSACTION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print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'-- Days since last DIFFERENTIAL backup: '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DaysSinceLastDifferentialBackup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endParaRPr lang="en-US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@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linefeed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@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linefeed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print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'-- Path to last DIFFERENTIAL backup: '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endParaRPr lang="en-US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@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DifferentialBackupPath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@linefeed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@linefeed</a:t>
            </a: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Build the @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RestoreDBFromDiffBUCommand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command.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RestoreDBFromDiffBUCommand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RestoreDBFromDiffBUCommand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'RESTORE DATABASE ['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endParaRPr lang="en-US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@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RestoredDatabaseName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']'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@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linefeed</a:t>
            </a:r>
          </a:p>
          <a:p>
            <a:pPr marL="0" indent="0">
              <a:buNone/>
            </a:pP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RestoreDBFromDiffBUCommand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endParaRPr lang="en-US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@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RestoreDBFromDiffBUCommand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 from DISK = '''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endParaRPr lang="en-US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@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DifferentialBackupPath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''''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@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linefeed</a:t>
            </a:r>
          </a:p>
          <a:p>
            <a:pPr marL="0" indent="0">
              <a:buNone/>
            </a:pP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RestoreDBFromDiffBUCommand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endParaRPr lang="en-US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@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RestoreDBFromDiffBUCommand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 with'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@linefeed</a:t>
            </a: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1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096000"/>
          </a:xfrm>
        </p:spPr>
        <p:txBody>
          <a:bodyPr>
            <a:noAutofit/>
          </a:bodyPr>
          <a:lstStyle/>
          <a:p>
            <a:pPr algn="l"/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/* Must get the disk and folder path to the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mdf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ldf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, and any other database files...this could be tricky. */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Files_Cursor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CURSOR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physical_name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sys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master_files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/>
            </a:r>
            <a:b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     </a:t>
            </a:r>
            <a:r>
              <a:rPr lang="en-US" sz="16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database_id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FF"/>
                </a:solidFill>
                <a:latin typeface="Consolas" panose="020B0609020204030204" pitchFamily="49" charset="0"/>
              </a:rPr>
              <a:t>db_id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@database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OPEN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Files_Cursor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FETCH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NEXT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Files_Cursor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@name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@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physical_name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latin typeface="Consolas" panose="020B0609020204030204" pitchFamily="49" charset="0"/>
              </a:rPr>
              <a:t>@@FETCH_STATUS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0</a:t>
            </a:r>
            <a:b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b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 SET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@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DotPositionFromRight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latin typeface="Consolas" panose="020B0609020204030204" pitchFamily="49" charset="0"/>
              </a:rPr>
              <a:t>CHARINDEX</a:t>
            </a:r>
            <a:r>
              <a:rPr 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'.'</a:t>
            </a:r>
            <a:r>
              <a:rPr 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/>
            </a:r>
            <a:b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                                 </a:t>
            </a:r>
            <a:r>
              <a:rPr lang="en-US" sz="1600" dirty="0" smtClean="0">
                <a:solidFill>
                  <a:srgbClr val="FF00FF"/>
                </a:solidFill>
                <a:latin typeface="Consolas" panose="020B0609020204030204" pitchFamily="49" charset="0"/>
              </a:rPr>
              <a:t>REVERSE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@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physical_name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     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@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RestoreDBFromDiffBUCommand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@</a:t>
            </a:r>
            <a:r>
              <a:rPr lang="en-US" sz="16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RestoreDBFromDiffBUCommand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/>
            </a:r>
            <a:b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       </a:t>
            </a:r>
            <a:r>
              <a:rPr 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' move '''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@name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''' to '''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br>
              <a:rPr 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          </a:t>
            </a:r>
            <a:r>
              <a:rPr lang="en-US" sz="1600" dirty="0" smtClean="0">
                <a:solidFill>
                  <a:srgbClr val="FF00FF"/>
                </a:solidFill>
                <a:latin typeface="Consolas" panose="020B0609020204030204" pitchFamily="49" charset="0"/>
              </a:rPr>
              <a:t>SUBSTRING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@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physical_name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1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latin typeface="Consolas" panose="020B0609020204030204" pitchFamily="49" charset="0"/>
              </a:rPr>
              <a:t>LEN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@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physical_name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–</a:t>
            </a:r>
            <a:br>
              <a:rPr 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          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@</a:t>
            </a:r>
            <a:r>
              <a:rPr lang="en-US" sz="16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DotPositionFromRight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'_Restored'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br>
              <a:rPr 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smtClean="0">
                <a:solidFill>
                  <a:srgbClr val="FF00FF"/>
                </a:solidFill>
                <a:latin typeface="Consolas" panose="020B0609020204030204" pitchFamily="49" charset="0"/>
              </a:rPr>
              <a:t>SUBSTRING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@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physical_name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latin typeface="Consolas" panose="020B0609020204030204" pitchFamily="49" charset="0"/>
              </a:rPr>
              <a:t>LEN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@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physical_name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–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/>
            </a:r>
            <a:b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       @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DotPositionFromRight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1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99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''','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@linefeed</a:t>
            </a:r>
            <a:b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     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FETCH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NEXT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Files_Cursor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@name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@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physical_name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/>
            </a:r>
            <a:b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CLOSE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Files_Cursor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DEALLOCATE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Files_Cursor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16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84237"/>
            <a:ext cx="8229600" cy="5668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SET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@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RestoreDBFromDiffBUCommand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@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RestoreDBFromDiffBUCommand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‘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STATS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1, 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replace,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norecovery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;'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@linefeed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@linefeed </a:t>
            </a:r>
            <a:r>
              <a:rPr 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@linefeed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Execute the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RestoreDBFromDiffBUCommand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command on this database. */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EXECUTE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master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sp_executesql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@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RestoreDBFromDiffBUCommand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/* Reinitialize variable(s) */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SET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@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RestoreDBFromDiffBUCommand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''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SET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@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DaysSinceLastFullBackup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SET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@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DaysSinceLastDifferentialBackup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COMMIT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TRANSACTION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8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84237"/>
            <a:ext cx="8229600" cy="5668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/* RECOVER this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database before going on to the next database.    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/*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Build the @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RecoverDatabaseCommand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command. */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@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RecoverDatabaseCommand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'RESTORE DATABASE ['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@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RestoredDatabaseName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']'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@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linefeed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@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RecoverDatabaseCommand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@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RecoverDatabaseCommand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endParaRPr lang="en-US" sz="1600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 with RECOVERY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@linefeed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@linefeed</a:t>
            </a:r>
          </a:p>
          <a:p>
            <a:pPr marL="0" indent="0">
              <a:buNone/>
            </a:pPr>
            <a:endParaRPr lang="en-US" sz="16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/*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Execute the @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RecoverDatabaseCommand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command. */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EXECUTE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master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sp_executesql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@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RecoverDatabaseCommand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/*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Fetch the "next" result from the query into the cursor. */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FETCH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NEXT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DatabaseCursor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@database 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/* Close and deallocate the database cursor. */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CLOSE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DatabaseCursor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DEALLOCATE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DatabaseCursor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43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/>
              </a:rPr>
              <a:t>/* ====================================================================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/>
              </a:rPr>
              <a:t>-- Name:        Do DBCC CHECKDB on newly-restored databases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/>
              </a:rPr>
              <a:t>-- Author:      Robert H. Every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/>
              </a:rPr>
              <a:t>-- Create date: 10 July 2014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/>
              </a:rPr>
              <a:t>-- Description: This script gets the name of each database on the SQL 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/>
              </a:rPr>
              <a:t>                Server instance where the database name like 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/>
              </a:rPr>
              <a:t>                'Restored_' + @</a:t>
            </a:r>
            <a:r>
              <a:rPr lang="en-US" dirty="0" err="1">
                <a:solidFill>
                  <a:srgbClr val="008000"/>
                </a:solidFill>
                <a:latin typeface="Consolas"/>
              </a:rPr>
              <a:t>ServerName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 + '%'.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/>
              </a:rPr>
              <a:t>                Then it builds a DBCC </a:t>
            </a:r>
            <a:r>
              <a:rPr lang="en-US" dirty="0" err="1">
                <a:solidFill>
                  <a:srgbClr val="008000"/>
                </a:solidFill>
                <a:latin typeface="Consolas"/>
              </a:rPr>
              <a:t>CheckDB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 command script.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/>
              </a:rPr>
              <a:t>                Then it executes the DBCC CHECKDB script.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/>
              </a:rPr>
              <a:t>***********************************************************************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/>
              </a:rPr>
              <a:t>** Revision History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/>
              </a:rPr>
              <a:t>***********************************************************************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/>
              </a:rPr>
              <a:t>** Date        Author                 Description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/>
              </a:rPr>
              <a:t>** ----------- ---------------------- ---------------------------------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/>
              </a:rPr>
              <a:t>** </a:t>
            </a:r>
            <a:r>
              <a:rPr lang="en-US" dirty="0" err="1">
                <a:solidFill>
                  <a:srgbClr val="008000"/>
                </a:solidFill>
                <a:latin typeface="Consolas"/>
              </a:rPr>
              <a:t>dd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-MMM-</a:t>
            </a:r>
            <a:r>
              <a:rPr lang="en-US" dirty="0" err="1">
                <a:solidFill>
                  <a:srgbClr val="008000"/>
                </a:solidFill>
                <a:latin typeface="Consolas"/>
              </a:rPr>
              <a:t>yyyy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 Reviser Name Goes Here Description goes here...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/>
              </a:rPr>
              <a:t>==================================================================== */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NOCOUNT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ON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/>
          </a:bodyPr>
          <a:lstStyle/>
          <a:p>
            <a:pPr marL="971550" lvl="1" indent="-514350">
              <a:buFont typeface="+mj-lt"/>
              <a:buAutoNum type="arabicPeriod" startAt="2"/>
            </a:pPr>
            <a:r>
              <a:rPr lang="en-US" sz="2000" dirty="0" smtClean="0"/>
              <a:t>Do DBCC CHECKDB on newly-restored databases</a:t>
            </a:r>
          </a:p>
        </p:txBody>
      </p:sp>
    </p:spTree>
    <p:extLst>
      <p:ext uri="{BB962C8B-B14F-4D97-AF65-F5344CB8AC3E}">
        <p14:creationId xmlns:p14="http://schemas.microsoft.com/office/powerpoint/2010/main" val="208075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DECLARE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@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ServerName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varchar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128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)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DECLARE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@database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varchar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255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)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DECLARE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@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DBCC_CheckDB_Command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varchar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dirty="0">
                <a:solidFill>
                  <a:srgbClr val="FF00FF"/>
                </a:solidFill>
                <a:latin typeface="Consolas"/>
              </a:rPr>
              <a:t>max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)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DECLARE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@linefeed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2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)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/>
              </a:rPr>
              <a:t>/* Set the @linefeed variable */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@linefeed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13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)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+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10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)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/>
              </a:rPr>
              <a:t>/* Initialize variables. */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@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ServerName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''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@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DBCC_CheckDB_Command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'use master'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+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@linefeed</a:t>
            </a: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/>
              </a:rPr>
              <a:t>/* Get the server name. */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@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ServerName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/>
              </a:rPr>
              <a:t>convert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nvarchar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128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),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Consolas"/>
              </a:rPr>
              <a:t>serverproperty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'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servername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'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));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39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DECLARE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DatabaseCursor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CURSOR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SELECT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name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FROM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master</a:t>
            </a:r>
            <a:r>
              <a:rPr lang="en-US" sz="1600" dirty="0" err="1">
                <a:solidFill>
                  <a:srgbClr val="808080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8000"/>
                </a:solidFill>
                <a:latin typeface="Consolas"/>
              </a:rPr>
              <a:t>sys</a:t>
            </a:r>
            <a:r>
              <a:rPr lang="en-US" sz="1600" dirty="0" err="1">
                <a:solidFill>
                  <a:srgbClr val="808080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8000"/>
                </a:solidFill>
                <a:latin typeface="Consolas"/>
              </a:rPr>
              <a:t>databases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sd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WHERE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sd</a:t>
            </a:r>
            <a:r>
              <a:rPr lang="en-US" sz="1600" dirty="0" err="1">
                <a:solidFill>
                  <a:srgbClr val="808080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state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0                   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         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-- state = 0 = ONLINE.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and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name 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like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'Restored_'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+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@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ServerName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+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'%'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order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by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name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OPEN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DataBaseCursor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nsolas"/>
              </a:rPr>
              <a:t>/* Fetch the "first" database name. */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FETCH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NEXT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FROM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DatabaseCursor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INTO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@database 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FF00FF"/>
                </a:solidFill>
                <a:latin typeface="Consolas"/>
              </a:rPr>
              <a:t>@@FETCH_STATUS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0 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BEGIN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/* Build the @</a:t>
            </a:r>
            <a:r>
              <a:rPr lang="en-US" sz="1600" dirty="0" err="1">
                <a:solidFill>
                  <a:srgbClr val="008000"/>
                </a:solidFill>
                <a:latin typeface="Consolas"/>
              </a:rPr>
              <a:t>DBCC_CheckDB_Command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 command. */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@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DBCC_CheckDB_Command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@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DBCC_CheckDB_Command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+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'DBCC CHECKDB (['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+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@database 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+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']);'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+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@linefeed</a:t>
            </a:r>
          </a:p>
          <a:p>
            <a:pPr marL="0" indent="0">
              <a:buNone/>
            </a:pP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/* Fetch the "next" database name. */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FETCH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NEXT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FROM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DatabaseCursor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INTO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@database 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END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80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About me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990600"/>
            <a:ext cx="8229600" cy="3124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Positions Held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CAD Applications Developer (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Calma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CADRA, Pro*Engineer)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Electronic Document Management System Manager (Oracle)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Visual Basic Application Developer (Oracle)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Systems Designer/Analyst (Oracle)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IT Project Manager (Oracle)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Data Analyst (Oracle)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SQL Server Database Administrator (Microsoft SQL Server)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4419600"/>
            <a:ext cx="8229600" cy="1752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Other Factoids.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Married 38+ years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3 children – UT (2) and MT (1)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3 grandchildren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Interests:  Cycling, Eating, Cooking, Baking, Time with Grandchildren, Movies…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791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1"/>
            <a:ext cx="8229600" cy="3200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nsolas"/>
              </a:rPr>
              <a:t>/* Close and deallocate the database cursor. */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CLOSE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DatabaseCursor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DEALLOCATE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DatabaseCursor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</a:p>
          <a:p>
            <a:pPr marL="0" indent="0">
              <a:buNone/>
            </a:pP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nsolas"/>
              </a:rPr>
              <a:t>/* Print the @</a:t>
            </a:r>
            <a:r>
              <a:rPr lang="en-US" sz="1600" dirty="0" err="1">
                <a:solidFill>
                  <a:srgbClr val="008000"/>
                </a:solidFill>
                <a:latin typeface="Consolas"/>
              </a:rPr>
              <a:t>DBCC_CheckDB_Command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 string just for kicks. */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@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DBCC_CheckDB_Command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nsolas"/>
              </a:rPr>
              <a:t>/* Execute the DBCC </a:t>
            </a:r>
            <a:r>
              <a:rPr lang="en-US" sz="1600" dirty="0" err="1">
                <a:solidFill>
                  <a:srgbClr val="008000"/>
                </a:solidFill>
                <a:latin typeface="Consolas"/>
              </a:rPr>
              <a:t>CheckDB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 command on all online databases on this SQL Server Instance. */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EXEC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@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DBCC_CheckDB_Command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28600" y="2091265"/>
            <a:ext cx="266700" cy="2023535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28600" y="2091265"/>
            <a:ext cx="266700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4114800"/>
            <a:ext cx="8229600" cy="21336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l"/>
            <a:r>
              <a:rPr lang="en-US" sz="2000" dirty="0">
                <a:solidFill>
                  <a:srgbClr val="0000FF"/>
                </a:solidFill>
                <a:latin typeface="Consolas"/>
              </a:rPr>
              <a:t>use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master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/>
            </a:r>
            <a:br>
              <a:rPr lang="en-US" sz="2000" dirty="0">
                <a:solidFill>
                  <a:prstClr val="black"/>
                </a:solidFill>
                <a:latin typeface="Consolas"/>
              </a:rPr>
            </a:br>
            <a:r>
              <a:rPr lang="en-US" sz="2000" dirty="0">
                <a:solidFill>
                  <a:srgbClr val="0000FF"/>
                </a:solidFill>
                <a:latin typeface="Consolas"/>
              </a:rPr>
              <a:t>DBCC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CHECKDB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2000" dirty="0" err="1" smtClean="0">
                <a:solidFill>
                  <a:prstClr val="black"/>
                </a:solidFill>
                <a:latin typeface="Consolas"/>
              </a:rPr>
              <a:t>Restored_ServerName_DatabaseName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-A]</a:t>
            </a:r>
            <a:r>
              <a:rPr lang="en-US" sz="2000" dirty="0" smtClean="0">
                <a:solidFill>
                  <a:srgbClr val="808080"/>
                </a:solidFill>
                <a:latin typeface="Consolas"/>
              </a:rPr>
              <a:t>);</a:t>
            </a:r>
            <a:br>
              <a:rPr lang="en-US" sz="2000" dirty="0" smtClean="0">
                <a:solidFill>
                  <a:srgbClr val="808080"/>
                </a:solidFill>
                <a:latin typeface="Consolas"/>
              </a:rPr>
            </a:br>
            <a:r>
              <a:rPr lang="en-US" sz="2000" dirty="0" smtClean="0">
                <a:solidFill>
                  <a:srgbClr val="808080"/>
                </a:solidFill>
                <a:latin typeface="Consolas"/>
              </a:rPr>
              <a:t>...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/>
            </a:r>
            <a:br>
              <a:rPr lang="en-US" sz="2000" dirty="0">
                <a:solidFill>
                  <a:prstClr val="black"/>
                </a:solidFill>
                <a:latin typeface="Consolas"/>
              </a:rPr>
            </a:br>
            <a:r>
              <a:rPr lang="en-US" sz="2000" dirty="0">
                <a:solidFill>
                  <a:srgbClr val="0000FF"/>
                </a:solidFill>
                <a:latin typeface="Consolas"/>
              </a:rPr>
              <a:t>DBCC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CHECKDB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2000" dirty="0" err="1" smtClean="0">
                <a:solidFill>
                  <a:prstClr val="black"/>
                </a:solidFill>
                <a:latin typeface="Consolas"/>
              </a:rPr>
              <a:t>Restored_ServerName_DatabaseName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-Z]</a:t>
            </a:r>
            <a:r>
              <a:rPr lang="en-US" sz="2000" dirty="0" smtClean="0">
                <a:solidFill>
                  <a:srgbClr val="808080"/>
                </a:solidFill>
                <a:latin typeface="Consolas"/>
              </a:rPr>
              <a:t>);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/>
            </a:r>
            <a:br>
              <a:rPr lang="en-US" sz="2000" dirty="0">
                <a:solidFill>
                  <a:prstClr val="black"/>
                </a:solidFill>
                <a:latin typeface="Consolas"/>
              </a:rPr>
            </a:br>
            <a:endParaRPr lang="en-US" sz="20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4960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/>
              </a:rPr>
              <a:t>/* ====================================================================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/>
              </a:rPr>
              <a:t>-- Name:        Get date/time of last successful DBCC CHECKDB execution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/>
              </a:rPr>
              <a:t>-- Author:      Robert H. Every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/>
              </a:rPr>
              <a:t>-- Create date: 10 July 2014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/>
              </a:rPr>
              <a:t>-- Description: This script ensures that the </a:t>
            </a:r>
            <a:r>
              <a:rPr lang="en-US" dirty="0" err="1">
                <a:solidFill>
                  <a:srgbClr val="008000"/>
                </a:solidFill>
                <a:latin typeface="Consolas"/>
              </a:rPr>
              <a:t>master.dbo.DBCCRes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 table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/>
              </a:rPr>
              <a:t>                exists.  If it doesn't, then the script creates it.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/>
              </a:rPr>
              <a:t>                If it does, then the script truncates it to ensure it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/>
              </a:rPr>
              <a:t>                contains no data.  Then the script adds a row of data 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/>
              </a:rPr>
              <a:t>                containing the date/time of the most recent successful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/>
              </a:rPr>
              <a:t>                DBCC CHECKDB that was performed on each database whose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/>
              </a:rPr>
              <a:t>                name is like 'Restored_' + @</a:t>
            </a:r>
            <a:r>
              <a:rPr lang="en-US" dirty="0" err="1">
                <a:solidFill>
                  <a:srgbClr val="008000"/>
                </a:solidFill>
                <a:latin typeface="Consolas"/>
              </a:rPr>
              <a:t>ServerName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 + '%'.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/>
              </a:rPr>
              <a:t>***********************************************************************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/>
              </a:rPr>
              <a:t>** Revision History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/>
              </a:rPr>
              <a:t>***********************************************************************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/>
              </a:rPr>
              <a:t>** Date        Author                 Description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/>
              </a:rPr>
              <a:t>** ----------- ---------------------- ---------------------------------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/>
              </a:rPr>
              <a:t>** </a:t>
            </a:r>
            <a:r>
              <a:rPr lang="en-US" dirty="0" err="1">
                <a:solidFill>
                  <a:srgbClr val="008000"/>
                </a:solidFill>
                <a:latin typeface="Consolas"/>
              </a:rPr>
              <a:t>dd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-MMM-</a:t>
            </a:r>
            <a:r>
              <a:rPr lang="en-US" dirty="0" err="1">
                <a:solidFill>
                  <a:srgbClr val="008000"/>
                </a:solidFill>
                <a:latin typeface="Consolas"/>
              </a:rPr>
              <a:t>yyyy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 Reviser Name Goes Here Description goes here...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/>
              </a:rPr>
              <a:t>==================================================================== */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/>
          </a:bodyPr>
          <a:lstStyle/>
          <a:p>
            <a:pPr marL="971550" lvl="1" indent="-514350">
              <a:buFont typeface="+mj-lt"/>
              <a:buAutoNum type="arabicPeriod" startAt="3"/>
            </a:pPr>
            <a:r>
              <a:rPr lang="en-US" sz="2000" dirty="0" smtClean="0"/>
              <a:t>Get date/time of last successful DBCC CHECKDB</a:t>
            </a:r>
          </a:p>
        </p:txBody>
      </p:sp>
    </p:spTree>
    <p:extLst>
      <p:ext uri="{BB962C8B-B14F-4D97-AF65-F5344CB8AC3E}">
        <p14:creationId xmlns:p14="http://schemas.microsoft.com/office/powerpoint/2010/main" val="83055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/>
              </a:rPr>
              <a:t>/* Create a temporary table to store some DBCC data */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CREATE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TABLE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#temp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(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   Id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IDENTITY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1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1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),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ParentObject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VARCHAR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255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),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   [OBJECT]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VARCHAR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255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),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   Field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VARCHAR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255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),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   [VALUE]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VARCHAR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255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)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/>
              </a:rPr>
              <a:t>)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/>
              </a:rPr>
              <a:t>/* Ensure that the table </a:t>
            </a:r>
            <a:r>
              <a:rPr lang="en-US" dirty="0" err="1">
                <a:solidFill>
                  <a:srgbClr val="008000"/>
                </a:solidFill>
                <a:latin typeface="Consolas"/>
              </a:rPr>
              <a:t>table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Consolas"/>
              </a:rPr>
              <a:t>dbo.master.dbo.DBCCRes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 exists.         */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master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go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NOT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EXISTS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(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    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*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    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INFORMATION_SCHEMA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.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TABLES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       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WHERE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TABLE_SCHEMA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'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dbo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'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AND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                  TABLE_TYPE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'BASE TABLE'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AND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                  TABLE_NAME  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'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DBCCRes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'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         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)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40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/* The table does NOT exist...create it. */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Begin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'Creating table 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dbo.master.dbo.DBCCRes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'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/* This is the permanent table from which the DBCC CHECKDB data will be selected later. */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CREATE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TABLE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master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DBCCRes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    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(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    Id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IDENTITY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1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1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)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PRIMARY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KEY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CLUSTERED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DBName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sysname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dbccLastKnownGood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DATETIME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RowNum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INT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  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)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End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else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/* The table exists...do NOT create it.  Truncate it. */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Begin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print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'The table 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master.dbo.DBCCRes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 exists.  Truncating it.'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TRUNCATE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TABLE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master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DBCCRes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End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88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DECLARE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@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DBName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SYSNAME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DECLARE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@SQL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VARCHAR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512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)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DECLARE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@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ServerName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varchar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128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)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/>
              </a:rPr>
              <a:t>/* Get the server name. */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@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ServerName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/>
              </a:rPr>
              <a:t>convert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nvarchar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128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),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Consolas"/>
              </a:rPr>
              <a:t>serverproperty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'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servername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'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));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/>
              </a:rPr>
              <a:t>/*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Get the names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of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“Restored” databases.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*/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DECLARE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dbccpage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CURSOR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LOCAL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FORWARD_ONLY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READ_ONLY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name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master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08000"/>
                </a:solidFill>
                <a:latin typeface="Consolas"/>
              </a:rPr>
              <a:t>sys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08000"/>
                </a:solidFill>
                <a:latin typeface="Consolas"/>
              </a:rPr>
              <a:t>databases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WHERE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0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and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       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--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state = 0 = ONLINE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name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like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'Restored_'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+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@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ServerName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+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'%'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65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248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OPEN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dbccpage</a:t>
            </a:r>
            <a:r>
              <a:rPr lang="en-US" sz="1400" dirty="0">
                <a:solidFill>
                  <a:srgbClr val="808080"/>
                </a:solidFill>
                <a:latin typeface="Consolas"/>
              </a:rPr>
              <a:t>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FETCH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NEXT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FROM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dbccpage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INTO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@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DBName</a:t>
            </a:r>
            <a:r>
              <a:rPr lang="en-US" sz="1400" smtClean="0">
                <a:solidFill>
                  <a:srgbClr val="808080"/>
                </a:solidFill>
                <a:latin typeface="Consolas"/>
              </a:rPr>
              <a:t>;</a:t>
            </a:r>
            <a:r>
              <a:rPr lang="en-US" sz="1400" smtClean="0">
                <a:solidFill>
                  <a:srgbClr val="008000"/>
                </a:solidFill>
                <a:latin typeface="Consolas"/>
              </a:rPr>
              <a:t>-- 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Get 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name 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of 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“first” 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“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restored” 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database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.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/>
              </a:rPr>
              <a:t>@@FETCH_STATUS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0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BEGIN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/* Put 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DBCC 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CHECKDB data into the #temp table. */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@SQL </a:t>
            </a:r>
            <a:r>
              <a:rPr lang="en-US" sz="1400" dirty="0">
                <a:solidFill>
                  <a:srgbClr val="808080"/>
                </a:solidFill>
                <a:latin typeface="Consolas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'Use ['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/>
              </a:rPr>
              <a:t>+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@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DBName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/>
              </a:rPr>
              <a:t>+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'];'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/>
              </a:rPr>
              <a:t>+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sz="1400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10</a:t>
            </a:r>
            <a:r>
              <a:rPr lang="en-US" sz="1400" dirty="0">
                <a:solidFill>
                  <a:srgbClr val="808080"/>
                </a:solidFill>
                <a:latin typeface="Consolas"/>
              </a:rPr>
              <a:t>)+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sz="1400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13</a:t>
            </a:r>
            <a:r>
              <a:rPr lang="en-US" sz="1400" dirty="0">
                <a:solidFill>
                  <a:srgbClr val="808080"/>
                </a:solidFill>
                <a:latin typeface="Consolas"/>
              </a:rPr>
              <a:t>)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@SQL </a:t>
            </a:r>
            <a:r>
              <a:rPr lang="en-US" sz="1400" dirty="0">
                <a:solidFill>
                  <a:srgbClr val="808080"/>
                </a:solidFill>
                <a:latin typeface="Consolas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@SQL </a:t>
            </a:r>
            <a:r>
              <a:rPr lang="en-US" sz="1400" dirty="0">
                <a:solidFill>
                  <a:srgbClr val="808080"/>
                </a:solidFill>
                <a:latin typeface="Consolas"/>
              </a:rPr>
              <a:t>+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'DBCC Page ( ['</a:t>
            </a:r>
            <a:r>
              <a:rPr lang="en-US" sz="1400" dirty="0">
                <a:solidFill>
                  <a:srgbClr val="808080"/>
                </a:solidFill>
                <a:latin typeface="Consolas"/>
              </a:rPr>
              <a:t>+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@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DBName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/>
              </a:rPr>
              <a:t>+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'],1,9,3) WITH TABLERESULTS;'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/>
              </a:rPr>
              <a:t>+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sz="1400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10</a:t>
            </a:r>
            <a:r>
              <a:rPr lang="en-US" sz="1400" dirty="0">
                <a:solidFill>
                  <a:srgbClr val="808080"/>
                </a:solidFill>
                <a:latin typeface="Consolas"/>
              </a:rPr>
              <a:t>)+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sz="1400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13</a:t>
            </a:r>
            <a:r>
              <a:rPr lang="en-US" sz="1400" dirty="0">
                <a:solidFill>
                  <a:srgbClr val="808080"/>
                </a:solidFill>
                <a:latin typeface="Consolas"/>
              </a:rPr>
              <a:t>)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INSERT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INTO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#temp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EXECUTE </a:t>
            </a:r>
            <a:r>
              <a:rPr lang="en-US" sz="1400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@SQL</a:t>
            </a:r>
            <a:r>
              <a:rPr lang="en-US" sz="1400" dirty="0">
                <a:solidFill>
                  <a:srgbClr val="808080"/>
                </a:solidFill>
                <a:latin typeface="Consolas"/>
              </a:rPr>
              <a:t>);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@SQL </a:t>
            </a:r>
            <a:r>
              <a:rPr lang="en-US" sz="1400" dirty="0">
                <a:solidFill>
                  <a:srgbClr val="808080"/>
                </a:solidFill>
                <a:latin typeface="Consolas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''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/* Insert 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DB 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name and </a:t>
            </a:r>
            <a:r>
              <a:rPr lang="en-US" sz="1400" dirty="0" err="1" smtClean="0">
                <a:solidFill>
                  <a:srgbClr val="008000"/>
                </a:solidFill>
                <a:latin typeface="Consolas"/>
              </a:rPr>
              <a:t>LastKnownGood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date/time data into </a:t>
            </a:r>
            <a:r>
              <a:rPr lang="en-US" sz="1400" dirty="0" err="1" smtClean="0">
                <a:solidFill>
                  <a:srgbClr val="008000"/>
                </a:solidFill>
                <a:latin typeface="Consolas"/>
              </a:rPr>
              <a:t>DBCCRes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table. */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INSERT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INTO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master</a:t>
            </a:r>
            <a:r>
              <a:rPr lang="en-US" sz="1400" dirty="0" err="1">
                <a:solidFill>
                  <a:srgbClr val="808080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DBCCRes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           </a:t>
            </a:r>
            <a:r>
              <a:rPr lang="en-US" sz="1400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DBName</a:t>
            </a:r>
            <a:r>
              <a:rPr lang="en-US" sz="1400" dirty="0">
                <a:solidFill>
                  <a:srgbClr val="808080"/>
                </a:solidFill>
                <a:latin typeface="Consolas"/>
              </a:rPr>
              <a:t>,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dbccLastKnownGood</a:t>
            </a:r>
            <a:r>
              <a:rPr lang="en-US" sz="1400" dirty="0" smtClean="0">
                <a:solidFill>
                  <a:srgbClr val="808080"/>
                </a:solidFill>
                <a:latin typeface="Consolas"/>
              </a:rPr>
              <a:t>, 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RowNum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/>
              </a:rPr>
              <a:t>)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SELECT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@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DBName</a:t>
            </a:r>
            <a:r>
              <a:rPr lang="en-US" sz="1400" dirty="0">
                <a:solidFill>
                  <a:srgbClr val="808080"/>
                </a:solidFill>
                <a:latin typeface="Consolas"/>
              </a:rPr>
              <a:t>,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VALUE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1400" dirty="0">
                <a:solidFill>
                  <a:srgbClr val="808080"/>
                </a:solidFill>
                <a:latin typeface="Consolas"/>
              </a:rPr>
              <a:t>,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/>
              </a:rPr>
              <a:t>ROW_NUMBER</a:t>
            </a:r>
            <a:r>
              <a:rPr lang="en-US" sz="1400" dirty="0">
                <a:solidFill>
                  <a:srgbClr val="808080"/>
                </a:solidFill>
                <a:latin typeface="Consolas"/>
              </a:rPr>
              <a:t>()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OVER </a:t>
            </a:r>
            <a:r>
              <a:rPr lang="en-US" sz="1400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PARTITION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BY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Field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ORDER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BY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VALUE</a:t>
            </a:r>
            <a:r>
              <a:rPr lang="en-US" sz="1400" dirty="0">
                <a:solidFill>
                  <a:srgbClr val="808080"/>
                </a:solidFill>
                <a:latin typeface="Consolas"/>
              </a:rPr>
              <a:t>)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AS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Rownum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FROM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#temp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WHERE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field </a:t>
            </a:r>
            <a:r>
              <a:rPr lang="en-US" sz="1400" dirty="0">
                <a:solidFill>
                  <a:srgbClr val="808080"/>
                </a:solidFill>
                <a:latin typeface="Consolas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'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dbi_dbccLastKnownGood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'</a:t>
            </a:r>
            <a:r>
              <a:rPr lang="en-US" sz="1400" dirty="0">
                <a:solidFill>
                  <a:srgbClr val="808080"/>
                </a:solidFill>
                <a:latin typeface="Consolas"/>
              </a:rPr>
              <a:t>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TRUNCATE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TABLE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#temp</a:t>
            </a:r>
            <a:r>
              <a:rPr lang="en-US" sz="1400" dirty="0">
                <a:solidFill>
                  <a:srgbClr val="808080"/>
                </a:solidFill>
                <a:latin typeface="Consolas"/>
              </a:rPr>
              <a:t>;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    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-- Truncate #temp table 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preparatory 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for next 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DB.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FETCH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NEXT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FROM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dbccpage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INTO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@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DBName</a:t>
            </a:r>
            <a:r>
              <a:rPr lang="en-US" sz="1400" dirty="0">
                <a:solidFill>
                  <a:srgbClr val="808080"/>
                </a:solidFill>
                <a:latin typeface="Consolas"/>
              </a:rPr>
              <a:t>;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-- 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Get name of 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“next” 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online database.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END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14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/>
              </a:rPr>
              <a:t>CLOSE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dbccpage</a:t>
            </a:r>
            <a:r>
              <a:rPr lang="en-US" sz="2000" dirty="0">
                <a:solidFill>
                  <a:srgbClr val="808080"/>
                </a:solidFill>
                <a:latin typeface="Consolas"/>
              </a:rPr>
              <a:t>;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/>
              </a:rPr>
              <a:t>DEALLOCATE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dbccpage</a:t>
            </a:r>
            <a:r>
              <a:rPr lang="en-US" sz="2000" dirty="0">
                <a:solidFill>
                  <a:srgbClr val="808080"/>
                </a:solidFill>
                <a:latin typeface="Consolas"/>
              </a:rPr>
              <a:t>;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8000"/>
                </a:solidFill>
                <a:latin typeface="Consolas"/>
              </a:rPr>
              <a:t>/* Drop the #temp table...we're done with it. */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/>
              </a:rPr>
              <a:t>DROP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TABLE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#temp</a:t>
            </a:r>
          </a:p>
          <a:p>
            <a:pPr marL="0" indent="0">
              <a:buNone/>
            </a:pPr>
            <a:endParaRPr lang="en-US" sz="2000" dirty="0" smtClean="0">
              <a:solidFill>
                <a:prstClr val="black"/>
              </a:solidFill>
              <a:latin typeface="Consolas"/>
            </a:endParaRPr>
          </a:p>
          <a:p>
            <a:pPr marL="0" lvl="0" indent="0">
              <a:buNone/>
            </a:pPr>
            <a:endParaRPr lang="en-US" sz="2000" dirty="0" smtClean="0">
              <a:solidFill>
                <a:srgbClr val="008000"/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2000" dirty="0">
                <a:solidFill>
                  <a:srgbClr val="008000"/>
                </a:solidFill>
                <a:latin typeface="Consolas"/>
              </a:rPr>
              <a:t>/* </a:t>
            </a: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The next line is NOT part of the job step. 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*/</a:t>
            </a:r>
          </a:p>
          <a:p>
            <a:pPr marL="0" lvl="0" indent="0">
              <a:buNone/>
            </a:pP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/* </a:t>
            </a:r>
            <a:r>
              <a:rPr lang="en-US" sz="2000" dirty="0" err="1" smtClean="0">
                <a:solidFill>
                  <a:srgbClr val="008000"/>
                </a:solidFill>
                <a:latin typeface="Consolas"/>
              </a:rPr>
              <a:t>Wanna</a:t>
            </a: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 see what’s in the </a:t>
            </a:r>
            <a:r>
              <a:rPr lang="en-US" sz="2000" dirty="0" err="1" smtClean="0">
                <a:solidFill>
                  <a:srgbClr val="008000"/>
                </a:solidFill>
                <a:latin typeface="Consolas"/>
              </a:rPr>
              <a:t>DBCCRes</a:t>
            </a: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 table? 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*/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/>
              </a:rPr>
              <a:t>*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FROM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[master]</a:t>
            </a:r>
            <a:r>
              <a:rPr lang="en-US" sz="2000" dirty="0">
                <a:solidFill>
                  <a:srgbClr val="808080"/>
                </a:solidFill>
                <a:latin typeface="Consolas"/>
              </a:rPr>
              <a:t>.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dbo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]</a:t>
            </a:r>
            <a:r>
              <a:rPr lang="en-US" sz="2000" dirty="0">
                <a:solidFill>
                  <a:srgbClr val="808080"/>
                </a:solidFill>
                <a:latin typeface="Consolas"/>
              </a:rPr>
              <a:t>.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DBCCRes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]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WHERE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RowNum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/>
              </a:rPr>
              <a:t>=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1</a:t>
            </a:r>
          </a:p>
          <a:p>
            <a:pPr marL="0" indent="0">
              <a:buNone/>
            </a:pP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sz="2000" dirty="0">
              <a:solidFill>
                <a:prstClr val="black"/>
              </a:solidFill>
              <a:latin typeface="Consolas"/>
            </a:endParaRPr>
          </a:p>
        </p:txBody>
      </p:sp>
      <p:graphicFrame>
        <p:nvGraphicFramePr>
          <p:cNvPr id="1051" name="Table 10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069976"/>
              </p:ext>
            </p:extLst>
          </p:nvPr>
        </p:nvGraphicFramePr>
        <p:xfrm>
          <a:off x="609600" y="4419600"/>
          <a:ext cx="7772398" cy="1066800"/>
        </p:xfrm>
        <a:graphic>
          <a:graphicData uri="http://schemas.openxmlformats.org/drawingml/2006/table">
            <a:tbl>
              <a:tblPr/>
              <a:tblGrid>
                <a:gridCol w="266542"/>
                <a:gridCol w="4153058"/>
                <a:gridCol w="2666999"/>
                <a:gridCol w="685799"/>
              </a:tblGrid>
              <a:tr h="355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DBName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dbccLastKnownGood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RowNum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Restored_ServerName_ReportServer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2016-02-19 12:35:00.000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Restored_ServerName_ReportServerTempDB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2016-02-19 12:35:02.000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693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nsolas"/>
              </a:rPr>
              <a:t>/* ====================================================================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nsolas"/>
              </a:rPr>
              <a:t>-- Name:        Email DBCC CHECKDB results to DBA operator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nsolas"/>
              </a:rPr>
              <a:t>-- Author:      Robert H. Every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nsolas"/>
              </a:rPr>
              <a:t>-- Create date: 10 July 2014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nsolas"/>
              </a:rPr>
              <a:t>-- Description: This script selects one row for each database from the 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nsolas"/>
              </a:rPr>
              <a:t>                </a:t>
            </a:r>
            <a:r>
              <a:rPr lang="en-US" sz="1600" dirty="0" err="1">
                <a:solidFill>
                  <a:srgbClr val="008000"/>
                </a:solidFill>
                <a:latin typeface="Consolas"/>
              </a:rPr>
              <a:t>master.dbo.DBCCRes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 table and emails the results t</a:t>
            </a:r>
            <a:r>
              <a:rPr lang="en-US" sz="1600" dirty="0" smtClean="0">
                <a:solidFill>
                  <a:srgbClr val="008000"/>
                </a:solidFill>
                <a:latin typeface="Consolas"/>
              </a:rPr>
              <a:t>o 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the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nsolas"/>
              </a:rPr>
              <a:t>                DBA operator.  The results are an email attachment.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8000"/>
                </a:solidFill>
                <a:latin typeface="Consolas"/>
              </a:rPr>
              <a:t>***********************************************************************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nsolas"/>
              </a:rPr>
              <a:t>** Revision History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nsolas"/>
              </a:rPr>
              <a:t>***********************************************************************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nsolas"/>
              </a:rPr>
              <a:t>** Date        Author                 Description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nsolas"/>
              </a:rPr>
              <a:t>** ----------- ---------------------- ---------------------------------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nsolas"/>
              </a:rPr>
              <a:t>** </a:t>
            </a:r>
            <a:r>
              <a:rPr lang="en-US" sz="1600" dirty="0" err="1">
                <a:solidFill>
                  <a:srgbClr val="008000"/>
                </a:solidFill>
                <a:latin typeface="Consolas"/>
              </a:rPr>
              <a:t>dd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-MMM-</a:t>
            </a:r>
            <a:r>
              <a:rPr lang="en-US" sz="1600" dirty="0" err="1">
                <a:solidFill>
                  <a:srgbClr val="008000"/>
                </a:solidFill>
                <a:latin typeface="Consolas"/>
              </a:rPr>
              <a:t>yyyy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 Reviser Name Goes Here Description goes here...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nsolas"/>
              </a:rPr>
              <a:t>==================================================================== */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nsolas"/>
              </a:rPr>
              <a:t>/* Declare variables */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DECLARE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@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eMailMsgBody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varchar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4000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)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DECLARE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@linefeed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2</a:t>
            </a:r>
            <a:r>
              <a:rPr lang="en-US" sz="1600" dirty="0">
                <a:solidFill>
                  <a:srgbClr val="808080"/>
                </a:solidFill>
                <a:latin typeface="Consolas"/>
              </a:rPr>
              <a:t>)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/>
          </a:bodyPr>
          <a:lstStyle/>
          <a:p>
            <a:pPr marL="971550" lvl="1" indent="-514350" algn="l">
              <a:buFont typeface="+mj-lt"/>
              <a:buAutoNum type="arabicPeriod" startAt="4"/>
            </a:pPr>
            <a:r>
              <a:rPr lang="en-US" sz="2000" dirty="0" smtClean="0">
                <a:solidFill>
                  <a:prstClr val="black"/>
                </a:solidFill>
              </a:rPr>
              <a:t>Email DBCC CHECKDB results to DBA</a:t>
            </a:r>
            <a:endParaRPr lang="en-US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79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/>
              </a:rPr>
              <a:t>/* Set the @linefeed variable */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@linefeed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13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)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+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10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)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/>
              </a:rPr>
              <a:t>/* Create the email message. */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@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eMailMsgBody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'The attached file contains DB names and the last time a DBCC CHECKDB succeeded on each DB.'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da-DK" dirty="0" smtClean="0">
                <a:solidFill>
                  <a:srgbClr val="0000FF"/>
                </a:solidFill>
                <a:latin typeface="Consolas"/>
              </a:rPr>
              <a:t>SET</a:t>
            </a:r>
            <a:r>
              <a:rPr lang="da-DK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da-DK" dirty="0">
                <a:solidFill>
                  <a:prstClr val="black"/>
                </a:solidFill>
                <a:latin typeface="Consolas"/>
              </a:rPr>
              <a:t>@eMailMsgBody </a:t>
            </a:r>
            <a:r>
              <a:rPr lang="da-DK" dirty="0">
                <a:solidFill>
                  <a:srgbClr val="808080"/>
                </a:solidFill>
                <a:latin typeface="Consolas"/>
              </a:rPr>
              <a:t>=</a:t>
            </a:r>
            <a:r>
              <a:rPr lang="da-DK" dirty="0">
                <a:solidFill>
                  <a:prstClr val="black"/>
                </a:solidFill>
                <a:latin typeface="Consolas"/>
              </a:rPr>
              <a:t> @eMailMsgBody </a:t>
            </a:r>
            <a:r>
              <a:rPr lang="da-DK" dirty="0">
                <a:solidFill>
                  <a:srgbClr val="808080"/>
                </a:solidFill>
                <a:latin typeface="Consolas"/>
              </a:rPr>
              <a:t>+</a:t>
            </a:r>
            <a:r>
              <a:rPr lang="da-DK" dirty="0">
                <a:solidFill>
                  <a:prstClr val="black"/>
                </a:solidFill>
                <a:latin typeface="Consolas"/>
              </a:rPr>
              <a:t> @linefeed </a:t>
            </a:r>
            <a:r>
              <a:rPr lang="da-DK" dirty="0">
                <a:solidFill>
                  <a:srgbClr val="808080"/>
                </a:solidFill>
                <a:latin typeface="Consolas"/>
              </a:rPr>
              <a:t>+</a:t>
            </a:r>
            <a:r>
              <a:rPr lang="da-DK" dirty="0">
                <a:solidFill>
                  <a:prstClr val="black"/>
                </a:solidFill>
                <a:latin typeface="Consolas"/>
              </a:rPr>
              <a:t>@linefeed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@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eMailMsgBody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@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eMailMsgBody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+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'Robert Every, FLMI, ACS'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+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@linefeed</a:t>
            </a:r>
          </a:p>
          <a:p>
            <a:pPr marL="0" indent="0">
              <a:buNone/>
            </a:pPr>
            <a:r>
              <a:rPr lang="da-DK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da-DK" dirty="0">
                <a:solidFill>
                  <a:prstClr val="black"/>
                </a:solidFill>
                <a:latin typeface="Consolas"/>
              </a:rPr>
              <a:t> @eMailMsgBody </a:t>
            </a:r>
            <a:r>
              <a:rPr lang="da-DK" dirty="0">
                <a:solidFill>
                  <a:srgbClr val="808080"/>
                </a:solidFill>
                <a:latin typeface="Consolas"/>
              </a:rPr>
              <a:t>=</a:t>
            </a:r>
            <a:r>
              <a:rPr lang="da-DK" dirty="0">
                <a:solidFill>
                  <a:prstClr val="black"/>
                </a:solidFill>
                <a:latin typeface="Consolas"/>
              </a:rPr>
              <a:t> @eMailMsgBody </a:t>
            </a:r>
            <a:r>
              <a:rPr lang="da-DK" dirty="0">
                <a:solidFill>
                  <a:srgbClr val="808080"/>
                </a:solidFill>
                <a:latin typeface="Consolas"/>
              </a:rPr>
              <a:t>+</a:t>
            </a:r>
            <a:r>
              <a:rPr lang="da-DK" dirty="0">
                <a:solidFill>
                  <a:prstClr val="black"/>
                </a:solidFill>
                <a:latin typeface="Consolas"/>
              </a:rPr>
              <a:t> </a:t>
            </a:r>
            <a:r>
              <a:rPr lang="da-DK" dirty="0" smtClean="0">
                <a:solidFill>
                  <a:srgbClr val="FF0000"/>
                </a:solidFill>
                <a:latin typeface="Consolas"/>
              </a:rPr>
              <a:t>'(800) 555-1212'</a:t>
            </a:r>
            <a:endParaRPr lang="da-DK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  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/>
              </a:rPr>
              <a:t>/* Send the mail. */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EXEC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msdb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800000"/>
                </a:solidFill>
                <a:latin typeface="Consolas"/>
              </a:rPr>
              <a:t>sp_send_dbmail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profile_name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'SQL Alerts'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,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@recipients </a:t>
            </a:r>
            <a:r>
              <a:rPr lang="en-US" dirty="0" smtClean="0">
                <a:solidFill>
                  <a:srgbClr val="808080"/>
                </a:solidFill>
                <a:latin typeface="Consolas"/>
              </a:rPr>
              <a:t>=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/>
              </a:rPr>
              <a:t>'robert.every.ctr@us.af.mil'</a:t>
            </a:r>
            <a:r>
              <a:rPr lang="en-US" dirty="0" smtClean="0">
                <a:solidFill>
                  <a:srgbClr val="808080"/>
                </a:solidFill>
                <a:latin typeface="Consolas"/>
              </a:rPr>
              <a:t>,</a:t>
            </a:r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@subject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'Restore-tested DB names and successful DBCC CHECKDB dates attached'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,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@body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@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eMailMsgBody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,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/>
              </a:rPr>
              <a:t>/* Write the query to get the database names and the date/time of the last successful DBCC CHECKDB was executed on each database. */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@query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'SELECT 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DBName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dbccLastKnownGood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 as [Successful Consistency Check]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/>
              </a:rPr>
              <a:t>              FROM 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master.dbo.DBCCRes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/>
              </a:rPr>
              <a:t>              WHERE 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RowNum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 = 1;'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,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@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attach_query_result_as_file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1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14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Successful Consistency Check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Restored_ServerName_ReportServer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2016-02-19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12:34:59.920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Restored_ServerName_ReportServerTempDB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2016-02-19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12:35:01.967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(23 rows affected)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457200" lvl="1" algn="l"/>
            <a:r>
              <a:rPr lang="en-US" sz="2000" dirty="0" smtClean="0">
                <a:solidFill>
                  <a:prstClr val="black"/>
                </a:solidFill>
              </a:rPr>
              <a:t>Contents of the emailed file.</a:t>
            </a:r>
            <a:endParaRPr lang="en-US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57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Presentation: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Importance of Validating Backups</a:t>
            </a:r>
          </a:p>
          <a:p>
            <a:r>
              <a:rPr lang="en-US" dirty="0" smtClean="0"/>
              <a:t>Database Restore Testing</a:t>
            </a:r>
          </a:p>
          <a:p>
            <a:pPr lvl="1"/>
            <a:r>
              <a:rPr lang="en-US" dirty="0" smtClean="0"/>
              <a:t>Why do it?</a:t>
            </a:r>
          </a:p>
          <a:p>
            <a:pPr lvl="1"/>
            <a:r>
              <a:rPr lang="en-US" dirty="0" smtClean="0"/>
              <a:t>Ways to do it?</a:t>
            </a:r>
          </a:p>
          <a:p>
            <a:pPr lvl="1"/>
            <a:r>
              <a:rPr lang="en-US" dirty="0" smtClean="0"/>
              <a:t>SQL Agent Job(s)</a:t>
            </a:r>
          </a:p>
          <a:p>
            <a:pPr lvl="2"/>
            <a:r>
              <a:rPr lang="en-US" dirty="0" smtClean="0"/>
              <a:t>Code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389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/>
              </a:rPr>
              <a:t>/* ====================================================================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/>
              </a:rPr>
              <a:t>-- Name:        Delete the restore-tested and consistency-checked databases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/>
              </a:rPr>
              <a:t>-- Author:      Robert H. Every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/>
              </a:rPr>
              <a:t>-- Create date: 10 July 2014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/>
              </a:rPr>
              <a:t>-- Description: This script gets the name of each database on the SQL 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/>
              </a:rPr>
              <a:t>                Server instance where the database name is like 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/>
              </a:rPr>
              <a:t>                'Restored_' + @</a:t>
            </a:r>
            <a:r>
              <a:rPr lang="en-US" dirty="0" err="1">
                <a:solidFill>
                  <a:srgbClr val="008000"/>
                </a:solidFill>
                <a:latin typeface="Consolas"/>
              </a:rPr>
              <a:t>ServerName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 + '%'...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/>
              </a:rPr>
              <a:t>                Then it deletes (drops) each of these databases.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/>
              </a:rPr>
              <a:t>***********************************************************************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/>
              </a:rPr>
              <a:t>** Revision History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/>
              </a:rPr>
              <a:t>***********************************************************************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/>
              </a:rPr>
              <a:t>** Date        Author                 Description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/>
              </a:rPr>
              <a:t>** ----------- ---------------------- ---------------------------------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/>
              </a:rPr>
              <a:t>** </a:t>
            </a:r>
            <a:r>
              <a:rPr lang="en-US" dirty="0" err="1">
                <a:solidFill>
                  <a:srgbClr val="008000"/>
                </a:solidFill>
                <a:latin typeface="Consolas"/>
              </a:rPr>
              <a:t>dd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-MMM-</a:t>
            </a:r>
            <a:r>
              <a:rPr lang="en-US" dirty="0" err="1">
                <a:solidFill>
                  <a:srgbClr val="008000"/>
                </a:solidFill>
                <a:latin typeface="Consolas"/>
              </a:rPr>
              <a:t>yyyy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 Reviser Name Goes Here Description goes here...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/>
              </a:rPr>
              <a:t>==================================================================== */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NOCOUNT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ON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971550" lvl="1" indent="-514350">
              <a:buFont typeface="+mj-lt"/>
              <a:buAutoNum type="arabicPeriod" startAt="5"/>
            </a:pPr>
            <a:r>
              <a:rPr lang="en-US" sz="2000" dirty="0" smtClean="0"/>
              <a:t>Delete the restore-tested databases</a:t>
            </a:r>
          </a:p>
        </p:txBody>
      </p:sp>
    </p:spTree>
    <p:extLst>
      <p:ext uri="{BB962C8B-B14F-4D97-AF65-F5344CB8AC3E}">
        <p14:creationId xmlns:p14="http://schemas.microsoft.com/office/powerpoint/2010/main" val="35201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DECLARE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@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ServerName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varchar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128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)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DECLARE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@database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varchar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255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)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DECLARE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@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DeleteBackupHistoryCommand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varchar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dirty="0">
                <a:solidFill>
                  <a:srgbClr val="FF00FF"/>
                </a:solidFill>
                <a:latin typeface="Consolas"/>
              </a:rPr>
              <a:t>max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)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DECLARE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@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SetSingleUserCommand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varchar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dirty="0">
                <a:solidFill>
                  <a:srgbClr val="FF00FF"/>
                </a:solidFill>
                <a:latin typeface="Consolas"/>
              </a:rPr>
              <a:t>max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)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DECLARE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@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Delete_DB_Command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varchar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dirty="0">
                <a:solidFill>
                  <a:srgbClr val="FF00FF"/>
                </a:solidFill>
                <a:latin typeface="Consolas"/>
              </a:rPr>
              <a:t>max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)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DECLARE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@linefeed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2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)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/>
              </a:rPr>
              <a:t>/* Set the @linefeed variable */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@linefeed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13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)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+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10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)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/>
              </a:rPr>
              <a:t>/* Initialize variables. */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@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ServerName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''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@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Delete_DB_Command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''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@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DeleteBackupHistoryCommand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''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/>
              </a:rPr>
              <a:t>/* Get the server name. */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@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ServerName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/>
              </a:rPr>
              <a:t>convert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nvarchar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128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),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Consolas"/>
              </a:rPr>
              <a:t>serverproperty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'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servername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'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));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7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/>
              </a:rPr>
              <a:t>DECLARE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DatabaseCursor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CURSOR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/>
              </a:rPr>
              <a:t>SELECT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name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FROM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/>
              </a:rPr>
              <a:t>master</a:t>
            </a:r>
            <a:r>
              <a:rPr lang="en-US" sz="1800" dirty="0" err="1">
                <a:solidFill>
                  <a:srgbClr val="808080"/>
                </a:solidFill>
                <a:latin typeface="Consolas"/>
              </a:rPr>
              <a:t>.</a:t>
            </a:r>
            <a:r>
              <a:rPr lang="en-US" sz="1800" dirty="0" err="1">
                <a:solidFill>
                  <a:srgbClr val="008000"/>
                </a:solidFill>
                <a:latin typeface="Consolas"/>
              </a:rPr>
              <a:t>sys</a:t>
            </a:r>
            <a:r>
              <a:rPr lang="en-US" sz="1800" dirty="0" err="1">
                <a:solidFill>
                  <a:srgbClr val="808080"/>
                </a:solidFill>
                <a:latin typeface="Consolas"/>
              </a:rPr>
              <a:t>.</a:t>
            </a:r>
            <a:r>
              <a:rPr lang="en-US" sz="1800" dirty="0" err="1">
                <a:solidFill>
                  <a:srgbClr val="008000"/>
                </a:solidFill>
                <a:latin typeface="Consolas"/>
              </a:rPr>
              <a:t>databases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sd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/>
              </a:rPr>
              <a:t>WHERE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sd</a:t>
            </a:r>
            <a:r>
              <a:rPr lang="en-US" sz="1800" dirty="0" err="1">
                <a:solidFill>
                  <a:srgbClr val="808080"/>
                </a:solidFill>
                <a:latin typeface="Consolas"/>
              </a:rPr>
              <a:t>.</a:t>
            </a:r>
            <a:r>
              <a:rPr lang="en-US" sz="1800" dirty="0" err="1">
                <a:solidFill>
                  <a:srgbClr val="0000FF"/>
                </a:solidFill>
                <a:latin typeface="Consolas"/>
              </a:rPr>
              <a:t>state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/>
              </a:rPr>
              <a:t>=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0                    </a:t>
            </a:r>
            <a:r>
              <a:rPr lang="en-US" sz="1800" dirty="0" smtClean="0">
                <a:solidFill>
                  <a:srgbClr val="008000"/>
                </a:solidFill>
                <a:latin typeface="Consolas"/>
              </a:rPr>
              <a:t>-- </a:t>
            </a:r>
            <a:r>
              <a:rPr lang="en-US" sz="1800" dirty="0">
                <a:solidFill>
                  <a:srgbClr val="008000"/>
                </a:solidFill>
                <a:latin typeface="Consolas"/>
              </a:rPr>
              <a:t>state = 0 = ONLINE.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1800" dirty="0">
                <a:solidFill>
                  <a:srgbClr val="808080"/>
                </a:solidFill>
                <a:latin typeface="Consolas"/>
              </a:rPr>
              <a:t>and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name </a:t>
            </a:r>
            <a:r>
              <a:rPr lang="en-US" sz="1800" dirty="0">
                <a:solidFill>
                  <a:srgbClr val="808080"/>
                </a:solidFill>
                <a:latin typeface="Consolas"/>
              </a:rPr>
              <a:t>like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/>
              </a:rPr>
              <a:t>'Restored_'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/>
              </a:rPr>
              <a:t>+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@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ServerName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/>
              </a:rPr>
              <a:t>+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/>
              </a:rPr>
              <a:t>'%'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/>
              </a:rPr>
              <a:t>order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by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name</a:t>
            </a:r>
          </a:p>
          <a:p>
            <a:pPr marL="0" indent="0">
              <a:buNone/>
            </a:pP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26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172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OPEN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DataBaseCursor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FETCH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NEXT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FROM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DatabaseCursor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INTO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@database 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/>
              </a:rPr>
              <a:t>@@FETCH_STATUS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0 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BEGIN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/* Delete any backup history for this database. */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@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DeleteBackupHistoryCommand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/>
            </a:r>
            <a:br>
              <a:rPr lang="en-US" sz="1400" dirty="0" smtClean="0">
                <a:solidFill>
                  <a:prstClr val="black"/>
                </a:solidFill>
                <a:latin typeface="Consolas"/>
              </a:rPr>
            </a:b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   </a:t>
            </a:r>
            <a:r>
              <a:rPr lang="en-US" sz="1400" dirty="0" smtClean="0">
                <a:solidFill>
                  <a:srgbClr val="FF0000"/>
                </a:solidFill>
                <a:latin typeface="Consolas"/>
              </a:rPr>
              <a:t>'EXEC 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msdb.dbo.sp_delete_database_backuphistory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 '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/>
              </a:rPr>
              <a:t>+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''''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/>
              </a:rPr>
              <a:t>+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@database </a:t>
            </a:r>
            <a:r>
              <a:rPr lang="en-US" sz="1400" dirty="0">
                <a:solidFill>
                  <a:srgbClr val="808080"/>
                </a:solidFill>
                <a:latin typeface="Consolas"/>
              </a:rPr>
              <a:t>+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''''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    EXEC</a:t>
            </a:r>
            <a:r>
              <a:rPr lang="en-US" sz="1400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@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DeleteBackupHistoryCommand</a:t>
            </a:r>
            <a:r>
              <a:rPr lang="en-US" sz="1400" dirty="0">
                <a:solidFill>
                  <a:srgbClr val="808080"/>
                </a:solidFill>
                <a:latin typeface="Consolas"/>
              </a:rPr>
              <a:t>)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/* Set this database to single-user mode. */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@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SetSingleUserCommand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/>
            </a:r>
            <a:br>
              <a:rPr lang="en-US" sz="1400" dirty="0" smtClean="0">
                <a:solidFill>
                  <a:prstClr val="black"/>
                </a:solidFill>
                <a:latin typeface="Consolas"/>
              </a:rPr>
            </a:b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   </a:t>
            </a:r>
            <a:r>
              <a:rPr lang="en-US" sz="1400" dirty="0" smtClean="0">
                <a:solidFill>
                  <a:srgbClr val="FF0000"/>
                </a:solidFill>
                <a:latin typeface="Consolas"/>
              </a:rPr>
              <a:t>'ALTER 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DATABASE ['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/>
              </a:rPr>
              <a:t>+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@database </a:t>
            </a:r>
            <a:r>
              <a:rPr lang="en-US" sz="1400" dirty="0">
                <a:solidFill>
                  <a:srgbClr val="808080"/>
                </a:solidFill>
                <a:latin typeface="Consolas"/>
              </a:rPr>
              <a:t>+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'] SET SINGLE_USER WITH ROLLBACK IMMEDIATE'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    EXEC</a:t>
            </a:r>
            <a:r>
              <a:rPr lang="en-US" sz="1400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@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SetSingleUserCommand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/>
              </a:rPr>
              <a:t>)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/* Delete (i.e., 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drop) this database. 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*/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da-DK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da-DK" sz="1400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da-DK" sz="1400" dirty="0">
                <a:solidFill>
                  <a:prstClr val="black"/>
                </a:solidFill>
                <a:latin typeface="Consolas"/>
              </a:rPr>
              <a:t> @Delete_DB_Command </a:t>
            </a:r>
            <a:r>
              <a:rPr lang="da-DK" sz="1400" dirty="0">
                <a:solidFill>
                  <a:srgbClr val="808080"/>
                </a:solidFill>
                <a:latin typeface="Consolas"/>
              </a:rPr>
              <a:t>=</a:t>
            </a:r>
            <a:r>
              <a:rPr lang="da-DK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da-DK" sz="1400" dirty="0">
                <a:solidFill>
                  <a:srgbClr val="FF0000"/>
                </a:solidFill>
                <a:latin typeface="Consolas"/>
              </a:rPr>
              <a:t>'DROP DATABASE ['</a:t>
            </a:r>
            <a:r>
              <a:rPr lang="da-DK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da-DK" sz="1400" dirty="0">
                <a:solidFill>
                  <a:srgbClr val="808080"/>
                </a:solidFill>
                <a:latin typeface="Consolas"/>
              </a:rPr>
              <a:t>+</a:t>
            </a:r>
            <a:r>
              <a:rPr lang="da-DK" sz="1400" dirty="0">
                <a:solidFill>
                  <a:prstClr val="black"/>
                </a:solidFill>
                <a:latin typeface="Consolas"/>
              </a:rPr>
              <a:t> @database </a:t>
            </a:r>
            <a:r>
              <a:rPr lang="da-DK" sz="1400" dirty="0">
                <a:solidFill>
                  <a:srgbClr val="808080"/>
                </a:solidFill>
                <a:latin typeface="Consolas"/>
              </a:rPr>
              <a:t>+</a:t>
            </a:r>
            <a:r>
              <a:rPr lang="da-DK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da-DK" sz="1400" dirty="0">
                <a:solidFill>
                  <a:srgbClr val="FF0000"/>
                </a:solidFill>
                <a:latin typeface="Consolas"/>
              </a:rPr>
              <a:t>']'</a:t>
            </a:r>
            <a:endParaRPr lang="da-DK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    EXEC</a:t>
            </a:r>
            <a:r>
              <a:rPr lang="en-US" sz="1400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@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Delete_DB_Command</a:t>
            </a:r>
            <a:r>
              <a:rPr lang="en-US" sz="1400" dirty="0">
                <a:solidFill>
                  <a:srgbClr val="808080"/>
                </a:solidFill>
                <a:latin typeface="Consolas"/>
              </a:rPr>
              <a:t>)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/* Reinitialize command variables. */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@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DeleteBackupHistoryCommand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''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@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SetSingleUserCommand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''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@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Delete_DB_Command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''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9869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nsolas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nsolas"/>
              </a:rPr>
              <a:t>/* Fetch the "next" result from the query into the cursor. */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FETCH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NEXT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FROM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DatabaseCursor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INTO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@database </a:t>
            </a: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END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</a:p>
          <a:p>
            <a:pPr marL="0" indent="0">
              <a:buNone/>
            </a:pP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onsolas"/>
              </a:rPr>
              <a:t>/* Close and deallocate the database cursor. */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/>
              </a:rPr>
              <a:t>CLOSE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DatabaseCursor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/>
              </a:rPr>
              <a:t>DEALLOCATE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DatabaseCursor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</a:p>
          <a:p>
            <a:pPr marL="0" indent="0">
              <a:buNone/>
            </a:pP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2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6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16600" dirty="0" smtClean="0">
                <a:latin typeface="Arial" panose="020B0604020202020204" pitchFamily="34" charset="0"/>
                <a:cs typeface="Arial" panose="020B0604020202020204" pitchFamily="34" charset="0"/>
              </a:rPr>
              <a:t>Q&amp;A</a:t>
            </a:r>
            <a:endParaRPr lang="en-US" sz="1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32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Who coined this saying?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7432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“You don’t have a backup until you’ve restored it.”</a:t>
            </a:r>
          </a:p>
          <a:p>
            <a:pPr marL="0" indent="0" algn="r">
              <a:buNone/>
            </a:pPr>
            <a:r>
              <a:rPr lang="en-US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Kimberly Tripp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4572000"/>
            <a:ext cx="8229600" cy="1752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Kimberly Tripp Biography: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Taught for Microsoft University (SQL Server,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LanManager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Windows) – 1992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SME &amp; Technical Writer for Microsoft SQL Server Development Team – 1993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President/Founder and owner of SQLskills.com – Since 1995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Writer/Editor for SQL Server Magazine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Lecturer/Presenter at Microsoft Tech*Ed,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SQLConnections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SQLPass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and other SQL Server-related events since 1996 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644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Here’s her full quote: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724400"/>
          </a:xfrm>
          <a:ln>
            <a:solidFill>
              <a:schemeClr val="tx1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sz="5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5200" dirty="0" smtClean="0">
                <a:latin typeface="Arial" panose="020B0604020202020204" pitchFamily="34" charset="0"/>
                <a:cs typeface="Arial" panose="020B0604020202020204" pitchFamily="34" charset="0"/>
              </a:rPr>
              <a:t>“You don’t have a backup until you’ve restored it.  You don’t know whether the backup you just took was corrupt or not and will actually work in a disaster recovery situation.”</a:t>
            </a:r>
          </a:p>
          <a:p>
            <a:pPr marL="0" indent="0" algn="r">
              <a:buNone/>
            </a:pPr>
            <a:r>
              <a:rPr lang="en-US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Kimberly Tripp</a:t>
            </a:r>
          </a:p>
          <a:p>
            <a:pPr marL="0" indent="0" algn="r">
              <a:buNone/>
            </a:pPr>
            <a:r>
              <a:rPr lang="en-US" sz="26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http://www.sqlskills.com/blogs/paul/importance-of-validating-backups/</a:t>
            </a:r>
          </a:p>
        </p:txBody>
      </p:sp>
    </p:spTree>
    <p:extLst>
      <p:ext uri="{BB962C8B-B14F-4D97-AF65-F5344CB8AC3E}">
        <p14:creationId xmlns:p14="http://schemas.microsoft.com/office/powerpoint/2010/main" val="209526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30" y="609600"/>
            <a:ext cx="7754470" cy="518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581400" y="6096000"/>
            <a:ext cx="5105400" cy="3048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r"/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Source:  </a:t>
            </a:r>
            <a:r>
              <a:rPr lang="en-US" sz="11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http://www.sqlskills.com/blogs/paul/importance-of-validating-backups/</a:t>
            </a:r>
            <a:endParaRPr lang="en-US" sz="11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8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620962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Can we guarantee that the backup file on disk (that we just validated) is good (i.e., free from corruption)?</a:t>
            </a:r>
            <a:b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Why?  Why not?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3001963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/>
              <a:t>Traffic Control Analogy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An accident can happen at ANY time.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038600"/>
            <a:ext cx="746760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727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dirty="0" smtClean="0"/>
              <a:t>The BEST WAY to </a:t>
            </a:r>
            <a:r>
              <a:rPr lang="en-US" b="1" dirty="0" smtClean="0"/>
              <a:t>know</a:t>
            </a:r>
            <a:r>
              <a:rPr lang="en-US" dirty="0" smtClean="0"/>
              <a:t> our backups will restore?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6857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Frequent, actual database restore testing.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2667000"/>
            <a:ext cx="8229600" cy="1143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Why do Database Restore Testing?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4114800"/>
            <a:ext cx="82296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Continuity of service with current employer</a:t>
            </a:r>
          </a:p>
          <a:p>
            <a:pPr lvl="1"/>
            <a:r>
              <a:rPr lang="en-US" dirty="0" smtClean="0"/>
              <a:t>Any “horror” stories out there?</a:t>
            </a:r>
          </a:p>
          <a:p>
            <a:r>
              <a:rPr lang="en-US" dirty="0" smtClean="0"/>
              <a:t>Confidence in processes</a:t>
            </a:r>
          </a:p>
          <a:p>
            <a:r>
              <a:rPr lang="en-US" dirty="0" smtClean="0"/>
              <a:t>Other reasons?</a:t>
            </a:r>
          </a:p>
          <a:p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22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2525</TotalTime>
  <Words>3567</Words>
  <Application>Microsoft Office PowerPoint</Application>
  <PresentationFormat>On-screen Show (4:3)</PresentationFormat>
  <Paragraphs>628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Consolas</vt:lpstr>
      <vt:lpstr>Courier New</vt:lpstr>
      <vt:lpstr>Office Theme</vt:lpstr>
      <vt:lpstr>Database Restore Testing Automation</vt:lpstr>
      <vt:lpstr>About me</vt:lpstr>
      <vt:lpstr>About me</vt:lpstr>
      <vt:lpstr>Today’s Presentation:</vt:lpstr>
      <vt:lpstr>Who coined this saying?</vt:lpstr>
      <vt:lpstr>Here’s her full quote:</vt:lpstr>
      <vt:lpstr>Source:  http://www.sqlskills.com/blogs/paul/importance-of-validating-backups/</vt:lpstr>
      <vt:lpstr>Can we guarantee that the backup file on disk (that we just validated) is good (i.e., free from corruption)? Why?  Why not?</vt:lpstr>
      <vt:lpstr>The BEST WAY to know our backups will restore?</vt:lpstr>
      <vt:lpstr>Some Ways to do Database Restore Testing.</vt:lpstr>
      <vt:lpstr>Automated Database Restore Testing using SQL Agent job(s)</vt:lpstr>
      <vt:lpstr>SQL Agent Job (same server)</vt:lpstr>
      <vt:lpstr>Restore the USER databases from the most recent FULL and DIFFERENTIAL backups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/* Must get the disk and folder path to the mdf, ldf, and any other database files...this could be tricky. */         DECLARE Files_Cursor CURSOR FOR           select name, physical_name from sys.master_files where           database_id = db_id(@database)          OPEN Files_Cursor         FETCH NEXT FROM Files_Cursor INTO @name, @physical_name         While @@FETCH_STATUS = 0         BEGIN           SET @DotPositionFromRight = CHARINDEX('.',                                       REVERSE(@physical_name),1)           SET @RestoreDBFromDiffBUCommand = @RestoreDBFromDiffBUCommand             + ' move ''' + @name + ''' to ''' +             SUBSTRING(@physical_name, 1, LEN(@physical_name) –             @DotPositionFromRight) + '_Restored' +             SUBSTRING(@physical_name, LEN(@physical_name) –             @DotPositionFromRight + 1, 99) + ''',' + @linefeed           FETCH NEXT FROM Files_Cursor INTO @name, @physical_name         END          CLOSE Files_Cursor         DEALLOCATE Files_Cursor</vt:lpstr>
      <vt:lpstr>PowerPoint Presentation</vt:lpstr>
      <vt:lpstr>PowerPoint Presentation</vt:lpstr>
      <vt:lpstr>Do DBCC CHECKDB on newly-restored databases</vt:lpstr>
      <vt:lpstr>PowerPoint Presentation</vt:lpstr>
      <vt:lpstr>PowerPoint Presentation</vt:lpstr>
      <vt:lpstr>use master DBCC CHECKDB ([Restored_ServerName_DatabaseName-A]); ... DBCC CHECKDB ([Restored_ServerName_DatabaseName-Z]); </vt:lpstr>
      <vt:lpstr>Get date/time of last successful DBCC CHECKDB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Email DBCC CHECKDB results to DBA</vt:lpstr>
      <vt:lpstr>PowerPoint Presentation</vt:lpstr>
      <vt:lpstr>Contents of the emailed file.</vt:lpstr>
      <vt:lpstr>Delete the restore-tested databases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U.S Air Force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EVERY, ROBERT H CTR USAF AFMC 75 ABW/SCPD</dc:creator>
  <cp:lastModifiedBy>EVERY, ROBERT H CTR USAF AFMC 75 ABW/SCPD</cp:lastModifiedBy>
  <cp:revision>191</cp:revision>
  <dcterms:created xsi:type="dcterms:W3CDTF">2016-02-18T20:18:14Z</dcterms:created>
  <dcterms:modified xsi:type="dcterms:W3CDTF">2016-11-16T01:54:40Z</dcterms:modified>
</cp:coreProperties>
</file>