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8" r:id="rId3"/>
    <p:sldId id="260" r:id="rId4"/>
    <p:sldId id="267" r:id="rId5"/>
    <p:sldId id="259" r:id="rId6"/>
    <p:sldId id="262" r:id="rId7"/>
    <p:sldId id="261" r:id="rId8"/>
    <p:sldId id="263" r:id="rId9"/>
    <p:sldId id="264" r:id="rId10"/>
    <p:sldId id="265" r:id="rId11"/>
    <p:sldId id="270" r:id="rId12"/>
    <p:sldId id="283" r:id="rId13"/>
    <p:sldId id="266" r:id="rId14"/>
    <p:sldId id="273" r:id="rId15"/>
    <p:sldId id="271" r:id="rId16"/>
    <p:sldId id="272" r:id="rId17"/>
    <p:sldId id="281"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43" autoAdjust="0"/>
  </p:normalViewPr>
  <p:slideViewPr>
    <p:cSldViewPr>
      <p:cViewPr varScale="1">
        <p:scale>
          <a:sx n="88" d="100"/>
          <a:sy n="88" d="100"/>
        </p:scale>
        <p:origin x="-97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B233E-41DE-4C8C-A616-BAC9B60327D1}" type="datetimeFigureOut">
              <a:rPr lang="en-US" smtClean="0"/>
              <a:t>9/18/2011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07D2DB-294E-42E1-B927-BCBC270A2893}" type="slidenum">
              <a:rPr lang="en-US" smtClean="0"/>
              <a:t>‹#›</a:t>
            </a:fld>
            <a:endParaRPr lang="en-US"/>
          </a:p>
        </p:txBody>
      </p:sp>
    </p:spTree>
    <p:extLst>
      <p:ext uri="{BB962C8B-B14F-4D97-AF65-F5344CB8AC3E}">
        <p14:creationId xmlns:p14="http://schemas.microsoft.com/office/powerpoint/2010/main" val="1805845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r>
              <a:rPr lang="en-US" dirty="0" smtClean="0"/>
              <a:t>Point out protocols</a:t>
            </a:r>
            <a:r>
              <a:rPr lang="en-US" baseline="0" dirty="0" smtClean="0"/>
              <a:t> need to be lowercase</a:t>
            </a:r>
            <a:endParaRPr lang="en-US" dirty="0"/>
          </a:p>
        </p:txBody>
      </p:sp>
      <p:sp>
        <p:nvSpPr>
          <p:cNvPr id="4" name="Slide Number Placeholder 3"/>
          <p:cNvSpPr>
            <a:spLocks noGrp="1"/>
          </p:cNvSpPr>
          <p:nvPr>
            <p:ph type="sldNum" sz="quarter" idx="10"/>
          </p:nvPr>
        </p:nvSpPr>
        <p:spPr/>
        <p:txBody>
          <a:bodyPr/>
          <a:lstStyle/>
          <a:p>
            <a:fld id="{5B07D2DB-294E-42E1-B927-BCBC270A2893}" type="slidenum">
              <a:rPr lang="en-US" smtClean="0"/>
              <a:t>7</a:t>
            </a:fld>
            <a:endParaRPr lang="en-US"/>
          </a:p>
        </p:txBody>
      </p:sp>
    </p:spTree>
    <p:extLst>
      <p:ext uri="{BB962C8B-B14F-4D97-AF65-F5344CB8AC3E}">
        <p14:creationId xmlns:p14="http://schemas.microsoft.com/office/powerpoint/2010/main" val="2777855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PortQuery</a:t>
            </a:r>
            <a:r>
              <a:rPr lang="en-US" dirty="0" smtClean="0"/>
              <a:t> demo</a:t>
            </a:r>
            <a:endParaRPr lang="en-US" dirty="0"/>
          </a:p>
        </p:txBody>
      </p:sp>
      <p:sp>
        <p:nvSpPr>
          <p:cNvPr id="4" name="Slide Number Placeholder 3"/>
          <p:cNvSpPr>
            <a:spLocks noGrp="1"/>
          </p:cNvSpPr>
          <p:nvPr>
            <p:ph type="sldNum" sz="quarter" idx="10"/>
          </p:nvPr>
        </p:nvSpPr>
        <p:spPr/>
        <p:txBody>
          <a:bodyPr/>
          <a:lstStyle/>
          <a:p>
            <a:fld id="{5B07D2DB-294E-42E1-B927-BCBC270A2893}" type="slidenum">
              <a:rPr lang="en-US" smtClean="0"/>
              <a:t>8</a:t>
            </a:fld>
            <a:endParaRPr lang="en-US"/>
          </a:p>
        </p:txBody>
      </p:sp>
    </p:spTree>
    <p:extLst>
      <p:ext uri="{BB962C8B-B14F-4D97-AF65-F5344CB8AC3E}">
        <p14:creationId xmlns:p14="http://schemas.microsoft.com/office/powerpoint/2010/main" val="4163016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NMCap</a:t>
            </a:r>
            <a:r>
              <a:rPr lang="en-US" dirty="0" smtClean="0"/>
              <a:t> /network * /capture /file test.chn:25M</a:t>
            </a:r>
            <a:endParaRPr lang="en-US" dirty="0"/>
          </a:p>
        </p:txBody>
      </p:sp>
      <p:sp>
        <p:nvSpPr>
          <p:cNvPr id="4" name="Slide Number Placeholder 3"/>
          <p:cNvSpPr>
            <a:spLocks noGrp="1"/>
          </p:cNvSpPr>
          <p:nvPr>
            <p:ph type="sldNum" sz="quarter" idx="10"/>
          </p:nvPr>
        </p:nvSpPr>
        <p:spPr/>
        <p:txBody>
          <a:bodyPr/>
          <a:lstStyle/>
          <a:p>
            <a:fld id="{5B07D2DB-294E-42E1-B927-BCBC270A2893}" type="slidenum">
              <a:rPr lang="en-US" smtClean="0"/>
              <a:t>10</a:t>
            </a:fld>
            <a:endParaRPr lang="en-US"/>
          </a:p>
        </p:txBody>
      </p:sp>
    </p:spTree>
    <p:extLst>
      <p:ext uri="{BB962C8B-B14F-4D97-AF65-F5344CB8AC3E}">
        <p14:creationId xmlns:p14="http://schemas.microsoft.com/office/powerpoint/2010/main" val="424541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See slides</a:t>
            </a:r>
          </a:p>
          <a:p>
            <a:pPr marL="228600" indent="-228600">
              <a:buAutoNum type="arabicParenR"/>
            </a:pPr>
            <a:r>
              <a:rPr lang="en-US" dirty="0" smtClean="0"/>
              <a:t>Default </a:t>
            </a:r>
            <a:r>
              <a:rPr lang="en-US" dirty="0" err="1" smtClean="0"/>
              <a:t>Instance.cap</a:t>
            </a:r>
            <a:endParaRPr lang="en-US" dirty="0" smtClean="0"/>
          </a:p>
          <a:p>
            <a:pPr marL="228600" indent="-228600">
              <a:buAutoNum type="arabicParenR"/>
            </a:pPr>
            <a:r>
              <a:rPr lang="en-US" dirty="0" smtClean="0"/>
              <a:t>Named</a:t>
            </a:r>
            <a:r>
              <a:rPr lang="en-US" baseline="0" dirty="0" smtClean="0"/>
              <a:t> </a:t>
            </a:r>
            <a:r>
              <a:rPr lang="en-US" baseline="0" dirty="0" err="1" smtClean="0"/>
              <a:t>Instance.cap</a:t>
            </a:r>
            <a:endParaRPr lang="en-US" baseline="0" dirty="0" smtClean="0"/>
          </a:p>
          <a:p>
            <a:pPr marL="228600" indent="-228600">
              <a:buAutoNum type="arabicParenR"/>
            </a:pPr>
            <a:r>
              <a:rPr lang="en-US" baseline="0" dirty="0" smtClean="0"/>
              <a:t>Named </a:t>
            </a:r>
            <a:r>
              <a:rPr lang="en-US" baseline="0" dirty="0" err="1" smtClean="0"/>
              <a:t>Instance.cap</a:t>
            </a:r>
            <a:endParaRPr lang="en-US" baseline="0" dirty="0" smtClean="0"/>
          </a:p>
          <a:p>
            <a:pPr marL="228600" indent="-228600">
              <a:buAutoNum type="arabicParenR"/>
            </a:pPr>
            <a:r>
              <a:rPr lang="en-US" baseline="0" dirty="0" err="1" smtClean="0"/>
              <a:t>UDP_XXXXX.cap</a:t>
            </a:r>
            <a:endParaRPr lang="en-US" baseline="0" dirty="0" smtClean="0"/>
          </a:p>
          <a:p>
            <a:pPr marL="228600" indent="-228600">
              <a:buAutoNum type="arabicParenR"/>
            </a:pPr>
            <a:r>
              <a:rPr lang="en-US" baseline="0" dirty="0" err="1" smtClean="0"/>
              <a:t>Client.cap</a:t>
            </a:r>
            <a:r>
              <a:rPr lang="en-US" baseline="0" dirty="0" smtClean="0"/>
              <a:t>/</a:t>
            </a:r>
            <a:r>
              <a:rPr lang="en-US" baseline="0" dirty="0" err="1" smtClean="0"/>
              <a:t>server.cap</a:t>
            </a:r>
            <a:endParaRPr lang="en-US" baseline="0" dirty="0" smtClean="0"/>
          </a:p>
          <a:p>
            <a:pPr marL="228600" indent="-228600">
              <a:buAutoNum type="arabicParenR"/>
            </a:pPr>
            <a:r>
              <a:rPr lang="en-US" baseline="0" dirty="0" smtClean="0"/>
              <a:t>SQL </a:t>
            </a:r>
            <a:r>
              <a:rPr lang="en-US" baseline="0" dirty="0" err="1" smtClean="0"/>
              <a:t>Azure.cap</a:t>
            </a:r>
            <a:endParaRPr lang="en-US" smtClean="0"/>
          </a:p>
          <a:p>
            <a:endParaRPr lang="en-US" dirty="0" smtClean="0"/>
          </a:p>
        </p:txBody>
      </p:sp>
      <p:sp>
        <p:nvSpPr>
          <p:cNvPr id="4" name="Slide Number Placeholder 3"/>
          <p:cNvSpPr>
            <a:spLocks noGrp="1"/>
          </p:cNvSpPr>
          <p:nvPr>
            <p:ph type="sldNum" sz="quarter" idx="10"/>
          </p:nvPr>
        </p:nvSpPr>
        <p:spPr/>
        <p:txBody>
          <a:bodyPr/>
          <a:lstStyle/>
          <a:p>
            <a:fld id="{5B07D2DB-294E-42E1-B927-BCBC270A2893}" type="slidenum">
              <a:rPr lang="en-US" smtClean="0"/>
              <a:t>13</a:t>
            </a:fld>
            <a:endParaRPr lang="en-US"/>
          </a:p>
        </p:txBody>
      </p:sp>
    </p:spTree>
    <p:extLst>
      <p:ext uri="{BB962C8B-B14F-4D97-AF65-F5344CB8AC3E}">
        <p14:creationId xmlns:p14="http://schemas.microsoft.com/office/powerpoint/2010/main" val="2959404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07D2DB-294E-42E1-B927-BCBC270A2893}" type="slidenum">
              <a:rPr lang="en-US" smtClean="0"/>
              <a:t>16</a:t>
            </a:fld>
            <a:endParaRPr lang="en-US"/>
          </a:p>
        </p:txBody>
      </p:sp>
    </p:spTree>
    <p:extLst>
      <p:ext uri="{BB962C8B-B14F-4D97-AF65-F5344CB8AC3E}">
        <p14:creationId xmlns:p14="http://schemas.microsoft.com/office/powerpoint/2010/main" val="28066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See slides</a:t>
            </a:r>
          </a:p>
          <a:p>
            <a:pPr marL="228600" indent="-228600">
              <a:buAutoNum type="arabicParenR"/>
            </a:pPr>
            <a:r>
              <a:rPr lang="en-US" dirty="0" smtClean="0"/>
              <a:t>Default </a:t>
            </a:r>
            <a:r>
              <a:rPr lang="en-US" dirty="0" err="1" smtClean="0"/>
              <a:t>Instance.cap</a:t>
            </a:r>
            <a:endParaRPr lang="en-US" dirty="0" smtClean="0"/>
          </a:p>
          <a:p>
            <a:pPr marL="228600" indent="-228600">
              <a:buAutoNum type="arabicParenR"/>
            </a:pPr>
            <a:r>
              <a:rPr lang="en-US" dirty="0" smtClean="0"/>
              <a:t>Named</a:t>
            </a:r>
            <a:r>
              <a:rPr lang="en-US" baseline="0" dirty="0" smtClean="0"/>
              <a:t> </a:t>
            </a:r>
            <a:r>
              <a:rPr lang="en-US" baseline="0" dirty="0" err="1" smtClean="0"/>
              <a:t>Instance.cap</a:t>
            </a:r>
            <a:endParaRPr lang="en-US" baseline="0" dirty="0" smtClean="0"/>
          </a:p>
          <a:p>
            <a:pPr marL="228600" indent="-228600">
              <a:buAutoNum type="arabicParenR"/>
            </a:pPr>
            <a:r>
              <a:rPr lang="en-US" baseline="0" smtClean="0"/>
              <a:t>UDP_XXXXX.cap</a:t>
            </a:r>
            <a:endParaRPr lang="en-US" baseline="0" dirty="0" smtClean="0"/>
          </a:p>
          <a:p>
            <a:pPr marL="228600" indent="-228600">
              <a:buAutoNum type="arabicParenR"/>
            </a:pPr>
            <a:r>
              <a:rPr lang="en-US" baseline="0" dirty="0" err="1" smtClean="0"/>
              <a:t>Client.cap</a:t>
            </a:r>
            <a:r>
              <a:rPr lang="en-US" baseline="0" dirty="0" smtClean="0"/>
              <a:t>/</a:t>
            </a:r>
            <a:r>
              <a:rPr lang="en-US" baseline="0" dirty="0" err="1" smtClean="0"/>
              <a:t>server.cap</a:t>
            </a:r>
            <a:endParaRPr lang="en-US" baseline="0" dirty="0" smtClean="0"/>
          </a:p>
          <a:p>
            <a:pPr marL="228600" indent="-228600">
              <a:buAutoNum type="arabicParenR"/>
            </a:pPr>
            <a:r>
              <a:rPr lang="en-US" baseline="0" dirty="0" smtClean="0"/>
              <a:t>SQL </a:t>
            </a:r>
            <a:r>
              <a:rPr lang="en-US" baseline="0" dirty="0" err="1" smtClean="0"/>
              <a:t>Azure.cap</a:t>
            </a:r>
            <a:endParaRPr lang="en-US" dirty="0" smtClean="0"/>
          </a:p>
        </p:txBody>
      </p:sp>
      <p:sp>
        <p:nvSpPr>
          <p:cNvPr id="4" name="Slide Number Placeholder 3"/>
          <p:cNvSpPr>
            <a:spLocks noGrp="1"/>
          </p:cNvSpPr>
          <p:nvPr>
            <p:ph type="sldNum" sz="quarter" idx="10"/>
          </p:nvPr>
        </p:nvSpPr>
        <p:spPr/>
        <p:txBody>
          <a:bodyPr/>
          <a:lstStyle/>
          <a:p>
            <a:fld id="{5B07D2DB-294E-42E1-B927-BCBC270A2893}" type="slidenum">
              <a:rPr lang="en-US" smtClean="0"/>
              <a:t>17</a:t>
            </a:fld>
            <a:endParaRPr lang="en-US"/>
          </a:p>
        </p:txBody>
      </p:sp>
    </p:spTree>
    <p:extLst>
      <p:ext uri="{BB962C8B-B14F-4D97-AF65-F5344CB8AC3E}">
        <p14:creationId xmlns:p14="http://schemas.microsoft.com/office/powerpoint/2010/main" val="2959404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63975"/>
            <a:ext cx="7772400" cy="936625"/>
          </a:xfrm>
        </p:spPr>
        <p:txBody>
          <a:bodyPr>
            <a:normAutofit/>
          </a:bodyPr>
          <a:lstStyle>
            <a:lvl1pPr algn="l">
              <a:defRPr sz="30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4800600"/>
            <a:ext cx="7772400" cy="1295400"/>
          </a:xfrm>
        </p:spPr>
        <p:txBody>
          <a:bodyPr/>
          <a:lstStyle>
            <a:lvl1pPr marL="0" indent="0" algn="l">
              <a:buNone/>
              <a:defRPr>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MSSVC_Large.png"/>
          <p:cNvPicPr>
            <a:picLocks noChangeAspect="1"/>
          </p:cNvPicPr>
          <p:nvPr/>
        </p:nvPicPr>
        <p:blipFill>
          <a:blip r:embed="rId2" cstate="print"/>
          <a:stretch>
            <a:fillRect/>
          </a:stretch>
        </p:blipFill>
        <p:spPr>
          <a:xfrm>
            <a:off x="5715000" y="57150"/>
            <a:ext cx="3429000" cy="1009650"/>
          </a:xfrm>
          <a:prstGeom prst="rect">
            <a:avLst/>
          </a:prstGeom>
        </p:spPr>
      </p:pic>
      <p:sp>
        <p:nvSpPr>
          <p:cNvPr id="17" name="Date Placeholder 3"/>
          <p:cNvSpPr>
            <a:spLocks noGrp="1"/>
          </p:cNvSpPr>
          <p:nvPr>
            <p:ph type="dt" sz="half" idx="10"/>
          </p:nvPr>
        </p:nvSpPr>
        <p:spPr>
          <a:xfrm>
            <a:off x="1371600" y="6474429"/>
            <a:ext cx="838200" cy="365125"/>
          </a:xfrm>
          <a:prstGeom prst="rect">
            <a:avLst/>
          </a:prstGeom>
        </p:spPr>
        <p:txBody>
          <a:bodyPr lIns="45720" anchor="ctr" anchorCtr="0"/>
          <a:lstStyle>
            <a:lvl1pPr algn="l">
              <a:defRPr>
                <a:solidFill>
                  <a:schemeClr val="bg2"/>
                </a:solidFill>
              </a:defRPr>
            </a:lvl1pPr>
          </a:lstStyle>
          <a:p>
            <a:fld id="{FACAFD3D-F9D0-4480-9FA1-76056CA20119}" type="datetimeFigureOut">
              <a:rPr lang="en-US" smtClean="0"/>
              <a:t>9/18/2011</a:t>
            </a:fld>
            <a:endParaRPr lang="en-US"/>
          </a:p>
        </p:txBody>
      </p:sp>
      <p:sp>
        <p:nvSpPr>
          <p:cNvPr id="18" name="Slide Number Placeholder 5"/>
          <p:cNvSpPr>
            <a:spLocks noGrp="1"/>
          </p:cNvSpPr>
          <p:nvPr>
            <p:ph type="sldNum" sz="quarter" idx="12"/>
          </p:nvPr>
        </p:nvSpPr>
        <p:spPr>
          <a:xfrm>
            <a:off x="0" y="6474429"/>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
        <p:nvSpPr>
          <p:cNvPr id="21" name="Footer Placeholder 4"/>
          <p:cNvSpPr>
            <a:spLocks noGrp="1"/>
          </p:cNvSpPr>
          <p:nvPr>
            <p:ph type="ftr" sz="quarter" idx="11"/>
          </p:nvPr>
        </p:nvSpPr>
        <p:spPr>
          <a:xfrm>
            <a:off x="2743200" y="6474429"/>
            <a:ext cx="3657600" cy="365125"/>
          </a:xfrm>
          <a:prstGeom prst="rect">
            <a:avLst/>
          </a:prstGeom>
        </p:spPr>
        <p:txBody>
          <a:bodyPr anchor="ctr" anchorCtr="0"/>
          <a:lstStyle>
            <a:lvl1pPr>
              <a:defRPr>
                <a:solidFill>
                  <a:schemeClr val="bg2"/>
                </a:solidFill>
              </a:defRPr>
            </a:lvl1pPr>
          </a:lstStyle>
          <a:p>
            <a:endParaRPr lang="en-US"/>
          </a:p>
        </p:txBody>
      </p:sp>
      <p:pic>
        <p:nvPicPr>
          <p:cNvPr id="15" name="Picture 14" descr="cover_graphic1.png"/>
          <p:cNvPicPr>
            <a:picLocks noChangeAspect="1"/>
          </p:cNvPicPr>
          <p:nvPr/>
        </p:nvPicPr>
        <p:blipFill>
          <a:blip r:embed="rId3" cstate="print"/>
          <a:stretch>
            <a:fillRect/>
          </a:stretch>
        </p:blipFill>
        <p:spPr>
          <a:xfrm>
            <a:off x="0" y="1069848"/>
            <a:ext cx="9144000" cy="243840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6_Blank">
    <p:spTree>
      <p:nvGrpSpPr>
        <p:cNvPr id="1" name=""/>
        <p:cNvGrpSpPr/>
        <p:nvPr/>
      </p:nvGrpSpPr>
      <p:grpSpPr>
        <a:xfrm>
          <a:off x="0" y="0"/>
          <a:ext cx="0" cy="0"/>
          <a:chOff x="0" y="0"/>
          <a:chExt cx="0" cy="0"/>
        </a:xfrm>
      </p:grpSpPr>
      <p:pic>
        <p:nvPicPr>
          <p:cNvPr id="7" name="Picture 6" descr="SMSGR-Inside-top.jpg"/>
          <p:cNvPicPr>
            <a:picLocks noChangeAspect="1"/>
          </p:cNvPicPr>
          <p:nvPr/>
        </p:nvPicPr>
        <p:blipFill>
          <a:blip r:embed="rId2" cstate="print"/>
          <a:stretch>
            <a:fillRect/>
          </a:stretch>
        </p:blipFill>
        <p:spPr>
          <a:xfrm>
            <a:off x="0" y="0"/>
            <a:ext cx="9144000" cy="137246"/>
          </a:xfrm>
          <a:prstGeom prst="rect">
            <a:avLst/>
          </a:prstGeom>
        </p:spPr>
      </p:pic>
      <p:pic>
        <p:nvPicPr>
          <p:cNvPr id="9" name="Picture 8" descr="SMSGR-Inside-top.jpg"/>
          <p:cNvPicPr>
            <a:picLocks/>
          </p:cNvPicPr>
          <p:nvPr/>
        </p:nvPicPr>
        <p:blipFill>
          <a:blip r:embed="rId2" cstate="print"/>
          <a:stretch>
            <a:fillRect/>
          </a:stretch>
        </p:blipFill>
        <p:spPr>
          <a:xfrm flipH="1">
            <a:off x="0" y="6419088"/>
            <a:ext cx="9144000" cy="438912"/>
          </a:xfrm>
          <a:prstGeom prst="rect">
            <a:avLst/>
          </a:prstGeom>
        </p:spPr>
      </p:pic>
      <p:pic>
        <p:nvPicPr>
          <p:cNvPr id="14" name="Picture 13" descr="MSSVC_wL_Transparent.png"/>
          <p:cNvPicPr>
            <a:picLocks noChangeAspect="1"/>
          </p:cNvPicPr>
          <p:nvPr/>
        </p:nvPicPr>
        <p:blipFill>
          <a:blip r:embed="rId3" cstate="print"/>
          <a:stretch>
            <a:fillRect/>
          </a:stretch>
        </p:blipFill>
        <p:spPr>
          <a:xfrm>
            <a:off x="7086600" y="6419088"/>
            <a:ext cx="2081571" cy="438912"/>
          </a:xfrm>
          <a:prstGeom prst="rect">
            <a:avLst/>
          </a:prstGeom>
        </p:spPr>
      </p:pic>
      <p:sp>
        <p:nvSpPr>
          <p:cNvPr id="22"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1"/>
                </a:solidFill>
              </a:defRPr>
            </a:lvl1pPr>
          </a:lstStyle>
          <a:p>
            <a:fld id="{FACAFD3D-F9D0-4480-9FA1-76056CA20119}" type="datetimeFigureOut">
              <a:rPr lang="en-US" smtClean="0"/>
              <a:t>9/18/2011</a:t>
            </a:fld>
            <a:endParaRPr lang="en-US"/>
          </a:p>
        </p:txBody>
      </p:sp>
      <p:sp>
        <p:nvSpPr>
          <p:cNvPr id="23"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
        <p:nvSpPr>
          <p:cNvPr id="24" name="Footer Placeholder 4"/>
          <p:cNvSpPr>
            <a:spLocks noGrp="1"/>
          </p:cNvSpPr>
          <p:nvPr>
            <p:ph type="ftr" sz="quarter" idx="11"/>
          </p:nvPr>
        </p:nvSpPr>
        <p:spPr>
          <a:xfrm>
            <a:off x="2743200" y="6476301"/>
            <a:ext cx="3657600" cy="365760"/>
          </a:xfrm>
          <a:prstGeom prst="rect">
            <a:avLst/>
          </a:prstGeom>
        </p:spPr>
        <p:txBody>
          <a:bodyPr anchor="ctr" anchorCtr="0"/>
          <a:lstStyle>
            <a:lvl1pPr algn="ctr">
              <a:defRPr>
                <a:solidFill>
                  <a:schemeClr val="bg1"/>
                </a:solidFill>
              </a:defRPr>
            </a:lvl1pPr>
          </a:lstStyle>
          <a:p>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7_Content with Caption">
    <p:spTree>
      <p:nvGrpSpPr>
        <p:cNvPr id="1" name=""/>
        <p:cNvGrpSpPr/>
        <p:nvPr/>
      </p:nvGrpSpPr>
      <p:grpSpPr>
        <a:xfrm>
          <a:off x="0" y="0"/>
          <a:ext cx="0" cy="0"/>
          <a:chOff x="0" y="0"/>
          <a:chExt cx="0" cy="0"/>
        </a:xfrm>
      </p:grpSpPr>
      <p:pic>
        <p:nvPicPr>
          <p:cNvPr id="10" name="Picture 9" descr="SMSGR-Inside-top.jpg"/>
          <p:cNvPicPr>
            <a:picLocks noChangeAspect="1"/>
          </p:cNvPicPr>
          <p:nvPr/>
        </p:nvPicPr>
        <p:blipFill>
          <a:blip r:embed="rId2" cstate="print"/>
          <a:stretch>
            <a:fillRect/>
          </a:stretch>
        </p:blipFill>
        <p:spPr>
          <a:xfrm>
            <a:off x="0" y="0"/>
            <a:ext cx="9144000" cy="137246"/>
          </a:xfrm>
          <a:prstGeom prst="rect">
            <a:avLst/>
          </a:prstGeom>
        </p:spPr>
      </p:pic>
      <p:sp>
        <p:nvSpPr>
          <p:cNvPr id="2" name="Title 1"/>
          <p:cNvSpPr>
            <a:spLocks noGrp="1"/>
          </p:cNvSpPr>
          <p:nvPr>
            <p:ph type="title"/>
          </p:nvPr>
        </p:nvSpPr>
        <p:spPr>
          <a:xfrm>
            <a:off x="304800" y="273050"/>
            <a:ext cx="3200400" cy="717550"/>
          </a:xfrm>
        </p:spPr>
        <p:txBody>
          <a:bodyPr anchor="t" anchorCtr="0"/>
          <a:lstStyle>
            <a:lvl1pPr algn="l">
              <a:defRPr sz="20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9753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1066800"/>
            <a:ext cx="3200400" cy="5165023"/>
          </a:xfrm>
        </p:spPr>
        <p:txBody>
          <a:bodyPr/>
          <a:lstStyle>
            <a:lvl1pPr marL="228600" indent="-228600">
              <a:buFontTx/>
              <a:buBlip>
                <a:blip r:embed="rId3"/>
              </a:buBlip>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2" name="Picture 11" descr="SMSGR-Inside-top.jpg"/>
          <p:cNvPicPr>
            <a:picLocks/>
          </p:cNvPicPr>
          <p:nvPr/>
        </p:nvPicPr>
        <p:blipFill>
          <a:blip r:embed="rId2" cstate="print"/>
          <a:stretch>
            <a:fillRect/>
          </a:stretch>
        </p:blipFill>
        <p:spPr>
          <a:xfrm flipH="1">
            <a:off x="0" y="6419088"/>
            <a:ext cx="9144000" cy="438912"/>
          </a:xfrm>
          <a:prstGeom prst="rect">
            <a:avLst/>
          </a:prstGeom>
        </p:spPr>
      </p:pic>
      <p:pic>
        <p:nvPicPr>
          <p:cNvPr id="17" name="Picture 16" descr="MSSVC_wL_Transparent.png"/>
          <p:cNvPicPr>
            <a:picLocks noChangeAspect="1"/>
          </p:cNvPicPr>
          <p:nvPr/>
        </p:nvPicPr>
        <p:blipFill>
          <a:blip r:embed="rId4" cstate="print"/>
          <a:stretch>
            <a:fillRect/>
          </a:stretch>
        </p:blipFill>
        <p:spPr>
          <a:xfrm>
            <a:off x="7086600" y="6419088"/>
            <a:ext cx="2081571" cy="438912"/>
          </a:xfrm>
          <a:prstGeom prst="rect">
            <a:avLst/>
          </a:prstGeom>
        </p:spPr>
      </p:pic>
      <p:sp>
        <p:nvSpPr>
          <p:cNvPr id="25"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1"/>
                </a:solidFill>
              </a:defRPr>
            </a:lvl1pPr>
          </a:lstStyle>
          <a:p>
            <a:fld id="{FACAFD3D-F9D0-4480-9FA1-76056CA20119}" type="datetimeFigureOut">
              <a:rPr lang="en-US" smtClean="0"/>
              <a:t>9/18/2011</a:t>
            </a:fld>
            <a:endParaRPr lang="en-US"/>
          </a:p>
        </p:txBody>
      </p:sp>
      <p:sp>
        <p:nvSpPr>
          <p:cNvPr id="26"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
        <p:nvSpPr>
          <p:cNvPr id="27" name="Footer Placeholder 4"/>
          <p:cNvSpPr>
            <a:spLocks noGrp="1"/>
          </p:cNvSpPr>
          <p:nvPr>
            <p:ph type="ftr" sz="quarter" idx="11"/>
          </p:nvPr>
        </p:nvSpPr>
        <p:spPr>
          <a:xfrm>
            <a:off x="2743200" y="6476301"/>
            <a:ext cx="3657600" cy="365760"/>
          </a:xfrm>
          <a:prstGeom prst="rect">
            <a:avLst/>
          </a:prstGeom>
        </p:spPr>
        <p:txBody>
          <a:bodyPr anchor="ctr" anchorCtr="0"/>
          <a:lstStyle>
            <a:lvl1pPr algn="ctr">
              <a:defRPr>
                <a:solidFill>
                  <a:schemeClr val="bg1"/>
                </a:solidFill>
              </a:defRPr>
            </a:lvl1pPr>
          </a:lstStyle>
          <a:p>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18_Picture with Caption">
    <p:spTree>
      <p:nvGrpSpPr>
        <p:cNvPr id="1" name=""/>
        <p:cNvGrpSpPr/>
        <p:nvPr/>
      </p:nvGrpSpPr>
      <p:grpSpPr>
        <a:xfrm>
          <a:off x="0" y="0"/>
          <a:ext cx="0" cy="0"/>
          <a:chOff x="0" y="0"/>
          <a:chExt cx="0" cy="0"/>
        </a:xfrm>
      </p:grpSpPr>
      <p:pic>
        <p:nvPicPr>
          <p:cNvPr id="10" name="Picture 9" descr="SMSGR-Inside-top.jpg"/>
          <p:cNvPicPr>
            <a:picLocks noChangeAspect="1"/>
          </p:cNvPicPr>
          <p:nvPr/>
        </p:nvPicPr>
        <p:blipFill>
          <a:blip r:embed="rId2" cstate="print"/>
          <a:stretch>
            <a:fillRect/>
          </a:stretch>
        </p:blipFill>
        <p:spPr>
          <a:xfrm>
            <a:off x="0" y="0"/>
            <a:ext cx="9144000" cy="137246"/>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2" name="Picture 11" descr="SMSGR-Inside-top.jpg"/>
          <p:cNvPicPr>
            <a:picLocks/>
          </p:cNvPicPr>
          <p:nvPr/>
        </p:nvPicPr>
        <p:blipFill>
          <a:blip r:embed="rId2" cstate="print"/>
          <a:stretch>
            <a:fillRect/>
          </a:stretch>
        </p:blipFill>
        <p:spPr>
          <a:xfrm flipH="1">
            <a:off x="0" y="6419088"/>
            <a:ext cx="9144000" cy="438912"/>
          </a:xfrm>
          <a:prstGeom prst="rect">
            <a:avLst/>
          </a:prstGeom>
        </p:spPr>
      </p:pic>
      <p:pic>
        <p:nvPicPr>
          <p:cNvPr id="17" name="Picture 16" descr="MSSVC_wL_Transparent.png"/>
          <p:cNvPicPr>
            <a:picLocks noChangeAspect="1"/>
          </p:cNvPicPr>
          <p:nvPr/>
        </p:nvPicPr>
        <p:blipFill>
          <a:blip r:embed="rId3" cstate="print"/>
          <a:stretch>
            <a:fillRect/>
          </a:stretch>
        </p:blipFill>
        <p:spPr>
          <a:xfrm>
            <a:off x="7062429" y="6419088"/>
            <a:ext cx="2081571" cy="438912"/>
          </a:xfrm>
          <a:prstGeom prst="rect">
            <a:avLst/>
          </a:prstGeom>
        </p:spPr>
      </p:pic>
      <p:sp>
        <p:nvSpPr>
          <p:cNvPr id="25"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1"/>
                </a:solidFill>
              </a:defRPr>
            </a:lvl1pPr>
          </a:lstStyle>
          <a:p>
            <a:fld id="{FACAFD3D-F9D0-4480-9FA1-76056CA20119}" type="datetimeFigureOut">
              <a:rPr lang="en-US" smtClean="0"/>
              <a:t>9/18/2011</a:t>
            </a:fld>
            <a:endParaRPr lang="en-US"/>
          </a:p>
        </p:txBody>
      </p:sp>
      <p:sp>
        <p:nvSpPr>
          <p:cNvPr id="26"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
        <p:nvSpPr>
          <p:cNvPr id="27" name="Footer Placeholder 4"/>
          <p:cNvSpPr>
            <a:spLocks noGrp="1"/>
          </p:cNvSpPr>
          <p:nvPr>
            <p:ph type="ftr" sz="quarter" idx="11"/>
          </p:nvPr>
        </p:nvSpPr>
        <p:spPr>
          <a:xfrm>
            <a:off x="2743200" y="6476301"/>
            <a:ext cx="3657600" cy="365760"/>
          </a:xfrm>
          <a:prstGeom prst="rect">
            <a:avLst/>
          </a:prstGeom>
        </p:spPr>
        <p:txBody>
          <a:bodyPr anchor="ctr" anchorCtr="0"/>
          <a:lstStyle>
            <a:lvl1pPr algn="ctr">
              <a:defRPr>
                <a:solidFill>
                  <a:schemeClr val="bg1"/>
                </a:solidFill>
              </a:defRPr>
            </a:lvl1pPr>
          </a:lstStyle>
          <a:p>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9_Topic-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92375"/>
            <a:ext cx="7772400" cy="936625"/>
          </a:xfrm>
        </p:spPr>
        <p:txBody>
          <a:bodyPr>
            <a:normAutofit/>
          </a:bodyPr>
          <a:lstStyle>
            <a:lvl1pPr algn="l">
              <a:defRPr sz="30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429000"/>
            <a:ext cx="7772400" cy="1295400"/>
          </a:xfrm>
        </p:spPr>
        <p:txBody>
          <a:bodyPr/>
          <a:lstStyle>
            <a:lvl1pPr marL="0" indent="0" algn="l">
              <a:buNone/>
              <a:defRPr>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Footer Placeholder 4"/>
          <p:cNvSpPr>
            <a:spLocks noGrp="1"/>
          </p:cNvSpPr>
          <p:nvPr>
            <p:ph type="ftr" sz="quarter" idx="11"/>
          </p:nvPr>
        </p:nvSpPr>
        <p:spPr>
          <a:xfrm>
            <a:off x="2743200" y="6476302"/>
            <a:ext cx="3657600" cy="365125"/>
          </a:xfrm>
          <a:prstGeom prst="rect">
            <a:avLst/>
          </a:prstGeom>
        </p:spPr>
        <p:txBody>
          <a:bodyPr anchor="ctr" anchorCtr="0"/>
          <a:lstStyle>
            <a:lvl1pPr algn="ctr">
              <a:defRPr>
                <a:solidFill>
                  <a:schemeClr val="bg2"/>
                </a:solidFill>
              </a:defRPr>
            </a:lvl1pPr>
          </a:lstStyle>
          <a:p>
            <a:endParaRPr lang="en-US"/>
          </a:p>
        </p:txBody>
      </p:sp>
      <p:sp>
        <p:nvSpPr>
          <p:cNvPr id="14"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2"/>
                </a:solidFill>
              </a:defRPr>
            </a:lvl1pPr>
          </a:lstStyle>
          <a:p>
            <a:fld id="{FACAFD3D-F9D0-4480-9FA1-76056CA20119}" type="datetimeFigureOut">
              <a:rPr lang="en-US" smtClean="0"/>
              <a:t>9/18/2011</a:t>
            </a:fld>
            <a:endParaRPr lang="en-US"/>
          </a:p>
        </p:txBody>
      </p:sp>
      <p:sp>
        <p:nvSpPr>
          <p:cNvPr id="15"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2"/>
                </a:solidFill>
              </a:defRPr>
            </a:lvl1pPr>
          </a:lstStyle>
          <a:p>
            <a:fld id="{F84FE6C8-CE20-4B8F-B443-7AACC18EB8EE}" type="slidenum">
              <a:rPr lang="en-US" smtClean="0"/>
              <a:t>‹#›</a:t>
            </a:fld>
            <a:endParaRPr lang="en-US"/>
          </a:p>
        </p:txBody>
      </p:sp>
      <p:pic>
        <p:nvPicPr>
          <p:cNvPr id="16" name="Picture 15" descr="Services_bL.png"/>
          <p:cNvPicPr>
            <a:picLocks noChangeAspect="1"/>
          </p:cNvPicPr>
          <p:nvPr/>
        </p:nvPicPr>
        <p:blipFill>
          <a:blip r:embed="rId2" cstate="print"/>
          <a:stretch>
            <a:fillRect/>
          </a:stretch>
        </p:blipFill>
        <p:spPr>
          <a:xfrm>
            <a:off x="7062427" y="6419088"/>
            <a:ext cx="2081573" cy="438912"/>
          </a:xfrm>
          <a:prstGeom prst="rect">
            <a:avLst/>
          </a:prstGeom>
        </p:spPr>
      </p:pic>
      <p:pic>
        <p:nvPicPr>
          <p:cNvPr id="10" name="Picture 9" descr="banner_graphic2.png"/>
          <p:cNvPicPr>
            <a:picLocks noChangeAspect="1"/>
          </p:cNvPicPr>
          <p:nvPr/>
        </p:nvPicPr>
        <p:blipFill>
          <a:blip r:embed="rId3" cstate="print"/>
          <a:stretch>
            <a:fillRect/>
          </a:stretch>
        </p:blipFill>
        <p:spPr>
          <a:xfrm>
            <a:off x="0" y="612648"/>
            <a:ext cx="9144000" cy="1495425"/>
          </a:xfrm>
          <a:prstGeom prst="rect">
            <a:avLst/>
          </a:prstGeom>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0_Topic-pic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92375"/>
            <a:ext cx="7772400" cy="936625"/>
          </a:xfrm>
        </p:spPr>
        <p:txBody>
          <a:bodyPr>
            <a:normAutofit/>
          </a:bodyPr>
          <a:lstStyle>
            <a:lvl1pPr algn="l">
              <a:defRPr sz="30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429000"/>
            <a:ext cx="7772400" cy="1295400"/>
          </a:xfrm>
        </p:spPr>
        <p:txBody>
          <a:bodyPr/>
          <a:lstStyle>
            <a:lvl1pPr marL="0" indent="0" algn="l">
              <a:buNone/>
              <a:defRPr>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Footer Placeholder 4"/>
          <p:cNvSpPr>
            <a:spLocks noGrp="1"/>
          </p:cNvSpPr>
          <p:nvPr>
            <p:ph type="ftr" sz="quarter" idx="11"/>
          </p:nvPr>
        </p:nvSpPr>
        <p:spPr>
          <a:xfrm>
            <a:off x="2743200" y="6476302"/>
            <a:ext cx="3657600" cy="365125"/>
          </a:xfrm>
          <a:prstGeom prst="rect">
            <a:avLst/>
          </a:prstGeom>
        </p:spPr>
        <p:txBody>
          <a:bodyPr anchor="ctr" anchorCtr="0"/>
          <a:lstStyle>
            <a:lvl1pPr algn="ctr">
              <a:defRPr>
                <a:solidFill>
                  <a:schemeClr val="bg2"/>
                </a:solidFill>
              </a:defRPr>
            </a:lvl1pPr>
          </a:lstStyle>
          <a:p>
            <a:endParaRPr lang="en-US"/>
          </a:p>
        </p:txBody>
      </p:sp>
      <p:sp>
        <p:nvSpPr>
          <p:cNvPr id="14"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2"/>
                </a:solidFill>
              </a:defRPr>
            </a:lvl1pPr>
          </a:lstStyle>
          <a:p>
            <a:fld id="{FACAFD3D-F9D0-4480-9FA1-76056CA20119}" type="datetimeFigureOut">
              <a:rPr lang="en-US" smtClean="0"/>
              <a:t>9/18/2011</a:t>
            </a:fld>
            <a:endParaRPr lang="en-US"/>
          </a:p>
        </p:txBody>
      </p:sp>
      <p:sp>
        <p:nvSpPr>
          <p:cNvPr id="15"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2"/>
                </a:solidFill>
              </a:defRPr>
            </a:lvl1pPr>
          </a:lstStyle>
          <a:p>
            <a:fld id="{F84FE6C8-CE20-4B8F-B443-7AACC18EB8EE}" type="slidenum">
              <a:rPr lang="en-US" smtClean="0"/>
              <a:t>‹#›</a:t>
            </a:fld>
            <a:endParaRPr lang="en-US"/>
          </a:p>
        </p:txBody>
      </p:sp>
      <p:pic>
        <p:nvPicPr>
          <p:cNvPr id="16" name="Picture 15" descr="Services_bL.png"/>
          <p:cNvPicPr>
            <a:picLocks noChangeAspect="1"/>
          </p:cNvPicPr>
          <p:nvPr/>
        </p:nvPicPr>
        <p:blipFill>
          <a:blip r:embed="rId2" cstate="print"/>
          <a:stretch>
            <a:fillRect/>
          </a:stretch>
        </p:blipFill>
        <p:spPr>
          <a:xfrm>
            <a:off x="7062427" y="6419088"/>
            <a:ext cx="2081573" cy="438912"/>
          </a:xfrm>
          <a:prstGeom prst="rect">
            <a:avLst/>
          </a:prstGeom>
        </p:spPr>
      </p:pic>
      <p:pic>
        <p:nvPicPr>
          <p:cNvPr id="11" name="Picture 10" descr="banner_graphic4.png"/>
          <p:cNvPicPr>
            <a:picLocks noChangeAspect="1"/>
          </p:cNvPicPr>
          <p:nvPr/>
        </p:nvPicPr>
        <p:blipFill>
          <a:blip r:embed="rId3" cstate="print"/>
          <a:stretch>
            <a:fillRect/>
          </a:stretch>
        </p:blipFill>
        <p:spPr>
          <a:xfrm>
            <a:off x="0" y="612648"/>
            <a:ext cx="9144000" cy="1495425"/>
          </a:xfrm>
          <a:prstGeom prst="rect">
            <a:avLst/>
          </a:prstGeom>
        </p:spPr>
      </p:pic>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7_MS-Closing-pic1">
    <p:bg>
      <p:bgPr>
        <a:solidFill>
          <a:schemeClr val="bg1"/>
        </a:solidFill>
        <a:effectLst/>
      </p:bgPr>
    </p:bg>
    <p:spTree>
      <p:nvGrpSpPr>
        <p:cNvPr id="1" name=""/>
        <p:cNvGrpSpPr/>
        <p:nvPr/>
      </p:nvGrpSpPr>
      <p:grpSpPr>
        <a:xfrm>
          <a:off x="0" y="0"/>
          <a:ext cx="0" cy="0"/>
          <a:chOff x="0" y="0"/>
          <a:chExt cx="0" cy="0"/>
        </a:xfrm>
      </p:grpSpPr>
      <p:pic>
        <p:nvPicPr>
          <p:cNvPr id="10" name="Picture 3" descr="Microsoft logo with new tagline black"/>
          <p:cNvPicPr>
            <a:picLocks noChangeAspect="1" noChangeArrowheads="1"/>
          </p:cNvPicPr>
          <p:nvPr/>
        </p:nvPicPr>
        <p:blipFill>
          <a:blip r:embed="rId2" cstate="print"/>
          <a:srcRect/>
          <a:stretch>
            <a:fillRect/>
          </a:stretch>
        </p:blipFill>
        <p:spPr bwMode="auto">
          <a:xfrm>
            <a:off x="2262188" y="4114800"/>
            <a:ext cx="4619625" cy="1001713"/>
          </a:xfrm>
          <a:prstGeom prst="rect">
            <a:avLst/>
          </a:prstGeom>
          <a:noFill/>
        </p:spPr>
      </p:pic>
      <p:sp>
        <p:nvSpPr>
          <p:cNvPr id="11" name="Footer Placeholder 4"/>
          <p:cNvSpPr>
            <a:spLocks noGrp="1"/>
          </p:cNvSpPr>
          <p:nvPr>
            <p:ph type="ftr" sz="quarter" idx="11"/>
          </p:nvPr>
        </p:nvSpPr>
        <p:spPr>
          <a:xfrm>
            <a:off x="2743200" y="6474429"/>
            <a:ext cx="3657600" cy="365125"/>
          </a:xfrm>
          <a:prstGeom prst="rect">
            <a:avLst/>
          </a:prstGeom>
        </p:spPr>
        <p:txBody>
          <a:bodyPr anchor="ctr" anchorCtr="0"/>
          <a:lstStyle>
            <a:lvl1pPr>
              <a:defRPr>
                <a:solidFill>
                  <a:schemeClr val="bg2"/>
                </a:solidFill>
              </a:defRPr>
            </a:lvl1pPr>
          </a:lstStyle>
          <a:p>
            <a:endParaRPr lang="en-US"/>
          </a:p>
        </p:txBody>
      </p:sp>
      <p:pic>
        <p:nvPicPr>
          <p:cNvPr id="5" name="Picture 4" descr="cover_graphic1.png"/>
          <p:cNvPicPr>
            <a:picLocks noChangeAspect="1"/>
          </p:cNvPicPr>
          <p:nvPr/>
        </p:nvPicPr>
        <p:blipFill>
          <a:blip r:embed="rId3" cstate="print"/>
          <a:stretch>
            <a:fillRect/>
          </a:stretch>
        </p:blipFill>
        <p:spPr>
          <a:xfrm>
            <a:off x="0" y="1069848"/>
            <a:ext cx="9144000" cy="2438400"/>
          </a:xfrm>
          <a:prstGeom prst="rect">
            <a:avLst/>
          </a:prstGeom>
        </p:spPr>
      </p:pic>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8_MS-Closing-pic2">
    <p:bg>
      <p:bgPr>
        <a:solidFill>
          <a:schemeClr val="bg1"/>
        </a:solidFill>
        <a:effectLst/>
      </p:bgPr>
    </p:bg>
    <p:spTree>
      <p:nvGrpSpPr>
        <p:cNvPr id="1" name=""/>
        <p:cNvGrpSpPr/>
        <p:nvPr/>
      </p:nvGrpSpPr>
      <p:grpSpPr>
        <a:xfrm>
          <a:off x="0" y="0"/>
          <a:ext cx="0" cy="0"/>
          <a:chOff x="0" y="0"/>
          <a:chExt cx="0" cy="0"/>
        </a:xfrm>
      </p:grpSpPr>
      <p:pic>
        <p:nvPicPr>
          <p:cNvPr id="10" name="Picture 3" descr="Microsoft logo with new tagline black"/>
          <p:cNvPicPr>
            <a:picLocks noChangeAspect="1" noChangeArrowheads="1"/>
          </p:cNvPicPr>
          <p:nvPr/>
        </p:nvPicPr>
        <p:blipFill>
          <a:blip r:embed="rId2" cstate="print"/>
          <a:srcRect/>
          <a:stretch>
            <a:fillRect/>
          </a:stretch>
        </p:blipFill>
        <p:spPr bwMode="auto">
          <a:xfrm>
            <a:off x="2262188" y="4114800"/>
            <a:ext cx="4619625" cy="1001713"/>
          </a:xfrm>
          <a:prstGeom prst="rect">
            <a:avLst/>
          </a:prstGeom>
          <a:noFill/>
        </p:spPr>
      </p:pic>
      <p:sp>
        <p:nvSpPr>
          <p:cNvPr id="11" name="Footer Placeholder 4"/>
          <p:cNvSpPr>
            <a:spLocks noGrp="1"/>
          </p:cNvSpPr>
          <p:nvPr>
            <p:ph type="ftr" sz="quarter" idx="11"/>
          </p:nvPr>
        </p:nvSpPr>
        <p:spPr>
          <a:xfrm>
            <a:off x="2743200" y="6474429"/>
            <a:ext cx="3657600" cy="365125"/>
          </a:xfrm>
          <a:prstGeom prst="rect">
            <a:avLst/>
          </a:prstGeom>
        </p:spPr>
        <p:txBody>
          <a:bodyPr anchor="ctr" anchorCtr="0"/>
          <a:lstStyle>
            <a:lvl1pPr>
              <a:defRPr>
                <a:solidFill>
                  <a:schemeClr val="bg2"/>
                </a:solidFill>
              </a:defRPr>
            </a:lvl1pPr>
          </a:lstStyle>
          <a:p>
            <a:endParaRPr lang="en-US"/>
          </a:p>
        </p:txBody>
      </p:sp>
      <p:pic>
        <p:nvPicPr>
          <p:cNvPr id="6" name="Picture 5" descr="banner_graphic3.png"/>
          <p:cNvPicPr>
            <a:picLocks noChangeAspect="1"/>
          </p:cNvPicPr>
          <p:nvPr/>
        </p:nvPicPr>
        <p:blipFill>
          <a:blip r:embed="rId3" cstate="print"/>
          <a:stretch>
            <a:fillRect/>
          </a:stretch>
        </p:blipFill>
        <p:spPr>
          <a:xfrm>
            <a:off x="0" y="1069848"/>
            <a:ext cx="9144000" cy="2438400"/>
          </a:xfrm>
          <a:prstGeom prst="rect">
            <a:avLst/>
          </a:prstGeom>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pic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63975"/>
            <a:ext cx="7772400" cy="936625"/>
          </a:xfrm>
        </p:spPr>
        <p:txBody>
          <a:bodyPr>
            <a:normAutofit/>
          </a:bodyPr>
          <a:lstStyle>
            <a:lvl1pPr algn="l">
              <a:defRPr sz="30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4800600"/>
            <a:ext cx="7772400" cy="1295400"/>
          </a:xfrm>
        </p:spPr>
        <p:txBody>
          <a:bodyPr/>
          <a:lstStyle>
            <a:lvl1pPr marL="0" indent="0" algn="l">
              <a:buNone/>
              <a:defRPr>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MSSVC_Large.png"/>
          <p:cNvPicPr>
            <a:picLocks noChangeAspect="1"/>
          </p:cNvPicPr>
          <p:nvPr/>
        </p:nvPicPr>
        <p:blipFill>
          <a:blip r:embed="rId2" cstate="print"/>
          <a:stretch>
            <a:fillRect/>
          </a:stretch>
        </p:blipFill>
        <p:spPr>
          <a:xfrm>
            <a:off x="5715000" y="57150"/>
            <a:ext cx="3429000" cy="1009650"/>
          </a:xfrm>
          <a:prstGeom prst="rect">
            <a:avLst/>
          </a:prstGeom>
        </p:spPr>
      </p:pic>
      <p:sp>
        <p:nvSpPr>
          <p:cNvPr id="17" name="Date Placeholder 3"/>
          <p:cNvSpPr>
            <a:spLocks noGrp="1"/>
          </p:cNvSpPr>
          <p:nvPr>
            <p:ph type="dt" sz="half" idx="10"/>
          </p:nvPr>
        </p:nvSpPr>
        <p:spPr>
          <a:xfrm>
            <a:off x="1371600" y="6474429"/>
            <a:ext cx="838200" cy="365125"/>
          </a:xfrm>
          <a:prstGeom prst="rect">
            <a:avLst/>
          </a:prstGeom>
        </p:spPr>
        <p:txBody>
          <a:bodyPr lIns="45720" anchor="ctr" anchorCtr="0"/>
          <a:lstStyle>
            <a:lvl1pPr algn="l">
              <a:defRPr>
                <a:solidFill>
                  <a:schemeClr val="bg2"/>
                </a:solidFill>
              </a:defRPr>
            </a:lvl1pPr>
          </a:lstStyle>
          <a:p>
            <a:fld id="{FACAFD3D-F9D0-4480-9FA1-76056CA20119}" type="datetimeFigureOut">
              <a:rPr lang="en-US" smtClean="0"/>
              <a:t>9/18/2011</a:t>
            </a:fld>
            <a:endParaRPr lang="en-US"/>
          </a:p>
        </p:txBody>
      </p:sp>
      <p:sp>
        <p:nvSpPr>
          <p:cNvPr id="18" name="Slide Number Placeholder 5"/>
          <p:cNvSpPr>
            <a:spLocks noGrp="1"/>
          </p:cNvSpPr>
          <p:nvPr>
            <p:ph type="sldNum" sz="quarter" idx="12"/>
          </p:nvPr>
        </p:nvSpPr>
        <p:spPr>
          <a:xfrm>
            <a:off x="0" y="6474429"/>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
        <p:nvSpPr>
          <p:cNvPr id="21" name="Footer Placeholder 4"/>
          <p:cNvSpPr>
            <a:spLocks noGrp="1"/>
          </p:cNvSpPr>
          <p:nvPr>
            <p:ph type="ftr" sz="quarter" idx="11"/>
          </p:nvPr>
        </p:nvSpPr>
        <p:spPr>
          <a:xfrm>
            <a:off x="2743200" y="6474429"/>
            <a:ext cx="3657600" cy="365125"/>
          </a:xfrm>
          <a:prstGeom prst="rect">
            <a:avLst/>
          </a:prstGeom>
        </p:spPr>
        <p:txBody>
          <a:bodyPr anchor="ctr" anchorCtr="0"/>
          <a:lstStyle>
            <a:lvl1pPr>
              <a:defRPr>
                <a:solidFill>
                  <a:schemeClr val="bg2"/>
                </a:solidFill>
              </a:defRPr>
            </a:lvl1pPr>
          </a:lstStyle>
          <a:p>
            <a:endParaRPr lang="en-US"/>
          </a:p>
        </p:txBody>
      </p:sp>
      <p:pic>
        <p:nvPicPr>
          <p:cNvPr id="16" name="Picture 15" descr="banner_graphic3.png"/>
          <p:cNvPicPr>
            <a:picLocks noChangeAspect="1"/>
          </p:cNvPicPr>
          <p:nvPr/>
        </p:nvPicPr>
        <p:blipFill>
          <a:blip r:embed="rId3" cstate="print"/>
          <a:stretch>
            <a:fillRect/>
          </a:stretch>
        </p:blipFill>
        <p:spPr>
          <a:xfrm>
            <a:off x="0" y="1069848"/>
            <a:ext cx="9144000" cy="2438400"/>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pic>
        <p:nvPicPr>
          <p:cNvPr id="14" name="Picture 13" descr="SMSGR-Inside-top.jpg"/>
          <p:cNvPicPr>
            <a:picLocks/>
          </p:cNvPicPr>
          <p:nvPr/>
        </p:nvPicPr>
        <p:blipFill>
          <a:blip r:embed="rId2" cstate="print"/>
          <a:stretch>
            <a:fillRect/>
          </a:stretch>
        </p:blipFill>
        <p:spPr>
          <a:xfrm flipH="1">
            <a:off x="0" y="6419088"/>
            <a:ext cx="9144000" cy="438912"/>
          </a:xfrm>
          <a:prstGeom prst="rect">
            <a:avLst/>
          </a:prstGeom>
        </p:spPr>
      </p:pic>
      <p:pic>
        <p:nvPicPr>
          <p:cNvPr id="13" name="Picture 12" descr="MSSVC_wL_Transparent.png"/>
          <p:cNvPicPr>
            <a:picLocks noChangeAspect="1"/>
          </p:cNvPicPr>
          <p:nvPr/>
        </p:nvPicPr>
        <p:blipFill>
          <a:blip r:embed="rId3" cstate="print"/>
          <a:stretch>
            <a:fillRect/>
          </a:stretch>
        </p:blipFill>
        <p:spPr>
          <a:xfrm>
            <a:off x="7086600" y="6419088"/>
            <a:ext cx="2081571" cy="438912"/>
          </a:xfrm>
          <a:prstGeom prst="rect">
            <a:avLst/>
          </a:prstGeom>
        </p:spPr>
      </p:pic>
      <p:pic>
        <p:nvPicPr>
          <p:cNvPr id="10" name="Picture 9" descr="SMSGR-Inside-top.jpg"/>
          <p:cNvPicPr>
            <a:picLocks noChangeAspect="1"/>
          </p:cNvPicPr>
          <p:nvPr/>
        </p:nvPicPr>
        <p:blipFill>
          <a:blip r:embed="rId2" cstate="print"/>
          <a:stretch>
            <a:fillRect/>
          </a:stretch>
        </p:blipFill>
        <p:spPr>
          <a:xfrm>
            <a:off x="0" y="0"/>
            <a:ext cx="9144000" cy="137246"/>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Footer Placeholder 4"/>
          <p:cNvSpPr>
            <a:spLocks noGrp="1"/>
          </p:cNvSpPr>
          <p:nvPr>
            <p:ph type="ftr" sz="quarter" idx="11"/>
          </p:nvPr>
        </p:nvSpPr>
        <p:spPr>
          <a:xfrm>
            <a:off x="274320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9"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1"/>
                </a:solidFill>
              </a:defRPr>
            </a:lvl1pPr>
          </a:lstStyle>
          <a:p>
            <a:fld id="{FACAFD3D-F9D0-4480-9FA1-76056CA20119}" type="datetimeFigureOut">
              <a:rPr lang="en-US" smtClean="0"/>
              <a:t>9/18/2011</a:t>
            </a:fld>
            <a:endParaRPr lang="en-US"/>
          </a:p>
        </p:txBody>
      </p:sp>
      <p:sp>
        <p:nvSpPr>
          <p:cNvPr id="20"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0_Title, sub title and content">
    <p:spTree>
      <p:nvGrpSpPr>
        <p:cNvPr id="1" name=""/>
        <p:cNvGrpSpPr/>
        <p:nvPr/>
      </p:nvGrpSpPr>
      <p:grpSpPr>
        <a:xfrm>
          <a:off x="0" y="0"/>
          <a:ext cx="0" cy="0"/>
          <a:chOff x="0" y="0"/>
          <a:chExt cx="0" cy="0"/>
        </a:xfrm>
      </p:grpSpPr>
      <p:pic>
        <p:nvPicPr>
          <p:cNvPr id="13" name="Picture 12" descr="SMSGR-Inside-top.jpg"/>
          <p:cNvPicPr>
            <a:picLocks noChangeAspect="1"/>
          </p:cNvPicPr>
          <p:nvPr/>
        </p:nvPicPr>
        <p:blipFill>
          <a:blip r:embed="rId2" cstate="print"/>
          <a:stretch>
            <a:fillRect/>
          </a:stretch>
        </p:blipFill>
        <p:spPr>
          <a:xfrm>
            <a:off x="0" y="0"/>
            <a:ext cx="9144000" cy="137246"/>
          </a:xfrm>
          <a:prstGeom prst="rect">
            <a:avLst/>
          </a:prstGeom>
        </p:spPr>
      </p:pic>
      <p:sp>
        <p:nvSpPr>
          <p:cNvPr id="2" name="Title 1"/>
          <p:cNvSpPr>
            <a:spLocks noGrp="1"/>
          </p:cNvSpPr>
          <p:nvPr>
            <p:ph type="title"/>
          </p:nvPr>
        </p:nvSpPr>
        <p:spPr>
          <a:xfrm>
            <a:off x="304800" y="228600"/>
            <a:ext cx="8534400" cy="6096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7"/>
          <p:cNvSpPr>
            <a:spLocks noGrp="1"/>
          </p:cNvSpPr>
          <p:nvPr>
            <p:ph type="body" sz="quarter" idx="13"/>
          </p:nvPr>
        </p:nvSpPr>
        <p:spPr>
          <a:xfrm>
            <a:off x="304800" y="1219200"/>
            <a:ext cx="8534400" cy="5029200"/>
          </a:xfrm>
        </p:spPr>
        <p:txBody>
          <a:bodyPr/>
          <a:lstStyle>
            <a:lvl1pPr>
              <a:buSzPct val="10000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4"/>
          </p:nvPr>
        </p:nvSpPr>
        <p:spPr>
          <a:xfrm>
            <a:off x="304800" y="636232"/>
            <a:ext cx="85344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pic>
        <p:nvPicPr>
          <p:cNvPr id="21" name="Picture 20" descr="SMSGR-Inside-top.jpg"/>
          <p:cNvPicPr>
            <a:picLocks/>
          </p:cNvPicPr>
          <p:nvPr/>
        </p:nvPicPr>
        <p:blipFill>
          <a:blip r:embed="rId2" cstate="print"/>
          <a:stretch>
            <a:fillRect/>
          </a:stretch>
        </p:blipFill>
        <p:spPr>
          <a:xfrm flipH="1">
            <a:off x="0" y="6419088"/>
            <a:ext cx="9144000" cy="438912"/>
          </a:xfrm>
          <a:prstGeom prst="rect">
            <a:avLst/>
          </a:prstGeom>
        </p:spPr>
      </p:pic>
      <p:pic>
        <p:nvPicPr>
          <p:cNvPr id="22" name="Picture 21" descr="MSSVC_wL_Transparent.png"/>
          <p:cNvPicPr>
            <a:picLocks noChangeAspect="1"/>
          </p:cNvPicPr>
          <p:nvPr/>
        </p:nvPicPr>
        <p:blipFill>
          <a:blip r:embed="rId3" cstate="print"/>
          <a:stretch>
            <a:fillRect/>
          </a:stretch>
        </p:blipFill>
        <p:spPr>
          <a:xfrm>
            <a:off x="7086600" y="6419088"/>
            <a:ext cx="2081571" cy="438912"/>
          </a:xfrm>
          <a:prstGeom prst="rect">
            <a:avLst/>
          </a:prstGeom>
        </p:spPr>
      </p:pic>
      <p:sp>
        <p:nvSpPr>
          <p:cNvPr id="30"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1"/>
                </a:solidFill>
              </a:defRPr>
            </a:lvl1pPr>
          </a:lstStyle>
          <a:p>
            <a:fld id="{FACAFD3D-F9D0-4480-9FA1-76056CA20119}" type="datetimeFigureOut">
              <a:rPr lang="en-US" smtClean="0"/>
              <a:t>9/18/2011</a:t>
            </a:fld>
            <a:endParaRPr lang="en-US"/>
          </a:p>
        </p:txBody>
      </p:sp>
      <p:sp>
        <p:nvSpPr>
          <p:cNvPr id="31"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
        <p:nvSpPr>
          <p:cNvPr id="32" name="Footer Placeholder 4"/>
          <p:cNvSpPr>
            <a:spLocks noGrp="1"/>
          </p:cNvSpPr>
          <p:nvPr>
            <p:ph type="ftr" sz="quarter" idx="11"/>
          </p:nvPr>
        </p:nvSpPr>
        <p:spPr>
          <a:xfrm>
            <a:off x="2743200" y="6476301"/>
            <a:ext cx="3657600" cy="365760"/>
          </a:xfrm>
          <a:prstGeom prst="rect">
            <a:avLst/>
          </a:prstGeom>
        </p:spPr>
        <p:txBody>
          <a:bodyPr anchor="ctr" anchorCtr="0"/>
          <a:lstStyle>
            <a:lvl1pPr algn="ctr">
              <a:defRPr>
                <a:solidFill>
                  <a:schemeClr val="bg1"/>
                </a:solidFill>
              </a:defRPr>
            </a:lvl1pPr>
          </a:lstStyle>
          <a:p>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1_Two Content">
    <p:spTree>
      <p:nvGrpSpPr>
        <p:cNvPr id="1" name=""/>
        <p:cNvGrpSpPr/>
        <p:nvPr/>
      </p:nvGrpSpPr>
      <p:grpSpPr>
        <a:xfrm>
          <a:off x="0" y="0"/>
          <a:ext cx="0" cy="0"/>
          <a:chOff x="0" y="0"/>
          <a:chExt cx="0" cy="0"/>
        </a:xfrm>
      </p:grpSpPr>
      <p:pic>
        <p:nvPicPr>
          <p:cNvPr id="10" name="Picture 9" descr="SMSGR-Inside-top.jpg"/>
          <p:cNvPicPr>
            <a:picLocks noChangeAspect="1"/>
          </p:cNvPicPr>
          <p:nvPr/>
        </p:nvPicPr>
        <p:blipFill>
          <a:blip r:embed="rId2" cstate="print"/>
          <a:stretch>
            <a:fillRect/>
          </a:stretch>
        </p:blipFill>
        <p:spPr>
          <a:xfrm>
            <a:off x="0" y="0"/>
            <a:ext cx="9144000" cy="137246"/>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04800" y="914400"/>
            <a:ext cx="4114800" cy="5410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400" y="914400"/>
            <a:ext cx="4114800" cy="5410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2" name="Picture 11" descr="SMSGR-Inside-top.jpg"/>
          <p:cNvPicPr>
            <a:picLocks/>
          </p:cNvPicPr>
          <p:nvPr/>
        </p:nvPicPr>
        <p:blipFill>
          <a:blip r:embed="rId2" cstate="print"/>
          <a:stretch>
            <a:fillRect/>
          </a:stretch>
        </p:blipFill>
        <p:spPr>
          <a:xfrm flipH="1">
            <a:off x="0" y="6419088"/>
            <a:ext cx="9144000" cy="438912"/>
          </a:xfrm>
          <a:prstGeom prst="rect">
            <a:avLst/>
          </a:prstGeom>
        </p:spPr>
      </p:pic>
      <p:pic>
        <p:nvPicPr>
          <p:cNvPr id="17" name="Picture 16" descr="MSSVC_wL_Transparent.png"/>
          <p:cNvPicPr>
            <a:picLocks noChangeAspect="1"/>
          </p:cNvPicPr>
          <p:nvPr/>
        </p:nvPicPr>
        <p:blipFill>
          <a:blip r:embed="rId3" cstate="print"/>
          <a:stretch>
            <a:fillRect/>
          </a:stretch>
        </p:blipFill>
        <p:spPr>
          <a:xfrm>
            <a:off x="7086600" y="6419088"/>
            <a:ext cx="2081571" cy="438912"/>
          </a:xfrm>
          <a:prstGeom prst="rect">
            <a:avLst/>
          </a:prstGeom>
        </p:spPr>
      </p:pic>
      <p:sp>
        <p:nvSpPr>
          <p:cNvPr id="25"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1"/>
                </a:solidFill>
              </a:defRPr>
            </a:lvl1pPr>
          </a:lstStyle>
          <a:p>
            <a:fld id="{FACAFD3D-F9D0-4480-9FA1-76056CA20119}" type="datetimeFigureOut">
              <a:rPr lang="en-US" smtClean="0"/>
              <a:t>9/18/2011</a:t>
            </a:fld>
            <a:endParaRPr lang="en-US"/>
          </a:p>
        </p:txBody>
      </p:sp>
      <p:sp>
        <p:nvSpPr>
          <p:cNvPr id="26"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
        <p:nvSpPr>
          <p:cNvPr id="27" name="Footer Placeholder 4"/>
          <p:cNvSpPr>
            <a:spLocks noGrp="1"/>
          </p:cNvSpPr>
          <p:nvPr>
            <p:ph type="ftr" sz="quarter" idx="11"/>
          </p:nvPr>
        </p:nvSpPr>
        <p:spPr>
          <a:xfrm>
            <a:off x="2743200" y="6476301"/>
            <a:ext cx="3657600" cy="365760"/>
          </a:xfrm>
          <a:prstGeom prst="rect">
            <a:avLst/>
          </a:prstGeom>
        </p:spPr>
        <p:txBody>
          <a:bodyPr anchor="ctr" anchorCtr="0"/>
          <a:lstStyle>
            <a:lvl1pPr algn="ctr">
              <a:defRPr>
                <a:solidFill>
                  <a:schemeClr val="bg1"/>
                </a:solidFill>
              </a:defRPr>
            </a:lvl1pPr>
          </a:lstStyle>
          <a:p>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2_Two Content with sub heading">
    <p:spTree>
      <p:nvGrpSpPr>
        <p:cNvPr id="1" name=""/>
        <p:cNvGrpSpPr/>
        <p:nvPr/>
      </p:nvGrpSpPr>
      <p:grpSpPr>
        <a:xfrm>
          <a:off x="0" y="0"/>
          <a:ext cx="0" cy="0"/>
          <a:chOff x="0" y="0"/>
          <a:chExt cx="0" cy="0"/>
        </a:xfrm>
      </p:grpSpPr>
      <p:pic>
        <p:nvPicPr>
          <p:cNvPr id="11" name="Picture 10" descr="SMSGR-Inside-top.jpg"/>
          <p:cNvPicPr>
            <a:picLocks noChangeAspect="1"/>
          </p:cNvPicPr>
          <p:nvPr/>
        </p:nvPicPr>
        <p:blipFill>
          <a:blip r:embed="rId2" cstate="print"/>
          <a:stretch>
            <a:fillRect/>
          </a:stretch>
        </p:blipFill>
        <p:spPr>
          <a:xfrm>
            <a:off x="0" y="0"/>
            <a:ext cx="9144000" cy="137246"/>
          </a:xfrm>
          <a:prstGeom prst="rect">
            <a:avLst/>
          </a:prstGeom>
        </p:spPr>
      </p:pic>
      <p:sp>
        <p:nvSpPr>
          <p:cNvPr id="2" name="Title 1"/>
          <p:cNvSpPr>
            <a:spLocks noGrp="1"/>
          </p:cNvSpPr>
          <p:nvPr>
            <p:ph type="title"/>
          </p:nvPr>
        </p:nvSpPr>
        <p:spPr>
          <a:xfrm>
            <a:off x="304800" y="228600"/>
            <a:ext cx="8534400" cy="609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04800" y="1216152"/>
            <a:ext cx="4114800" cy="510844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400" y="1216152"/>
            <a:ext cx="4114800" cy="510844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 Placeholder 9"/>
          <p:cNvSpPr>
            <a:spLocks noGrp="1"/>
          </p:cNvSpPr>
          <p:nvPr>
            <p:ph type="body" sz="quarter" idx="14"/>
          </p:nvPr>
        </p:nvSpPr>
        <p:spPr>
          <a:xfrm>
            <a:off x="304800" y="636232"/>
            <a:ext cx="85344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pic>
        <p:nvPicPr>
          <p:cNvPr id="13" name="Picture 12" descr="SMSGR-Inside-top.jpg"/>
          <p:cNvPicPr>
            <a:picLocks/>
          </p:cNvPicPr>
          <p:nvPr/>
        </p:nvPicPr>
        <p:blipFill>
          <a:blip r:embed="rId2" cstate="print"/>
          <a:stretch>
            <a:fillRect/>
          </a:stretch>
        </p:blipFill>
        <p:spPr>
          <a:xfrm flipH="1">
            <a:off x="0" y="6419088"/>
            <a:ext cx="9144000" cy="438912"/>
          </a:xfrm>
          <a:prstGeom prst="rect">
            <a:avLst/>
          </a:prstGeom>
        </p:spPr>
      </p:pic>
      <p:pic>
        <p:nvPicPr>
          <p:cNvPr id="18" name="Picture 17" descr="MSSVC_wL_Transparent.png"/>
          <p:cNvPicPr>
            <a:picLocks noChangeAspect="1"/>
          </p:cNvPicPr>
          <p:nvPr/>
        </p:nvPicPr>
        <p:blipFill>
          <a:blip r:embed="rId3" cstate="print"/>
          <a:stretch>
            <a:fillRect/>
          </a:stretch>
        </p:blipFill>
        <p:spPr>
          <a:xfrm>
            <a:off x="7086600" y="6419088"/>
            <a:ext cx="2081571" cy="438912"/>
          </a:xfrm>
          <a:prstGeom prst="rect">
            <a:avLst/>
          </a:prstGeom>
        </p:spPr>
      </p:pic>
      <p:sp>
        <p:nvSpPr>
          <p:cNvPr id="26"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1"/>
                </a:solidFill>
              </a:defRPr>
            </a:lvl1pPr>
          </a:lstStyle>
          <a:p>
            <a:fld id="{FACAFD3D-F9D0-4480-9FA1-76056CA20119}" type="datetimeFigureOut">
              <a:rPr lang="en-US" smtClean="0"/>
              <a:t>9/18/2011</a:t>
            </a:fld>
            <a:endParaRPr lang="en-US"/>
          </a:p>
        </p:txBody>
      </p:sp>
      <p:sp>
        <p:nvSpPr>
          <p:cNvPr id="27"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
        <p:nvSpPr>
          <p:cNvPr id="28" name="Footer Placeholder 4"/>
          <p:cNvSpPr>
            <a:spLocks noGrp="1"/>
          </p:cNvSpPr>
          <p:nvPr>
            <p:ph type="ftr" sz="quarter" idx="11"/>
          </p:nvPr>
        </p:nvSpPr>
        <p:spPr>
          <a:xfrm>
            <a:off x="2743200" y="6476301"/>
            <a:ext cx="3657600" cy="365760"/>
          </a:xfrm>
          <a:prstGeom prst="rect">
            <a:avLst/>
          </a:prstGeom>
        </p:spPr>
        <p:txBody>
          <a:bodyPr anchor="ctr" anchorCtr="0"/>
          <a:lstStyle>
            <a:lvl1pPr algn="ctr">
              <a:defRPr>
                <a:solidFill>
                  <a:schemeClr val="bg1"/>
                </a:solidFill>
              </a:defRPr>
            </a:lvl1pPr>
          </a:lstStyle>
          <a:p>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13_Two content with column sub headings">
    <p:spTree>
      <p:nvGrpSpPr>
        <p:cNvPr id="1" name=""/>
        <p:cNvGrpSpPr/>
        <p:nvPr/>
      </p:nvGrpSpPr>
      <p:grpSpPr>
        <a:xfrm>
          <a:off x="0" y="0"/>
          <a:ext cx="0" cy="0"/>
          <a:chOff x="0" y="0"/>
          <a:chExt cx="0" cy="0"/>
        </a:xfrm>
      </p:grpSpPr>
      <p:pic>
        <p:nvPicPr>
          <p:cNvPr id="12" name="Picture 11" descr="SMSGR-Inside-top.jpg"/>
          <p:cNvPicPr>
            <a:picLocks noChangeAspect="1"/>
          </p:cNvPicPr>
          <p:nvPr/>
        </p:nvPicPr>
        <p:blipFill>
          <a:blip r:embed="rId2" cstate="print"/>
          <a:stretch>
            <a:fillRect/>
          </a:stretch>
        </p:blipFill>
        <p:spPr>
          <a:xfrm>
            <a:off x="0" y="0"/>
            <a:ext cx="9144000" cy="137246"/>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04800" y="914400"/>
            <a:ext cx="4116358" cy="533400"/>
          </a:xfrm>
        </p:spPr>
        <p:txBody>
          <a:bodyPr anchor="t" anchorCtr="0">
            <a:normAutofit/>
          </a:bodyPr>
          <a:lstStyle>
            <a:lvl1pPr marL="0" indent="0">
              <a:buNone/>
              <a:defRPr sz="26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447800"/>
            <a:ext cx="4116358" cy="4876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21225" y="914400"/>
            <a:ext cx="4117975" cy="533400"/>
          </a:xfrm>
        </p:spPr>
        <p:txBody>
          <a:bodyPr anchor="t" anchorCtr="0">
            <a:normAutofit/>
          </a:bodyPr>
          <a:lstStyle>
            <a:lvl1pPr marL="0" indent="0">
              <a:buNone/>
              <a:defRPr sz="26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1447800"/>
            <a:ext cx="4117975" cy="4876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SMSGR-Inside-top.jpg"/>
          <p:cNvPicPr>
            <a:picLocks/>
          </p:cNvPicPr>
          <p:nvPr/>
        </p:nvPicPr>
        <p:blipFill>
          <a:blip r:embed="rId2" cstate="print"/>
          <a:stretch>
            <a:fillRect/>
          </a:stretch>
        </p:blipFill>
        <p:spPr>
          <a:xfrm flipH="1">
            <a:off x="0" y="6419088"/>
            <a:ext cx="9144000" cy="438912"/>
          </a:xfrm>
          <a:prstGeom prst="rect">
            <a:avLst/>
          </a:prstGeom>
        </p:spPr>
      </p:pic>
      <p:pic>
        <p:nvPicPr>
          <p:cNvPr id="19" name="Picture 18" descr="MSSVC_wL_Transparent.png"/>
          <p:cNvPicPr>
            <a:picLocks noChangeAspect="1"/>
          </p:cNvPicPr>
          <p:nvPr/>
        </p:nvPicPr>
        <p:blipFill>
          <a:blip r:embed="rId3" cstate="print"/>
          <a:stretch>
            <a:fillRect/>
          </a:stretch>
        </p:blipFill>
        <p:spPr>
          <a:xfrm>
            <a:off x="7086600" y="6419088"/>
            <a:ext cx="2081571" cy="438912"/>
          </a:xfrm>
          <a:prstGeom prst="rect">
            <a:avLst/>
          </a:prstGeom>
        </p:spPr>
      </p:pic>
      <p:sp>
        <p:nvSpPr>
          <p:cNvPr id="27"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1"/>
                </a:solidFill>
              </a:defRPr>
            </a:lvl1pPr>
          </a:lstStyle>
          <a:p>
            <a:fld id="{FACAFD3D-F9D0-4480-9FA1-76056CA20119}" type="datetimeFigureOut">
              <a:rPr lang="en-US" smtClean="0"/>
              <a:t>9/18/2011</a:t>
            </a:fld>
            <a:endParaRPr lang="en-US"/>
          </a:p>
        </p:txBody>
      </p:sp>
      <p:sp>
        <p:nvSpPr>
          <p:cNvPr id="28"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
        <p:nvSpPr>
          <p:cNvPr id="29" name="Footer Placeholder 4"/>
          <p:cNvSpPr>
            <a:spLocks noGrp="1"/>
          </p:cNvSpPr>
          <p:nvPr>
            <p:ph type="ftr" sz="quarter" idx="11"/>
          </p:nvPr>
        </p:nvSpPr>
        <p:spPr>
          <a:xfrm>
            <a:off x="2743200" y="6476301"/>
            <a:ext cx="3657600" cy="365760"/>
          </a:xfrm>
          <a:prstGeom prst="rect">
            <a:avLst/>
          </a:prstGeom>
        </p:spPr>
        <p:txBody>
          <a:bodyPr anchor="ctr" anchorCtr="0"/>
          <a:lstStyle>
            <a:lvl1pPr algn="ctr">
              <a:defRPr>
                <a:solidFill>
                  <a:schemeClr val="bg1"/>
                </a:solidFill>
              </a:defRPr>
            </a:lvl1pPr>
          </a:lstStyle>
          <a:p>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4_Title Only">
    <p:spTree>
      <p:nvGrpSpPr>
        <p:cNvPr id="1" name=""/>
        <p:cNvGrpSpPr/>
        <p:nvPr/>
      </p:nvGrpSpPr>
      <p:grpSpPr>
        <a:xfrm>
          <a:off x="0" y="0"/>
          <a:ext cx="0" cy="0"/>
          <a:chOff x="0" y="0"/>
          <a:chExt cx="0" cy="0"/>
        </a:xfrm>
      </p:grpSpPr>
      <p:pic>
        <p:nvPicPr>
          <p:cNvPr id="8" name="Picture 7" descr="SMSGR-Inside-top.jpg"/>
          <p:cNvPicPr>
            <a:picLocks noChangeAspect="1"/>
          </p:cNvPicPr>
          <p:nvPr/>
        </p:nvPicPr>
        <p:blipFill>
          <a:blip r:embed="rId2" cstate="print"/>
          <a:stretch>
            <a:fillRect/>
          </a:stretch>
        </p:blipFill>
        <p:spPr>
          <a:xfrm>
            <a:off x="0" y="0"/>
            <a:ext cx="9144000" cy="137246"/>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pic>
        <p:nvPicPr>
          <p:cNvPr id="12" name="Picture 11" descr="SMSGR-Inside-top.jpg"/>
          <p:cNvPicPr>
            <a:picLocks/>
          </p:cNvPicPr>
          <p:nvPr/>
        </p:nvPicPr>
        <p:blipFill>
          <a:blip r:embed="rId2" cstate="print"/>
          <a:stretch>
            <a:fillRect/>
          </a:stretch>
        </p:blipFill>
        <p:spPr>
          <a:xfrm flipH="1">
            <a:off x="0" y="6419088"/>
            <a:ext cx="9144000" cy="438912"/>
          </a:xfrm>
          <a:prstGeom prst="rect">
            <a:avLst/>
          </a:prstGeom>
        </p:spPr>
      </p:pic>
      <p:pic>
        <p:nvPicPr>
          <p:cNvPr id="13" name="Picture 12" descr="MSSVC_wL_Transparent.png"/>
          <p:cNvPicPr>
            <a:picLocks noChangeAspect="1"/>
          </p:cNvPicPr>
          <p:nvPr/>
        </p:nvPicPr>
        <p:blipFill>
          <a:blip r:embed="rId3" cstate="print"/>
          <a:stretch>
            <a:fillRect/>
          </a:stretch>
        </p:blipFill>
        <p:spPr>
          <a:xfrm>
            <a:off x="7086600" y="6419088"/>
            <a:ext cx="2081571" cy="438912"/>
          </a:xfrm>
          <a:prstGeom prst="rect">
            <a:avLst/>
          </a:prstGeom>
        </p:spPr>
      </p:pic>
      <p:sp>
        <p:nvSpPr>
          <p:cNvPr id="22" name="Footer Placeholder 4"/>
          <p:cNvSpPr>
            <a:spLocks noGrp="1"/>
          </p:cNvSpPr>
          <p:nvPr>
            <p:ph type="ftr" sz="quarter" idx="11"/>
          </p:nvPr>
        </p:nvSpPr>
        <p:spPr>
          <a:xfrm>
            <a:off x="3657600" y="6476302"/>
            <a:ext cx="2895600" cy="365125"/>
          </a:xfrm>
          <a:prstGeom prst="rect">
            <a:avLst/>
          </a:prstGeom>
        </p:spPr>
        <p:txBody>
          <a:bodyPr anchor="ctr" anchorCtr="0"/>
          <a:lstStyle>
            <a:lvl1pPr>
              <a:defRPr>
                <a:solidFill>
                  <a:schemeClr val="bg1"/>
                </a:solidFill>
              </a:defRPr>
            </a:lvl1pPr>
          </a:lstStyle>
          <a:p>
            <a:endParaRPr lang="en-US"/>
          </a:p>
        </p:txBody>
      </p:sp>
      <p:sp>
        <p:nvSpPr>
          <p:cNvPr id="23"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1"/>
                </a:solidFill>
              </a:defRPr>
            </a:lvl1pPr>
          </a:lstStyle>
          <a:p>
            <a:fld id="{FACAFD3D-F9D0-4480-9FA1-76056CA20119}" type="datetimeFigureOut">
              <a:rPr lang="en-US" smtClean="0"/>
              <a:t>9/18/2011</a:t>
            </a:fld>
            <a:endParaRPr lang="en-US"/>
          </a:p>
        </p:txBody>
      </p:sp>
      <p:sp>
        <p:nvSpPr>
          <p:cNvPr id="24"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5_Title and sub title only">
    <p:spTree>
      <p:nvGrpSpPr>
        <p:cNvPr id="1" name=""/>
        <p:cNvGrpSpPr/>
        <p:nvPr/>
      </p:nvGrpSpPr>
      <p:grpSpPr>
        <a:xfrm>
          <a:off x="0" y="0"/>
          <a:ext cx="0" cy="0"/>
          <a:chOff x="0" y="0"/>
          <a:chExt cx="0" cy="0"/>
        </a:xfrm>
      </p:grpSpPr>
      <p:pic>
        <p:nvPicPr>
          <p:cNvPr id="9" name="Picture 8" descr="SMSGR-Inside-top.jpg"/>
          <p:cNvPicPr>
            <a:picLocks noChangeAspect="1"/>
          </p:cNvPicPr>
          <p:nvPr/>
        </p:nvPicPr>
        <p:blipFill>
          <a:blip r:embed="rId2" cstate="print"/>
          <a:stretch>
            <a:fillRect/>
          </a:stretch>
        </p:blipFill>
        <p:spPr>
          <a:xfrm>
            <a:off x="0" y="0"/>
            <a:ext cx="9144000" cy="137246"/>
          </a:xfrm>
          <a:prstGeom prst="rect">
            <a:avLst/>
          </a:prstGeom>
        </p:spPr>
      </p:pic>
      <p:sp>
        <p:nvSpPr>
          <p:cNvPr id="2" name="Title 1"/>
          <p:cNvSpPr>
            <a:spLocks noGrp="1"/>
          </p:cNvSpPr>
          <p:nvPr>
            <p:ph type="title"/>
          </p:nvPr>
        </p:nvSpPr>
        <p:spPr>
          <a:xfrm>
            <a:off x="304800" y="2286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304800" y="636232"/>
            <a:ext cx="85344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pic>
        <p:nvPicPr>
          <p:cNvPr id="11" name="Picture 10" descr="SMSGR-Inside-top.jpg"/>
          <p:cNvPicPr>
            <a:picLocks/>
          </p:cNvPicPr>
          <p:nvPr/>
        </p:nvPicPr>
        <p:blipFill>
          <a:blip r:embed="rId2" cstate="print"/>
          <a:stretch>
            <a:fillRect/>
          </a:stretch>
        </p:blipFill>
        <p:spPr>
          <a:xfrm flipH="1">
            <a:off x="0" y="6419088"/>
            <a:ext cx="9144000" cy="438912"/>
          </a:xfrm>
          <a:prstGeom prst="rect">
            <a:avLst/>
          </a:prstGeom>
        </p:spPr>
      </p:pic>
      <p:pic>
        <p:nvPicPr>
          <p:cNvPr id="16" name="Picture 15" descr="MSSVC_wL_Transparent.png"/>
          <p:cNvPicPr>
            <a:picLocks noChangeAspect="1"/>
          </p:cNvPicPr>
          <p:nvPr/>
        </p:nvPicPr>
        <p:blipFill>
          <a:blip r:embed="rId3" cstate="print"/>
          <a:stretch>
            <a:fillRect/>
          </a:stretch>
        </p:blipFill>
        <p:spPr>
          <a:xfrm>
            <a:off x="7086600" y="6419088"/>
            <a:ext cx="2081571" cy="438912"/>
          </a:xfrm>
          <a:prstGeom prst="rect">
            <a:avLst/>
          </a:prstGeom>
        </p:spPr>
      </p:pic>
      <p:sp>
        <p:nvSpPr>
          <p:cNvPr id="24" name="Date Placeholder 3"/>
          <p:cNvSpPr>
            <a:spLocks noGrp="1"/>
          </p:cNvSpPr>
          <p:nvPr>
            <p:ph type="dt" sz="half" idx="10"/>
          </p:nvPr>
        </p:nvSpPr>
        <p:spPr>
          <a:xfrm>
            <a:off x="609600" y="6476302"/>
            <a:ext cx="838200" cy="365125"/>
          </a:xfrm>
          <a:prstGeom prst="rect">
            <a:avLst/>
          </a:prstGeom>
        </p:spPr>
        <p:txBody>
          <a:bodyPr anchor="ctr" anchorCtr="0"/>
          <a:lstStyle>
            <a:lvl1pPr>
              <a:defRPr>
                <a:solidFill>
                  <a:schemeClr val="bg1"/>
                </a:solidFill>
              </a:defRPr>
            </a:lvl1pPr>
          </a:lstStyle>
          <a:p>
            <a:fld id="{FACAFD3D-F9D0-4480-9FA1-76056CA20119}" type="datetimeFigureOut">
              <a:rPr lang="en-US" smtClean="0"/>
              <a:t>9/18/2011</a:t>
            </a:fld>
            <a:endParaRPr lang="en-US"/>
          </a:p>
        </p:txBody>
      </p:sp>
      <p:sp>
        <p:nvSpPr>
          <p:cNvPr id="25" name="Slide Number Placeholder 5"/>
          <p:cNvSpPr>
            <a:spLocks noGrp="1"/>
          </p:cNvSpPr>
          <p:nvPr>
            <p:ph type="sldNum" sz="quarter" idx="12"/>
          </p:nvPr>
        </p:nvSpPr>
        <p:spPr>
          <a:xfrm>
            <a:off x="0" y="6476302"/>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
        <p:nvSpPr>
          <p:cNvPr id="26" name="Footer Placeholder 4"/>
          <p:cNvSpPr>
            <a:spLocks noGrp="1"/>
          </p:cNvSpPr>
          <p:nvPr>
            <p:ph type="ftr" sz="quarter" idx="11"/>
          </p:nvPr>
        </p:nvSpPr>
        <p:spPr>
          <a:xfrm>
            <a:off x="2743200" y="6476301"/>
            <a:ext cx="3657600" cy="365760"/>
          </a:xfrm>
          <a:prstGeom prst="rect">
            <a:avLst/>
          </a:prstGeom>
        </p:spPr>
        <p:txBody>
          <a:bodyPr anchor="ctr" anchorCtr="0"/>
          <a:lstStyle>
            <a:lvl1pPr algn="ctr">
              <a:defRPr>
                <a:solidFill>
                  <a:schemeClr val="bg1"/>
                </a:solidFill>
              </a:defRPr>
            </a:lvl1pPr>
          </a:lstStyle>
          <a:p>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743200" y="6472555"/>
            <a:ext cx="3657600" cy="365125"/>
          </a:xfrm>
          <a:prstGeom prst="rect">
            <a:avLst/>
          </a:prstGeom>
        </p:spPr>
        <p:txBody>
          <a:bodyPr anchor="ctr" anchorCtr="0"/>
          <a:lstStyle>
            <a:lvl1pPr algn="ctr">
              <a:defRPr sz="900">
                <a:solidFill>
                  <a:schemeClr val="bg2"/>
                </a:solidFill>
                <a:latin typeface="+mj-lt"/>
              </a:defRPr>
            </a:lvl1pPr>
          </a:lstStyle>
          <a:p>
            <a:endParaRPr lang="en-US"/>
          </a:p>
        </p:txBody>
      </p:sp>
      <p:sp>
        <p:nvSpPr>
          <p:cNvPr id="16" name="Date Placeholder 3"/>
          <p:cNvSpPr>
            <a:spLocks noGrp="1"/>
          </p:cNvSpPr>
          <p:nvPr>
            <p:ph type="dt" sz="half" idx="2"/>
          </p:nvPr>
        </p:nvSpPr>
        <p:spPr>
          <a:xfrm>
            <a:off x="1371600" y="6474429"/>
            <a:ext cx="838200" cy="365125"/>
          </a:xfrm>
          <a:prstGeom prst="rect">
            <a:avLst/>
          </a:prstGeom>
        </p:spPr>
        <p:txBody>
          <a:bodyPr lIns="45720" anchor="ctr" anchorCtr="0"/>
          <a:lstStyle>
            <a:lvl1pPr algn="l">
              <a:defRPr sz="900">
                <a:solidFill>
                  <a:schemeClr val="bg2"/>
                </a:solidFill>
              </a:defRPr>
            </a:lvl1pPr>
          </a:lstStyle>
          <a:p>
            <a:fld id="{FACAFD3D-F9D0-4480-9FA1-76056CA20119}" type="datetimeFigureOut">
              <a:rPr lang="en-US" smtClean="0"/>
              <a:t>9/18/2011</a:t>
            </a:fld>
            <a:endParaRPr lang="en-US"/>
          </a:p>
        </p:txBody>
      </p:sp>
      <p:sp>
        <p:nvSpPr>
          <p:cNvPr id="17" name="Slide Number Placeholder 5"/>
          <p:cNvSpPr>
            <a:spLocks noGrp="1"/>
          </p:cNvSpPr>
          <p:nvPr>
            <p:ph type="sldNum" sz="quarter" idx="4"/>
          </p:nvPr>
        </p:nvSpPr>
        <p:spPr>
          <a:xfrm>
            <a:off x="0" y="6474429"/>
            <a:ext cx="609600" cy="365125"/>
          </a:xfrm>
          <a:prstGeom prst="rect">
            <a:avLst/>
          </a:prstGeom>
        </p:spPr>
        <p:txBody>
          <a:bodyPr anchor="ctr" anchorCtr="0"/>
          <a:lstStyle>
            <a:lvl1pPr algn="ctr">
              <a:defRPr sz="1200">
                <a:solidFill>
                  <a:schemeClr val="bg1"/>
                </a:solidFill>
              </a:defRPr>
            </a:lvl1pPr>
          </a:lstStyle>
          <a:p>
            <a:fld id="{F84FE6C8-CE20-4B8F-B443-7AACC18EB8E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8"/>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8"/>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8"/>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8"/>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8"/>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file:///C:\Users\evanba\AppData\Local\Temp\WindowsLiveWriter1286139640\supfiles1DD6973C\image4.pn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file:///C:\Users\evanba\AppData\Local\Temp\WindowsLiveWriter1286139640\supfiles1DD6973C\image17.p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library/e38h511e(VS.71).aspx"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microsoft.com/downloads/details.aspx?familyid=8355e537-1ea6-4569-aabb-f248f4bd91d0&amp;displaylang=e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Diagnosing Connectivity </a:t>
            </a:r>
            <a:r>
              <a:rPr lang="en-US" b="1" smtClean="0"/>
              <a:t>Issues </a:t>
            </a:r>
            <a:r>
              <a:rPr lang="en-US" b="1" smtClean="0"/>
              <a:t/>
            </a:r>
            <a:br>
              <a:rPr lang="en-US" b="1" smtClean="0"/>
            </a:br>
            <a:r>
              <a:rPr lang="en-US" b="1" smtClean="0"/>
              <a:t>with </a:t>
            </a:r>
            <a:r>
              <a:rPr lang="en-US" b="1" dirty="0" smtClean="0"/>
              <a:t>SQL Server </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Evan Basalik</a:t>
            </a:r>
          </a:p>
          <a:p>
            <a:r>
              <a:rPr lang="en-US" dirty="0" smtClean="0"/>
              <a:t>Escalation </a:t>
            </a:r>
            <a:r>
              <a:rPr lang="en-US" dirty="0"/>
              <a:t>Engineer</a:t>
            </a:r>
          </a:p>
          <a:p>
            <a:r>
              <a:rPr lang="en-US" dirty="0"/>
              <a:t>Microsoft</a:t>
            </a:r>
          </a:p>
          <a:p>
            <a:r>
              <a:rPr lang="en-US" dirty="0"/>
              <a:t>evanba@microsoft.com</a:t>
            </a:r>
          </a:p>
          <a:p>
            <a:endParaRPr lang="en-US" dirty="0"/>
          </a:p>
        </p:txBody>
      </p:sp>
    </p:spTree>
    <p:extLst>
      <p:ext uri="{BB962C8B-B14F-4D97-AF65-F5344CB8AC3E}">
        <p14:creationId xmlns:p14="http://schemas.microsoft.com/office/powerpoint/2010/main" val="39314234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Netmon</a:t>
            </a:r>
            <a:endParaRPr lang="en-US" dirty="0"/>
          </a:p>
        </p:txBody>
      </p:sp>
      <p:sp>
        <p:nvSpPr>
          <p:cNvPr id="3" name="Content Placeholder 2"/>
          <p:cNvSpPr>
            <a:spLocks noGrp="1"/>
          </p:cNvSpPr>
          <p:nvPr>
            <p:ph idx="1"/>
          </p:nvPr>
        </p:nvSpPr>
        <p:spPr/>
        <p:txBody>
          <a:bodyPr/>
          <a:lstStyle/>
          <a:p>
            <a:r>
              <a:rPr lang="en-US" dirty="0" smtClean="0"/>
              <a:t>HUGE usability upgrade in 3.x</a:t>
            </a:r>
          </a:p>
          <a:p>
            <a:pPr lvl="1"/>
            <a:r>
              <a:rPr lang="en-US" dirty="0" smtClean="0"/>
              <a:t>Easier filter definitions</a:t>
            </a:r>
          </a:p>
          <a:p>
            <a:pPr lvl="1"/>
            <a:r>
              <a:rPr lang="en-US" dirty="0" smtClean="0"/>
              <a:t>Protocol parsers are publically available (installed by default)</a:t>
            </a:r>
          </a:p>
          <a:p>
            <a:pPr lvl="1"/>
            <a:r>
              <a:rPr lang="en-US" dirty="0" smtClean="0"/>
              <a:t>Command-line capture/parsing tool (</a:t>
            </a:r>
            <a:r>
              <a:rPr lang="en-US" dirty="0" err="1" smtClean="0"/>
              <a:t>NMCap</a:t>
            </a:r>
            <a:r>
              <a:rPr lang="en-US" dirty="0" smtClean="0"/>
              <a:t>)</a:t>
            </a:r>
          </a:p>
          <a:p>
            <a:pPr lvl="1"/>
            <a:r>
              <a:rPr lang="en-US" dirty="0" smtClean="0"/>
              <a:t>Chained files (ever try to parse a 1 GB trace file?)</a:t>
            </a:r>
          </a:p>
          <a:p>
            <a:pPr lvl="1"/>
            <a:r>
              <a:rPr lang="en-US" dirty="0" smtClean="0"/>
              <a:t>No reboot necessary to install and capture</a:t>
            </a:r>
          </a:p>
          <a:p>
            <a:pPr lvl="1"/>
            <a:r>
              <a:rPr lang="en-US" dirty="0" smtClean="0"/>
              <a:t>Parsers are customizable</a:t>
            </a:r>
          </a:p>
          <a:p>
            <a:pPr lvl="1"/>
            <a:endParaRPr lang="en-US" dirty="0"/>
          </a:p>
          <a:p>
            <a:endParaRPr lang="en-US" dirty="0"/>
          </a:p>
        </p:txBody>
      </p:sp>
    </p:spTree>
    <p:extLst>
      <p:ext uri="{BB962C8B-B14F-4D97-AF65-F5344CB8AC3E}">
        <p14:creationId xmlns:p14="http://schemas.microsoft.com/office/powerpoint/2010/main" val="30561255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RESETs</a:t>
            </a:r>
            <a:endParaRPr lang="en-US" dirty="0"/>
          </a:p>
        </p:txBody>
      </p:sp>
      <p:sp>
        <p:nvSpPr>
          <p:cNvPr id="3" name="Content Placeholder 2"/>
          <p:cNvSpPr>
            <a:spLocks noGrp="1"/>
          </p:cNvSpPr>
          <p:nvPr>
            <p:ph idx="1"/>
          </p:nvPr>
        </p:nvSpPr>
        <p:spPr/>
        <p:txBody>
          <a:bodyPr/>
          <a:lstStyle/>
          <a:p>
            <a:r>
              <a:rPr lang="en-US" dirty="0" smtClean="0"/>
              <a:t>A RESET in a SQL Server trace is *always* bad</a:t>
            </a:r>
          </a:p>
          <a:p>
            <a:r>
              <a:rPr lang="en-US" b="1" dirty="0" smtClean="0">
                <a:solidFill>
                  <a:srgbClr val="00B0F0"/>
                </a:solidFill>
              </a:rPr>
              <a:t>Although </a:t>
            </a:r>
            <a:r>
              <a:rPr lang="en-US" b="1" dirty="0">
                <a:solidFill>
                  <a:srgbClr val="00B0F0"/>
                </a:solidFill>
              </a:rPr>
              <a:t>theoretically possible, I have never seen SQL Server connectivity libraries (</a:t>
            </a:r>
            <a:r>
              <a:rPr lang="en-US" b="1" dirty="0" err="1">
                <a:solidFill>
                  <a:srgbClr val="00B0F0"/>
                </a:solidFill>
              </a:rPr>
              <a:t>SQLClient</a:t>
            </a:r>
            <a:r>
              <a:rPr lang="en-US" b="1" dirty="0">
                <a:solidFill>
                  <a:srgbClr val="00B0F0"/>
                </a:solidFill>
              </a:rPr>
              <a:t>, SQL Server Native Client, WDAC, MDAC) cause a RESET at the TCP layer once you are connected (with the exception of a </a:t>
            </a:r>
            <a:r>
              <a:rPr lang="en-US" b="1" dirty="0" err="1">
                <a:solidFill>
                  <a:srgbClr val="00B0F0"/>
                </a:solidFill>
              </a:rPr>
              <a:t>KILLed</a:t>
            </a:r>
            <a:r>
              <a:rPr lang="en-US" b="1" dirty="0">
                <a:solidFill>
                  <a:srgbClr val="00B0F0"/>
                </a:solidFill>
              </a:rPr>
              <a:t> SPID</a:t>
            </a:r>
            <a:r>
              <a:rPr lang="en-US" b="1" dirty="0" smtClean="0">
                <a:solidFill>
                  <a:srgbClr val="00B0F0"/>
                </a:solidFill>
              </a:rPr>
              <a:t>).</a:t>
            </a:r>
          </a:p>
          <a:p>
            <a:r>
              <a:rPr lang="en-US" dirty="0" smtClean="0"/>
              <a:t>One of first things I do in most traces is look for RESETs (</a:t>
            </a:r>
            <a:r>
              <a:rPr lang="en-US" dirty="0" err="1" smtClean="0"/>
              <a:t>tcp.flags.reset</a:t>
            </a:r>
            <a:r>
              <a:rPr lang="en-US" dirty="0" smtClean="0"/>
              <a:t>==1)</a:t>
            </a:r>
          </a:p>
          <a:p>
            <a:r>
              <a:rPr lang="en-US" dirty="0" smtClean="0"/>
              <a:t>TCP Chimney is known to cause resets</a:t>
            </a:r>
          </a:p>
          <a:p>
            <a:pPr lvl="1"/>
            <a:r>
              <a:rPr lang="en-US" dirty="0" smtClean="0"/>
              <a:t>With a modern driver and KB 950224 this shouldn’t be a problem</a:t>
            </a:r>
          </a:p>
          <a:p>
            <a:endParaRPr lang="en-US" dirty="0"/>
          </a:p>
        </p:txBody>
      </p:sp>
    </p:spTree>
    <p:extLst>
      <p:ext uri="{BB962C8B-B14F-4D97-AF65-F5344CB8AC3E}">
        <p14:creationId xmlns:p14="http://schemas.microsoft.com/office/powerpoint/2010/main" val="325088695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534400" cy="609600"/>
          </a:xfrm>
        </p:spPr>
        <p:txBody>
          <a:bodyPr/>
          <a:lstStyle/>
          <a:p>
            <a:pPr algn="ctr"/>
            <a:r>
              <a:rPr lang="en-US" dirty="0" smtClean="0"/>
              <a:t>Please upgrade your drivers!!!!</a:t>
            </a:r>
            <a:endParaRPr lang="en-US" dirty="0"/>
          </a:p>
        </p:txBody>
      </p:sp>
    </p:spTree>
    <p:extLst>
      <p:ext uri="{BB962C8B-B14F-4D97-AF65-F5344CB8AC3E}">
        <p14:creationId xmlns:p14="http://schemas.microsoft.com/office/powerpoint/2010/main" val="217963768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a:t>
            </a:r>
            <a:r>
              <a:rPr lang="en-US" dirty="0" err="1" smtClean="0"/>
              <a:t>Errorlog</a:t>
            </a:r>
            <a:r>
              <a:rPr lang="en-US" dirty="0" smtClean="0"/>
              <a:t> is your friend</a:t>
            </a:r>
          </a:p>
          <a:p>
            <a:pPr marL="857250" lvl="1" indent="-457200">
              <a:buFont typeface="Arial" pitchFamily="34" charset="0"/>
              <a:buChar char="•"/>
            </a:pPr>
            <a:r>
              <a:rPr lang="en-US" dirty="0" err="1" smtClean="0"/>
              <a:t>Traceflag</a:t>
            </a:r>
            <a:r>
              <a:rPr lang="en-US" dirty="0" smtClean="0"/>
              <a:t> 4029 is your best friend</a:t>
            </a:r>
          </a:p>
          <a:p>
            <a:pPr marL="457200" indent="-457200">
              <a:buFont typeface="+mj-lt"/>
              <a:buAutoNum type="arabicPeriod"/>
            </a:pPr>
            <a:r>
              <a:rPr lang="en-US" dirty="0" smtClean="0"/>
              <a:t>Where did all the time go?</a:t>
            </a:r>
          </a:p>
          <a:p>
            <a:pPr marL="457200" indent="-457200">
              <a:buFont typeface="+mj-lt"/>
              <a:buAutoNum type="arabicPeriod"/>
            </a:pPr>
            <a:r>
              <a:rPr lang="en-US" dirty="0" smtClean="0"/>
              <a:t>Capturing a trace</a:t>
            </a:r>
          </a:p>
          <a:p>
            <a:pPr marL="457200" indent="-457200">
              <a:buFont typeface="+mj-lt"/>
              <a:buAutoNum type="arabicPeriod"/>
            </a:pPr>
            <a:r>
              <a:rPr lang="en-US" dirty="0" smtClean="0"/>
              <a:t>Capturing a trace to a named instance</a:t>
            </a:r>
          </a:p>
          <a:p>
            <a:pPr marL="457200" indent="-457200">
              <a:buFont typeface="+mj-lt"/>
              <a:buAutoNum type="arabicPeriod"/>
            </a:pPr>
            <a:r>
              <a:rPr lang="en-US" dirty="0" smtClean="0"/>
              <a:t>Modifying the parsers</a:t>
            </a:r>
          </a:p>
          <a:p>
            <a:pPr marL="457200" indent="-457200">
              <a:buFont typeface="+mj-lt"/>
              <a:buAutoNum type="arabicPeriod"/>
            </a:pPr>
            <a:r>
              <a:rPr lang="en-US" dirty="0" smtClean="0"/>
              <a:t>SQL Browser failure</a:t>
            </a:r>
          </a:p>
          <a:p>
            <a:pPr marL="457200" indent="-457200">
              <a:buFont typeface="+mj-lt"/>
              <a:buAutoNum type="arabicPeriod"/>
            </a:pPr>
            <a:r>
              <a:rPr lang="en-US" dirty="0" smtClean="0"/>
              <a:t>SQL Azure</a:t>
            </a:r>
          </a:p>
          <a:p>
            <a:endParaRPr lang="en-US" dirty="0" smtClean="0"/>
          </a:p>
          <a:p>
            <a:endParaRPr lang="en-US" dirty="0"/>
          </a:p>
        </p:txBody>
      </p:sp>
    </p:spTree>
    <p:extLst>
      <p:ext uri="{BB962C8B-B14F-4D97-AF65-F5344CB8AC3E}">
        <p14:creationId xmlns:p14="http://schemas.microsoft.com/office/powerpoint/2010/main" val="13911480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1 - Where did all the time go?</a:t>
            </a:r>
            <a:endParaRPr lang="en-US" dirty="0"/>
          </a:p>
        </p:txBody>
      </p:sp>
      <p:sp>
        <p:nvSpPr>
          <p:cNvPr id="3" name="Content Placeholder 2"/>
          <p:cNvSpPr>
            <a:spLocks noGrp="1"/>
          </p:cNvSpPr>
          <p:nvPr>
            <p:ph idx="1"/>
          </p:nvPr>
        </p:nvSpPr>
        <p:spPr/>
        <p:txBody>
          <a:bodyPr/>
          <a:lstStyle/>
          <a:p>
            <a:r>
              <a:rPr lang="en-US" dirty="0" smtClean="0"/>
              <a:t>Client applications reporting ~5s delays for *all* queries</a:t>
            </a:r>
          </a:p>
          <a:p>
            <a:r>
              <a:rPr lang="en-US" dirty="0" smtClean="0"/>
              <a:t>Profiler trace shows that queries are executing fast</a:t>
            </a:r>
          </a:p>
          <a:p>
            <a:endParaRPr lang="en-US" dirty="0" smtClean="0"/>
          </a:p>
        </p:txBody>
      </p:sp>
    </p:spTree>
    <p:extLst>
      <p:ext uri="{BB962C8B-B14F-4D97-AF65-F5344CB8AC3E}">
        <p14:creationId xmlns:p14="http://schemas.microsoft.com/office/powerpoint/2010/main" val="305147575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did all the time go</a:t>
            </a:r>
            <a:r>
              <a:rPr lang="en-US" dirty="0" smtClean="0"/>
              <a:t>? (b)</a:t>
            </a:r>
            <a:endParaRPr lang="en-US" dirty="0"/>
          </a:p>
        </p:txBody>
      </p:sp>
      <p:pic>
        <p:nvPicPr>
          <p:cNvPr id="1026" name="Picture 2" descr="ima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8251152"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8894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did all the time go</a:t>
            </a:r>
            <a:r>
              <a:rPr lang="en-US" dirty="0" smtClean="0"/>
              <a:t>? (c)</a:t>
            </a:r>
            <a:endParaRPr lang="en-US" dirty="0"/>
          </a:p>
        </p:txBody>
      </p:sp>
      <p:pic>
        <p:nvPicPr>
          <p:cNvPr id="2050" name="Picture 2" descr="im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82227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74133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Where did all the time go?</a:t>
            </a:r>
          </a:p>
          <a:p>
            <a:pPr marL="457200" indent="-457200">
              <a:buFont typeface="+mj-lt"/>
              <a:buAutoNum type="arabicPeriod"/>
            </a:pPr>
            <a:r>
              <a:rPr lang="en-US" dirty="0" smtClean="0"/>
              <a:t>Reading a trace</a:t>
            </a:r>
          </a:p>
          <a:p>
            <a:pPr marL="457200" indent="-457200">
              <a:buFont typeface="+mj-lt"/>
              <a:buAutoNum type="arabicPeriod"/>
            </a:pPr>
            <a:r>
              <a:rPr lang="en-US" dirty="0" smtClean="0"/>
              <a:t>Modifying the parsers (named instances)</a:t>
            </a:r>
          </a:p>
          <a:p>
            <a:pPr marL="457200" indent="-457200">
              <a:buFont typeface="+mj-lt"/>
              <a:buAutoNum type="arabicPeriod"/>
            </a:pPr>
            <a:r>
              <a:rPr lang="en-US" dirty="0" smtClean="0"/>
              <a:t>SQL Browser failure</a:t>
            </a:r>
          </a:p>
          <a:p>
            <a:pPr marL="457200" indent="-457200">
              <a:buFont typeface="+mj-lt"/>
              <a:buAutoNum type="arabicPeriod"/>
            </a:pPr>
            <a:r>
              <a:rPr lang="en-US" dirty="0" smtClean="0"/>
              <a:t>Connection reset</a:t>
            </a:r>
          </a:p>
          <a:p>
            <a:pPr marL="457200" indent="-457200">
              <a:buFont typeface="+mj-lt"/>
              <a:buAutoNum type="arabicPeriod"/>
            </a:pPr>
            <a:r>
              <a:rPr lang="en-US" dirty="0" smtClean="0"/>
              <a:t>SQL Azure</a:t>
            </a:r>
          </a:p>
          <a:p>
            <a:endParaRPr lang="en-US" dirty="0" smtClean="0"/>
          </a:p>
          <a:p>
            <a:endParaRPr lang="en-US" dirty="0"/>
          </a:p>
        </p:txBody>
      </p:sp>
    </p:spTree>
    <p:extLst>
      <p:ext uri="{BB962C8B-B14F-4D97-AF65-F5344CB8AC3E}">
        <p14:creationId xmlns:p14="http://schemas.microsoft.com/office/powerpoint/2010/main" val="42243427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Questions</a:t>
            </a:r>
            <a:endParaRPr lang="en-US" dirty="0"/>
          </a:p>
        </p:txBody>
      </p:sp>
      <p:sp>
        <p:nvSpPr>
          <p:cNvPr id="5" name="Footer Placeholder 4"/>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A2EFF424-F111-43CB-9C75-D52325012943}" type="datetime1">
              <a:rPr lang="en-US" smtClean="0"/>
              <a:pPr/>
              <a:t>9/18/2011</a:t>
            </a:fld>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18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964872" y="2438400"/>
            <a:ext cx="2673928" cy="1676469"/>
          </a:xfrm>
          <a:prstGeom prst="rect">
            <a:avLst/>
          </a:prstGeom>
          <a:noFill/>
          <a:ln w="9525">
            <a:noFill/>
            <a:miter lim="800000"/>
            <a:headEnd/>
            <a:tailEnd/>
          </a:ln>
          <a:effectLst/>
        </p:spPr>
      </p:pic>
    </p:spTree>
    <p:extLst>
      <p:ext uri="{BB962C8B-B14F-4D97-AF65-F5344CB8AC3E}">
        <p14:creationId xmlns:p14="http://schemas.microsoft.com/office/powerpoint/2010/main" val="35737742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 logo and tagline"/>
          <p:cNvPicPr>
            <a:picLocks noChangeAspect="1" noChangeArrowheads="1"/>
          </p:cNvPicPr>
          <p:nvPr/>
        </p:nvPicPr>
        <p:blipFill>
          <a:blip r:embed="rId2" cstate="print">
            <a:lum bright="-100000"/>
          </a:blip>
          <a:srcRect/>
          <a:stretch>
            <a:fillRect/>
          </a:stretch>
        </p:blipFill>
        <p:spPr bwMode="black">
          <a:xfrm>
            <a:off x="1752600" y="2351314"/>
            <a:ext cx="5939896" cy="1283229"/>
          </a:xfrm>
          <a:prstGeom prst="rect">
            <a:avLst/>
          </a:prstGeom>
          <a:noFill/>
        </p:spPr>
      </p:pic>
    </p:spTree>
    <p:extLst>
      <p:ext uri="{BB962C8B-B14F-4D97-AF65-F5344CB8AC3E}">
        <p14:creationId xmlns:p14="http://schemas.microsoft.com/office/powerpoint/2010/main" val="18707174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half" idx="1"/>
          </p:nvPr>
        </p:nvSpPr>
        <p:spPr/>
        <p:txBody>
          <a:bodyPr/>
          <a:lstStyle/>
          <a:p>
            <a:r>
              <a:rPr lang="en-US" dirty="0" smtClean="0"/>
              <a:t>Connectivity Errors</a:t>
            </a:r>
          </a:p>
          <a:p>
            <a:r>
              <a:rPr lang="en-US" dirty="0" smtClean="0"/>
              <a:t>Tools</a:t>
            </a:r>
          </a:p>
          <a:p>
            <a:r>
              <a:rPr lang="en-US" dirty="0" smtClean="0"/>
              <a:t>Common problems</a:t>
            </a:r>
          </a:p>
          <a:p>
            <a:r>
              <a:rPr lang="en-US" dirty="0" smtClean="0"/>
              <a:t>Demonstrations</a:t>
            </a:r>
          </a:p>
          <a:p>
            <a:r>
              <a:rPr lang="en-US" dirty="0" smtClean="0"/>
              <a:t>Questions</a:t>
            </a:r>
          </a:p>
          <a:p>
            <a:endParaRPr lang="en-US" dirty="0"/>
          </a:p>
        </p:txBody>
      </p:sp>
    </p:spTree>
    <p:extLst>
      <p:ext uri="{BB962C8B-B14F-4D97-AF65-F5344CB8AC3E}">
        <p14:creationId xmlns:p14="http://schemas.microsoft.com/office/powerpoint/2010/main" val="11031682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Errors</a:t>
            </a:r>
            <a:endParaRPr lang="en-US" dirty="0"/>
          </a:p>
        </p:txBody>
      </p:sp>
      <p:sp>
        <p:nvSpPr>
          <p:cNvPr id="3" name="Content Placeholder 2"/>
          <p:cNvSpPr>
            <a:spLocks noGrp="1"/>
          </p:cNvSpPr>
          <p:nvPr>
            <p:ph idx="1"/>
          </p:nvPr>
        </p:nvSpPr>
        <p:spPr/>
        <p:txBody>
          <a:bodyPr/>
          <a:lstStyle/>
          <a:p>
            <a:r>
              <a:rPr lang="en-US" dirty="0" smtClean="0"/>
              <a:t>General Network Error (GNE)</a:t>
            </a:r>
          </a:p>
          <a:p>
            <a:r>
              <a:rPr lang="en-US" dirty="0" smtClean="0"/>
              <a:t>SQL Server not found or Access Denied</a:t>
            </a:r>
          </a:p>
          <a:p>
            <a:r>
              <a:rPr lang="en-US" dirty="0" smtClean="0"/>
              <a:t>Login failed for user ‘null’</a:t>
            </a:r>
          </a:p>
          <a:p>
            <a:r>
              <a:rPr lang="en-US" dirty="0"/>
              <a:t>A network-related or instance-specific error occurred while establishing a connection to SQL Server. The server was not found or was not accessible. Verify that the instance name is correct and that SQL Server is configured to allow remote connections. (provider: TCP Provider, error: 0 - No such host is known</a:t>
            </a:r>
            <a:r>
              <a:rPr lang="en-US" dirty="0" smtClean="0"/>
              <a:t>.)</a:t>
            </a:r>
          </a:p>
          <a:p>
            <a:r>
              <a:rPr lang="en-US" dirty="0" smtClean="0"/>
              <a:t>Connection reset</a:t>
            </a:r>
            <a:endParaRPr lang="en-US" dirty="0"/>
          </a:p>
        </p:txBody>
      </p:sp>
    </p:spTree>
    <p:extLst>
      <p:ext uri="{BB962C8B-B14F-4D97-AF65-F5344CB8AC3E}">
        <p14:creationId xmlns:p14="http://schemas.microsoft.com/office/powerpoint/2010/main" val="39287013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failed for user ‘null’</a:t>
            </a:r>
            <a:endParaRPr lang="en-US" dirty="0"/>
          </a:p>
        </p:txBody>
      </p:sp>
      <p:sp>
        <p:nvSpPr>
          <p:cNvPr id="3" name="Content Placeholder 2"/>
          <p:cNvSpPr>
            <a:spLocks noGrp="1"/>
          </p:cNvSpPr>
          <p:nvPr>
            <p:ph idx="1"/>
          </p:nvPr>
        </p:nvSpPr>
        <p:spPr/>
        <p:txBody>
          <a:bodyPr/>
          <a:lstStyle/>
          <a:p>
            <a:r>
              <a:rPr lang="en-US" dirty="0" smtClean="0"/>
              <a:t>99% of the time, this is an indication Kerberos is not properly configured</a:t>
            </a:r>
          </a:p>
          <a:p>
            <a:r>
              <a:rPr lang="en-US" dirty="0" smtClean="0"/>
              <a:t>99% of the time just add these four SPNs</a:t>
            </a:r>
          </a:p>
          <a:p>
            <a:pPr lvl="1"/>
            <a:r>
              <a:rPr lang="en-US" dirty="0" smtClean="0"/>
              <a:t>MSSQLSVC/FQDN</a:t>
            </a:r>
          </a:p>
          <a:p>
            <a:pPr lvl="1"/>
            <a:r>
              <a:rPr lang="en-US" dirty="0" smtClean="0"/>
              <a:t>MSSQLSVC/NetBIOS</a:t>
            </a:r>
          </a:p>
          <a:p>
            <a:pPr lvl="1"/>
            <a:r>
              <a:rPr lang="en-US" dirty="0" smtClean="0"/>
              <a:t>MSSQLSVC/</a:t>
            </a:r>
            <a:r>
              <a:rPr lang="en-US" dirty="0" err="1" smtClean="0"/>
              <a:t>FQDN:port</a:t>
            </a:r>
            <a:endParaRPr lang="en-US" dirty="0" smtClean="0"/>
          </a:p>
          <a:p>
            <a:pPr lvl="1"/>
            <a:r>
              <a:rPr lang="en-US" dirty="0" smtClean="0"/>
              <a:t>MSSQLSVC/</a:t>
            </a:r>
            <a:r>
              <a:rPr lang="en-US" dirty="0" err="1" smtClean="0"/>
              <a:t>NetBIOS:port</a:t>
            </a:r>
            <a:endParaRPr lang="en-US" dirty="0" smtClean="0"/>
          </a:p>
          <a:p>
            <a:r>
              <a:rPr lang="en-US" dirty="0" smtClean="0"/>
              <a:t>If that doesn’t work, search for duplicates (</a:t>
            </a:r>
            <a:r>
              <a:rPr lang="en-US" dirty="0" err="1" smtClean="0"/>
              <a:t>setspn</a:t>
            </a:r>
            <a:r>
              <a:rPr lang="en-US" dirty="0" smtClean="0"/>
              <a:t> –x)</a:t>
            </a:r>
          </a:p>
          <a:p>
            <a:endParaRPr lang="en-US" dirty="0"/>
          </a:p>
          <a:p>
            <a:r>
              <a:rPr lang="en-US" dirty="0" smtClean="0"/>
              <a:t>The other 1% of 1% - not going to be fun </a:t>
            </a:r>
            <a:r>
              <a:rPr lang="en-US" dirty="0" smtClean="0">
                <a:sym typeface="Wingdings" pitchFamily="2" charset="2"/>
              </a:rPr>
              <a:t></a:t>
            </a:r>
            <a:endParaRPr lang="en-US" dirty="0"/>
          </a:p>
        </p:txBody>
      </p:sp>
    </p:spTree>
    <p:extLst>
      <p:ext uri="{BB962C8B-B14F-4D97-AF65-F5344CB8AC3E}">
        <p14:creationId xmlns:p14="http://schemas.microsoft.com/office/powerpoint/2010/main" val="189182173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half" idx="1"/>
          </p:nvPr>
        </p:nvSpPr>
        <p:spPr>
          <a:xfrm>
            <a:off x="381000" y="914400"/>
            <a:ext cx="8229600" cy="4718304"/>
          </a:xfrm>
        </p:spPr>
        <p:txBody>
          <a:bodyPr/>
          <a:lstStyle/>
          <a:p>
            <a:r>
              <a:rPr lang="en-US" dirty="0" smtClean="0"/>
              <a:t>Universal </a:t>
            </a:r>
            <a:r>
              <a:rPr lang="en-US" dirty="0"/>
              <a:t>Data Link (UDL) - </a:t>
            </a:r>
            <a:r>
              <a:rPr lang="en-US" sz="2400" dirty="0">
                <a:hlinkClick r:id="rId2"/>
              </a:rPr>
              <a:t>http://msdn.microsoft.com/en-us/library/e38h511e(VS.71).</a:t>
            </a:r>
            <a:r>
              <a:rPr lang="en-US" sz="2400" dirty="0" smtClean="0">
                <a:hlinkClick r:id="rId2"/>
              </a:rPr>
              <a:t>aspx</a:t>
            </a:r>
            <a:endParaRPr lang="en-US" sz="2400" dirty="0" smtClean="0"/>
          </a:p>
          <a:p>
            <a:r>
              <a:rPr lang="en-US" dirty="0" smtClean="0"/>
              <a:t>Ping (and “-a”)</a:t>
            </a:r>
          </a:p>
          <a:p>
            <a:r>
              <a:rPr lang="en-US" dirty="0" err="1" smtClean="0"/>
              <a:t>PortQueryUI</a:t>
            </a:r>
            <a:endParaRPr lang="en-US" dirty="0" smtClean="0"/>
          </a:p>
          <a:p>
            <a:r>
              <a:rPr lang="en-US" dirty="0" smtClean="0"/>
              <a:t>Dedicated Admin Connection (DAC)</a:t>
            </a:r>
          </a:p>
          <a:p>
            <a:r>
              <a:rPr lang="en-US" dirty="0" err="1" smtClean="0"/>
              <a:t>Netmon</a:t>
            </a:r>
            <a:endParaRPr lang="en-US" dirty="0" smtClean="0"/>
          </a:p>
          <a:p>
            <a:endParaRPr lang="en-US" sz="2400" dirty="0" smtClean="0"/>
          </a:p>
          <a:p>
            <a:endParaRPr lang="en-US" dirty="0"/>
          </a:p>
        </p:txBody>
      </p:sp>
    </p:spTree>
    <p:extLst>
      <p:ext uri="{BB962C8B-B14F-4D97-AF65-F5344CB8AC3E}">
        <p14:creationId xmlns:p14="http://schemas.microsoft.com/office/powerpoint/2010/main" val="38725484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a:t>
            </a:r>
            <a:endParaRPr lang="en-US" dirty="0"/>
          </a:p>
        </p:txBody>
      </p:sp>
      <p:sp>
        <p:nvSpPr>
          <p:cNvPr id="3" name="Content Placeholder 2"/>
          <p:cNvSpPr>
            <a:spLocks noGrp="1"/>
          </p:cNvSpPr>
          <p:nvPr>
            <p:ph idx="1"/>
          </p:nvPr>
        </p:nvSpPr>
        <p:spPr/>
        <p:txBody>
          <a:bodyPr/>
          <a:lstStyle/>
          <a:p>
            <a:r>
              <a:rPr lang="en-US" dirty="0" smtClean="0"/>
              <a:t>Simple and easy</a:t>
            </a:r>
          </a:p>
          <a:p>
            <a:r>
              <a:rPr lang="en-US" dirty="0" smtClean="0"/>
              <a:t>Confirms the server exists on the network</a:t>
            </a:r>
          </a:p>
          <a:p>
            <a:r>
              <a:rPr lang="en-US" dirty="0" smtClean="0"/>
              <a:t>If you use the –a option, you can also confirm that a reverse lookup works</a:t>
            </a:r>
            <a:endParaRPr lang="en-US" dirty="0"/>
          </a:p>
        </p:txBody>
      </p:sp>
      <p:sp>
        <p:nvSpPr>
          <p:cNvPr id="4" name="Rounded Rectangle 3"/>
          <p:cNvSpPr/>
          <p:nvPr/>
        </p:nvSpPr>
        <p:spPr>
          <a:xfrm>
            <a:off x="2811357" y="3352800"/>
            <a:ext cx="33528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Ping –a IP</a:t>
            </a:r>
          </a:p>
          <a:p>
            <a:pPr algn="ctr"/>
            <a:r>
              <a:rPr lang="en-US" dirty="0" smtClean="0"/>
              <a:t>Ping –a </a:t>
            </a:r>
            <a:r>
              <a:rPr lang="en-US" dirty="0" err="1" smtClean="0"/>
              <a:t>servername</a:t>
            </a:r>
            <a:endParaRPr lang="en-US" dirty="0"/>
          </a:p>
        </p:txBody>
      </p:sp>
    </p:spTree>
    <p:extLst>
      <p:ext uri="{BB962C8B-B14F-4D97-AF65-F5344CB8AC3E}">
        <p14:creationId xmlns:p14="http://schemas.microsoft.com/office/powerpoint/2010/main" val="174191531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UDL</a:t>
            </a:r>
            <a:endParaRPr lang="en-US" dirty="0"/>
          </a:p>
        </p:txBody>
      </p:sp>
      <p:sp>
        <p:nvSpPr>
          <p:cNvPr id="3" name="Content Placeholder 2"/>
          <p:cNvSpPr>
            <a:spLocks noGrp="1"/>
          </p:cNvSpPr>
          <p:nvPr>
            <p:ph idx="1"/>
          </p:nvPr>
        </p:nvSpPr>
        <p:spPr>
          <a:xfrm>
            <a:off x="457200" y="914400"/>
            <a:ext cx="8229600" cy="2514600"/>
          </a:xfrm>
        </p:spPr>
        <p:txBody>
          <a:bodyPr/>
          <a:lstStyle/>
          <a:p>
            <a:r>
              <a:rPr lang="en-US" dirty="0" smtClean="0"/>
              <a:t>Probably the most important tool for the vast majority of connectivity cases</a:t>
            </a:r>
          </a:p>
          <a:p>
            <a:r>
              <a:rPr lang="en-US" dirty="0" smtClean="0"/>
              <a:t>Checks all three protocols (TCP, named pipes, shared memory)</a:t>
            </a:r>
          </a:p>
          <a:p>
            <a:r>
              <a:rPr lang="en-US" dirty="0" smtClean="0"/>
              <a:t>Checks name resolution (NetBIOS vs. FQDN </a:t>
            </a:r>
            <a:r>
              <a:rPr lang="en-US" dirty="0" err="1" smtClean="0"/>
              <a:t>vs</a:t>
            </a:r>
            <a:r>
              <a:rPr lang="en-US" dirty="0" smtClean="0"/>
              <a:t> IP)</a:t>
            </a:r>
          </a:p>
          <a:p>
            <a:r>
              <a:rPr lang="en-US" dirty="0" smtClean="0"/>
              <a:t>Checks SQL Browser (named instances)</a:t>
            </a:r>
          </a:p>
          <a:p>
            <a:endParaRPr lang="en-US" dirty="0"/>
          </a:p>
        </p:txBody>
      </p:sp>
      <p:sp>
        <p:nvSpPr>
          <p:cNvPr id="4" name="Rectangle 3"/>
          <p:cNvSpPr/>
          <p:nvPr/>
        </p:nvSpPr>
        <p:spPr>
          <a:xfrm>
            <a:off x="533400" y="3877733"/>
            <a:ext cx="2438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tcp:NetBIOS</a:t>
            </a:r>
            <a:endParaRPr lang="en-US" dirty="0" smtClean="0"/>
          </a:p>
          <a:p>
            <a:pPr algn="ctr"/>
            <a:r>
              <a:rPr lang="en-US" dirty="0" err="1" smtClean="0"/>
              <a:t>tcp:NetBIOS,port</a:t>
            </a:r>
            <a:endParaRPr lang="en-US" dirty="0" smtClean="0"/>
          </a:p>
          <a:p>
            <a:pPr algn="ctr"/>
            <a:r>
              <a:rPr lang="en-US" dirty="0" err="1"/>
              <a:t>t</a:t>
            </a:r>
            <a:r>
              <a:rPr lang="en-US" dirty="0" err="1" smtClean="0"/>
              <a:t>cp:FQDN</a:t>
            </a:r>
            <a:endParaRPr lang="en-US" dirty="0" smtClean="0"/>
          </a:p>
          <a:p>
            <a:pPr algn="ctr"/>
            <a:r>
              <a:rPr lang="en-US" dirty="0" err="1" smtClean="0"/>
              <a:t>tcp:FQDN,port</a:t>
            </a:r>
            <a:endParaRPr lang="en-US" dirty="0" smtClean="0"/>
          </a:p>
          <a:p>
            <a:pPr algn="ctr"/>
            <a:r>
              <a:rPr lang="en-US" dirty="0" err="1" smtClean="0"/>
              <a:t>tcp:IP</a:t>
            </a:r>
            <a:endParaRPr lang="en-US" dirty="0" smtClean="0"/>
          </a:p>
          <a:p>
            <a:pPr algn="ctr"/>
            <a:r>
              <a:rPr lang="en-US" dirty="0" err="1" smtClean="0"/>
              <a:t>tcp:IP,port</a:t>
            </a:r>
            <a:endParaRPr lang="en-US" dirty="0" smtClean="0"/>
          </a:p>
          <a:p>
            <a:pPr algn="ctr"/>
            <a:endParaRPr lang="en-US" dirty="0" smtClean="0"/>
          </a:p>
        </p:txBody>
      </p:sp>
      <p:sp>
        <p:nvSpPr>
          <p:cNvPr id="5" name="Rectangle 4"/>
          <p:cNvSpPr/>
          <p:nvPr/>
        </p:nvSpPr>
        <p:spPr>
          <a:xfrm>
            <a:off x="3276600" y="3886200"/>
            <a:ext cx="2438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np:NetBIOS</a:t>
            </a:r>
            <a:endParaRPr lang="en-US" dirty="0" smtClean="0"/>
          </a:p>
          <a:p>
            <a:pPr algn="ctr"/>
            <a:r>
              <a:rPr lang="en-US" dirty="0" err="1" smtClean="0"/>
              <a:t>np:NetBIOS,port</a:t>
            </a:r>
            <a:endParaRPr lang="en-US" dirty="0" smtClean="0"/>
          </a:p>
          <a:p>
            <a:pPr algn="ctr"/>
            <a:r>
              <a:rPr lang="en-US" dirty="0" err="1" smtClean="0"/>
              <a:t>np:FQDN</a:t>
            </a:r>
            <a:endParaRPr lang="en-US" dirty="0" smtClean="0"/>
          </a:p>
          <a:p>
            <a:pPr algn="ctr"/>
            <a:r>
              <a:rPr lang="en-US" dirty="0" err="1" smtClean="0"/>
              <a:t>np:FQDN,port</a:t>
            </a:r>
            <a:endParaRPr lang="en-US" dirty="0" smtClean="0"/>
          </a:p>
          <a:p>
            <a:pPr algn="ctr"/>
            <a:r>
              <a:rPr lang="en-US" dirty="0" err="1"/>
              <a:t>n</a:t>
            </a:r>
            <a:r>
              <a:rPr lang="en-US" dirty="0" err="1" smtClean="0"/>
              <a:t>p:IP</a:t>
            </a:r>
            <a:endParaRPr lang="en-US" dirty="0" smtClean="0"/>
          </a:p>
          <a:p>
            <a:pPr algn="ctr"/>
            <a:r>
              <a:rPr lang="en-US" dirty="0" err="1"/>
              <a:t>n</a:t>
            </a:r>
            <a:r>
              <a:rPr lang="en-US" dirty="0" err="1" smtClean="0"/>
              <a:t>p:IP,port</a:t>
            </a:r>
            <a:endParaRPr lang="en-US" dirty="0" smtClean="0"/>
          </a:p>
        </p:txBody>
      </p:sp>
      <p:sp>
        <p:nvSpPr>
          <p:cNvPr id="6" name="Rectangle 5"/>
          <p:cNvSpPr/>
          <p:nvPr/>
        </p:nvSpPr>
        <p:spPr>
          <a:xfrm>
            <a:off x="6019800" y="3894667"/>
            <a:ext cx="2438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lpr:NetBIOS</a:t>
            </a:r>
            <a:endParaRPr lang="en-US" dirty="0" smtClean="0"/>
          </a:p>
          <a:p>
            <a:pPr algn="ctr"/>
            <a:r>
              <a:rPr lang="en-US" dirty="0" err="1" smtClean="0"/>
              <a:t>lpr:NetBIOS,port</a:t>
            </a:r>
            <a:endParaRPr lang="en-US" dirty="0" smtClean="0"/>
          </a:p>
          <a:p>
            <a:pPr algn="ctr"/>
            <a:r>
              <a:rPr lang="en-US" dirty="0" err="1" smtClean="0"/>
              <a:t>lpr:FQDN</a:t>
            </a:r>
            <a:endParaRPr lang="en-US" dirty="0" smtClean="0"/>
          </a:p>
          <a:p>
            <a:pPr algn="ctr"/>
            <a:r>
              <a:rPr lang="en-US" dirty="0" err="1" smtClean="0"/>
              <a:t>lpr:FQDN,port</a:t>
            </a:r>
            <a:endParaRPr lang="en-US" dirty="0" smtClean="0"/>
          </a:p>
          <a:p>
            <a:pPr algn="ctr"/>
            <a:r>
              <a:rPr lang="en-US" dirty="0" err="1" smtClean="0"/>
              <a:t>lpr:IP</a:t>
            </a:r>
            <a:endParaRPr lang="en-US" dirty="0" smtClean="0"/>
          </a:p>
          <a:p>
            <a:pPr algn="ctr"/>
            <a:r>
              <a:rPr lang="en-US" dirty="0" err="1" smtClean="0"/>
              <a:t>lpr:IP,port</a:t>
            </a:r>
            <a:endParaRPr lang="en-US" dirty="0" smtClean="0"/>
          </a:p>
          <a:p>
            <a:pPr algn="ctr"/>
            <a:endParaRPr lang="en-US" dirty="0" smtClean="0"/>
          </a:p>
        </p:txBody>
      </p:sp>
    </p:spTree>
    <p:extLst>
      <p:ext uri="{BB962C8B-B14F-4D97-AF65-F5344CB8AC3E}">
        <p14:creationId xmlns:p14="http://schemas.microsoft.com/office/powerpoint/2010/main" val="191912176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PortQuery</a:t>
            </a:r>
            <a:r>
              <a:rPr lang="en-US" dirty="0" smtClean="0"/>
              <a:t> UI</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www.microsoft.com/downloads/details.aspx?familyid=8355e537-1ea6-4569-aabb-f248f4bd91d0&amp;displaylang=en</a:t>
            </a:r>
            <a:endParaRPr lang="en-US" dirty="0" smtClean="0"/>
          </a:p>
          <a:p>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599" y="2362200"/>
            <a:ext cx="56292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641220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Dedicated Admin Connection (DAC)</a:t>
            </a:r>
            <a:endParaRPr lang="en-US" dirty="0"/>
          </a:p>
        </p:txBody>
      </p:sp>
      <p:sp>
        <p:nvSpPr>
          <p:cNvPr id="3" name="Content Placeholder 2"/>
          <p:cNvSpPr>
            <a:spLocks noGrp="1"/>
          </p:cNvSpPr>
          <p:nvPr>
            <p:ph idx="1"/>
          </p:nvPr>
        </p:nvSpPr>
        <p:spPr/>
        <p:txBody>
          <a:bodyPr/>
          <a:lstStyle/>
          <a:p>
            <a:r>
              <a:rPr lang="en-US" dirty="0" smtClean="0"/>
              <a:t>Rules out server-side performance issues like scheduler hangs since this endpoint has a dedicated thread</a:t>
            </a:r>
          </a:p>
          <a:p>
            <a:endParaRPr lang="en-US" dirty="0"/>
          </a:p>
          <a:p>
            <a:pPr lvl="1"/>
            <a:r>
              <a:rPr lang="en-US" i="1" dirty="0" smtClean="0"/>
              <a:t>Prefix </a:t>
            </a:r>
            <a:r>
              <a:rPr lang="en-US" i="1" dirty="0" err="1" smtClean="0"/>
              <a:t>servername</a:t>
            </a:r>
            <a:r>
              <a:rPr lang="en-US" i="1" dirty="0" smtClean="0"/>
              <a:t> with ADMIN: or admin:</a:t>
            </a:r>
          </a:p>
          <a:p>
            <a:pPr lvl="1"/>
            <a:r>
              <a:rPr lang="en-US" i="1" dirty="0" smtClean="0"/>
              <a:t>Can only be used by </a:t>
            </a:r>
            <a:r>
              <a:rPr lang="en-US" i="1" dirty="0" err="1" smtClean="0"/>
              <a:t>sysadmins</a:t>
            </a:r>
            <a:endParaRPr lang="en-US" i="1" dirty="0" smtClean="0"/>
          </a:p>
          <a:p>
            <a:pPr lvl="1"/>
            <a:r>
              <a:rPr lang="en-US" i="1" dirty="0" smtClean="0"/>
              <a:t>Must have SQL Browser enabled</a:t>
            </a:r>
          </a:p>
          <a:p>
            <a:endParaRPr lang="en-US" dirty="0"/>
          </a:p>
          <a:p>
            <a:pPr marL="0" indent="0">
              <a:buNone/>
            </a:pPr>
            <a:endParaRPr lang="en-US" dirty="0"/>
          </a:p>
        </p:txBody>
      </p:sp>
    </p:spTree>
    <p:extLst>
      <p:ext uri="{BB962C8B-B14F-4D97-AF65-F5344CB8AC3E}">
        <p14:creationId xmlns:p14="http://schemas.microsoft.com/office/powerpoint/2010/main" val="3275442716"/>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icrosoft">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TotalTime>
  <Words>640</Words>
  <Application>Microsoft Office PowerPoint</Application>
  <PresentationFormat>On-screen Show (4:3)</PresentationFormat>
  <Paragraphs>134</Paragraphs>
  <Slides>19</Slides>
  <Notes>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Microsoft</vt:lpstr>
      <vt:lpstr>Diagnosing Connectivity Issues  with SQL Server </vt:lpstr>
      <vt:lpstr>Agenda</vt:lpstr>
      <vt:lpstr>Connectivity Errors</vt:lpstr>
      <vt:lpstr>Login failed for user ‘null’</vt:lpstr>
      <vt:lpstr>Tools</vt:lpstr>
      <vt:lpstr>Ping</vt:lpstr>
      <vt:lpstr>UDL</vt:lpstr>
      <vt:lpstr>PortQuery UI</vt:lpstr>
      <vt:lpstr>Dedicated Admin Connection (DAC)</vt:lpstr>
      <vt:lpstr>Netmon</vt:lpstr>
      <vt:lpstr>RESETs</vt:lpstr>
      <vt:lpstr>Please upgrade your drivers!!!!</vt:lpstr>
      <vt:lpstr>Demonstrations</vt:lpstr>
      <vt:lpstr>Demonstration 1 - Where did all the time go?</vt:lpstr>
      <vt:lpstr>Where did all the time go? (b)</vt:lpstr>
      <vt:lpstr>Where did all the time go? (c)</vt:lpstr>
      <vt:lpstr>Demonstrations</vt:lpstr>
      <vt:lpstr>Questions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T. Basalik</dc:creator>
  <cp:lastModifiedBy>Evan T. Basalik</cp:lastModifiedBy>
  <cp:revision>46</cp:revision>
  <dcterms:created xsi:type="dcterms:W3CDTF">2010-03-01T20:12:01Z</dcterms:created>
  <dcterms:modified xsi:type="dcterms:W3CDTF">2011-09-18T17:47:39Z</dcterms:modified>
</cp:coreProperties>
</file>