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9"/>
  </p:notesMasterIdLst>
  <p:handoutMasterIdLst>
    <p:handoutMasterId r:id="rId30"/>
  </p:handoutMasterIdLst>
  <p:sldIdLst>
    <p:sldId id="257" r:id="rId3"/>
    <p:sldId id="258" r:id="rId4"/>
    <p:sldId id="271" r:id="rId5"/>
    <p:sldId id="259" r:id="rId6"/>
    <p:sldId id="260" r:id="rId7"/>
    <p:sldId id="272" r:id="rId8"/>
    <p:sldId id="290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9" r:id="rId24"/>
    <p:sldId id="288" r:id="rId25"/>
    <p:sldId id="287" r:id="rId26"/>
    <p:sldId id="270" r:id="rId27"/>
    <p:sldId id="29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8400"/>
    <a:srgbClr val="F8B9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7366" autoAdjust="0"/>
  </p:normalViewPr>
  <p:slideViewPr>
    <p:cSldViewPr snapToGrid="0">
      <p:cViewPr varScale="1">
        <p:scale>
          <a:sx n="70" d="100"/>
          <a:sy n="70" d="100"/>
        </p:scale>
        <p:origin x="84" y="300"/>
      </p:cViewPr>
      <p:guideLst>
        <p:guide orient="horz" pos="2160"/>
        <p:guide pos="3840"/>
        <p:guide pos="7296"/>
        <p:guide orient="horz" pos="4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4/20/2015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4/20/2015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190312.aspx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Stand still. Hello all, my name is Zap Riecken… inflection down. Welcome and thank you for having me</a:t>
            </a:r>
          </a:p>
          <a:p>
            <a:r>
              <a:rPr lang="en-US" baseline="0" dirty="0" smtClean="0"/>
              <a:t>You know that point when… </a:t>
            </a:r>
          </a:p>
          <a:p>
            <a:r>
              <a:rPr lang="en-US" baseline="0" dirty="0" smtClean="0"/>
              <a:t>meeting - apparent - project  - AD, don’t care, zone out. Career - multitude - change</a:t>
            </a:r>
          </a:p>
          <a:p>
            <a:r>
              <a:rPr lang="en-US" baseline="0" dirty="0" smtClean="0"/>
              <a:t>Today I’m going to… I solved - give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-The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SDN - OPENROWSET (Transact-SQL)"/>
              </a:rPr>
              <a:t>OPENROWSET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 allows access to a remote data source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through Ad Hoc – Very common method for SQL Injection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-There is a secure LDAP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9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</a:t>
            </a:r>
            <a:r>
              <a:rPr lang="en-US" baseline="0" dirty="0" smtClean="0"/>
              <a:t> different dialects to choose from.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36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14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351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51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045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can tell me the ASCII for 65?</a:t>
            </a:r>
          </a:p>
          <a:p>
            <a:r>
              <a:rPr lang="en-US" dirty="0" smtClean="0"/>
              <a:t>SET @</a:t>
            </a:r>
            <a:r>
              <a:rPr lang="en-US" dirty="0" err="1" smtClean="0"/>
              <a:t>sChar</a:t>
            </a:r>
            <a:r>
              <a:rPr lang="en-US" baseline="0" dirty="0" smtClean="0"/>
              <a:t> – Don’t judge me…</a:t>
            </a:r>
            <a:endParaRPr lang="en-US" dirty="0" smtClean="0"/>
          </a:p>
          <a:p>
            <a:r>
              <a:rPr lang="en-US" dirty="0" smtClean="0"/>
              <a:t>Limitation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23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8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19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098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1999 Vegas – Startup</a:t>
            </a:r>
            <a:r>
              <a:rPr lang="en-US" baseline="0" dirty="0" smtClean="0"/>
              <a:t> IT Director – Ever Played slots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Wynn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MGM Mirage Group International – Travel marriage</a:t>
            </a:r>
            <a:r>
              <a:rPr lang="en-US" baseline="0" dirty="0" smtClean="0"/>
              <a:t> family </a:t>
            </a:r>
            <a:r>
              <a:rPr lang="en-US" baseline="0" dirty="0" err="1" smtClean="0"/>
              <a:t>Oly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Red Wind then on to WSECU – Help use my powers for good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0201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 seems like this nice</a:t>
            </a:r>
            <a:r>
              <a:rPr lang="en-US" baseline="0" dirty="0" smtClean="0"/>
              <a:t> little hierarchical data source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581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057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0243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76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WSECU Teal – </a:t>
            </a:r>
            <a:r>
              <a:rPr lang="en-US" dirty="0" err="1" smtClean="0"/>
              <a:t>Mudder</a:t>
            </a:r>
            <a:r>
              <a:rPr lang="en-US" dirty="0" smtClean="0"/>
              <a:t> Orange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Board</a:t>
            </a:r>
            <a:r>
              <a:rPr lang="en-US" baseline="0" dirty="0" smtClean="0"/>
              <a:t> game collector – 500+ games, own game room, 300+ plays a year, don’t win, in fact wife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Speaking of wife, most amazing thing I own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00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Sigh…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083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Seems</a:t>
            </a:r>
            <a:r>
              <a:rPr lang="en-US" baseline="0" dirty="0" smtClean="0"/>
              <a:t> like all tech </a:t>
            </a:r>
            <a:r>
              <a:rPr lang="en-US" baseline="0" dirty="0" err="1" smtClean="0"/>
              <a:t>storys</a:t>
            </a:r>
            <a:r>
              <a:rPr lang="en-US" baseline="0" dirty="0" smtClean="0"/>
              <a:t> start, “So back in the 80s”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41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Useself</a:t>
            </a:r>
            <a:r>
              <a:rPr lang="en-US" dirty="0" smtClean="0"/>
              <a:t> – impersonation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108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449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4/20/2015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4/20/2015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4/20/2015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4/20/2015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4/20/2015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4/20/2015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4/20/2015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4/20/2015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outi.com/tables/userattributes.htm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CinfulGentleman" TargetMode="External"/><Relationship Id="rId2" Type="http://schemas.openxmlformats.org/officeDocument/2006/relationships/hyperlink" Target="mailto:zap@therieckens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twitter.com/CinfulSQ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qlserverrider.wordpress.com/2013/07/31/sql-server-use-of-xp_sprintf-system-stored-procedure/" TargetMode="External"/><Relationship Id="rId2" Type="http://schemas.openxmlformats.org/officeDocument/2006/relationships/hyperlink" Target="http://www.skylinetechnologies.com/Blog/Article/1309/Querying-Active-Directory-through-SQL-Server-Using-OpenRowset-and-OpenQuery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elfadsi.org/ads-attributes/user-userAccountControl.htm" TargetMode="External"/><Relationship Id="rId4" Type="http://schemas.openxmlformats.org/officeDocument/2006/relationships/hyperlink" Target="http://www.pawlowski.cz/tag/ldap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200" dirty="0" smtClean="0"/>
              <a:t>Presented by</a:t>
            </a:r>
          </a:p>
          <a:p>
            <a:r>
              <a:rPr lang="en-US" dirty="0" smtClean="0"/>
              <a:t>Zap Riecken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SQL Server to Query Active Directory</a:t>
            </a:r>
          </a:p>
        </p:txBody>
      </p:sp>
      <p:pic>
        <p:nvPicPr>
          <p:cNvPr id="1026" name="Picture 2" descr="PASSChapterLogo1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350" y="5061763"/>
            <a:ext cx="108585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086562" y="365759"/>
            <a:ext cx="2800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Wednesday March 18, 2015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Olympia, WA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0991"/>
            <a:ext cx="10972800" cy="523220"/>
          </a:xfrm>
        </p:spPr>
        <p:txBody>
          <a:bodyPr/>
          <a:lstStyle/>
          <a:p>
            <a:pPr marL="109728" indent="0" algn="r">
              <a:buNone/>
            </a:pPr>
            <a:r>
              <a:rPr lang="en-US" dirty="0" err="1" smtClean="0"/>
              <a:t>OpenRowset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5269"/>
            <a:ext cx="10972800" cy="1066800"/>
          </a:xfrm>
        </p:spPr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3: Now to get data out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2236713"/>
            <a:ext cx="10972800" cy="5232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2400" dirty="0" smtClean="0"/>
              <a:t>Requires allowing Ad Hoc Distributed Queries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2759933"/>
            <a:ext cx="10972800" cy="5232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2400" dirty="0" smtClean="0"/>
              <a:t>The connection string is passed as clear text, including username and password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3283153"/>
            <a:ext cx="10972800" cy="5232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2400" dirty="0" smtClean="0"/>
              <a:t>Limited functionality compared to </a:t>
            </a:r>
            <a:r>
              <a:rPr lang="en-US" sz="2400" dirty="0" err="1" smtClean="0"/>
              <a:t>OpenQuery</a:t>
            </a:r>
            <a:endParaRPr lang="en-US" sz="24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600" y="3806373"/>
            <a:ext cx="10972800" cy="5232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2400" dirty="0" smtClean="0"/>
              <a:t>BUT you don’t need a linked server</a:t>
            </a:r>
          </a:p>
        </p:txBody>
      </p:sp>
    </p:spTree>
    <p:extLst>
      <p:ext uri="{BB962C8B-B14F-4D97-AF65-F5344CB8AC3E}">
        <p14:creationId xmlns:p14="http://schemas.microsoft.com/office/powerpoint/2010/main" val="102944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8" grpId="0" build="p"/>
      <p:bldP spid="9" grpId="0" build="p"/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0991"/>
            <a:ext cx="10972800" cy="523220"/>
          </a:xfrm>
        </p:spPr>
        <p:txBody>
          <a:bodyPr/>
          <a:lstStyle/>
          <a:p>
            <a:pPr marL="109728" indent="0" algn="r">
              <a:buNone/>
            </a:pPr>
            <a:r>
              <a:rPr lang="en-US" dirty="0" err="1" smtClean="0"/>
              <a:t>OpenQuery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5269"/>
            <a:ext cx="10972800" cy="1066800"/>
          </a:xfrm>
        </p:spPr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3: Now to get data out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849433"/>
            <a:ext cx="10972800" cy="5232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2400" dirty="0" smtClean="0"/>
              <a:t>Using LDAP Dialect:</a:t>
            </a:r>
          </a:p>
        </p:txBody>
      </p:sp>
      <p:sp>
        <p:nvSpPr>
          <p:cNvPr id="5" name="Rectangle 4"/>
          <p:cNvSpPr/>
          <p:nvPr/>
        </p:nvSpPr>
        <p:spPr>
          <a:xfrm>
            <a:off x="1412836" y="559270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1472" y="2551517"/>
            <a:ext cx="838737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SAMAccountName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givenName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sn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OPENQUERY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ADSI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'&lt;LDAP://OU=SubOrgUnit,OU=OrgUnit,DC=Domain,DC=Suffix&gt;;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(&amp;(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objectCategory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=Person));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SAMAccountName,givenName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subtree'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606118" y="3973274"/>
            <a:ext cx="3184264" cy="3620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1400" b="1" dirty="0" smtClean="0"/>
              <a:t>This is your LDAP connection string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090160" y="4270789"/>
            <a:ext cx="3184264" cy="3620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1400" b="1" dirty="0" smtClean="0"/>
              <a:t>This is your filter criteria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421853" y="4522783"/>
            <a:ext cx="3754420" cy="3620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1400" b="1" dirty="0" smtClean="0"/>
              <a:t>These are the columns you want returned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836000" y="3684593"/>
            <a:ext cx="3184264" cy="3620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1400" b="1" dirty="0" smtClean="0"/>
              <a:t>This is your linked server name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927872" y="4800489"/>
            <a:ext cx="3754420" cy="3620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1400" b="1" dirty="0" smtClean="0"/>
              <a:t>This defines the scope of your returned results</a:t>
            </a:r>
          </a:p>
        </p:txBody>
      </p:sp>
    </p:spTree>
    <p:extLst>
      <p:ext uri="{BB962C8B-B14F-4D97-AF65-F5344CB8AC3E}">
        <p14:creationId xmlns:p14="http://schemas.microsoft.com/office/powerpoint/2010/main" val="253111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11" grpId="0" build="p"/>
      <p:bldP spid="12" grpId="0" build="p"/>
      <p:bldP spid="13" grpId="0" build="p"/>
      <p:bldP spid="14" grpId="0" build="p"/>
      <p:bldP spid="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70325" y="4389120"/>
            <a:ext cx="7293684" cy="3119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0991"/>
            <a:ext cx="10972800" cy="523220"/>
          </a:xfrm>
        </p:spPr>
        <p:txBody>
          <a:bodyPr/>
          <a:lstStyle/>
          <a:p>
            <a:pPr marL="109728" indent="0" algn="r">
              <a:buNone/>
            </a:pPr>
            <a:r>
              <a:rPr lang="en-US" dirty="0" err="1" smtClean="0"/>
              <a:t>OpenQuery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5269"/>
            <a:ext cx="10972800" cy="1066800"/>
          </a:xfrm>
        </p:spPr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3: Now to get data out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849433"/>
            <a:ext cx="10972800" cy="5232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2400" dirty="0" smtClean="0"/>
              <a:t>Using SQL: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65851" y="4232780"/>
            <a:ext cx="1681332" cy="60012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1400" b="1" dirty="0" smtClean="0"/>
              <a:t>This is your LDAP connection string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13350" y="4108253"/>
            <a:ext cx="3754420" cy="3620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1400" b="1" dirty="0" smtClean="0"/>
              <a:t>These are the columns you want returned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997364" y="3823163"/>
            <a:ext cx="3184264" cy="3620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1400" b="1" dirty="0" smtClean="0"/>
              <a:t>This is your linked server name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507030" y="4659169"/>
            <a:ext cx="3184264" cy="3620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1400" b="1" dirty="0" smtClean="0"/>
              <a:t>This is your filter criteria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49506" y="5884328"/>
            <a:ext cx="88929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Msg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7321,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Level 16, State 2, Line 1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An error occurred while preparing the query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12836" y="2690017"/>
            <a:ext cx="100010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SAMAccountName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givenName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Sn	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OPENQUERY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ADSI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'SELECT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SAMAccountName,givenName,sn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2"/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FROM ''LDAP://OU</a:t>
            </a:r>
            <a:r>
              <a:rPr lang="fr-F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=&lt;</a:t>
            </a:r>
            <a:r>
              <a:rPr lang="fr-FR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SubOrgUnit</a:t>
            </a:r>
            <a:r>
              <a:rPr lang="fr-F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&gt;,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OU=&lt;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OrgUnit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&gt;,DC=&lt;DOMAIN&gt;,DC=&lt;COM&gt;'' </a:t>
            </a:r>
            <a:endParaRPr lang="fr-F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WHERE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objectCategory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= ''Person'' 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272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/>
      <p:bldP spid="8" grpId="0" build="p"/>
      <p:bldP spid="9" grpId="0" build="p"/>
      <p:bldP spid="10" grpId="0" build="p"/>
      <p:bldP spid="11" grpId="0" build="p"/>
      <p:bldP spid="1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0991"/>
            <a:ext cx="10972800" cy="523220"/>
          </a:xfrm>
        </p:spPr>
        <p:txBody>
          <a:bodyPr/>
          <a:lstStyle/>
          <a:p>
            <a:pPr marL="109728" indent="0" algn="r">
              <a:buNone/>
            </a:pPr>
            <a:r>
              <a:rPr lang="en-US" dirty="0" err="1" smtClean="0"/>
              <a:t>OpenQuery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5269"/>
            <a:ext cx="10972800" cy="1066800"/>
          </a:xfrm>
        </p:spPr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3: Now to get data out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849433"/>
            <a:ext cx="10972800" cy="5232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2400" dirty="0" smtClean="0"/>
              <a:t>LDAP Connection String: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1455" t="864"/>
          <a:stretch/>
        </p:blipFill>
        <p:spPr>
          <a:xfrm>
            <a:off x="4927001" y="1979407"/>
            <a:ext cx="3689873" cy="2540940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2589008" y="5398505"/>
            <a:ext cx="1541929" cy="5232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2336" lvl="1" indent="0">
              <a:buNone/>
            </a:pPr>
            <a:r>
              <a:rPr lang="en-US" sz="2200" b="1" dirty="0" smtClean="0"/>
              <a:t>LDAP://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761382" y="5398505"/>
            <a:ext cx="1541929" cy="5232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2200" b="1" dirty="0" smtClean="0"/>
              <a:t>OU=Users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922994" y="5410855"/>
            <a:ext cx="1897353" cy="523220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2200" b="1" dirty="0" smtClean="0"/>
              <a:t>, DC=domain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429489" y="5410855"/>
            <a:ext cx="1757504" cy="523220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2200" b="1" dirty="0" smtClean="0"/>
              <a:t>, DC=</a:t>
            </a:r>
            <a:r>
              <a:rPr lang="en-US" sz="2200" b="1" dirty="0" err="1" smtClean="0"/>
              <a:t>int</a:t>
            </a:r>
            <a:endParaRPr lang="en-US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284971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3" grpId="0" build="p"/>
      <p:bldP spid="15" grpId="0" build="p"/>
      <p:bldP spid="16" grpId="0" build="p"/>
      <p:bldP spid="1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0991"/>
            <a:ext cx="10972800" cy="523220"/>
          </a:xfrm>
        </p:spPr>
        <p:txBody>
          <a:bodyPr/>
          <a:lstStyle/>
          <a:p>
            <a:pPr marL="109728" indent="0" algn="r">
              <a:buNone/>
            </a:pPr>
            <a:r>
              <a:rPr lang="en-US" dirty="0" err="1" smtClean="0"/>
              <a:t>OpenQuery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5269"/>
            <a:ext cx="10972800" cy="1066800"/>
          </a:xfrm>
        </p:spPr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3: Now to get data out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51470" y="2372653"/>
            <a:ext cx="100010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12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SAMAccountName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 err="1">
                <a:solidFill>
                  <a:srgbClr val="008080"/>
                </a:solidFill>
                <a:latin typeface="Consolas" panose="020B0609020204030204" pitchFamily="49" charset="0"/>
              </a:rPr>
              <a:t>givenName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Sn	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OPENQUERY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ADSI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'SELECT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SAMAccountName,givenName,sn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2"/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</a:rPr>
              <a:t>FROM ''LDAP://</a:t>
            </a:r>
            <a:r>
              <a:rPr lang="fr-F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OU=</a:t>
            </a:r>
            <a:r>
              <a:rPr lang="fr-FR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Users,DC</a:t>
            </a:r>
            <a:r>
              <a:rPr lang="fr-F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fr-FR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domain,DC</a:t>
            </a:r>
            <a:r>
              <a:rPr lang="fr-F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fr-FR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fr-F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'' </a:t>
            </a:r>
            <a:endParaRPr lang="fr-FR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WHERE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objectCategory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= ''Person'' 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9600" y="1849433"/>
            <a:ext cx="10972800" cy="5232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2400" b="1" dirty="0" smtClean="0"/>
              <a:t>NEW</a:t>
            </a:r>
            <a:r>
              <a:rPr lang="en-US" sz="2400" dirty="0" smtClean="0"/>
              <a:t> LDAP Connection String:</a:t>
            </a:r>
          </a:p>
        </p:txBody>
      </p:sp>
      <p:sp>
        <p:nvSpPr>
          <p:cNvPr id="4" name="Rectangle 3"/>
          <p:cNvSpPr/>
          <p:nvPr/>
        </p:nvSpPr>
        <p:spPr>
          <a:xfrm>
            <a:off x="1649506" y="4625421"/>
            <a:ext cx="88929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Msg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 7330, Level 16, State 2, Line 1 Cannot fetch a row from OLE DB provider "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ADSDSOObject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" for linked server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“ADSI".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75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0991"/>
            <a:ext cx="10972800" cy="523220"/>
          </a:xfrm>
        </p:spPr>
        <p:txBody>
          <a:bodyPr/>
          <a:lstStyle/>
          <a:p>
            <a:pPr marL="109728" indent="0" algn="r">
              <a:buNone/>
            </a:pPr>
            <a:r>
              <a:rPr lang="en-US" dirty="0" err="1" smtClean="0"/>
              <a:t>OpenQuery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5269"/>
            <a:ext cx="10972800" cy="1066800"/>
          </a:xfrm>
        </p:spPr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3: Now to get data out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9600" y="1849433"/>
            <a:ext cx="10972800" cy="5232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2400" dirty="0" smtClean="0"/>
              <a:t>Limitations on </a:t>
            </a:r>
            <a:r>
              <a:rPr lang="en-US" sz="2400" dirty="0" err="1" smtClean="0"/>
              <a:t>OpenQuery</a:t>
            </a:r>
            <a:r>
              <a:rPr lang="en-US" sz="2400" dirty="0" smtClean="0"/>
              <a:t>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2372653"/>
            <a:ext cx="10972800" cy="5232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2336" lvl="1" indent="0">
              <a:buFont typeface="Georgia"/>
              <a:buNone/>
            </a:pPr>
            <a:r>
              <a:rPr lang="en-US" sz="2200" dirty="0" smtClean="0"/>
              <a:t>Active Directory is configured by default to have a </a:t>
            </a:r>
            <a:r>
              <a:rPr lang="en-US" sz="2200" b="1" dirty="0" err="1" smtClean="0"/>
              <a:t>MaxPageSize</a:t>
            </a:r>
            <a:r>
              <a:rPr lang="en-US" sz="2200" dirty="0" smtClean="0"/>
              <a:t> of 1000 records.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2895873"/>
            <a:ext cx="10972800" cy="5232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2336" lvl="1" indent="0">
              <a:buFont typeface="Georgia"/>
              <a:buNone/>
            </a:pPr>
            <a:r>
              <a:rPr lang="en-US" sz="2200" dirty="0" smtClean="0"/>
              <a:t>In SQL 2000-2005 you get 1000 rows and in SQL 2008+ you get 901 rows before it breaks. 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09600" y="3747520"/>
            <a:ext cx="3896061" cy="28899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2336" lvl="1" indent="0">
              <a:buFont typeface="Georgia"/>
              <a:buNone/>
            </a:pPr>
            <a:r>
              <a:rPr lang="en-US" sz="2200" b="1" dirty="0" smtClean="0"/>
              <a:t>Go to AD Admin and have them increase the value for </a:t>
            </a:r>
            <a:r>
              <a:rPr lang="en-US" sz="2200" b="1" dirty="0" err="1" smtClean="0"/>
              <a:t>MaxPageSize</a:t>
            </a:r>
            <a:r>
              <a:rPr lang="en-US" sz="2200" b="1" dirty="0"/>
              <a:t>.</a:t>
            </a:r>
            <a:endParaRPr lang="en-US" sz="2200" b="1" dirty="0" smtClean="0"/>
          </a:p>
        </p:txBody>
      </p:sp>
      <p:pic>
        <p:nvPicPr>
          <p:cNvPr id="1026" name="Picture 2" descr="http://www.brainstuck.com/wp-content/uploads/2009/05/office-systems-are-dow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635" y="3598992"/>
            <a:ext cx="4143375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78942" y="3573468"/>
            <a:ext cx="10230523" cy="3238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11390" y="3749308"/>
            <a:ext cx="3896061" cy="28899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2336" lvl="1" indent="0">
              <a:buFont typeface="Georgia"/>
              <a:buNone/>
            </a:pPr>
            <a:r>
              <a:rPr lang="en-US" sz="2200" b="1" dirty="0" smtClean="0"/>
              <a:t>Fix it YOURSELF!</a:t>
            </a:r>
          </a:p>
        </p:txBody>
      </p:sp>
      <p:pic>
        <p:nvPicPr>
          <p:cNvPr id="1028" name="Picture 4" descr="amazing animated GIF 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41" y="4327773"/>
            <a:ext cx="3668304" cy="220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4369396" y="4747981"/>
            <a:ext cx="7420985" cy="15022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2336" lvl="1" indent="0">
              <a:buFont typeface="Georgia"/>
              <a:buNone/>
            </a:pPr>
            <a:r>
              <a:rPr lang="en-US" sz="2200" dirty="0" smtClean="0"/>
              <a:t>I went back and modified my query to paginate based on easy variables – like the first alpha character from the users’ name.</a:t>
            </a:r>
          </a:p>
        </p:txBody>
      </p:sp>
    </p:spTree>
    <p:extLst>
      <p:ext uri="{BB962C8B-B14F-4D97-AF65-F5344CB8AC3E}">
        <p14:creationId xmlns:p14="http://schemas.microsoft.com/office/powerpoint/2010/main" val="333577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7" grpId="0" build="p"/>
      <p:bldP spid="9" grpId="0" build="p"/>
      <p:bldP spid="13" grpId="0" build="p"/>
      <p:bldP spid="6" grpId="0" animBg="1"/>
      <p:bldP spid="14" grpId="0" build="p"/>
      <p:bldP spid="1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94438" y="3324113"/>
            <a:ext cx="5217458" cy="11187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0991"/>
            <a:ext cx="10972800" cy="523220"/>
          </a:xfrm>
        </p:spPr>
        <p:txBody>
          <a:bodyPr/>
          <a:lstStyle/>
          <a:p>
            <a:pPr marL="109728" indent="0" algn="r">
              <a:buNone/>
            </a:pPr>
            <a:r>
              <a:rPr lang="en-US" dirty="0" err="1" smtClean="0"/>
              <a:t>OpenQuery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5269"/>
            <a:ext cx="10972800" cy="1066800"/>
          </a:xfrm>
        </p:spPr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3: Now to get data out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9600" y="1849433"/>
            <a:ext cx="10972800" cy="5232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2400" dirty="0" smtClean="0"/>
              <a:t>Paginated Query:</a:t>
            </a:r>
          </a:p>
        </p:txBody>
      </p:sp>
      <p:sp>
        <p:nvSpPr>
          <p:cNvPr id="5" name="Rectangle 4"/>
          <p:cNvSpPr/>
          <p:nvPr/>
        </p:nvSpPr>
        <p:spPr>
          <a:xfrm>
            <a:off x="876748" y="2417791"/>
            <a:ext cx="4579173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OBJECT_ID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'tempdb.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dbo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.#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tmpADUsers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#</a:t>
            </a:r>
            <a:r>
              <a:rPr lang="en-US" sz="1200" dirty="0" err="1">
                <a:solidFill>
                  <a:srgbClr val="008080"/>
                </a:solidFill>
                <a:latin typeface="Consolas" panose="020B0609020204030204" pitchFamily="49" charset="0"/>
              </a:rPr>
              <a:t>tmpADUsers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#</a:t>
            </a:r>
            <a:r>
              <a:rPr lang="en-US" sz="1200" dirty="0" err="1">
                <a:solidFill>
                  <a:srgbClr val="008080"/>
                </a:solidFill>
                <a:latin typeface="Consolas" panose="020B0609020204030204" pitchFamily="49" charset="0"/>
              </a:rPr>
              <a:t>tmpADUsers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 err="1">
                <a:solidFill>
                  <a:srgbClr val="008080"/>
                </a:solidFill>
                <a:latin typeface="Consolas" panose="020B0609020204030204" pitchFamily="49" charset="0"/>
              </a:rPr>
              <a:t>SAMAccountName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 err="1">
                <a:solidFill>
                  <a:srgbClr val="008080"/>
                </a:solidFill>
                <a:latin typeface="Consolas" panose="020B0609020204030204" pitchFamily="49" charset="0"/>
              </a:rPr>
              <a:t>givenName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 err="1">
                <a:solidFill>
                  <a:srgbClr val="008080"/>
                </a:solidFill>
                <a:latin typeface="Consolas" panose="020B0609020204030204" pitchFamily="49" charset="0"/>
              </a:rPr>
              <a:t>sn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008080"/>
                </a:solidFill>
                <a:latin typeface="Consolas" panose="020B0609020204030204" pitchFamily="49" charset="0"/>
              </a:rPr>
              <a:t>cmdstr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008080"/>
                </a:solidFill>
                <a:latin typeface="Consolas" panose="020B0609020204030204" pitchFamily="49" charset="0"/>
              </a:rPr>
              <a:t>nAsciiValue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SMALLINT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008080"/>
                </a:solidFill>
                <a:latin typeface="Consolas" panose="020B0609020204030204" pitchFamily="49" charset="0"/>
              </a:rPr>
              <a:t>sChar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008080"/>
                </a:solidFill>
                <a:latin typeface="Consolas" panose="020B0609020204030204" pitchFamily="49" charset="0"/>
              </a:rPr>
              <a:t>nAsciiValue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65</a:t>
            </a:r>
          </a:p>
          <a:p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23068" y="2372653"/>
            <a:ext cx="630398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008080"/>
                </a:solidFill>
                <a:latin typeface="Consolas" panose="020B0609020204030204" pitchFamily="49" charset="0"/>
              </a:rPr>
              <a:t>nAsciiValue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91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008080"/>
                </a:solidFill>
                <a:latin typeface="Consolas" panose="020B0609020204030204" pitchFamily="49" charset="0"/>
              </a:rPr>
              <a:t>sChar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008080"/>
                </a:solidFill>
                <a:latin typeface="Consolas" panose="020B0609020204030204" pitchFamily="49" charset="0"/>
              </a:rPr>
              <a:t>nAsciiValue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master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xp_sprintf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008080"/>
                </a:solidFill>
                <a:latin typeface="Consolas" panose="020B0609020204030204" pitchFamily="49" charset="0"/>
              </a:rPr>
              <a:t>cmdstr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'SELECT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SAMAccountName,givenName,sn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FROM OPENQUERY( ADSI,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''SELECT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SAMAccountName,givenName,sn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5"/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FROM '''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'LDAP://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OU=</a:t>
            </a:r>
            <a:r>
              <a:rPr lang="en-US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Users,DC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domain,DC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''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5"/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''WHERE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objectCategory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= ''''Person''''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5"/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AND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SAMAccountName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= ''''%s*'''''' )'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008080"/>
                </a:solidFill>
                <a:latin typeface="Consolas" panose="020B0609020204030204" pitchFamily="49" charset="0"/>
              </a:rPr>
              <a:t>sChar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#</a:t>
            </a:r>
            <a:r>
              <a:rPr lang="en-US" sz="1200" dirty="0" err="1">
                <a:solidFill>
                  <a:srgbClr val="008080"/>
                </a:solidFill>
                <a:latin typeface="Consolas" panose="020B0609020204030204" pitchFamily="49" charset="0"/>
              </a:rPr>
              <a:t>tmpADUsers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EXEC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008080"/>
                </a:solidFill>
                <a:latin typeface="Consolas" panose="020B0609020204030204" pitchFamily="49" charset="0"/>
              </a:rPr>
              <a:t>cmdstr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008080"/>
                </a:solidFill>
                <a:latin typeface="Consolas" panose="020B0609020204030204" pitchFamily="49" charset="0"/>
              </a:rPr>
              <a:t>nAsciiValue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008080"/>
                </a:solidFill>
                <a:latin typeface="Consolas" panose="020B0609020204030204" pitchFamily="49" charset="0"/>
              </a:rPr>
              <a:t>nAsciiValue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#</a:t>
            </a:r>
            <a:r>
              <a:rPr lang="en-US" sz="1200" dirty="0" err="1">
                <a:solidFill>
                  <a:srgbClr val="008080"/>
                </a:solidFill>
                <a:latin typeface="Consolas" panose="020B0609020204030204" pitchFamily="49" charset="0"/>
              </a:rPr>
              <a:t>tmpADUsers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#</a:t>
            </a:r>
            <a:r>
              <a:rPr lang="en-US" sz="1200" dirty="0" err="1">
                <a:solidFill>
                  <a:srgbClr val="008080"/>
                </a:solidFill>
                <a:latin typeface="Consolas" panose="020B0609020204030204" pitchFamily="49" charset="0"/>
              </a:rPr>
              <a:t>tmpADUsers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1352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0991"/>
            <a:ext cx="10972800" cy="523220"/>
          </a:xfrm>
        </p:spPr>
        <p:txBody>
          <a:bodyPr/>
          <a:lstStyle/>
          <a:p>
            <a:pPr marL="109728" indent="0" algn="r">
              <a:buNone/>
            </a:pPr>
            <a:r>
              <a:rPr lang="en-US" dirty="0" err="1" smtClean="0"/>
              <a:t>OpenQuery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5269"/>
            <a:ext cx="10972800" cy="1066800"/>
          </a:xfrm>
        </p:spPr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3: Now to get data out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9600" y="1849433"/>
            <a:ext cx="10972800" cy="5232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2400" b="1" dirty="0" smtClean="0"/>
              <a:t>NEW</a:t>
            </a:r>
            <a:r>
              <a:rPr lang="en-US" sz="2400" dirty="0" smtClean="0"/>
              <a:t> Paginated Query: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4046" y="2371771"/>
            <a:ext cx="997951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--First we build the Query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selectQuery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SELECT * FROM OPENQUERY(ADSI, ''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SELECT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samAccountName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</a:p>
          <a:p>
            <a:pPr lvl="3"/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telephoneNumber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</a:p>
          <a:p>
            <a:pPr lvl="3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mail,</a:t>
            </a:r>
          </a:p>
          <a:p>
            <a:pPr lvl="3"/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givenName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</a:p>
          <a:p>
            <a:pPr lvl="3"/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sn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</a:p>
          <a:p>
            <a:pPr lvl="3"/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displayName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FROM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''''LDAP://OU=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Users,OU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=WSECU,DC=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wsecu,DC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'''‘</a:t>
            </a: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WHERE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objectCategory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= ''''Person''''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3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AND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samAccountName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= ''''@s'''''')'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2737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0991"/>
            <a:ext cx="10972800" cy="523220"/>
          </a:xfrm>
        </p:spPr>
        <p:txBody>
          <a:bodyPr/>
          <a:lstStyle/>
          <a:p>
            <a:pPr marL="109728" indent="0" algn="r">
              <a:buNone/>
            </a:pPr>
            <a:r>
              <a:rPr lang="en-US" dirty="0" err="1" smtClean="0"/>
              <a:t>OpenQuery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5269"/>
            <a:ext cx="10972800" cy="1066800"/>
          </a:xfrm>
        </p:spPr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3: Now to get data out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9600" y="1849433"/>
            <a:ext cx="10972800" cy="5232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2400" b="1" dirty="0" smtClean="0"/>
              <a:t>NEW</a:t>
            </a:r>
            <a:r>
              <a:rPr lang="en-US" sz="2400" dirty="0" smtClean="0"/>
              <a:t> Paginated Query – Part 2:</a:t>
            </a:r>
          </a:p>
        </p:txBody>
      </p:sp>
      <p:sp>
        <p:nvSpPr>
          <p:cNvPr id="5" name="Rectangle 4"/>
          <p:cNvSpPr/>
          <p:nvPr/>
        </p:nvSpPr>
        <p:spPr>
          <a:xfrm>
            <a:off x="1133138" y="2372653"/>
            <a:ext cx="1044926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--Now lets make SQL do the heavy lifting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'CREATE VIEW [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ADView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] AS 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asciiValue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ASCII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asciiEnd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ASCII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'Z'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asciiValue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asciiEnd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da-DK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008080"/>
                </a:solidFill>
                <a:latin typeface="Consolas" panose="020B0609020204030204" pitchFamily="49" charset="0"/>
              </a:rPr>
              <a:t>@sql</a:t>
            </a:r>
            <a:r>
              <a:rPr lang="da-DK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a-DK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008080"/>
                </a:solidFill>
                <a:latin typeface="Consolas" panose="020B0609020204030204" pitchFamily="49" charset="0"/>
              </a:rPr>
              <a:t>@sql</a:t>
            </a:r>
            <a:r>
              <a:rPr lang="da-DK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da-DK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FF00FF"/>
                </a:solidFill>
                <a:latin typeface="Consolas" panose="020B0609020204030204" pitchFamily="49" charset="0"/>
              </a:rPr>
              <a:t>replace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a-DK" dirty="0">
                <a:solidFill>
                  <a:srgbClr val="008080"/>
                </a:solidFill>
                <a:latin typeface="Consolas" panose="020B0609020204030204" pitchFamily="49" charset="0"/>
              </a:rPr>
              <a:t>@selectQuery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a-DK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FF0000"/>
                </a:solidFill>
                <a:latin typeface="Consolas" panose="020B0609020204030204" pitchFamily="49" charset="0"/>
              </a:rPr>
              <a:t>'@s'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a-DK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a-DK" dirty="0">
                <a:solidFill>
                  <a:srgbClr val="008080"/>
                </a:solidFill>
                <a:latin typeface="Consolas" panose="020B0609020204030204" pitchFamily="49" charset="0"/>
              </a:rPr>
              <a:t>@asciiValue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da-DK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da-DK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FF0000"/>
                </a:solidFill>
                <a:latin typeface="Consolas" panose="020B0609020204030204" pitchFamily="49" charset="0"/>
              </a:rPr>
              <a:t>'*'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da-DK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asciiValue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asciiEnd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 UNION ALL 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asciiValue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asciiValue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3098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0991"/>
            <a:ext cx="10972800" cy="523220"/>
          </a:xfrm>
        </p:spPr>
        <p:txBody>
          <a:bodyPr/>
          <a:lstStyle/>
          <a:p>
            <a:pPr marL="109728" indent="0" algn="r">
              <a:buNone/>
            </a:pPr>
            <a:r>
              <a:rPr lang="en-US" dirty="0" err="1" smtClean="0"/>
              <a:t>OpenQuery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5269"/>
            <a:ext cx="10972800" cy="1066800"/>
          </a:xfrm>
        </p:spPr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3: Now to get data out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9600" y="1849433"/>
            <a:ext cx="10972800" cy="5232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2400" b="1" dirty="0" smtClean="0"/>
              <a:t>NEW</a:t>
            </a:r>
            <a:r>
              <a:rPr lang="en-US" sz="2400" dirty="0" smtClean="0"/>
              <a:t> Paginated Query – Part 3: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5562" y="237265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--Check to see if the view is already there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OBJECT_ID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'[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ADView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]'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ADView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--Create the view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EXEC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--View the data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ADview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samAccountName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zapr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00" y="5637754"/>
            <a:ext cx="10597141" cy="90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8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299" y="1909124"/>
            <a:ext cx="4478767" cy="601352"/>
          </a:xfrm>
        </p:spPr>
        <p:txBody>
          <a:bodyPr/>
          <a:lstStyle/>
          <a:p>
            <a:pPr marL="109728" indent="0">
              <a:buNone/>
            </a:pPr>
            <a:r>
              <a:rPr lang="en-US" b="1" dirty="0" smtClean="0"/>
              <a:t>Zap Riecken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What’s in a name…</a:t>
            </a:r>
            <a:endParaRPr lang="en-US" sz="2000" dirty="0"/>
          </a:p>
        </p:txBody>
      </p:sp>
      <p:pic>
        <p:nvPicPr>
          <p:cNvPr id="2052" name="Picture 4" descr="http://s7d9.scene7.com/is/image/IGT/TEMPLATE_IGTLogo_BlueGradientBackground?wid=184&amp;fmt=png-alph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250" y="32766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518" y="4332915"/>
            <a:ext cx="4988986" cy="1049556"/>
          </a:xfrm>
          <a:prstGeom prst="rect">
            <a:avLst/>
          </a:prstGeom>
        </p:spPr>
      </p:pic>
      <p:pic>
        <p:nvPicPr>
          <p:cNvPr id="2060" name="Picture 12" descr="http://www.redwindcasino.com/_elements13/images/rwc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173" y="3373137"/>
            <a:ext cx="2118066" cy="126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1988" y="2732723"/>
            <a:ext cx="2348526" cy="12721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21976" y="2398955"/>
            <a:ext cx="10560424" cy="3420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62" name="Picture 14" descr="Washington State Employees Credit Uni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022" y="2861563"/>
            <a:ext cx="4878087" cy="136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0991"/>
            <a:ext cx="10972800" cy="523220"/>
          </a:xfrm>
        </p:spPr>
        <p:txBody>
          <a:bodyPr/>
          <a:lstStyle/>
          <a:p>
            <a:pPr marL="109728" indent="0" algn="r">
              <a:buNone/>
            </a:pPr>
            <a:r>
              <a:rPr lang="en-US" dirty="0" smtClean="0"/>
              <a:t>User Attributes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5269"/>
            <a:ext cx="10972800" cy="1066800"/>
          </a:xfrm>
        </p:spPr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4: What data is available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8298" r="1590"/>
          <a:stretch/>
        </p:blipFill>
        <p:spPr>
          <a:xfrm>
            <a:off x="516409" y="2431228"/>
            <a:ext cx="11317003" cy="369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8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0991"/>
            <a:ext cx="10972800" cy="523220"/>
          </a:xfrm>
        </p:spPr>
        <p:txBody>
          <a:bodyPr/>
          <a:lstStyle/>
          <a:p>
            <a:pPr marL="109728" indent="0" algn="r">
              <a:buNone/>
            </a:pPr>
            <a:r>
              <a:rPr lang="en-US" dirty="0" smtClean="0"/>
              <a:t>User Attributes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5269"/>
            <a:ext cx="10972800" cy="1066800"/>
          </a:xfrm>
        </p:spPr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4: What data is available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38" y="1350991"/>
            <a:ext cx="4029340" cy="532912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909072" y="2248350"/>
            <a:ext cx="5884433" cy="120485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2336" lvl="1" indent="0">
              <a:buFont typeface="Georgia"/>
              <a:buNone/>
            </a:pPr>
            <a:r>
              <a:rPr lang="en-US" sz="2200" dirty="0" smtClean="0"/>
              <a:t>With 200+ columns to choose from this little data connection is a lot bigger on the inside than we can see from here.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909071" y="3584092"/>
            <a:ext cx="5884433" cy="83730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2336" lvl="1" indent="0">
              <a:buNone/>
            </a:pPr>
            <a:r>
              <a:rPr lang="en-US" sz="2200" b="1" dirty="0"/>
              <a:t>Inside Active Directory</a:t>
            </a:r>
            <a:br>
              <a:rPr lang="en-US" sz="2200" b="1" dirty="0"/>
            </a:br>
            <a:r>
              <a:rPr lang="en-US" sz="2200" dirty="0"/>
              <a:t>A book by </a:t>
            </a:r>
            <a:r>
              <a:rPr lang="en-US" sz="2200" dirty="0" err="1"/>
              <a:t>Sakari</a:t>
            </a:r>
            <a:r>
              <a:rPr lang="en-US" sz="2200" dirty="0"/>
              <a:t> </a:t>
            </a:r>
            <a:r>
              <a:rPr lang="en-US" sz="2200" dirty="0" err="1"/>
              <a:t>Kouti</a:t>
            </a:r>
            <a:r>
              <a:rPr lang="en-US" sz="2200" dirty="0"/>
              <a:t> and Mika </a:t>
            </a:r>
            <a:r>
              <a:rPr lang="en-US" sz="2200" dirty="0" err="1"/>
              <a:t>Seitsonen</a:t>
            </a:r>
            <a:endParaRPr lang="en-US" sz="2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909070" y="4724402"/>
            <a:ext cx="7010403" cy="120485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2336" lvl="1" indent="0">
              <a:buNone/>
            </a:pPr>
            <a:r>
              <a:rPr lang="en-US" sz="2200" dirty="0" smtClean="0"/>
              <a:t>Reference tables for user </a:t>
            </a:r>
            <a:r>
              <a:rPr lang="en-US" sz="2200" dirty="0"/>
              <a:t>class attributes</a:t>
            </a:r>
            <a:br>
              <a:rPr lang="en-US" sz="2200" dirty="0"/>
            </a:br>
            <a:r>
              <a:rPr lang="en-US" sz="2200" b="1" dirty="0">
                <a:hlinkClick r:id="rId4"/>
              </a:rPr>
              <a:t>http://</a:t>
            </a:r>
            <a:r>
              <a:rPr lang="en-US" sz="2200" b="1" dirty="0" smtClean="0">
                <a:hlinkClick r:id="rId4"/>
              </a:rPr>
              <a:t>www.kouti.com/tables/userattributes.htm</a:t>
            </a:r>
            <a:endParaRPr lang="en-US" sz="2200" b="1" dirty="0" smtClean="0"/>
          </a:p>
          <a:p>
            <a:pPr marL="402336" lvl="1" indent="0">
              <a:buNone/>
            </a:pPr>
            <a:r>
              <a:rPr lang="en-US" sz="2200" b="1" dirty="0" smtClean="0"/>
              <a:t>Note: this was last updated in 2001</a:t>
            </a:r>
          </a:p>
        </p:txBody>
      </p:sp>
    </p:spTree>
    <p:extLst>
      <p:ext uri="{BB962C8B-B14F-4D97-AF65-F5344CB8AC3E}">
        <p14:creationId xmlns:p14="http://schemas.microsoft.com/office/powerpoint/2010/main" val="385347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8" grpId="0" build="p"/>
      <p:bldP spid="9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0991"/>
            <a:ext cx="10972800" cy="523220"/>
          </a:xfrm>
        </p:spPr>
        <p:txBody>
          <a:bodyPr/>
          <a:lstStyle/>
          <a:p>
            <a:pPr marL="109728" indent="0" algn="r">
              <a:buNone/>
            </a:pPr>
            <a:r>
              <a:rPr lang="en-US" dirty="0" smtClean="0"/>
              <a:t>Useful fields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5269"/>
            <a:ext cx="10972800" cy="1066800"/>
          </a:xfrm>
        </p:spPr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4: What data is available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2248350"/>
            <a:ext cx="10183905" cy="51158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2400" dirty="0" smtClean="0"/>
              <a:t>Unique ID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2759933"/>
            <a:ext cx="11309873" cy="31693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2336" lvl="1" indent="0">
              <a:buNone/>
            </a:pPr>
            <a:r>
              <a:rPr lang="en-US" sz="2200" b="1" dirty="0" smtClean="0"/>
              <a:t>SID vs GUID</a:t>
            </a:r>
          </a:p>
          <a:p>
            <a:pPr marL="402336" lvl="1" indent="0">
              <a:buNone/>
            </a:pPr>
            <a:r>
              <a:rPr lang="en-US" sz="2200" dirty="0" smtClean="0"/>
              <a:t>SID is specific and unique to the user where they are in AD</a:t>
            </a:r>
          </a:p>
          <a:p>
            <a:pPr marL="402336" lvl="1" indent="0">
              <a:buNone/>
            </a:pPr>
            <a:r>
              <a:rPr lang="en-US" sz="2200" dirty="0" smtClean="0"/>
              <a:t>GUID is specific unique to the user regardless of where they are</a:t>
            </a:r>
          </a:p>
          <a:p>
            <a:pPr marL="402336" lvl="1" indent="0">
              <a:buNone/>
            </a:pPr>
            <a:r>
              <a:rPr lang="en-US" sz="2200" dirty="0" smtClean="0"/>
              <a:t>A SID will change if the user is moved (domain to domain – not OU)</a:t>
            </a:r>
          </a:p>
          <a:p>
            <a:pPr marL="402336" lvl="1" indent="0">
              <a:buNone/>
            </a:pPr>
            <a:r>
              <a:rPr lang="en-US" sz="2200" dirty="0" smtClean="0"/>
              <a:t>GUID will remain with the user forever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975726"/>
              </p:ext>
            </p:extLst>
          </p:nvPr>
        </p:nvGraphicFramePr>
        <p:xfrm>
          <a:off x="258186" y="5064816"/>
          <a:ext cx="11801136" cy="445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45779"/>
                <a:gridCol w="3254489"/>
                <a:gridCol w="1534436"/>
                <a:gridCol w="973460"/>
                <a:gridCol w="692972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objectSid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objectGUID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SAMAccountName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givenName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0x01050000000000021200000024111672862D1157B402BA43CC520000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0xFDAFA43805E1C14E89B1FFC32D32DCE2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ZapR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Zap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Riecken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6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0991"/>
            <a:ext cx="10972800" cy="523220"/>
          </a:xfrm>
        </p:spPr>
        <p:txBody>
          <a:bodyPr/>
          <a:lstStyle/>
          <a:p>
            <a:pPr marL="109728" indent="0" algn="r">
              <a:buNone/>
            </a:pPr>
            <a:r>
              <a:rPr lang="en-US" dirty="0" smtClean="0"/>
              <a:t>Useful fields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5269"/>
            <a:ext cx="10972800" cy="1066800"/>
          </a:xfrm>
        </p:spPr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4: What data is available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2248350"/>
            <a:ext cx="10183905" cy="51158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2400" dirty="0" smtClean="0"/>
              <a:t>Account Disabled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2759933"/>
            <a:ext cx="11309873" cy="31693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2336" lvl="1" indent="0">
              <a:buNone/>
            </a:pPr>
            <a:r>
              <a:rPr lang="en-US" sz="2200" b="1" dirty="0" err="1" smtClean="0"/>
              <a:t>userAccountControl</a:t>
            </a:r>
            <a:endParaRPr lang="en-US" sz="2200" b="1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605901"/>
              </p:ext>
            </p:extLst>
          </p:nvPr>
        </p:nvGraphicFramePr>
        <p:xfrm>
          <a:off x="1602888" y="3395608"/>
          <a:ext cx="8821271" cy="2533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60485"/>
                <a:gridCol w="1057229"/>
                <a:gridCol w="4403557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0000000000000000000000000000000</a:t>
                      </a:r>
                      <a:r>
                        <a:rPr lang="en-US" sz="1600" b="1" u="none" strike="noStrike" dirty="0">
                          <a:solidFill>
                            <a:srgbClr val="DE84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sz="1600" b="1" i="0" u="none" strike="noStrike" dirty="0">
                        <a:solidFill>
                          <a:srgbClr val="DE84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Reserved, the value must always be 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000000000000000000000000000000</a:t>
                      </a:r>
                      <a:r>
                        <a:rPr lang="en-US" sz="1600" b="1" u="none" strike="noStrike" dirty="0">
                          <a:solidFill>
                            <a:srgbClr val="DE84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rgbClr val="DE8400"/>
                          </a:solidFill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DE84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UF_ACCOUNT_DISABLE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00000000000000000000000000000</a:t>
                      </a:r>
                      <a:r>
                        <a:rPr lang="en-US" sz="1600" b="1" u="none" strike="noStrike" dirty="0">
                          <a:solidFill>
                            <a:srgbClr val="DE8400"/>
                          </a:solidFill>
                          <a:effectLst/>
                          <a:latin typeface="+mn-lt"/>
                        </a:rPr>
                        <a:t>x</a:t>
                      </a:r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Reserved, the value must always be 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0000000000000000000000000000</a:t>
                      </a:r>
                      <a:r>
                        <a:rPr lang="en-US" sz="1600" b="1" u="none" strike="noStrike" dirty="0">
                          <a:solidFill>
                            <a:srgbClr val="DE84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rgbClr val="DE8400"/>
                          </a:solidFill>
                          <a:effectLst/>
                        </a:rPr>
                        <a:t>8</a:t>
                      </a:r>
                      <a:endParaRPr lang="en-US" sz="1600" b="1" i="0" u="none" strike="noStrike" dirty="0">
                        <a:solidFill>
                          <a:srgbClr val="DE84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UF_HOMEDIR_REQUIRED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000000000000000000000000000</a:t>
                      </a:r>
                      <a:r>
                        <a:rPr lang="en-US" sz="1600" b="1" u="none" strike="noStrike" dirty="0">
                          <a:solidFill>
                            <a:srgbClr val="DE84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0000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rgbClr val="DE8400"/>
                          </a:solidFill>
                          <a:effectLst/>
                        </a:rPr>
                        <a:t>16</a:t>
                      </a:r>
                      <a:endParaRPr lang="en-US" sz="1600" b="1" i="0" u="none" strike="noStrike" dirty="0">
                        <a:solidFill>
                          <a:srgbClr val="DE84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UF_LOCKOUT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00000000000000000000000000</a:t>
                      </a:r>
                      <a:r>
                        <a:rPr lang="en-US" sz="1600" b="1" u="none" strike="noStrike" dirty="0">
                          <a:solidFill>
                            <a:srgbClr val="DE84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00000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rgbClr val="DE8400"/>
                          </a:solidFill>
                          <a:effectLst/>
                        </a:rPr>
                        <a:t>32</a:t>
                      </a:r>
                      <a:endParaRPr lang="en-US" sz="1600" b="1" i="0" u="none" strike="noStrike" dirty="0">
                        <a:solidFill>
                          <a:srgbClr val="DE84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UF_PASSWD_NOTREQD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0000000000000000000000000</a:t>
                      </a:r>
                      <a:r>
                        <a:rPr lang="en-US" sz="1600" b="1" u="none" strike="noStrike" dirty="0">
                          <a:solidFill>
                            <a:srgbClr val="DE84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000000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rgbClr val="DE8400"/>
                          </a:solidFill>
                          <a:effectLst/>
                        </a:rPr>
                        <a:t>64</a:t>
                      </a:r>
                      <a:endParaRPr lang="en-US" sz="1600" b="1" i="0" u="none" strike="noStrike" dirty="0">
                        <a:solidFill>
                          <a:srgbClr val="DE84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UF_PASSWD_CANT_CHANGE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000000000000000000000000</a:t>
                      </a:r>
                      <a:r>
                        <a:rPr lang="en-US" sz="1600" b="1" u="none" strike="noStrike" dirty="0">
                          <a:solidFill>
                            <a:srgbClr val="DE84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0000000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rgbClr val="DE8400"/>
                          </a:solidFill>
                          <a:effectLst/>
                        </a:rPr>
                        <a:t>128</a:t>
                      </a:r>
                      <a:endParaRPr lang="en-US" sz="1600" b="1" i="0" u="none" strike="noStrike" dirty="0">
                        <a:solidFill>
                          <a:srgbClr val="DE84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UF_ENCRYPTED_TEXT_PASSWORD_ALLOWED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00000000000000000000000</a:t>
                      </a:r>
                      <a:r>
                        <a:rPr lang="en-US" sz="1600" b="1" u="none" strike="noStrike" dirty="0">
                          <a:solidFill>
                            <a:srgbClr val="DE8400"/>
                          </a:solidFill>
                          <a:effectLst/>
                          <a:latin typeface="+mn-lt"/>
                        </a:rPr>
                        <a:t>x</a:t>
                      </a:r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00000000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256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Reserved, the value must always be 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0000000000000000000000</a:t>
                      </a:r>
                      <a:r>
                        <a:rPr lang="en-US" sz="1600" b="1" u="none" strike="noStrike" dirty="0">
                          <a:solidFill>
                            <a:srgbClr val="DE84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000000000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rgbClr val="DE8400"/>
                          </a:solidFill>
                          <a:effectLst/>
                        </a:rPr>
                        <a:t>512</a:t>
                      </a:r>
                      <a:endParaRPr lang="en-US" sz="1600" b="1" i="0" u="none" strike="noStrike" dirty="0">
                        <a:solidFill>
                          <a:srgbClr val="DE84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UF_NORMAL_ACCOUNT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24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0991"/>
            <a:ext cx="10972800" cy="523220"/>
          </a:xfrm>
        </p:spPr>
        <p:txBody>
          <a:bodyPr/>
          <a:lstStyle/>
          <a:p>
            <a:pPr marL="109728" indent="0" algn="r">
              <a:buNone/>
            </a:pPr>
            <a:r>
              <a:rPr lang="en-US" dirty="0" smtClean="0"/>
              <a:t>Gotchas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5269"/>
            <a:ext cx="10972800" cy="1066800"/>
          </a:xfrm>
        </p:spPr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4: What data is available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2248350"/>
            <a:ext cx="10782748" cy="51158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2400" dirty="0" smtClean="0"/>
              <a:t>Remember users can be stored in different OUs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600" y="2759933"/>
            <a:ext cx="10782748" cy="51158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2400" dirty="0" smtClean="0"/>
              <a:t>Cannot query for multi-valued attributes like Member Of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9600" y="3271516"/>
            <a:ext cx="10782748" cy="51158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2400" dirty="0" smtClean="0"/>
              <a:t>LDAP is case-sensitive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09600" y="3783099"/>
            <a:ext cx="10782748" cy="51158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2400" dirty="0" smtClean="0"/>
              <a:t>AD also has a </a:t>
            </a:r>
            <a:r>
              <a:rPr lang="en-US" sz="2400" dirty="0" err="1" smtClean="0"/>
              <a:t>MaxResultSize</a:t>
            </a:r>
            <a:r>
              <a:rPr lang="en-US" sz="2400" dirty="0" smtClean="0"/>
              <a:t> value set to 256KB (approx. 262,144 characters)</a:t>
            </a:r>
          </a:p>
        </p:txBody>
      </p:sp>
    </p:spTree>
    <p:extLst>
      <p:ext uri="{BB962C8B-B14F-4D97-AF65-F5344CB8AC3E}">
        <p14:creationId xmlns:p14="http://schemas.microsoft.com/office/powerpoint/2010/main" val="408618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10" grpId="0" build="p"/>
      <p:bldP spid="11" grpId="0" build="p"/>
      <p:bldP spid="1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773475"/>
          </a:xfrm>
        </p:spPr>
        <p:txBody>
          <a:bodyPr/>
          <a:lstStyle/>
          <a:p>
            <a:pPr marL="402336" lvl="1" indent="0">
              <a:buNone/>
            </a:pPr>
            <a:r>
              <a:rPr lang="en-US" dirty="0" smtClean="0"/>
              <a:t>For attending this session on Using SQL Server to Query Active Directory</a:t>
            </a:r>
          </a:p>
          <a:p>
            <a:pPr marL="402336" lvl="1" indent="0">
              <a:buNone/>
            </a:pPr>
            <a:endParaRPr lang="en-US" dirty="0"/>
          </a:p>
          <a:p>
            <a:pPr marL="402336" lvl="1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3022899"/>
            <a:ext cx="10972800" cy="23451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2336" lvl="1" indent="0">
              <a:buFont typeface="Georgia"/>
              <a:buNone/>
            </a:pPr>
            <a:r>
              <a:rPr lang="en-US" dirty="0" smtClean="0"/>
              <a:t>Contact me:</a:t>
            </a:r>
          </a:p>
          <a:p>
            <a:pPr marL="667512" lvl="2" indent="0">
              <a:buFont typeface="Georgia"/>
              <a:buNone/>
            </a:pPr>
            <a:r>
              <a:rPr lang="en-US" dirty="0" smtClean="0">
                <a:hlinkClick r:id="rId2"/>
              </a:rPr>
              <a:t>zap@therieckens.com</a:t>
            </a:r>
            <a:endParaRPr lang="en-US" dirty="0" smtClean="0"/>
          </a:p>
          <a:p>
            <a:pPr marL="667512" lvl="2" indent="0">
              <a:buFont typeface="Georgia"/>
              <a:buNone/>
            </a:pPr>
            <a:r>
              <a:rPr lang="en-US" dirty="0">
                <a:hlinkClick r:id="rId3"/>
              </a:rPr>
              <a:t>@</a:t>
            </a:r>
            <a:r>
              <a:rPr lang="en-US" dirty="0" smtClean="0">
                <a:hlinkClick r:id="rId3"/>
              </a:rPr>
              <a:t>CinfulGentleman</a:t>
            </a:r>
            <a:r>
              <a:rPr lang="en-US" dirty="0" smtClean="0"/>
              <a:t> – board gaming tweets</a:t>
            </a:r>
          </a:p>
          <a:p>
            <a:pPr marL="667512" lvl="2" indent="0">
              <a:buFont typeface="Georgia"/>
              <a:buNone/>
            </a:pPr>
            <a:r>
              <a:rPr lang="en-US" dirty="0" smtClean="0">
                <a:hlinkClick r:id="rId4"/>
              </a:rPr>
              <a:t>@</a:t>
            </a:r>
            <a:r>
              <a:rPr lang="en-US" dirty="0" err="1" smtClean="0">
                <a:hlinkClick r:id="rId4"/>
              </a:rPr>
              <a:t>CinfulSQL</a:t>
            </a:r>
            <a:r>
              <a:rPr lang="en-US" dirty="0" smtClean="0"/>
              <a:t> – SQL tweets</a:t>
            </a:r>
          </a:p>
          <a:p>
            <a:pPr marL="667512" lvl="2" indent="0">
              <a:buFont typeface="Georgia"/>
              <a:buNone/>
            </a:pPr>
            <a:endParaRPr lang="en-US" dirty="0" smtClean="0"/>
          </a:p>
          <a:p>
            <a:pPr marL="402336" lvl="1" indent="0">
              <a:buFont typeface="Georgia"/>
              <a:buNone/>
            </a:pPr>
            <a:endParaRPr lang="en-US" dirty="0" smtClean="0"/>
          </a:p>
          <a:p>
            <a:pPr marL="402336" lvl="1" indent="0">
              <a:buFont typeface="Georgia"/>
              <a:buNone/>
            </a:pPr>
            <a:endParaRPr lang="en-US" dirty="0" smtClean="0"/>
          </a:p>
        </p:txBody>
      </p:sp>
      <p:pic>
        <p:nvPicPr>
          <p:cNvPr id="5" name="Picture 2" descr="PASSChapterLogo1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350" y="5061763"/>
            <a:ext cx="108585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5488124"/>
            <a:ext cx="10972800" cy="77347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2336" lvl="1" indent="0">
              <a:buFont typeface="Georgia"/>
              <a:buNone/>
            </a:pPr>
            <a:r>
              <a:rPr lang="en-US" b="1" dirty="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3"/>
            <a:ext cx="10972800" cy="4437979"/>
          </a:xfrm>
        </p:spPr>
        <p:txBody>
          <a:bodyPr>
            <a:normAutofit fontScale="70000" lnSpcReduction="20000"/>
          </a:bodyPr>
          <a:lstStyle/>
          <a:p>
            <a:pPr marL="402336" lvl="1" indent="0">
              <a:buNone/>
            </a:pPr>
            <a:r>
              <a:rPr lang="en-US" dirty="0"/>
              <a:t>Querying Active Directory through SQL Server Using </a:t>
            </a:r>
            <a:r>
              <a:rPr lang="en-US" dirty="0" err="1"/>
              <a:t>OpenRowset</a:t>
            </a:r>
            <a:r>
              <a:rPr lang="en-US" dirty="0"/>
              <a:t> and </a:t>
            </a:r>
            <a:r>
              <a:rPr lang="en-US" dirty="0" err="1" smtClean="0"/>
              <a:t>OpenQuery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Nicki </a:t>
            </a:r>
            <a:r>
              <a:rPr lang="en-US" dirty="0" err="1" smtClean="0"/>
              <a:t>Kowalchuk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www.skylinetechnologies.com/Blog/Article/1309/Querying-Active-Directory-through-SQL-Server-Using-OpenRowset-and-OpenQuery.aspx</a:t>
            </a:r>
            <a:endParaRPr lang="en-US" dirty="0" smtClean="0"/>
          </a:p>
          <a:p>
            <a:pPr marL="402336" lvl="1" indent="0">
              <a:buNone/>
            </a:pPr>
            <a:endParaRPr lang="en-US" dirty="0" smtClean="0"/>
          </a:p>
          <a:p>
            <a:pPr marL="402336" lvl="1" indent="0">
              <a:buNone/>
            </a:pPr>
            <a:r>
              <a:rPr lang="en-US" dirty="0"/>
              <a:t>SQL SERVER – Use of </a:t>
            </a:r>
            <a:r>
              <a:rPr lang="en-US" dirty="0" err="1"/>
              <a:t>xp_sprintf</a:t>
            </a:r>
            <a:r>
              <a:rPr lang="en-US" dirty="0"/>
              <a:t> – System Stored </a:t>
            </a:r>
            <a:r>
              <a:rPr lang="en-US" dirty="0" smtClean="0"/>
              <a:t>Procedure</a:t>
            </a:r>
            <a:br>
              <a:rPr lang="en-US" dirty="0" smtClean="0"/>
            </a:br>
            <a:r>
              <a:rPr lang="en-US" dirty="0" smtClean="0"/>
              <a:t>by Ayyappan </a:t>
            </a:r>
            <a:r>
              <a:rPr lang="en-US" dirty="0" err="1" smtClean="0"/>
              <a:t>Thangaraj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https://sqlserverrider.wordpress.com/2013/07/31/sql-server-use-of-xp_sprintf-system-stored-procedure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402336" lvl="1" indent="0">
              <a:buNone/>
            </a:pPr>
            <a:endParaRPr lang="en-US" dirty="0"/>
          </a:p>
          <a:p>
            <a:pPr marL="402336" lvl="1" indent="0">
              <a:buNone/>
            </a:pPr>
            <a:r>
              <a:rPr lang="en-US" dirty="0" smtClean="0"/>
              <a:t>Querying Active Directory on SQL Server using T-SQL</a:t>
            </a:r>
            <a:br>
              <a:rPr lang="en-US" dirty="0" smtClean="0"/>
            </a:br>
            <a:r>
              <a:rPr lang="en-US" dirty="0" smtClean="0"/>
              <a:t>by Pavel </a:t>
            </a:r>
            <a:r>
              <a:rPr lang="en-US" dirty="0" err="1" smtClean="0"/>
              <a:t>Pawlowski</a:t>
            </a:r>
            <a:endParaRPr lang="en-US" dirty="0" smtClean="0"/>
          </a:p>
          <a:p>
            <a:pPr marL="402336" lvl="1" indent="0">
              <a:buNone/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://www.pawlowski.cz/tag/ldap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402336" lvl="1" indent="0">
              <a:buNone/>
            </a:pPr>
            <a:endParaRPr lang="en-US" dirty="0" smtClean="0"/>
          </a:p>
          <a:p>
            <a:pPr marL="402336" lvl="1" indent="0">
              <a:buNone/>
            </a:pPr>
            <a:r>
              <a:rPr lang="en-US" dirty="0" smtClean="0"/>
              <a:t>Attributes for AD Users: </a:t>
            </a:r>
            <a:r>
              <a:rPr lang="en-US" dirty="0" err="1" smtClean="0"/>
              <a:t>userAccountControl</a:t>
            </a:r>
            <a:endParaRPr lang="en-US" dirty="0" smtClean="0"/>
          </a:p>
          <a:p>
            <a:pPr marL="402336" lvl="1" indent="0">
              <a:buNone/>
            </a:pPr>
            <a:r>
              <a:rPr lang="en-US" dirty="0" smtClean="0"/>
              <a:t>by Philipp </a:t>
            </a:r>
            <a:r>
              <a:rPr lang="en-US" dirty="0" err="1" smtClean="0"/>
              <a:t>Foeckeler</a:t>
            </a:r>
            <a:endParaRPr lang="en-US" dirty="0" smtClean="0"/>
          </a:p>
          <a:p>
            <a:pPr marL="402336" lvl="1" indent="0">
              <a:buNone/>
            </a:pPr>
            <a:r>
              <a:rPr lang="en-US">
                <a:hlinkClick r:id="rId5"/>
              </a:rPr>
              <a:t>http</a:t>
            </a:r>
            <a:r>
              <a:rPr lang="en-US">
                <a:hlinkClick r:id="rId5"/>
              </a:rPr>
              <a:t>://</a:t>
            </a:r>
            <a:r>
              <a:rPr lang="en-US" smtClean="0">
                <a:hlinkClick r:id="rId5"/>
              </a:rPr>
              <a:t>www.selfadsi.org/ads-attributes/user-userAccountControl.htm</a:t>
            </a:r>
            <a:endParaRPr lang="en-US" smtClean="0"/>
          </a:p>
          <a:p>
            <a:pPr marL="402336" lvl="1" indent="0">
              <a:buNone/>
            </a:pPr>
            <a:endParaRPr lang="en-US" dirty="0" smtClean="0"/>
          </a:p>
          <a:p>
            <a:pPr marL="402336" lvl="1" indent="0">
              <a:buNone/>
            </a:pPr>
            <a:endParaRPr lang="en-US" dirty="0" smtClean="0"/>
          </a:p>
          <a:p>
            <a:pPr marL="402336" lvl="1" indent="0">
              <a:buNone/>
            </a:pPr>
            <a:endParaRPr lang="en-US" dirty="0"/>
          </a:p>
          <a:p>
            <a:pPr marL="402336" lvl="1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185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299" y="1909124"/>
            <a:ext cx="4478767" cy="601352"/>
          </a:xfrm>
        </p:spPr>
        <p:txBody>
          <a:bodyPr/>
          <a:lstStyle/>
          <a:p>
            <a:pPr marL="109728" indent="0">
              <a:buNone/>
            </a:pPr>
            <a:r>
              <a:rPr lang="en-US" b="1" dirty="0" smtClean="0"/>
              <a:t>Zap Riecken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Who is this…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2915" t="2529" r="16222" b="6412"/>
          <a:stretch/>
        </p:blipFill>
        <p:spPr>
          <a:xfrm>
            <a:off x="8833419" y="1108745"/>
            <a:ext cx="2963300" cy="2955663"/>
          </a:xfrm>
          <a:prstGeom prst="rect">
            <a:avLst/>
          </a:prstGeom>
        </p:spPr>
      </p:pic>
      <p:pic>
        <p:nvPicPr>
          <p:cNvPr id="3078" name="Picture 6" descr="http://torontoist.com/attachments/toronto_david/20100829-SnakesandLattes-0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064" y="2939040"/>
            <a:ext cx="4206240" cy="280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scontent-lax.xx.fbcdn.net/hphotos-xpf1/v/t1.0-9/10425027_10205044257999622_6152388240828487770_n.jpg?oh=213dd30c87bd7da081cbabad2af3fa81&amp;oe=557248F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" t="48415" r="-2000" b="33033"/>
          <a:stretch/>
        </p:blipFill>
        <p:spPr bwMode="auto">
          <a:xfrm>
            <a:off x="3128682" y="5195566"/>
            <a:ext cx="9144000" cy="127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fbcdn-sphotos-d-a.akamaihd.net/hphotos-ak-xpf1/v/t1.0-9/10625004_10153191811941494_1202377548473324602_n.jpg?oh=a4d820f56436d8124d2f4e1ff36e9942&amp;oe=5576B67E&amp;__gda__=1434754561_d60a04ed7c7cd15c1335fa4b57e1a67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1" y="2778162"/>
            <a:ext cx="2812713" cy="281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fbcdn-sphotos-b-a.akamaihd.net/hphotos-ak-xfp1/v/t1.0-9/10177352_10203984803001638_457293325832478681_n.jpg?oh=647b8f3e523b70dedd265a3aa08188ad&amp;oe=557F709D&amp;__gda__=1434051021_1cd130b976de3045363f60778861b85a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7" t="16898" r="45795" b="45126"/>
          <a:stretch/>
        </p:blipFill>
        <p:spPr bwMode="auto">
          <a:xfrm>
            <a:off x="3086340" y="1108745"/>
            <a:ext cx="4563452" cy="362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81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523220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Lesson 1: I am not the smartest man in the room</a:t>
            </a:r>
          </a:p>
          <a:p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933707"/>
            <a:ext cx="10972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en-US" sz="2800" dirty="0">
                <a:solidFill>
                  <a:schemeClr val="tx2"/>
                </a:solidFill>
              </a:rPr>
              <a:t>Lesson 2: How to setup a connection from SQL to Active Directory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3617990"/>
            <a:ext cx="46414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728" indent="0">
              <a:buNone/>
            </a:pPr>
            <a:r>
              <a:rPr lang="en-US" sz="2800" dirty="0">
                <a:solidFill>
                  <a:schemeClr val="tx2"/>
                </a:solidFill>
              </a:rPr>
              <a:t>Lesson 3: Now to get data out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4302273"/>
            <a:ext cx="49140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728" indent="0">
              <a:buNone/>
            </a:pPr>
            <a:r>
              <a:rPr lang="en-US" sz="2800" dirty="0">
                <a:solidFill>
                  <a:schemeClr val="tx2"/>
                </a:solidFill>
              </a:rPr>
              <a:t>Lesson 4: What data is available</a:t>
            </a:r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Still not the smartest man in the room</a:t>
            </a:r>
            <a:endParaRPr lang="en-US" dirty="0"/>
          </a:p>
        </p:txBody>
      </p:sp>
      <p:pic>
        <p:nvPicPr>
          <p:cNvPr id="4100" name="Picture 4" descr="eye roll animated GIF 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94" y="2463502"/>
            <a:ext cx="8549745" cy="389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0991"/>
            <a:ext cx="10972800" cy="523220"/>
          </a:xfrm>
        </p:spPr>
        <p:txBody>
          <a:bodyPr/>
          <a:lstStyle/>
          <a:p>
            <a:pPr marL="109728" indent="0" algn="r">
              <a:buNone/>
            </a:pPr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5269"/>
            <a:ext cx="10972800" cy="1066800"/>
          </a:xfrm>
        </p:spPr>
        <p:txBody>
          <a:bodyPr/>
          <a:lstStyle/>
          <a:p>
            <a:r>
              <a:rPr lang="en-US" dirty="0"/>
              <a:t>Lesson 2: Setup a connection from SQL to AD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2236713"/>
            <a:ext cx="10972800" cy="5232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2400" dirty="0" smtClean="0"/>
              <a:t>Service Account/User with read access rights to Active Directory (AD)</a:t>
            </a:r>
          </a:p>
          <a:p>
            <a:pPr marL="109728" indent="0">
              <a:buFont typeface="Georgia"/>
              <a:buNone/>
            </a:pPr>
            <a:endParaRPr lang="en-US" sz="24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2759933"/>
            <a:ext cx="10972800" cy="5232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2400" dirty="0" smtClean="0"/>
              <a:t>The ability to connect from your SQL server to your AD boxes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3283153"/>
            <a:ext cx="10972800" cy="5232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2336" lvl="1" indent="0">
              <a:buNone/>
            </a:pPr>
            <a:r>
              <a:rPr lang="en-US" sz="2200" dirty="0" smtClean="0"/>
              <a:t>Directory System Agent by </a:t>
            </a:r>
            <a:r>
              <a:rPr lang="en-US" sz="2200" dirty="0"/>
              <a:t>default </a:t>
            </a:r>
            <a:r>
              <a:rPr lang="en-US" sz="2200" dirty="0" smtClean="0"/>
              <a:t>TCP</a:t>
            </a:r>
            <a:r>
              <a:rPr lang="en-US" sz="2200" dirty="0"/>
              <a:t> </a:t>
            </a:r>
            <a:r>
              <a:rPr lang="en-US" sz="2200" dirty="0" smtClean="0"/>
              <a:t>is</a:t>
            </a:r>
            <a:r>
              <a:rPr lang="en-US" sz="2200" dirty="0"/>
              <a:t> port 389</a:t>
            </a:r>
            <a:endParaRPr lang="en-US" sz="22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600" y="3806373"/>
            <a:ext cx="10972800" cy="5232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2336" lvl="1" indent="0">
              <a:buNone/>
            </a:pPr>
            <a:r>
              <a:rPr lang="en-US" sz="2200" dirty="0" smtClean="0"/>
              <a:t>Global Catalog is </a:t>
            </a:r>
            <a:r>
              <a:rPr lang="en-US" sz="2200" dirty="0"/>
              <a:t>available by default on </a:t>
            </a:r>
            <a:r>
              <a:rPr lang="en-US" sz="2200" dirty="0" smtClean="0"/>
              <a:t>port </a:t>
            </a:r>
            <a:r>
              <a:rPr lang="en-US" sz="2200" dirty="0"/>
              <a:t>3268</a:t>
            </a:r>
            <a:endParaRPr lang="en-US" sz="2200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9600" y="4329593"/>
            <a:ext cx="10972800" cy="5232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2400" dirty="0" smtClean="0"/>
              <a:t>Sufficient privileges in SQL to create a linked server</a:t>
            </a:r>
          </a:p>
        </p:txBody>
      </p:sp>
    </p:spTree>
    <p:extLst>
      <p:ext uri="{BB962C8B-B14F-4D97-AF65-F5344CB8AC3E}">
        <p14:creationId xmlns:p14="http://schemas.microsoft.com/office/powerpoint/2010/main" val="301736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8" grpId="0" build="p"/>
      <p:bldP spid="9" grpId="0" build="p"/>
      <p:bldP spid="10" grpId="0" build="p"/>
      <p:bldP spid="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0" y="3324518"/>
            <a:ext cx="4676219" cy="253337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0991"/>
            <a:ext cx="10972800" cy="523220"/>
          </a:xfrm>
        </p:spPr>
        <p:txBody>
          <a:bodyPr/>
          <a:lstStyle/>
          <a:p>
            <a:pPr marL="109728" indent="0" algn="r">
              <a:buNone/>
            </a:pPr>
            <a:r>
              <a:rPr lang="en-US" dirty="0" smtClean="0"/>
              <a:t>What is LDAP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5269"/>
            <a:ext cx="10972800" cy="1066800"/>
          </a:xfrm>
        </p:spPr>
        <p:txBody>
          <a:bodyPr/>
          <a:lstStyle/>
          <a:p>
            <a:r>
              <a:rPr lang="en-US" dirty="0"/>
              <a:t>Lesson 2: Setup a connection from SQL to AD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2236713"/>
            <a:ext cx="10972800" cy="5232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2400" b="1" dirty="0" smtClean="0"/>
              <a:t>L</a:t>
            </a:r>
            <a:r>
              <a:rPr lang="en-US" sz="2400" dirty="0" smtClean="0"/>
              <a:t>ightweight </a:t>
            </a:r>
            <a:r>
              <a:rPr lang="en-US" sz="2400" b="1" dirty="0" smtClean="0"/>
              <a:t>D</a:t>
            </a:r>
            <a:r>
              <a:rPr lang="en-US" sz="2400" dirty="0" smtClean="0"/>
              <a:t>irectory </a:t>
            </a:r>
            <a:r>
              <a:rPr lang="en-US" sz="2400" b="1" dirty="0" smtClean="0"/>
              <a:t>A</a:t>
            </a:r>
            <a:r>
              <a:rPr lang="en-US" sz="2400" dirty="0" smtClean="0"/>
              <a:t>ccess </a:t>
            </a:r>
            <a:r>
              <a:rPr lang="en-US" sz="2400" b="1" dirty="0" smtClean="0"/>
              <a:t>P</a:t>
            </a:r>
            <a:r>
              <a:rPr lang="en-US" sz="2400" dirty="0" smtClean="0"/>
              <a:t>rotocol</a:t>
            </a:r>
          </a:p>
          <a:p>
            <a:pPr marL="109728" indent="0">
              <a:buFont typeface="Georgia"/>
              <a:buNone/>
            </a:pPr>
            <a:endParaRPr lang="en-US" sz="24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2759933"/>
            <a:ext cx="10972800" cy="5232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2400" dirty="0" smtClean="0"/>
              <a:t>Designed specifically to provide a hierarchical set of records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3283153"/>
            <a:ext cx="10972800" cy="5232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2336" lvl="1" indent="0">
              <a:buNone/>
            </a:pPr>
            <a:r>
              <a:rPr lang="en-US" sz="2200" dirty="0" smtClean="0"/>
              <a:t>Precursor designed by International Telecommunication Union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600" y="3806373"/>
            <a:ext cx="10972800" cy="5232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2336" lvl="1" indent="0">
              <a:buNone/>
            </a:pPr>
            <a:r>
              <a:rPr lang="en-US" sz="2200" dirty="0" smtClean="0"/>
              <a:t>X.500 turned into LDAP in order to support TCI/IP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9600" y="4329593"/>
            <a:ext cx="10972800" cy="5232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2400" dirty="0" smtClean="0"/>
              <a:t>It really is a database</a:t>
            </a:r>
          </a:p>
        </p:txBody>
      </p:sp>
    </p:spTree>
    <p:extLst>
      <p:ext uri="{BB962C8B-B14F-4D97-AF65-F5344CB8AC3E}">
        <p14:creationId xmlns:p14="http://schemas.microsoft.com/office/powerpoint/2010/main" val="378403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8" grpId="0" build="p"/>
      <p:bldP spid="9" grpId="0" build="p"/>
      <p:bldP spid="10" grpId="0" build="p"/>
      <p:bldP spid="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0991"/>
            <a:ext cx="10972800" cy="523220"/>
          </a:xfrm>
        </p:spPr>
        <p:txBody>
          <a:bodyPr/>
          <a:lstStyle/>
          <a:p>
            <a:pPr marL="109728" indent="0" algn="r">
              <a:buNone/>
            </a:pPr>
            <a:r>
              <a:rPr lang="en-US" dirty="0" smtClean="0"/>
              <a:t>Creating the linked server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5269"/>
            <a:ext cx="10972800" cy="1066800"/>
          </a:xfrm>
        </p:spPr>
        <p:txBody>
          <a:bodyPr/>
          <a:lstStyle/>
          <a:p>
            <a:r>
              <a:rPr lang="en-US" dirty="0"/>
              <a:t>Lesson 2: Setup a connection from SQL to AD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860188"/>
            <a:ext cx="10972800" cy="5232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2400" dirty="0" smtClean="0"/>
              <a:t>Via TSQL script:</a:t>
            </a:r>
          </a:p>
          <a:p>
            <a:pPr marL="109728" indent="0">
              <a:buFont typeface="Georgia"/>
              <a:buNone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1703294" y="2467107"/>
            <a:ext cx="81184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--Create a Linked Server 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master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sp_addlinkedserver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@server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N'ADSI'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srvproduct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N'Active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Directory Service Interfaces'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@provider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N'ADSDSOObject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datasrc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N'adsdatasource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03294" y="4582131"/>
            <a:ext cx="77419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--Create a security context 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master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sp_addlinkedsrvlogin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rmtsrvname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N'ADSI'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useself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N'False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locallogin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rmtuser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N'&lt;DOMAIN&gt;\&lt;username&gt;'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rmtpassword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'&lt;password&gt;'</a:t>
            </a:r>
          </a:p>
        </p:txBody>
      </p:sp>
    </p:spTree>
    <p:extLst>
      <p:ext uri="{BB962C8B-B14F-4D97-AF65-F5344CB8AC3E}">
        <p14:creationId xmlns:p14="http://schemas.microsoft.com/office/powerpoint/2010/main" val="48759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0991"/>
            <a:ext cx="10972800" cy="523220"/>
          </a:xfrm>
        </p:spPr>
        <p:txBody>
          <a:bodyPr/>
          <a:lstStyle/>
          <a:p>
            <a:pPr marL="109728" indent="0" algn="r">
              <a:buNone/>
            </a:pPr>
            <a:r>
              <a:rPr lang="en-US" dirty="0" smtClean="0"/>
              <a:t>Creating the linked server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5269"/>
            <a:ext cx="10972800" cy="1066800"/>
          </a:xfrm>
        </p:spPr>
        <p:txBody>
          <a:bodyPr/>
          <a:lstStyle/>
          <a:p>
            <a:r>
              <a:rPr lang="en-US" dirty="0"/>
              <a:t>Lesson 2: Setup a connection from SQL to AD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860189"/>
            <a:ext cx="10972800" cy="5232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2400" dirty="0" smtClean="0"/>
              <a:t>Via SQL GUI:</a:t>
            </a:r>
          </a:p>
          <a:p>
            <a:pPr marL="109728" indent="0">
              <a:buFont typeface="Georgia"/>
              <a:buNone/>
            </a:pPr>
            <a:endParaRPr lang="en-US" sz="24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331" y="2380737"/>
            <a:ext cx="4725871" cy="42425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564" y="2380736"/>
            <a:ext cx="4725870" cy="424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0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1554</Words>
  <Application>Microsoft Office PowerPoint</Application>
  <PresentationFormat>Widescreen</PresentationFormat>
  <Paragraphs>348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Consolas</vt:lpstr>
      <vt:lpstr>Georgia</vt:lpstr>
      <vt:lpstr>Helvetica Neue</vt:lpstr>
      <vt:lpstr>Wingdings 2</vt:lpstr>
      <vt:lpstr>Training presentation</vt:lpstr>
      <vt:lpstr>Using SQL Server to Query Active Directory</vt:lpstr>
      <vt:lpstr>What’s in a name…</vt:lpstr>
      <vt:lpstr>Who is this…</vt:lpstr>
      <vt:lpstr>Agenda</vt:lpstr>
      <vt:lpstr>Lesson 1: Still not the smartest man in the room</vt:lpstr>
      <vt:lpstr>Lesson 2: Setup a connection from SQL to AD</vt:lpstr>
      <vt:lpstr>Lesson 2: Setup a connection from SQL to AD</vt:lpstr>
      <vt:lpstr>Lesson 2: Setup a connection from SQL to AD</vt:lpstr>
      <vt:lpstr>Lesson 2: Setup a connection from SQL to AD</vt:lpstr>
      <vt:lpstr>Lesson 3: Now to get data out</vt:lpstr>
      <vt:lpstr>Lesson 3: Now to get data out</vt:lpstr>
      <vt:lpstr>Lesson 3: Now to get data out</vt:lpstr>
      <vt:lpstr>Lesson 3: Now to get data out</vt:lpstr>
      <vt:lpstr>Lesson 3: Now to get data out</vt:lpstr>
      <vt:lpstr>Lesson 3: Now to get data out</vt:lpstr>
      <vt:lpstr>Lesson 3: Now to get data out</vt:lpstr>
      <vt:lpstr>Lesson 3: Now to get data out</vt:lpstr>
      <vt:lpstr>Lesson 3: Now to get data out</vt:lpstr>
      <vt:lpstr>Lesson 3: Now to get data out</vt:lpstr>
      <vt:lpstr>Lesson 4: What data is available</vt:lpstr>
      <vt:lpstr>Lesson 4: What data is available</vt:lpstr>
      <vt:lpstr>Lesson 4: What data is available</vt:lpstr>
      <vt:lpstr>Lesson 4: What data is available</vt:lpstr>
      <vt:lpstr>Lesson 4: What data is available</vt:lpstr>
      <vt:lpstr>Thank you</vt:lpstr>
      <vt:lpstr>Additional 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2015-03-17T05:57:28Z</dcterms:created>
  <dcterms:modified xsi:type="dcterms:W3CDTF">2015-04-20T23:56:58Z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