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89" r:id="rId3"/>
    <p:sldId id="257" r:id="rId4"/>
    <p:sldId id="266" r:id="rId5"/>
    <p:sldId id="267" r:id="rId6"/>
    <p:sldId id="258" r:id="rId7"/>
    <p:sldId id="268" r:id="rId8"/>
    <p:sldId id="270" r:id="rId9"/>
    <p:sldId id="283" r:id="rId10"/>
    <p:sldId id="274" r:id="rId11"/>
    <p:sldId id="285" r:id="rId12"/>
    <p:sldId id="286" r:id="rId13"/>
    <p:sldId id="287" r:id="rId14"/>
    <p:sldId id="288" r:id="rId15"/>
    <p:sldId id="275" r:id="rId16"/>
    <p:sldId id="276" r:id="rId17"/>
    <p:sldId id="277" r:id="rId18"/>
    <p:sldId id="282" r:id="rId1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54" y="8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D8D23B-8540-480C-8A83-38C7BB35C9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48456-9B29-4DB0-B31B-6CBD2C839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EBD22-62F2-45A3-B424-396E7E767850}" type="datetimeFigureOut">
              <a:rPr lang="hr-HR" smtClean="0"/>
              <a:t>19.1.2018.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0FC39-7C8C-46CA-A7B9-94FA3576CD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1E8D7-03B9-420D-87BE-6E5ACFF0A3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8C91B-1383-4152-B0F6-7DC83FEFD99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5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734B-E578-43AC-A8BB-973DEAA05D75}" type="datetimeFigureOut">
              <a:rPr lang="hr-HR" smtClean="0"/>
              <a:t>19.1.2018.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3004-F071-4A68-A3D5-5F798F58EB0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84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2680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678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830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6509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578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070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389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3409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675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445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you think, that a SQL Saturday is a nice possibility to learn from and network with fellow SQL Server enthusiasts FOR FREE,</a:t>
            </a:r>
          </a:p>
          <a:p>
            <a:r>
              <a:rPr lang="en-US" baseline="0" dirty="0"/>
              <a:t>I just ask you one thing: Visit the sponsor booths and chat with the sponsors! </a:t>
            </a:r>
          </a:p>
          <a:p>
            <a:r>
              <a:rPr lang="en-US" baseline="0" dirty="0"/>
              <a:t>They are covering the expenses for each and every of you, with is around EUR 60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1E280-C2F9-4C8D-9E1B-BF59890B242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599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86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528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462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626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612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331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3004-F071-4A68-A3D5-5F798F58EB0D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05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avovic.com.hr/" TargetMode="External"/><Relationship Id="rId5" Type="http://schemas.openxmlformats.org/officeDocument/2006/relationships/hyperlink" Target="http://www.comminus.hr/" TargetMode="External"/><Relationship Id="rId4" Type="http://schemas.openxmlformats.org/officeDocument/2006/relationships/hyperlink" Target="mailto:dean.savovic@comminus.h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1%20-%20Correlation.sq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02%20-%20Ascending%20Key.sq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%20-%20Distinct%20Value%20Count%20Estimation%20Changes.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Estimator 2014/2016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r-HR" dirty="0"/>
              <a:t>Dean Savović</a:t>
            </a:r>
            <a:endParaRPr lang="en-US" dirty="0"/>
          </a:p>
        </p:txBody>
      </p:sp>
      <p:pic>
        <p:nvPicPr>
          <p:cNvPr id="2052" name="Picture 4" descr="SQLSaturday #679 - Vienna 2018">
            <a:extLst>
              <a:ext uri="{FF2B5EF4-FFF2-40B4-BE49-F238E27FC236}">
                <a16:creationId xmlns:a16="http://schemas.microsoft.com/office/drawing/2014/main" id="{7F727CE1-F2EC-4627-807B-A8894F5D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98" y="3198506"/>
            <a:ext cx="24955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r>
              <a:rPr lang="hr-HR" dirty="0"/>
              <a:t> (SQL 2016)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Compatibility Level </a:t>
            </a:r>
            <a:r>
              <a:rPr lang="en-US" sz="1600" dirty="0" err="1">
                <a:solidFill>
                  <a:schemeClr val="tx1"/>
                </a:solidFill>
              </a:rPr>
              <a:t>Guarantess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No plan changes if we stick with older compatibility level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QO Improvements under flag 4199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Parallel Update of Sampled Statistics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Auto update stats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Sublinear Threshold for Update of Statistics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Previous 20% of the table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TF 2371 in previous releases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sz="1600" dirty="0" err="1">
                <a:solidFill>
                  <a:schemeClr val="tx1"/>
                </a:solidFill>
              </a:rPr>
              <a:t>Misc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Batch query processing in serial queries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Sort operators in batch mode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Window aggregates in batch mode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Distinct aggregates in batch mode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Parallel INSERT SELECT into heaps and CCI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Heap scans for memory-optimized tables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Parallel scans for memory-optimized tables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Sampled and auto-update stats for memory-optimized tables</a:t>
            </a:r>
          </a:p>
        </p:txBody>
      </p:sp>
    </p:spTree>
    <p:extLst>
      <p:ext uri="{BB962C8B-B14F-4D97-AF65-F5344CB8AC3E}">
        <p14:creationId xmlns:p14="http://schemas.microsoft.com/office/powerpoint/2010/main" val="210979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r>
              <a:rPr lang="hr-HR" dirty="0"/>
              <a:t> (SQL 2017)</a:t>
            </a:r>
            <a:endParaRPr lang="en-US" dirty="0"/>
          </a:p>
        </p:txBody>
      </p:sp>
      <p:pic>
        <p:nvPicPr>
          <p:cNvPr id="2050" name="Picture 2" descr="https://msdnshared.blob.core.windows.net/media/2017/09/aqp.png">
            <a:extLst>
              <a:ext uri="{FF2B5EF4-FFF2-40B4-BE49-F238E27FC236}">
                <a16:creationId xmlns:a16="http://schemas.microsoft.com/office/drawing/2014/main" id="{237E417E-7D52-4F5E-A1D7-6CB5B9A6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1442720"/>
            <a:ext cx="94392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5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Interleaved</a:t>
            </a:r>
            <a:r>
              <a:rPr lang="hr-HR" dirty="0"/>
              <a:t> </a:t>
            </a:r>
            <a:r>
              <a:rPr lang="hr-HR" dirty="0" err="1"/>
              <a:t>Execution</a:t>
            </a:r>
            <a:endParaRPr lang="en-US" dirty="0"/>
          </a:p>
        </p:txBody>
      </p:sp>
      <p:pic>
        <p:nvPicPr>
          <p:cNvPr id="3076" name="Picture 4" descr="https://msdnshared.blob.core.windows.net/media/2017/09/pre-2017.png">
            <a:extLst>
              <a:ext uri="{FF2B5EF4-FFF2-40B4-BE49-F238E27FC236}">
                <a16:creationId xmlns:a16="http://schemas.microsoft.com/office/drawing/2014/main" id="{5DD0954D-1EAD-441B-A5E8-C0315FF5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78" y="966470"/>
            <a:ext cx="3136542" cy="23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sdnshared.blob.core.windows.net/media/2017/09/2017.png">
            <a:extLst>
              <a:ext uri="{FF2B5EF4-FFF2-40B4-BE49-F238E27FC236}">
                <a16:creationId xmlns:a16="http://schemas.microsoft.com/office/drawing/2014/main" id="{2268F6CE-6E78-4F4B-B76D-A81D2B27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3318877"/>
            <a:ext cx="6176962" cy="235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Batch</a:t>
            </a:r>
            <a:r>
              <a:rPr lang="hr-HR" dirty="0"/>
              <a:t> Mode </a:t>
            </a:r>
            <a:r>
              <a:rPr lang="hr-HR" dirty="0" err="1"/>
              <a:t>Memory</a:t>
            </a:r>
            <a:r>
              <a:rPr lang="hr-HR" dirty="0"/>
              <a:t> Grant </a:t>
            </a:r>
            <a:r>
              <a:rPr lang="hr-HR" dirty="0" err="1"/>
              <a:t>Feedback</a:t>
            </a:r>
            <a:endParaRPr lang="en-US" dirty="0"/>
          </a:p>
        </p:txBody>
      </p:sp>
      <p:pic>
        <p:nvPicPr>
          <p:cNvPr id="5122" name="Picture 2" descr="https://msdnshared.blob.core.windows.net/media/2017/09/InadequateGrantScenario.png">
            <a:extLst>
              <a:ext uri="{FF2B5EF4-FFF2-40B4-BE49-F238E27FC236}">
                <a16:creationId xmlns:a16="http://schemas.microsoft.com/office/drawing/2014/main" id="{C7C8D2B6-F505-425D-9576-25E5AF4B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3" y="1617577"/>
            <a:ext cx="4438967" cy="154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sdnshared.blob.core.windows.net/media/2017/09/excessive-scenario.png">
            <a:extLst>
              <a:ext uri="{FF2B5EF4-FFF2-40B4-BE49-F238E27FC236}">
                <a16:creationId xmlns:a16="http://schemas.microsoft.com/office/drawing/2014/main" id="{702A71AB-55A0-4707-9D81-410A2975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3" y="3701098"/>
            <a:ext cx="4500917" cy="151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4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Batch</a:t>
            </a:r>
            <a:r>
              <a:rPr lang="hr-HR" dirty="0"/>
              <a:t> Mode </a:t>
            </a: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Joins</a:t>
            </a:r>
            <a:endParaRPr lang="en-US" dirty="0"/>
          </a:p>
        </p:txBody>
      </p:sp>
      <p:pic>
        <p:nvPicPr>
          <p:cNvPr id="4098" name="Picture 2" descr="https://msdnshared.blob.core.windows.net/media/2017/09/batch-mode-adaptive-join.png">
            <a:extLst>
              <a:ext uri="{FF2B5EF4-FFF2-40B4-BE49-F238E27FC236}">
                <a16:creationId xmlns:a16="http://schemas.microsoft.com/office/drawing/2014/main" id="{95BE5645-0998-46FE-9158-B293CCFA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70" y="1563688"/>
            <a:ext cx="4495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8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Troubleshooting</a:t>
            </a:r>
            <a:r>
              <a:rPr lang="hr-HR" dirty="0"/>
              <a:t> (1)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1038" y="1080363"/>
            <a:ext cx="10800000" cy="47990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Changing DB compatibility level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Trace Flags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Missing Statistics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Stale Statistics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Statistic Object Sampling Issues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Filtered Statistics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Filtered statistics may help address statistics quality issues for very large tables that contain uneven data distributions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Multi-column Statistics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Parameter Sensitivity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Trace flag 4136 – disable parameter sniffing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Table Variables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Multi-statement User-defined Table Functions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Fixed cardinality = 100 (previous 1)</a:t>
            </a:r>
          </a:p>
        </p:txBody>
      </p:sp>
    </p:spTree>
    <p:extLst>
      <p:ext uri="{BB962C8B-B14F-4D97-AF65-F5344CB8AC3E}">
        <p14:creationId xmlns:p14="http://schemas.microsoft.com/office/powerpoint/2010/main" val="186961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r>
              <a:rPr lang="hr-HR" dirty="0"/>
              <a:t> (2)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88353"/>
            <a:ext cx="10800000" cy="46800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Recursive CTE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if non-unique parent/child keys are used for recursion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Predicate Complexity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Query Complexity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XML Reader Table-Valued Function Operations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XML index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Data Type Conversions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Intra-</a:t>
            </a:r>
            <a:r>
              <a:rPr lang="hr-HR" sz="1600" dirty="0"/>
              <a:t>table </a:t>
            </a:r>
            <a:r>
              <a:rPr lang="en-US" sz="1600" dirty="0"/>
              <a:t>Column Comparison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Computed columns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Query Hints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Use with caution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Distributed Queries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User rights (</a:t>
            </a:r>
            <a:r>
              <a:rPr lang="en-US" sz="1400" dirty="0" err="1"/>
              <a:t>db_ddladmin</a:t>
            </a:r>
            <a:r>
              <a:rPr lang="en-US" sz="1400" dirty="0"/>
              <a:t>)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SQL Server 2012 SP1 reduces user rights to SELECT permission</a:t>
            </a:r>
          </a:p>
        </p:txBody>
      </p:sp>
    </p:spTree>
    <p:extLst>
      <p:ext uri="{BB962C8B-B14F-4D97-AF65-F5344CB8AC3E}">
        <p14:creationId xmlns:p14="http://schemas.microsoft.com/office/powerpoint/2010/main" val="83110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44859"/>
            <a:ext cx="10800000" cy="49749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CE 120 brings improvements</a:t>
            </a:r>
          </a:p>
          <a:p>
            <a:pPr marL="861777" lvl="1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Also can bring problems</a:t>
            </a:r>
            <a:r>
              <a:rPr lang="hr-HR" sz="1600" dirty="0"/>
              <a:t> </a:t>
            </a:r>
            <a:r>
              <a:rPr lang="hr-HR" sz="1600" dirty="0">
                <a:sym typeface="Wingdings" panose="05000000000000000000" pitchFamily="2" charset="2"/>
              </a:rPr>
              <a:t>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Trace flags</a:t>
            </a:r>
            <a:r>
              <a:rPr lang="hr-HR" sz="1800" dirty="0"/>
              <a:t> </a:t>
            </a:r>
            <a:r>
              <a:rPr lang="en-US" sz="1800" dirty="0"/>
              <a:t>and</a:t>
            </a:r>
            <a:r>
              <a:rPr lang="hr-HR" sz="1800" dirty="0"/>
              <a:t> </a:t>
            </a:r>
            <a:r>
              <a:rPr lang="en-US" sz="1800" dirty="0"/>
              <a:t>hints for control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Various troubleshooting methods</a:t>
            </a:r>
          </a:p>
          <a:p>
            <a:pPr marL="342900" lvl="1" indent="-34290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hr-H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7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9" y="2432050"/>
            <a:ext cx="9134475" cy="4048125"/>
          </a:xfrm>
          <a:prstGeom prst="rect">
            <a:avLst/>
          </a:prstGeom>
        </p:spPr>
      </p:pic>
      <p:sp>
        <p:nvSpPr>
          <p:cNvPr id="7" name="Content Placeholder 18"/>
          <p:cNvSpPr txBox="1">
            <a:spLocks/>
          </p:cNvSpPr>
          <p:nvPr/>
        </p:nvSpPr>
        <p:spPr>
          <a:xfrm>
            <a:off x="360125" y="108036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2800" dirty="0">
                <a:hlinkClick r:id="rId4"/>
              </a:rPr>
              <a:t>email: dean.savovic@comminus.hr</a:t>
            </a:r>
            <a:endParaRPr lang="hr-HR" sz="2800" dirty="0"/>
          </a:p>
          <a:p>
            <a:pPr algn="ctr"/>
            <a:r>
              <a:rPr lang="hr-HR" sz="2800" dirty="0">
                <a:hlinkClick r:id="rId5"/>
              </a:rPr>
              <a:t>web: www.comminus.hr</a:t>
            </a:r>
            <a:endParaRPr lang="hr-HR" sz="2800" dirty="0"/>
          </a:p>
          <a:p>
            <a:pPr algn="ctr"/>
            <a:r>
              <a:rPr lang="hr-HR" sz="2800">
                <a:hlinkClick r:id="rId6"/>
              </a:rPr>
              <a:t>blog: www</a:t>
            </a:r>
            <a:r>
              <a:rPr lang="hr-HR" sz="2800" dirty="0">
                <a:hlinkClick r:id="rId6"/>
              </a:rPr>
              <a:t>.savovic.com.hr</a:t>
            </a:r>
            <a:endParaRPr lang="hr-HR" sz="2800" dirty="0"/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54436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Partners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06" y="3543413"/>
            <a:ext cx="1811259" cy="38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s://static.spiceworks.com/images/vendor_page/0003/1859/Idera-NewLogo-Gre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866" y="2134138"/>
            <a:ext cx="3399868" cy="113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60" y="2358039"/>
            <a:ext cx="2093124" cy="7264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D8F0DE-E2EC-40DD-8984-C705EEC46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8690" y="1290052"/>
            <a:ext cx="2400116" cy="6461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1B1D1B-0C1F-4D01-BA98-8D669C1E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5993" y="2249209"/>
            <a:ext cx="2281899" cy="9020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4745F3-8316-4A5A-92B4-040449B10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036" y="2466866"/>
            <a:ext cx="1619250" cy="466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BD60CC-DC0F-46A3-B806-3B9DD53F42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7377" y="3413997"/>
            <a:ext cx="1839566" cy="6898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1881CD-F9DA-4332-B518-F6932FFEB7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3412" y="1153465"/>
            <a:ext cx="2761747" cy="925185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97B5504-8A37-467F-855A-447094E1F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1277" y="2808266"/>
            <a:ext cx="2029448" cy="2029448"/>
          </a:xfrm>
          <a:prstGeom prst="rect">
            <a:avLst/>
          </a:prstGeom>
        </p:spPr>
      </p:pic>
      <p:sp>
        <p:nvSpPr>
          <p:cNvPr id="1032" name="Rectangle 1031">
            <a:extLst>
              <a:ext uri="{FF2B5EF4-FFF2-40B4-BE49-F238E27FC236}">
                <a16:creationId xmlns:a16="http://schemas.microsoft.com/office/drawing/2014/main" id="{EBF15190-BCC0-4C57-BADD-D6E099F523C4}"/>
              </a:ext>
            </a:extLst>
          </p:cNvPr>
          <p:cNvSpPr/>
          <p:nvPr/>
        </p:nvSpPr>
        <p:spPr>
          <a:xfrm>
            <a:off x="4979322" y="6930214"/>
            <a:ext cx="1561844" cy="6971607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de-AT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CE Intro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CE Model </a:t>
            </a:r>
            <a:r>
              <a:rPr lang="fr-FR" dirty="0" err="1"/>
              <a:t>Assumptions</a:t>
            </a:r>
            <a:endParaRPr lang="fr-FR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CE </a:t>
            </a:r>
            <a:r>
              <a:rPr lang="fr-FR" dirty="0" err="1"/>
              <a:t>Calculation</a:t>
            </a:r>
            <a:r>
              <a:rPr lang="fr-FR" dirty="0"/>
              <a:t> Direction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CE Model Version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 err="1"/>
              <a:t>Improvements</a:t>
            </a:r>
            <a:r>
              <a:rPr lang="fr-FR" dirty="0"/>
              <a:t> (SQL 2014)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 err="1"/>
              <a:t>Improvements</a:t>
            </a:r>
            <a:r>
              <a:rPr lang="fr-FR" dirty="0"/>
              <a:t> (SQL 2016)</a:t>
            </a:r>
            <a:endParaRPr lang="hr-HR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dirty="0" err="1"/>
              <a:t>Improvements</a:t>
            </a:r>
            <a:r>
              <a:rPr lang="hr-HR" dirty="0"/>
              <a:t> (SQL 2017)</a:t>
            </a:r>
            <a:endParaRPr lang="fr-FR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 err="1"/>
              <a:t>Troubleshooting</a:t>
            </a:r>
            <a:endParaRPr lang="fr-FR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Intro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i="1" dirty="0"/>
              <a:t>How many rows will satisfy a single filter predicate? Multiple filter predicates?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i="1" dirty="0"/>
              <a:t>How many rows will satisfy a join predicate between two tables?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i="1" dirty="0"/>
              <a:t>How many distinct values do we expect from a specific column? A set of columns?</a:t>
            </a:r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Under estimating rows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The selection of serial plan when parallelism would have been more optimal.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Inappropriate join strategies.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Inefficient index selection and navigation strategies.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Over estimating rows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Selection of a parallel plan when a serial plan might be more optimal.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Inappropriate join strategy selection.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Inefficient index navigation strategies (scan versus seek).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Inflated memory grants.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Wasted memory and unnecessarily throttled concurrency.</a:t>
            </a:r>
          </a:p>
        </p:txBody>
      </p:sp>
    </p:spTree>
    <p:extLst>
      <p:ext uri="{BB962C8B-B14F-4D97-AF65-F5344CB8AC3E}">
        <p14:creationId xmlns:p14="http://schemas.microsoft.com/office/powerpoint/2010/main" val="72225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Model Assumptions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 err="1"/>
              <a:t>Independe</a:t>
            </a:r>
            <a:r>
              <a:rPr lang="hr-HR" dirty="0"/>
              <a:t>n</a:t>
            </a:r>
            <a:r>
              <a:rPr lang="en-US" dirty="0" err="1"/>
              <a:t>ce</a:t>
            </a:r>
            <a:endParaRPr lang="en-US" dirty="0"/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Data distributions on different columns are independent unless correlation information is available.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Uniformity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Within each statistics object histogram step, distinct values are evenly spread and each value has the same frequency.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Containment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If something is being searched for, it is assumed that it actually exists.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Inclusion</a:t>
            </a:r>
          </a:p>
          <a:p>
            <a:pPr marL="1033227" lvl="1" indent="-457200">
              <a:buFont typeface="Wingdings" panose="05000000000000000000" pitchFamily="2" charset="2"/>
              <a:buChar char="q"/>
            </a:pPr>
            <a:r>
              <a:rPr lang="en-US" dirty="0"/>
              <a:t>For filter predicates involving a column-equal-constant</a:t>
            </a:r>
            <a:br>
              <a:rPr lang="en-US" dirty="0"/>
            </a:br>
            <a:r>
              <a:rPr lang="en-US" dirty="0"/>
              <a:t>expression, the constant is assumed to actually exist for the</a:t>
            </a:r>
            <a:br>
              <a:rPr lang="en-US" dirty="0"/>
            </a:br>
            <a:r>
              <a:rPr lang="en-US" dirty="0"/>
              <a:t>associated column.</a:t>
            </a:r>
          </a:p>
        </p:txBody>
      </p:sp>
    </p:spTree>
    <p:extLst>
      <p:ext uri="{BB962C8B-B14F-4D97-AF65-F5344CB8AC3E}">
        <p14:creationId xmlns:p14="http://schemas.microsoft.com/office/powerpoint/2010/main" val="171217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Calculation Direction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8" y="2334673"/>
            <a:ext cx="8675360" cy="21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Model Version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3880623"/>
            <a:ext cx="4656012" cy="2239189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 err="1"/>
              <a:t>Database</a:t>
            </a:r>
            <a:r>
              <a:rPr lang="fr-FR" dirty="0"/>
              <a:t> compatibility </a:t>
            </a:r>
            <a:r>
              <a:rPr lang="hr-HR" dirty="0"/>
              <a:t>l</a:t>
            </a:r>
            <a:r>
              <a:rPr lang="fr-FR" dirty="0" err="1"/>
              <a:t>evel</a:t>
            </a:r>
            <a:endParaRPr lang="fr-FR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&gt;=120 – 120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&lt;= 110 - 70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Trace Flags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9481 – </a:t>
            </a:r>
            <a:r>
              <a:rPr lang="fr-FR" dirty="0" err="1"/>
              <a:t>legacy</a:t>
            </a:r>
            <a:r>
              <a:rPr lang="fr-FR" dirty="0"/>
              <a:t> CE (CE 70)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dirty="0"/>
              <a:t>2312 – new CE (CE 120)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08024" y="1347857"/>
            <a:ext cx="2994660" cy="20726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340328" y="1347857"/>
            <a:ext cx="2804160" cy="2057400"/>
          </a:xfrm>
          <a:prstGeom prst="rect">
            <a:avLst/>
          </a:prstGeom>
        </p:spPr>
      </p:pic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2936BCDD-7DC5-4329-ADE5-7A89399D42C4}"/>
              </a:ext>
            </a:extLst>
          </p:cNvPr>
          <p:cNvSpPr txBox="1">
            <a:spLocks/>
          </p:cNvSpPr>
          <p:nvPr/>
        </p:nvSpPr>
        <p:spPr>
          <a:xfrm>
            <a:off x="5340328" y="3880622"/>
            <a:ext cx="4656012" cy="22391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2500" dirty="0"/>
              <a:t>SQL Server 2016 SP1+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1600" dirty="0"/>
              <a:t>USE HINT FORCE_LEGACY_CARDINALITY_ESTIMATION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hr-HR" sz="1600" dirty="0" err="1"/>
              <a:t>Database</a:t>
            </a:r>
            <a:r>
              <a:rPr lang="hr-HR" sz="1600" dirty="0"/>
              <a:t> </a:t>
            </a:r>
            <a:r>
              <a:rPr lang="hr-HR" sz="1600" dirty="0" err="1"/>
              <a:t>Scoped</a:t>
            </a:r>
            <a:r>
              <a:rPr lang="hr-HR" sz="1600" dirty="0"/>
              <a:t> </a:t>
            </a:r>
            <a:r>
              <a:rPr lang="hr-HR" sz="1600" dirty="0" err="1"/>
              <a:t>Configuration</a:t>
            </a:r>
            <a:r>
              <a:rPr lang="hr-HR" sz="1600" dirty="0"/>
              <a:t> LEGACY_CARDINALITY_ESTIMATION</a:t>
            </a:r>
          </a:p>
        </p:txBody>
      </p:sp>
    </p:spTree>
    <p:extLst>
      <p:ext uri="{BB962C8B-B14F-4D97-AF65-F5344CB8AC3E}">
        <p14:creationId xmlns:p14="http://schemas.microsoft.com/office/powerpoint/2010/main" val="198895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r>
              <a:rPr lang="hr-HR" dirty="0"/>
              <a:t> (SQL 2014)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Increased Correlation Assumption for Multiple Predicates (</a:t>
            </a:r>
            <a:r>
              <a:rPr lang="en-US" sz="2800" dirty="0">
                <a:hlinkClick r:id="rId3" action="ppaction://hlinkfile"/>
              </a:rPr>
              <a:t>demo</a:t>
            </a:r>
            <a:r>
              <a:rPr lang="en-US" sz="2800" dirty="0"/>
              <a:t>)</a:t>
            </a:r>
          </a:p>
          <a:p>
            <a:pPr marL="861777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CE 70 – da</a:t>
            </a:r>
            <a:r>
              <a:rPr lang="hr-HR" sz="2400" dirty="0"/>
              <a:t>ta</a:t>
            </a:r>
            <a:r>
              <a:rPr lang="en-US" sz="2400" dirty="0"/>
              <a:t> contained across different columns as uncorrelated with one another</a:t>
            </a:r>
          </a:p>
          <a:p>
            <a:pPr marL="861777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CE 120 – correlation between data; exponential back-off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Modified Ascending Key and Out-Of-Range Value Estimation (</a:t>
            </a:r>
            <a:r>
              <a:rPr lang="en-US" sz="2800" dirty="0">
                <a:hlinkClick r:id="rId4" action="ppaction://hlinkfile"/>
              </a:rPr>
              <a:t>demo</a:t>
            </a:r>
            <a:r>
              <a:rPr lang="en-US" sz="2800" dirty="0"/>
              <a:t>)</a:t>
            </a:r>
          </a:p>
          <a:p>
            <a:pPr marL="861777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the “ascending key problem” arises when query predicates reference newly inserted data that fall out of the range of a statistic object histogram</a:t>
            </a:r>
          </a:p>
          <a:p>
            <a:pPr marL="861777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CE 70 – estimates 1 row</a:t>
            </a:r>
          </a:p>
          <a:p>
            <a:pPr marL="861777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CE 120 – assumes that data exists (average frequency = table cardinality *  density)</a:t>
            </a:r>
          </a:p>
        </p:txBody>
      </p:sp>
    </p:spTree>
    <p:extLst>
      <p:ext uri="{BB962C8B-B14F-4D97-AF65-F5344CB8AC3E}">
        <p14:creationId xmlns:p14="http://schemas.microsoft.com/office/powerpoint/2010/main" val="114829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Improvements</a:t>
            </a:r>
            <a:r>
              <a:rPr lang="hr-HR" dirty="0"/>
              <a:t> (SQL 2014) (2)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Distinct Value Count Estimation Changes (</a:t>
            </a:r>
            <a:r>
              <a:rPr lang="en-US" sz="2000" dirty="0">
                <a:solidFill>
                  <a:schemeClr val="tx1"/>
                </a:solidFill>
                <a:hlinkClick r:id="rId3" action="ppaction://hlinkfile"/>
              </a:rPr>
              <a:t>demo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hr-HR" sz="1800" dirty="0">
                <a:solidFill>
                  <a:schemeClr val="tx1"/>
                </a:solidFill>
              </a:rPr>
              <a:t>No </a:t>
            </a:r>
            <a:r>
              <a:rPr lang="hr-HR" sz="1800" dirty="0" err="1">
                <a:solidFill>
                  <a:schemeClr val="tx1"/>
                </a:solidFill>
              </a:rPr>
              <a:t>many</a:t>
            </a:r>
            <a:r>
              <a:rPr lang="hr-HR" sz="1800" dirty="0">
                <a:solidFill>
                  <a:schemeClr val="tx1"/>
                </a:solidFill>
              </a:rPr>
              <a:t>-to-</a:t>
            </a:r>
            <a:r>
              <a:rPr lang="hr-HR" sz="1800" dirty="0" err="1">
                <a:solidFill>
                  <a:schemeClr val="tx1"/>
                </a:solidFill>
              </a:rPr>
              <a:t>many</a:t>
            </a:r>
            <a:r>
              <a:rPr lang="hr-HR" sz="1800" dirty="0">
                <a:solidFill>
                  <a:schemeClr val="tx1"/>
                </a:solidFill>
              </a:rPr>
              <a:t> </a:t>
            </a:r>
            <a:r>
              <a:rPr lang="hr-HR" sz="1800" dirty="0" err="1">
                <a:solidFill>
                  <a:schemeClr val="tx1"/>
                </a:solidFill>
              </a:rPr>
              <a:t>join</a:t>
            </a:r>
            <a:r>
              <a:rPr lang="hr-HR" sz="1800" dirty="0">
                <a:solidFill>
                  <a:schemeClr val="tx1"/>
                </a:solidFill>
              </a:rPr>
              <a:t> </a:t>
            </a:r>
            <a:r>
              <a:rPr lang="hr-HR" sz="1800" dirty="0" err="1">
                <a:solidFill>
                  <a:schemeClr val="tx1"/>
                </a:solidFill>
              </a:rPr>
              <a:t>operations</a:t>
            </a:r>
            <a:r>
              <a:rPr lang="hr-HR" sz="1800" dirty="0">
                <a:solidFill>
                  <a:schemeClr val="tx1"/>
                </a:solidFill>
              </a:rPr>
              <a:t> - </a:t>
            </a:r>
            <a:r>
              <a:rPr lang="hr-HR" sz="1800" dirty="0" err="1">
                <a:solidFill>
                  <a:schemeClr val="tx1"/>
                </a:solidFill>
              </a:rPr>
              <a:t>difference</a:t>
            </a:r>
            <a:r>
              <a:rPr lang="hr-HR" sz="1800" dirty="0">
                <a:solidFill>
                  <a:schemeClr val="tx1"/>
                </a:solidFill>
              </a:rPr>
              <a:t> </a:t>
            </a:r>
            <a:r>
              <a:rPr lang="hr-HR" sz="1800" dirty="0" err="1">
                <a:solidFill>
                  <a:schemeClr val="tx1"/>
                </a:solidFill>
              </a:rPr>
              <a:t>is</a:t>
            </a:r>
            <a:r>
              <a:rPr lang="hr-HR" sz="1800" dirty="0">
                <a:solidFill>
                  <a:schemeClr val="tx1"/>
                </a:solidFill>
              </a:rPr>
              <a:t> </a:t>
            </a:r>
            <a:r>
              <a:rPr lang="hr-HR" sz="1800" dirty="0" err="1">
                <a:solidFill>
                  <a:schemeClr val="tx1"/>
                </a:solidFill>
              </a:rPr>
              <a:t>small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Advanced Diagnostic Output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</a:rPr>
              <a:t>XE Event -  </a:t>
            </a:r>
            <a:r>
              <a:rPr lang="en-US" sz="1800" dirty="0" err="1">
                <a:solidFill>
                  <a:schemeClr val="tx1"/>
                </a:solidFill>
              </a:rPr>
              <a:t>query_optimizer_estimate_cardinality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39175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759</Words>
  <Application>Microsoft Office PowerPoint</Application>
  <PresentationFormat>Custom</PresentationFormat>
  <Paragraphs>142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Wingdings</vt:lpstr>
      <vt:lpstr>SQLSatOslo 2016</vt:lpstr>
      <vt:lpstr>Image</vt:lpstr>
      <vt:lpstr>Cardinality Estimator 2014/2016</vt:lpstr>
      <vt:lpstr>Our Partners</vt:lpstr>
      <vt:lpstr>Overview</vt:lpstr>
      <vt:lpstr>CE Intro</vt:lpstr>
      <vt:lpstr>CE Model Assumptions</vt:lpstr>
      <vt:lpstr>CE Calculation Direction</vt:lpstr>
      <vt:lpstr>CE Model Version</vt:lpstr>
      <vt:lpstr>Improvements (SQL 2014)</vt:lpstr>
      <vt:lpstr>Improvements (SQL 2014) (2)</vt:lpstr>
      <vt:lpstr>Improvements (SQL 2016)</vt:lpstr>
      <vt:lpstr>Improvements (SQL 2017)</vt:lpstr>
      <vt:lpstr>Interleaved Execution</vt:lpstr>
      <vt:lpstr>Batch Mode Memory Grant Feedback</vt:lpstr>
      <vt:lpstr>Batch Mode Adaptive Joins</vt:lpstr>
      <vt:lpstr>Troubleshooting (1)</vt:lpstr>
      <vt:lpstr>Troubleshooting (2)</vt:lpstr>
      <vt:lpstr>Conclusion</vt:lpstr>
      <vt:lpstr>Thank You 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Dean Savović</cp:lastModifiedBy>
  <cp:revision>88</cp:revision>
  <dcterms:created xsi:type="dcterms:W3CDTF">2011-08-19T20:30:49Z</dcterms:created>
  <dcterms:modified xsi:type="dcterms:W3CDTF">2018-01-19T15:21:02Z</dcterms:modified>
</cp:coreProperties>
</file>