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</p:sldMasterIdLst>
  <p:sldIdLst>
    <p:sldId id="256" r:id="rId3"/>
    <p:sldId id="257" r:id="rId4"/>
    <p:sldId id="289" r:id="rId5"/>
    <p:sldId id="277" r:id="rId6"/>
    <p:sldId id="258" r:id="rId7"/>
    <p:sldId id="260" r:id="rId8"/>
    <p:sldId id="270" r:id="rId9"/>
    <p:sldId id="287" r:id="rId10"/>
    <p:sldId id="278" r:id="rId11"/>
    <p:sldId id="286" r:id="rId12"/>
    <p:sldId id="261" r:id="rId13"/>
    <p:sldId id="288" r:id="rId14"/>
    <p:sldId id="271" r:id="rId15"/>
    <p:sldId id="279" r:id="rId16"/>
    <p:sldId id="280" r:id="rId17"/>
    <p:sldId id="263" r:id="rId18"/>
    <p:sldId id="272" r:id="rId19"/>
    <p:sldId id="281" r:id="rId20"/>
    <p:sldId id="262" r:id="rId21"/>
    <p:sldId id="273" r:id="rId22"/>
    <p:sldId id="264" r:id="rId23"/>
    <p:sldId id="274" r:id="rId24"/>
    <p:sldId id="285" r:id="rId25"/>
    <p:sldId id="265" r:id="rId26"/>
    <p:sldId id="266" r:id="rId27"/>
    <p:sldId id="282" r:id="rId28"/>
    <p:sldId id="275" r:id="rId29"/>
    <p:sldId id="267" r:id="rId30"/>
    <p:sldId id="276" r:id="rId31"/>
    <p:sldId id="268" r:id="rId32"/>
    <p:sldId id="269" r:id="rId33"/>
    <p:sldId id="284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843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77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83" y="5606274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5/14/2016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5/14/2016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6/13/2015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Footer Goes Here</a:t>
            </a:r>
            <a:endParaRPr lang="en-US" dirty="0"/>
          </a:p>
        </p:txBody>
      </p:sp>
      <p:pic>
        <p:nvPicPr>
          <p:cNvPr id="2052" name="Picture 4" descr="http://www.sqlsaturday.com/images/sqlsat514_we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5649926"/>
            <a:ext cx="22479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885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6/13/2015  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66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6/13/2015  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35737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8" y="6286903"/>
            <a:ext cx="2839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6/13/2015 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95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6/13/2015  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02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6/13/2015  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50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6/13/2015  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995875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6/13/2015  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9749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5/14/2016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6/13/2015  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83733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6/13/2015  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5/14/2016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40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6/13/2015  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25218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5/14/2016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5/14/2016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5/14/2016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5/14/2016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5/14/2016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5/14/2016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5/14/2016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5/14/2016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6/13/2015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http://www.sqlsaturday.com/images/sqlsat514_web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36" y="5860765"/>
            <a:ext cx="2114097" cy="100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71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ouston.sqlpass.org/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Beyond </a:t>
            </a:r>
            <a:r>
              <a:rPr lang="en-US" dirty="0"/>
              <a:t>the Where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783641"/>
            <a:ext cx="7925349" cy="1752600"/>
          </a:xfrm>
        </p:spPr>
        <p:txBody>
          <a:bodyPr>
            <a:normAutofit/>
          </a:bodyPr>
          <a:lstStyle/>
          <a:p>
            <a:r>
              <a:rPr lang="en-US" dirty="0"/>
              <a:t>Full Text Search Tips &amp; Tricks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2" y="595636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Kris Hokanson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– Full Text Indexes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FULLTEXT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[dbo]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[Names]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/>
              </a:rPr>
              <a:t>[Address1]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LANGUAGE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[English]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/>
              </a:rPr>
              <a:t>[Address2]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LANGUAGE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[English]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--...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/>
              </a:rPr>
              <a:t>[Name]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LANGUAGE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[English]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[PK_Name_Address_Master]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[iFTSExample]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FILEGROUP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CHANGE_TRACKING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STOPLIST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10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790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– Predicates &amp;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r>
              <a:rPr lang="en-US" dirty="0"/>
              <a:t>Predicates</a:t>
            </a:r>
          </a:p>
          <a:p>
            <a:pPr lvl="1"/>
            <a:r>
              <a:rPr lang="en-US" dirty="0"/>
              <a:t>CONTAINS</a:t>
            </a:r>
          </a:p>
          <a:p>
            <a:pPr lvl="1"/>
            <a:r>
              <a:rPr lang="en-US" dirty="0"/>
              <a:t>FULLTEXT</a:t>
            </a:r>
          </a:p>
          <a:p>
            <a:r>
              <a:rPr lang="en-US" dirty="0"/>
              <a:t>Table-Valued Functions</a:t>
            </a:r>
          </a:p>
          <a:p>
            <a:pPr lvl="1"/>
            <a:r>
              <a:rPr lang="en-US" dirty="0"/>
              <a:t>CONTAINSTABLE &amp; FULLTEXTTABLE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11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4043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459053" y="1600200"/>
            <a:ext cx="8229601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</a:rPr>
              <a:t>Classic SQL Search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Names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Address1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'%Houston%'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Address2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'%Houston%'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'%Houston%'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City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'%Houston%'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'%Houston%'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Zip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'%Houston%'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Country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'%Houston%'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Fax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'%Houston%'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Telephone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'%Houston%'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– Predicates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12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88472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– Predicates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6139" y="1454749"/>
            <a:ext cx="6943232" cy="406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</a:rPr>
              <a:t>Full Text Equivalent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*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/>
              </a:rPr>
              <a:t>Names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CONTAINS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'Houston'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13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12153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– Predicates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506682"/>
            <a:ext cx="8229601" cy="444730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Names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CONTAINS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((*),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'Engineer'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Names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FREETEXT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((*),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'Engineer'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14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5728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–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193" y="1506682"/>
            <a:ext cx="8718380" cy="4447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Names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/>
              </a:rPr>
              <a:t>n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/>
              </a:rPr>
              <a:t>INNER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JOIN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CONTAINSTABLE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Names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,(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Name</a:t>
            </a:r>
            <a:r>
              <a:rPr lang="en-US" sz="2000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City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'Houston'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8080"/>
                </a:solidFill>
                <a:latin typeface="Consolas"/>
              </a:rPr>
              <a:t>ft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/>
              </a:rPr>
              <a:t>ft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 dirty="0">
                <a:solidFill>
                  <a:srgbClr val="008080"/>
                </a:solidFill>
                <a:latin typeface="Consolas"/>
              </a:rPr>
              <a:t>[KEY]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n</a:t>
            </a:r>
            <a:r>
              <a:rPr lang="en-US" sz="20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NAME_ID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ORDER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RANK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DESC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15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08955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Tips – Stoplists/Stopwords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r>
              <a:rPr lang="en-US" dirty="0"/>
              <a:t>Words which are tossed out by the FTS engine for various reasons</a:t>
            </a:r>
          </a:p>
          <a:p>
            <a:r>
              <a:rPr lang="en-US" dirty="0"/>
              <a:t>Each language has its own set of stopwords</a:t>
            </a:r>
          </a:p>
          <a:p>
            <a:r>
              <a:rPr lang="en-US" dirty="0"/>
              <a:t>Can be easily tailored to meet the needs of an organization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16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4777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Tips – Stoplists/Stopwords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dm_fts_parser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 "Houston and Built" 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1033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0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0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17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84280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Tips – Stoplists/Stopwords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FULLTEXT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STOPLIST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/>
              </a:rPr>
              <a:t>CustomStop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STOPLIST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fulltext_stoplists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fulltext_stopwords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language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'English'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ALTER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FULLTEXT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/>
              </a:rPr>
              <a:t>Names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STOPLIST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/>
              </a:rPr>
              <a:t>CustomStop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ALTER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FULLTEXT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STOPLIST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/>
              </a:rPr>
              <a:t>CustomStop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DROP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'can'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LANGUAGE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'English'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18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69349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Tips - Thesauruses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US" dirty="0"/>
              <a:t>Can be used to provide alternate search terms or replace terms entirely</a:t>
            </a:r>
          </a:p>
          <a:p>
            <a:r>
              <a:rPr lang="en-US" dirty="0"/>
              <a:t>Not quite fully integrated into SQL Engine yet but easy to get to nonetheless</a:t>
            </a:r>
          </a:p>
          <a:p>
            <a:r>
              <a:rPr lang="en-US" dirty="0"/>
              <a:t>Used in FREETEXT searches by default and CONTAINS searches using a FORMSOF clause</a:t>
            </a:r>
          </a:p>
          <a:p>
            <a:r>
              <a:rPr lang="en-US" dirty="0"/>
              <a:t>Language specific or global thesaurus</a:t>
            </a:r>
          </a:p>
          <a:p>
            <a:r>
              <a:rPr lang="en-US" dirty="0"/>
              <a:t>Default location: </a:t>
            </a:r>
            <a:r>
              <a:rPr lang="en-US" sz="2000" i="1" dirty="0"/>
              <a:t>&lt;</a:t>
            </a:r>
            <a:r>
              <a:rPr lang="en-US" sz="2000" i="1" dirty="0" err="1"/>
              <a:t>SQL_Server_data_files_path</a:t>
            </a:r>
            <a:r>
              <a:rPr lang="en-US" sz="2000" i="1" dirty="0"/>
              <a:t>&gt;</a:t>
            </a:r>
            <a:r>
              <a:rPr lang="en-US" sz="2000" dirty="0"/>
              <a:t>\</a:t>
            </a:r>
            <a:r>
              <a:rPr lang="en-US" sz="2000" dirty="0" err="1"/>
              <a:t>MSSQLxx.MSSQLSERVER</a:t>
            </a:r>
            <a:r>
              <a:rPr lang="en-US" sz="2000" dirty="0"/>
              <a:t>\MSSQL\FTDATA\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19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66610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Kris Hokanson?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Sr. BI Systems Developer for Kelsey-Seybold Clinics</a:t>
            </a:r>
          </a:p>
          <a:p>
            <a:r>
              <a:rPr lang="en-US" dirty="0"/>
              <a:t>SQL Server user since 1998 on SQL 7</a:t>
            </a:r>
          </a:p>
          <a:p>
            <a:r>
              <a:rPr lang="en-US" dirty="0"/>
              <a:t>Projects range from simple database design and existing performance improvement to advanced BI integration solutions using SSIS</a:t>
            </a:r>
          </a:p>
          <a:p>
            <a:endParaRPr lang="en-US" dirty="0"/>
          </a:p>
          <a:p>
            <a:r>
              <a:rPr lang="en-US" dirty="0"/>
              <a:t>Email: kris386@gmail.com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Tips - Thesauruses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&lt;XML ID="Microsoft Search Thesaurus"&gt;</a:t>
            </a:r>
          </a:p>
          <a:p>
            <a:pPr marL="0" indent="0">
              <a:buNone/>
            </a:pPr>
            <a:r>
              <a:rPr lang="en-US" dirty="0"/>
              <a:t>    &lt;thesaurus </a:t>
            </a:r>
            <a:r>
              <a:rPr lang="en-US" dirty="0" err="1"/>
              <a:t>xmlns</a:t>
            </a:r>
            <a:r>
              <a:rPr lang="en-US" dirty="0"/>
              <a:t>="</a:t>
            </a:r>
            <a:r>
              <a:rPr lang="en-US" dirty="0" err="1"/>
              <a:t>x-schema:tsSchema.xml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diacritics_sensitive</a:t>
            </a:r>
            <a:r>
              <a:rPr lang="en-US" dirty="0"/>
              <a:t>&gt;0&lt;/</a:t>
            </a:r>
            <a:r>
              <a:rPr lang="en-US" dirty="0" err="1"/>
              <a:t>diacritics_sensitive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 &lt;replacement&gt;</a:t>
            </a:r>
          </a:p>
          <a:p>
            <a:pPr marL="0" indent="0">
              <a:buNone/>
            </a:pPr>
            <a:r>
              <a:rPr lang="en-US" dirty="0"/>
              <a:t>            &lt;pat&gt;NT5&lt;/pat&gt;</a:t>
            </a:r>
          </a:p>
          <a:p>
            <a:pPr marL="0" indent="0">
              <a:buNone/>
            </a:pPr>
            <a:r>
              <a:rPr lang="en-US" dirty="0"/>
              <a:t>            &lt;pat&gt;W2K&lt;/pat&gt;</a:t>
            </a:r>
          </a:p>
          <a:p>
            <a:pPr marL="0" indent="0">
              <a:buNone/>
            </a:pPr>
            <a:r>
              <a:rPr lang="en-US" dirty="0"/>
              <a:t>            &lt;sub&gt;Windows 2000&lt;/sub&gt;</a:t>
            </a:r>
          </a:p>
          <a:p>
            <a:pPr marL="0" indent="0">
              <a:buNone/>
            </a:pPr>
            <a:r>
              <a:rPr lang="en-US" dirty="0"/>
              <a:t>        &lt;/replacement&gt;</a:t>
            </a:r>
          </a:p>
          <a:p>
            <a:pPr marL="0" indent="0">
              <a:buNone/>
            </a:pPr>
            <a:r>
              <a:rPr lang="en-US" dirty="0"/>
              <a:t>        &lt;expansion&gt;</a:t>
            </a:r>
          </a:p>
          <a:p>
            <a:pPr marL="0" indent="0">
              <a:buNone/>
            </a:pPr>
            <a:r>
              <a:rPr lang="en-US" dirty="0"/>
              <a:t>            &lt;sub&gt;can&lt;/sub&gt;</a:t>
            </a:r>
          </a:p>
          <a:p>
            <a:pPr marL="0" indent="0">
              <a:buNone/>
            </a:pPr>
            <a:r>
              <a:rPr lang="en-US" dirty="0"/>
              <a:t>            &lt;sub&gt;</a:t>
            </a:r>
            <a:r>
              <a:rPr lang="en-US" dirty="0" err="1"/>
              <a:t>canada</a:t>
            </a:r>
            <a:r>
              <a:rPr lang="en-US" dirty="0"/>
              <a:t>&lt;/sub&gt;</a:t>
            </a:r>
          </a:p>
          <a:p>
            <a:pPr marL="0" indent="0">
              <a:buNone/>
            </a:pPr>
            <a:r>
              <a:rPr lang="en-US" dirty="0"/>
              <a:t>        &lt;/expansion&gt;</a:t>
            </a:r>
          </a:p>
          <a:p>
            <a:pPr marL="0" indent="0">
              <a:buNone/>
            </a:pPr>
            <a:r>
              <a:rPr lang="en-US" dirty="0"/>
              <a:t>    &lt;/thesaurus&gt;</a:t>
            </a:r>
          </a:p>
          <a:p>
            <a:pPr marL="0" indent="0">
              <a:buNone/>
            </a:pPr>
            <a:r>
              <a:rPr lang="en-US" dirty="0"/>
              <a:t>&lt;/XML&gt;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20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4950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Tips - Filters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r>
              <a:rPr lang="en-US" dirty="0"/>
              <a:t>Components which allow SQL Server to decipher files saved in varbinary fields</a:t>
            </a:r>
          </a:p>
          <a:p>
            <a:r>
              <a:rPr lang="en-US" dirty="0"/>
              <a:t>DLL files shared by all Microsoft search tools</a:t>
            </a:r>
          </a:p>
          <a:p>
            <a:r>
              <a:rPr lang="en-US" dirty="0"/>
              <a:t>SQL Server comes stocked with several common ones for interpreting the basic files</a:t>
            </a:r>
          </a:p>
          <a:p>
            <a:r>
              <a:rPr lang="en-US" dirty="0"/>
              <a:t>Can quickly turn on 3</a:t>
            </a:r>
            <a:r>
              <a:rPr lang="en-US" baseline="30000" dirty="0"/>
              <a:t>rd</a:t>
            </a:r>
            <a:r>
              <a:rPr lang="en-US" dirty="0"/>
              <a:t> party filters installed at the OS level.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21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0192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Tips - Filters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3953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</a:t>
            </a:r>
            <a:r>
              <a:rPr lang="en-US" dirty="0">
                <a:solidFill>
                  <a:srgbClr val="80808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US" dirty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fulltext_document_types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Books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CONTAINS</a:t>
            </a:r>
            <a:r>
              <a:rPr lang="en-US" dirty="0">
                <a:solidFill>
                  <a:srgbClr val="80808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(*,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'SQL'</a:t>
            </a:r>
            <a:r>
              <a:rPr lang="en-US" dirty="0">
                <a:solidFill>
                  <a:srgbClr val="80808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22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9227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Tips - Filters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EXEC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sp_fulltext_service</a:t>
            </a:r>
            <a:r>
              <a:rPr lang="en-US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'load_os_resources'</a:t>
            </a:r>
            <a:r>
              <a:rPr lang="en-US" dirty="0">
                <a:solidFill>
                  <a:srgbClr val="80808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en-US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EXEC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sp_fulltext_service</a:t>
            </a:r>
            <a:r>
              <a:rPr lang="en-US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update_languages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NULL;</a:t>
            </a:r>
            <a:endParaRPr lang="en-US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23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92168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Tricks - Warning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Some of these methods are known to the state of California to cause poor insert/update query execution, violate several principals of relational design and use unnecessarily high amounts of disk space.  Use at your own risk.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24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487503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Tricks – Derived Columns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r>
              <a:rPr lang="en-US" dirty="0"/>
              <a:t>Can help make full text searches on a single table more closely mimic a standard where clause</a:t>
            </a:r>
          </a:p>
          <a:p>
            <a:r>
              <a:rPr lang="en-US" dirty="0"/>
              <a:t>Allow for easier matching on all search parameters at once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25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65682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Tricks – Derived Columns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*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[dbo]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[Names]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CONTAINS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((*),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'Houston AND holdings AND McKinney'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26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02373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Tricks – Derived Columns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ALTER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[dbo]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[Names]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ADD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/>
              </a:rPr>
              <a:t>AllText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ISNULL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[Address1]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 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ISNULL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[Address2]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 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ISNULL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[City]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 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ISNULL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[State]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 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ISNULL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[Zip]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 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ISNULL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[Country]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 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ISNULL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[Name]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 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ISNULL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[Telephone]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PERSISTED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27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81836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Tricks – Indexed Views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r>
              <a:rPr lang="en-US" dirty="0"/>
              <a:t>Handy when trying to search multiple tables at once</a:t>
            </a:r>
          </a:p>
          <a:p>
            <a:r>
              <a:rPr lang="en-US" dirty="0"/>
              <a:t>Tricky but potentially very useful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28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9717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Tricks – Indexed Views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*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[dbo]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Consolas"/>
              </a:rPr>
              <a:t>vName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]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CONTAINS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((*),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'Houston AND Holdings AND McKinney'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29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95136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5/14/2016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0" y="903288"/>
            <a:ext cx="3624263" cy="1001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Visit the Sponsor tables to enter their end of day raffles.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656" y="2013856"/>
            <a:ext cx="34072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Turn in your completed Event Evaluation form at the end of the day in the Registration area to be entered in additional drawings.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Want more free training? Check out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Houston Area SQL Server User Group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which meets on the 2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Tuesday of each month. Details at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hlinkClick r:id="rId2"/>
              </a:rPr>
              <a:t>http://houston.sqlpass.org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656" y="381000"/>
            <a:ext cx="362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Thank You Sponsors!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395" y="261257"/>
            <a:ext cx="5390606" cy="5320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811" y="1125875"/>
            <a:ext cx="614636" cy="4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6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Tricks – Multiple Searches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r>
              <a:rPr lang="en-US" dirty="0"/>
              <a:t>Poor (or impatient) man’s MDM solution</a:t>
            </a:r>
          </a:p>
          <a:p>
            <a:endParaRPr lang="en-US" dirty="0"/>
          </a:p>
          <a:p>
            <a:r>
              <a:rPr lang="en-US" dirty="0"/>
              <a:t>Cannot use outer apply with FTS table valued functions</a:t>
            </a:r>
          </a:p>
          <a:p>
            <a:endParaRPr lang="en-US" dirty="0"/>
          </a:p>
          <a:p>
            <a:r>
              <a:rPr lang="en-US" dirty="0"/>
              <a:t>Instead use cursors to execute individual searches, store results in temp table/variable and join back to destination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30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43035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r>
              <a:rPr lang="en-US" dirty="0"/>
              <a:t>Coles, Michael, and Hilary Cotter. </a:t>
            </a:r>
            <a:r>
              <a:rPr lang="en-US" i="1" dirty="0"/>
              <a:t>Pro full-text search in SQL Server 2008</a:t>
            </a:r>
            <a:r>
              <a:rPr lang="en-US" dirty="0"/>
              <a:t>. Berkeley, CA: </a:t>
            </a:r>
            <a:r>
              <a:rPr lang="en-US" dirty="0" err="1"/>
              <a:t>Apress</a:t>
            </a:r>
            <a:r>
              <a:rPr lang="en-US" dirty="0"/>
              <a:t>, 2009. Print.</a:t>
            </a:r>
          </a:p>
          <a:p>
            <a:r>
              <a:rPr lang="en-US" dirty="0"/>
              <a:t>" Full-Text Search (SQL Server)." </a:t>
            </a:r>
            <a:r>
              <a:rPr lang="en-US" i="1" dirty="0"/>
              <a:t>MSDN – Explore Windows, Web, Cloud, and Windows Phone Software Development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21 Apr. 2012. &lt;http://msdn.microsoft.com/en-us/library/ms142571.aspx&gt;.</a:t>
            </a:r>
          </a:p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31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06357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Questions/comments/snide remarks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24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8408" y="2487634"/>
            <a:ext cx="7925349" cy="175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Kris Hokanson</a:t>
            </a:r>
          </a:p>
          <a:p>
            <a:pPr>
              <a:buNone/>
            </a:pPr>
            <a:r>
              <a:rPr lang="en-US" dirty="0"/>
              <a:t>kris386@gmail.com</a:t>
            </a:r>
          </a:p>
        </p:txBody>
      </p:sp>
    </p:spTree>
    <p:extLst>
      <p:ext uri="{BB962C8B-B14F-4D97-AF65-F5344CB8AC3E}">
        <p14:creationId xmlns:p14="http://schemas.microsoft.com/office/powerpoint/2010/main" val="33132855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here?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Integrated Full Text Search (iFTS) is (and isn’t)</a:t>
            </a:r>
          </a:p>
          <a:p>
            <a:r>
              <a:rPr lang="en-US" dirty="0"/>
              <a:t>The Basics</a:t>
            </a:r>
          </a:p>
          <a:p>
            <a:pPr lvl="1"/>
            <a:r>
              <a:rPr lang="en-US" dirty="0"/>
              <a:t>Full Text Catalogs &amp; Indexes</a:t>
            </a:r>
          </a:p>
          <a:p>
            <a:pPr lvl="1"/>
            <a:r>
              <a:rPr lang="en-US" dirty="0"/>
              <a:t>Predicates &amp; Functions</a:t>
            </a:r>
          </a:p>
          <a:p>
            <a:r>
              <a:rPr lang="en-US" dirty="0"/>
              <a:t>The Tips</a:t>
            </a:r>
          </a:p>
          <a:p>
            <a:pPr lvl="1"/>
            <a:r>
              <a:rPr lang="en-US" dirty="0"/>
              <a:t>Stoplists</a:t>
            </a:r>
          </a:p>
          <a:p>
            <a:pPr lvl="1"/>
            <a:r>
              <a:rPr lang="en-US" dirty="0"/>
              <a:t>Thesauruses</a:t>
            </a:r>
          </a:p>
          <a:p>
            <a:pPr lvl="1"/>
            <a:r>
              <a:rPr lang="en-US" dirty="0"/>
              <a:t>Filters</a:t>
            </a:r>
          </a:p>
          <a:p>
            <a:r>
              <a:rPr lang="en-US" dirty="0"/>
              <a:t>The Tricks</a:t>
            </a:r>
          </a:p>
          <a:p>
            <a:pPr lvl="1"/>
            <a:r>
              <a:rPr lang="en-US" dirty="0"/>
              <a:t>WARNING</a:t>
            </a:r>
          </a:p>
          <a:p>
            <a:pPr lvl="1"/>
            <a:r>
              <a:rPr lang="en-US" dirty="0"/>
              <a:t>Derived columns</a:t>
            </a:r>
          </a:p>
          <a:p>
            <a:pPr lvl="1"/>
            <a:r>
              <a:rPr lang="en-US" dirty="0"/>
              <a:t>Indexed Views</a:t>
            </a:r>
          </a:p>
          <a:p>
            <a:pPr lvl="1"/>
            <a:r>
              <a:rPr lang="en-US" dirty="0"/>
              <a:t>Multiple Searches via cursors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4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4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4" dur="500" autoRev="1" fill="remove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autoRev="1" fill="remove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500" autoRev="1" fill="remove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autoRev="1" fill="remove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19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iFTS?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r>
              <a:rPr lang="en-US" dirty="0"/>
              <a:t>A tool for performing common language based searches against textual data</a:t>
            </a:r>
          </a:p>
          <a:p>
            <a:r>
              <a:rPr lang="en-US" dirty="0"/>
              <a:t>A way to catalog and index the contents of unstructured data within a relational database</a:t>
            </a:r>
          </a:p>
          <a:p>
            <a:r>
              <a:rPr lang="en-US" dirty="0"/>
              <a:t>A method for simplifying global searches across many columns in one or more tables</a:t>
            </a:r>
          </a:p>
          <a:p>
            <a:r>
              <a:rPr lang="en-US" dirty="0"/>
              <a:t>Is not a real-time solution for immediate exact matching in high transaction volume environments</a:t>
            </a:r>
          </a:p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5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– Full Text Catalogs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r>
              <a:rPr lang="en-US" dirty="0"/>
              <a:t>Contained at the database level as opposed to being an object within a table</a:t>
            </a:r>
          </a:p>
          <a:p>
            <a:r>
              <a:rPr lang="en-US" dirty="0"/>
              <a:t>Contain listing of all tables and columns included in the full text indexes</a:t>
            </a:r>
          </a:p>
          <a:p>
            <a:r>
              <a:rPr lang="en-US" dirty="0"/>
              <a:t>As of SQL 2008 are stored as containers within the database</a:t>
            </a:r>
          </a:p>
          <a:p>
            <a:r>
              <a:rPr lang="en-US" dirty="0"/>
              <a:t>Like any table, storage location should be well thought out</a:t>
            </a:r>
          </a:p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6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0303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– Full Text Catalogs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7</a:t>
            </a:fld>
            <a:r>
              <a:rPr lang="en-US" dirty="0"/>
              <a:t>  |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" y="1964315"/>
            <a:ext cx="42346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16" y="1417638"/>
            <a:ext cx="4822784" cy="432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14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– Full Text Catalogs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FULLTEXT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CATALOG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[iFTSExample]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ACCENT_SENSITIVITY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OFF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8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82677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– Full Text Indexes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iFTS Tips &amp; Tricks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9</a:t>
            </a:fld>
            <a:r>
              <a:rPr lang="en-US" dirty="0"/>
              <a:t>  |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2" y="1600201"/>
            <a:ext cx="428206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10" y="1417638"/>
            <a:ext cx="4909190" cy="4664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6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1276</Words>
  <Application>Microsoft Office PowerPoint</Application>
  <PresentationFormat>On-screen Show (4:3)</PresentationFormat>
  <Paragraphs>250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Consolas</vt:lpstr>
      <vt:lpstr>Tahoma</vt:lpstr>
      <vt:lpstr>Wingdings</vt:lpstr>
      <vt:lpstr>Office Theme</vt:lpstr>
      <vt:lpstr>2_Office Theme</vt:lpstr>
      <vt:lpstr>Beyond the Where</vt:lpstr>
      <vt:lpstr>Who is Kris Hokanson?</vt:lpstr>
      <vt:lpstr>PowerPoint Presentation</vt:lpstr>
      <vt:lpstr>What are we doing here?</vt:lpstr>
      <vt:lpstr>What is iFTS?</vt:lpstr>
      <vt:lpstr>The Basics – Full Text Catalogs</vt:lpstr>
      <vt:lpstr>The Basics – Full Text Catalogs</vt:lpstr>
      <vt:lpstr>The Basics – Full Text Catalogs</vt:lpstr>
      <vt:lpstr>The Basics – Full Text Indexes</vt:lpstr>
      <vt:lpstr>The Basics – Full Text Indexes</vt:lpstr>
      <vt:lpstr>The Basics – Predicates &amp; Functions</vt:lpstr>
      <vt:lpstr>The Basics – Predicates</vt:lpstr>
      <vt:lpstr>The Basics – Predicates</vt:lpstr>
      <vt:lpstr>The Basics – Predicates</vt:lpstr>
      <vt:lpstr>The Basics – Functions</vt:lpstr>
      <vt:lpstr>The Tips – Stoplists/Stopwords</vt:lpstr>
      <vt:lpstr>The Tips – Stoplists/Stopwords</vt:lpstr>
      <vt:lpstr>The Tips – Stoplists/Stopwords</vt:lpstr>
      <vt:lpstr>The Tips - Thesauruses</vt:lpstr>
      <vt:lpstr>The Tips - Thesauruses</vt:lpstr>
      <vt:lpstr>The Tips - Filters</vt:lpstr>
      <vt:lpstr>The Tips - Filters</vt:lpstr>
      <vt:lpstr>The Tips - Filters</vt:lpstr>
      <vt:lpstr>The Tricks - Warning</vt:lpstr>
      <vt:lpstr>The Tricks – Derived Columns</vt:lpstr>
      <vt:lpstr>The Tricks – Derived Columns</vt:lpstr>
      <vt:lpstr>The Tricks – Derived Columns</vt:lpstr>
      <vt:lpstr>The Tricks – Indexed Views</vt:lpstr>
      <vt:lpstr>The Tricks – Indexed Views</vt:lpstr>
      <vt:lpstr>The Tricks – Multiple Searches</vt:lpstr>
      <vt:lpstr>Further Reading</vt:lpstr>
      <vt:lpstr>Questions/comments/snide remarks </vt:lpstr>
      <vt:lpstr>Thank you!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Hokanson</dc:creator>
  <cp:lastModifiedBy>KrisHLaptop</cp:lastModifiedBy>
  <cp:revision>118</cp:revision>
  <dcterms:created xsi:type="dcterms:W3CDTF">2011-08-19T20:30:49Z</dcterms:created>
  <dcterms:modified xsi:type="dcterms:W3CDTF">2016-05-14T20:00:30Z</dcterms:modified>
</cp:coreProperties>
</file>