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68" r:id="rId4"/>
    <p:sldId id="269" r:id="rId5"/>
    <p:sldId id="272" r:id="rId6"/>
    <p:sldId id="274" r:id="rId7"/>
    <p:sldId id="276" r:id="rId8"/>
    <p:sldId id="275" r:id="rId9"/>
    <p:sldId id="277" r:id="rId10"/>
    <p:sldId id="278" r:id="rId11"/>
    <p:sldId id="279" r:id="rId12"/>
    <p:sldId id="280" r:id="rId13"/>
    <p:sldId id="282" r:id="rId14"/>
    <p:sldId id="281" r:id="rId15"/>
    <p:sldId id="292" r:id="rId16"/>
    <p:sldId id="283" r:id="rId17"/>
    <p:sldId id="293" r:id="rId18"/>
    <p:sldId id="294" r:id="rId19"/>
    <p:sldId id="295" r:id="rId20"/>
    <p:sldId id="296" r:id="rId21"/>
    <p:sldId id="273" r:id="rId22"/>
    <p:sldId id="284" r:id="rId23"/>
    <p:sldId id="271" r:id="rId24"/>
    <p:sldId id="285" r:id="rId25"/>
    <p:sldId id="286" r:id="rId26"/>
    <p:sldId id="287" r:id="rId27"/>
    <p:sldId id="288" r:id="rId28"/>
    <p:sldId id="289" r:id="rId29"/>
    <p:sldId id="290" r:id="rId30"/>
    <p:sldId id="291" r:id="rId31"/>
    <p:sldId id="297" r:id="rId32"/>
    <p:sldId id="298" r:id="rId33"/>
    <p:sldId id="299" r:id="rId34"/>
    <p:sldId id="300" r:id="rId35"/>
    <p:sldId id="301" r:id="rId36"/>
    <p:sldId id="302" r:id="rId37"/>
    <p:sldId id="303" r:id="rId38"/>
    <p:sldId id="305" r:id="rId39"/>
    <p:sldId id="304" r:id="rId40"/>
    <p:sldId id="306" r:id="rId41"/>
    <p:sldId id="307" r:id="rId42"/>
    <p:sldId id="308" r:id="rId43"/>
    <p:sldId id="309" r:id="rId44"/>
    <p:sldId id="310" r:id="rId45"/>
    <p:sldId id="311" r:id="rId46"/>
    <p:sldId id="312" r:id="rId47"/>
    <p:sldId id="257" r:id="rId48"/>
    <p:sldId id="258" r:id="rId49"/>
    <p:sldId id="260" r:id="rId50"/>
    <p:sldId id="261" r:id="rId51"/>
    <p:sldId id="259" r:id="rId52"/>
    <p:sldId id="262" r:id="rId53"/>
    <p:sldId id="263" r:id="rId54"/>
    <p:sldId id="264"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265"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173"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9BA11F-929E-430D-A4CC-818D3397A97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6E26B3A-2553-4028-BE49-9E779904D7B2}">
      <dgm:prSet/>
      <dgm:spPr/>
      <dgm:t>
        <a:bodyPr/>
        <a:lstStyle/>
        <a:p>
          <a:pPr rtl="0"/>
          <a:r>
            <a:rPr lang="en-US" dirty="0" smtClean="0"/>
            <a:t>Physical Server</a:t>
          </a:r>
          <a:endParaRPr lang="en-US" dirty="0"/>
        </a:p>
      </dgm:t>
    </dgm:pt>
    <dgm:pt modelId="{E1AFF5CA-F2DE-4D98-AA80-E8EC7BFD9F51}" type="parTrans" cxnId="{DD2FE170-8A24-4385-A435-01B1609A7C9A}">
      <dgm:prSet/>
      <dgm:spPr/>
      <dgm:t>
        <a:bodyPr/>
        <a:lstStyle/>
        <a:p>
          <a:endParaRPr lang="en-US"/>
        </a:p>
      </dgm:t>
    </dgm:pt>
    <dgm:pt modelId="{3D076058-D7CC-4A6D-B696-A9FF0D7C1BA9}" type="sibTrans" cxnId="{DD2FE170-8A24-4385-A435-01B1609A7C9A}">
      <dgm:prSet/>
      <dgm:spPr/>
      <dgm:t>
        <a:bodyPr/>
        <a:lstStyle/>
        <a:p>
          <a:endParaRPr lang="en-US"/>
        </a:p>
      </dgm:t>
    </dgm:pt>
    <dgm:pt modelId="{A71B55E8-81A4-460B-BCCD-49153145D057}">
      <dgm:prSet/>
      <dgm:spPr/>
      <dgm:t>
        <a:bodyPr/>
        <a:lstStyle/>
        <a:p>
          <a:pPr rtl="0"/>
          <a:r>
            <a:rPr lang="en-US" dirty="0" smtClean="0"/>
            <a:t>Disk Layout</a:t>
          </a:r>
          <a:endParaRPr lang="en-US" dirty="0"/>
        </a:p>
      </dgm:t>
    </dgm:pt>
    <dgm:pt modelId="{4335C3F1-50BA-4D5F-BCA0-99D5DA813A22}" type="parTrans" cxnId="{E7383569-5478-4513-ACC3-5F0DD68F6CD0}">
      <dgm:prSet/>
      <dgm:spPr/>
      <dgm:t>
        <a:bodyPr/>
        <a:lstStyle/>
        <a:p>
          <a:endParaRPr lang="en-US"/>
        </a:p>
      </dgm:t>
    </dgm:pt>
    <dgm:pt modelId="{B69637CE-AE69-4B5F-8B59-1453D04D6DF0}" type="sibTrans" cxnId="{E7383569-5478-4513-ACC3-5F0DD68F6CD0}">
      <dgm:prSet/>
      <dgm:spPr/>
      <dgm:t>
        <a:bodyPr/>
        <a:lstStyle/>
        <a:p>
          <a:endParaRPr lang="en-US"/>
        </a:p>
      </dgm:t>
    </dgm:pt>
    <dgm:pt modelId="{F1DE42A1-6E05-4985-B0FD-A3F7B4FCFB33}">
      <dgm:prSet/>
      <dgm:spPr/>
      <dgm:t>
        <a:bodyPr/>
        <a:lstStyle/>
        <a:p>
          <a:pPr rtl="0"/>
          <a:r>
            <a:rPr lang="en-US" dirty="0" smtClean="0"/>
            <a:t>Virtual Log Fragmentation</a:t>
          </a:r>
          <a:endParaRPr lang="en-US" dirty="0"/>
        </a:p>
      </dgm:t>
    </dgm:pt>
    <dgm:pt modelId="{AC2D449D-AD9E-4693-BB81-9EB4F0E62C7D}" type="parTrans" cxnId="{8B35A08F-EACF-4CB4-BF82-149EB051A612}">
      <dgm:prSet/>
      <dgm:spPr/>
      <dgm:t>
        <a:bodyPr/>
        <a:lstStyle/>
        <a:p>
          <a:endParaRPr lang="en-US"/>
        </a:p>
      </dgm:t>
    </dgm:pt>
    <dgm:pt modelId="{0E5E8488-268D-402C-9418-1CBACE2FA435}" type="sibTrans" cxnId="{8B35A08F-EACF-4CB4-BF82-149EB051A612}">
      <dgm:prSet/>
      <dgm:spPr/>
      <dgm:t>
        <a:bodyPr/>
        <a:lstStyle/>
        <a:p>
          <a:endParaRPr lang="en-US"/>
        </a:p>
      </dgm:t>
    </dgm:pt>
    <dgm:pt modelId="{D49C7728-1BD4-43BD-9D38-617ADD38B8AB}">
      <dgm:prSet/>
      <dgm:spPr/>
      <dgm:t>
        <a:bodyPr/>
        <a:lstStyle/>
        <a:p>
          <a:pPr rtl="0"/>
          <a:r>
            <a:rPr lang="en-US" dirty="0" smtClean="0"/>
            <a:t>Wait Stats</a:t>
          </a:r>
          <a:endParaRPr lang="en-US" dirty="0"/>
        </a:p>
      </dgm:t>
    </dgm:pt>
    <dgm:pt modelId="{71F172A8-FF40-4453-9F02-4343E5C19DDF}" type="parTrans" cxnId="{C44D1A36-3DEC-4502-8AE5-DE8D558CDBE1}">
      <dgm:prSet/>
      <dgm:spPr/>
      <dgm:t>
        <a:bodyPr/>
        <a:lstStyle/>
        <a:p>
          <a:endParaRPr lang="en-US"/>
        </a:p>
      </dgm:t>
    </dgm:pt>
    <dgm:pt modelId="{B8B46D2C-FAE2-4B17-AEC0-41F555C785F6}" type="sibTrans" cxnId="{C44D1A36-3DEC-4502-8AE5-DE8D558CDBE1}">
      <dgm:prSet/>
      <dgm:spPr/>
      <dgm:t>
        <a:bodyPr/>
        <a:lstStyle/>
        <a:p>
          <a:endParaRPr lang="en-US"/>
        </a:p>
      </dgm:t>
    </dgm:pt>
    <dgm:pt modelId="{25B1ACE5-122A-409F-933A-611A6349DF36}">
      <dgm:prSet/>
      <dgm:spPr/>
      <dgm:t>
        <a:bodyPr/>
        <a:lstStyle/>
        <a:p>
          <a:pPr rtl="0"/>
          <a:r>
            <a:rPr lang="en-US" dirty="0" smtClean="0"/>
            <a:t>Virtual File Stats</a:t>
          </a:r>
          <a:endParaRPr lang="en-US" dirty="0"/>
        </a:p>
      </dgm:t>
    </dgm:pt>
    <dgm:pt modelId="{ED4BD6BC-CE11-4A52-A56B-DD6E3B7B748D}" type="parTrans" cxnId="{29C902F1-55CE-4FDE-B2C9-881EF1065491}">
      <dgm:prSet/>
      <dgm:spPr/>
      <dgm:t>
        <a:bodyPr/>
        <a:lstStyle/>
        <a:p>
          <a:endParaRPr lang="en-US"/>
        </a:p>
      </dgm:t>
    </dgm:pt>
    <dgm:pt modelId="{9F82F8D6-1B23-4C92-9190-493DA92E4FB7}" type="sibTrans" cxnId="{29C902F1-55CE-4FDE-B2C9-881EF1065491}">
      <dgm:prSet/>
      <dgm:spPr/>
      <dgm:t>
        <a:bodyPr/>
        <a:lstStyle/>
        <a:p>
          <a:endParaRPr lang="en-US"/>
        </a:p>
      </dgm:t>
    </dgm:pt>
    <dgm:pt modelId="{753EB959-97AD-4351-9716-CF2FB56A811B}" type="pres">
      <dgm:prSet presAssocID="{2C9BA11F-929E-430D-A4CC-818D3397A970}" presName="Name0" presStyleCnt="0">
        <dgm:presLayoutVars>
          <dgm:dir/>
          <dgm:animLvl val="lvl"/>
          <dgm:resizeHandles val="exact"/>
        </dgm:presLayoutVars>
      </dgm:prSet>
      <dgm:spPr/>
      <dgm:t>
        <a:bodyPr/>
        <a:lstStyle/>
        <a:p>
          <a:endParaRPr lang="en-US"/>
        </a:p>
      </dgm:t>
    </dgm:pt>
    <dgm:pt modelId="{37D32306-BF25-4D24-8C9B-D158C6CCFF3B}" type="pres">
      <dgm:prSet presAssocID="{96E26B3A-2553-4028-BE49-9E779904D7B2}" presName="composite" presStyleCnt="0"/>
      <dgm:spPr/>
    </dgm:pt>
    <dgm:pt modelId="{62B33904-AE9C-48E7-A683-51ED4DE4CAA6}" type="pres">
      <dgm:prSet presAssocID="{96E26B3A-2553-4028-BE49-9E779904D7B2}" presName="parTx" presStyleLbl="alignNode1" presStyleIdx="0" presStyleCnt="1" custScaleY="132826" custLinFactNeighborY="-8610">
        <dgm:presLayoutVars>
          <dgm:chMax val="0"/>
          <dgm:chPref val="0"/>
          <dgm:bulletEnabled val="1"/>
        </dgm:presLayoutVars>
      </dgm:prSet>
      <dgm:spPr/>
      <dgm:t>
        <a:bodyPr/>
        <a:lstStyle/>
        <a:p>
          <a:endParaRPr lang="en-US"/>
        </a:p>
      </dgm:t>
    </dgm:pt>
    <dgm:pt modelId="{B6A95392-E3E9-4151-8E86-DD178CF65F8E}" type="pres">
      <dgm:prSet presAssocID="{96E26B3A-2553-4028-BE49-9E779904D7B2}" presName="desTx" presStyleLbl="alignAccFollowNode1" presStyleIdx="0" presStyleCnt="1" custScaleY="100892" custLinFactNeighborY="12570">
        <dgm:presLayoutVars>
          <dgm:bulletEnabled val="1"/>
        </dgm:presLayoutVars>
      </dgm:prSet>
      <dgm:spPr/>
      <dgm:t>
        <a:bodyPr/>
        <a:lstStyle/>
        <a:p>
          <a:endParaRPr lang="en-US"/>
        </a:p>
      </dgm:t>
    </dgm:pt>
  </dgm:ptLst>
  <dgm:cxnLst>
    <dgm:cxn modelId="{DD2FE170-8A24-4385-A435-01B1609A7C9A}" srcId="{2C9BA11F-929E-430D-A4CC-818D3397A970}" destId="{96E26B3A-2553-4028-BE49-9E779904D7B2}" srcOrd="0" destOrd="0" parTransId="{E1AFF5CA-F2DE-4D98-AA80-E8EC7BFD9F51}" sibTransId="{3D076058-D7CC-4A6D-B696-A9FF0D7C1BA9}"/>
    <dgm:cxn modelId="{E7383569-5478-4513-ACC3-5F0DD68F6CD0}" srcId="{96E26B3A-2553-4028-BE49-9E779904D7B2}" destId="{A71B55E8-81A4-460B-BCCD-49153145D057}" srcOrd="0" destOrd="0" parTransId="{4335C3F1-50BA-4D5F-BCA0-99D5DA813A22}" sibTransId="{B69637CE-AE69-4B5F-8B59-1453D04D6DF0}"/>
    <dgm:cxn modelId="{CA517212-48B0-4694-837B-8DCEDFB58F6D}" type="presOf" srcId="{25B1ACE5-122A-409F-933A-611A6349DF36}" destId="{B6A95392-E3E9-4151-8E86-DD178CF65F8E}" srcOrd="0" destOrd="3" presId="urn:microsoft.com/office/officeart/2005/8/layout/hList1"/>
    <dgm:cxn modelId="{29C902F1-55CE-4FDE-B2C9-881EF1065491}" srcId="{96E26B3A-2553-4028-BE49-9E779904D7B2}" destId="{25B1ACE5-122A-409F-933A-611A6349DF36}" srcOrd="3" destOrd="0" parTransId="{ED4BD6BC-CE11-4A52-A56B-DD6E3B7B748D}" sibTransId="{9F82F8D6-1B23-4C92-9190-493DA92E4FB7}"/>
    <dgm:cxn modelId="{DEB1190A-AAB8-4E58-8F81-730B4511B60B}" type="presOf" srcId="{96E26B3A-2553-4028-BE49-9E779904D7B2}" destId="{62B33904-AE9C-48E7-A683-51ED4DE4CAA6}" srcOrd="0" destOrd="0" presId="urn:microsoft.com/office/officeart/2005/8/layout/hList1"/>
    <dgm:cxn modelId="{8DA3BE8A-C196-4DF7-8A35-CA8A63FB61C8}" type="presOf" srcId="{F1DE42A1-6E05-4985-B0FD-A3F7B4FCFB33}" destId="{B6A95392-E3E9-4151-8E86-DD178CF65F8E}" srcOrd="0" destOrd="1" presId="urn:microsoft.com/office/officeart/2005/8/layout/hList1"/>
    <dgm:cxn modelId="{BB26FF3E-81B9-492F-8B8D-B96AA4C9F507}" type="presOf" srcId="{D49C7728-1BD4-43BD-9D38-617ADD38B8AB}" destId="{B6A95392-E3E9-4151-8E86-DD178CF65F8E}" srcOrd="0" destOrd="2" presId="urn:microsoft.com/office/officeart/2005/8/layout/hList1"/>
    <dgm:cxn modelId="{8B35A08F-EACF-4CB4-BF82-149EB051A612}" srcId="{96E26B3A-2553-4028-BE49-9E779904D7B2}" destId="{F1DE42A1-6E05-4985-B0FD-A3F7B4FCFB33}" srcOrd="1" destOrd="0" parTransId="{AC2D449D-AD9E-4693-BB81-9EB4F0E62C7D}" sibTransId="{0E5E8488-268D-402C-9418-1CBACE2FA435}"/>
    <dgm:cxn modelId="{4B8F3B94-368E-4B6B-8385-1A8BA47E0EBD}" type="presOf" srcId="{A71B55E8-81A4-460B-BCCD-49153145D057}" destId="{B6A95392-E3E9-4151-8E86-DD178CF65F8E}" srcOrd="0" destOrd="0" presId="urn:microsoft.com/office/officeart/2005/8/layout/hList1"/>
    <dgm:cxn modelId="{C44D1A36-3DEC-4502-8AE5-DE8D558CDBE1}" srcId="{96E26B3A-2553-4028-BE49-9E779904D7B2}" destId="{D49C7728-1BD4-43BD-9D38-617ADD38B8AB}" srcOrd="2" destOrd="0" parTransId="{71F172A8-FF40-4453-9F02-4343E5C19DDF}" sibTransId="{B8B46D2C-FAE2-4B17-AEC0-41F555C785F6}"/>
    <dgm:cxn modelId="{5E0BF659-DCEC-41CA-A40D-0F4327D8E84A}" type="presOf" srcId="{2C9BA11F-929E-430D-A4CC-818D3397A970}" destId="{753EB959-97AD-4351-9716-CF2FB56A811B}" srcOrd="0" destOrd="0" presId="urn:microsoft.com/office/officeart/2005/8/layout/hList1"/>
    <dgm:cxn modelId="{FC7DB6BB-747F-4411-9542-49EB66E8CA59}" type="presParOf" srcId="{753EB959-97AD-4351-9716-CF2FB56A811B}" destId="{37D32306-BF25-4D24-8C9B-D158C6CCFF3B}" srcOrd="0" destOrd="0" presId="urn:microsoft.com/office/officeart/2005/8/layout/hList1"/>
    <dgm:cxn modelId="{313332AC-48AF-4C12-A891-B53128AA90F7}" type="presParOf" srcId="{37D32306-BF25-4D24-8C9B-D158C6CCFF3B}" destId="{62B33904-AE9C-48E7-A683-51ED4DE4CAA6}" srcOrd="0" destOrd="0" presId="urn:microsoft.com/office/officeart/2005/8/layout/hList1"/>
    <dgm:cxn modelId="{6EE95480-3910-4629-9BF5-9E470E82E591}" type="presParOf" srcId="{37D32306-BF25-4D24-8C9B-D158C6CCFF3B}" destId="{B6A95392-E3E9-4151-8E86-DD178CF65F8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EFC9DE-42C1-4D5F-8F2E-811ACD30A00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2793BC5-8AE9-4A8B-A2BD-9D072A02DC70}">
      <dgm:prSet custT="1"/>
      <dgm:spPr/>
      <dgm:t>
        <a:bodyPr/>
        <a:lstStyle/>
        <a:p>
          <a:pPr rtl="0"/>
          <a:r>
            <a:rPr lang="en-US" sz="2400" dirty="0" smtClean="0"/>
            <a:t>Consistency</a:t>
          </a:r>
          <a:endParaRPr lang="en-US" sz="2400" dirty="0"/>
        </a:p>
      </dgm:t>
    </dgm:pt>
    <dgm:pt modelId="{26486943-547A-4353-84DF-7FABF70945F8}" type="parTrans" cxnId="{97FE95C2-C1C7-4ED4-8A9B-E456AD984A16}">
      <dgm:prSet/>
      <dgm:spPr/>
      <dgm:t>
        <a:bodyPr/>
        <a:lstStyle/>
        <a:p>
          <a:endParaRPr lang="en-US"/>
        </a:p>
      </dgm:t>
    </dgm:pt>
    <dgm:pt modelId="{F7C0F8D3-B851-41FD-9DAE-9CB3123DC240}" type="sibTrans" cxnId="{97FE95C2-C1C7-4ED4-8A9B-E456AD984A16}">
      <dgm:prSet/>
      <dgm:spPr/>
      <dgm:t>
        <a:bodyPr/>
        <a:lstStyle/>
        <a:p>
          <a:endParaRPr lang="en-US"/>
        </a:p>
      </dgm:t>
    </dgm:pt>
    <dgm:pt modelId="{E1B59787-77EC-4443-A222-7565863C6058}">
      <dgm:prSet custT="1"/>
      <dgm:spPr/>
      <dgm:t>
        <a:bodyPr/>
        <a:lstStyle/>
        <a:p>
          <a:pPr rtl="0"/>
          <a:r>
            <a:rPr lang="en-US" sz="2400" dirty="0" smtClean="0"/>
            <a:t>Indexes</a:t>
          </a:r>
          <a:endParaRPr lang="en-US" sz="2400" dirty="0"/>
        </a:p>
      </dgm:t>
    </dgm:pt>
    <dgm:pt modelId="{35C203AF-21E4-4C38-AB8E-B2E6A431DDDB}" type="parTrans" cxnId="{7C1622E1-8F5B-43FD-AE05-A1B7873A503A}">
      <dgm:prSet/>
      <dgm:spPr/>
      <dgm:t>
        <a:bodyPr/>
        <a:lstStyle/>
        <a:p>
          <a:endParaRPr lang="en-US"/>
        </a:p>
      </dgm:t>
    </dgm:pt>
    <dgm:pt modelId="{8A05CA1F-2FEE-40E1-8DB8-3547B1D04A70}" type="sibTrans" cxnId="{7C1622E1-8F5B-43FD-AE05-A1B7873A503A}">
      <dgm:prSet/>
      <dgm:spPr/>
      <dgm:t>
        <a:bodyPr/>
        <a:lstStyle/>
        <a:p>
          <a:endParaRPr lang="en-US"/>
        </a:p>
      </dgm:t>
    </dgm:pt>
    <dgm:pt modelId="{5A0764F3-6F0F-4933-B9DD-11C8714481BB}">
      <dgm:prSet custT="1"/>
      <dgm:spPr/>
      <dgm:t>
        <a:bodyPr/>
        <a:lstStyle/>
        <a:p>
          <a:pPr rtl="0"/>
          <a:r>
            <a:rPr lang="en-US" sz="2400" dirty="0" smtClean="0"/>
            <a:t>Statistics</a:t>
          </a:r>
          <a:endParaRPr lang="en-US" sz="2400" dirty="0"/>
        </a:p>
      </dgm:t>
    </dgm:pt>
    <dgm:pt modelId="{E36C112F-0F09-4A4B-88A2-BA963E5C4017}" type="parTrans" cxnId="{A58CAA88-A0F3-406D-A6C1-844E2F80949E}">
      <dgm:prSet/>
      <dgm:spPr/>
      <dgm:t>
        <a:bodyPr/>
        <a:lstStyle/>
        <a:p>
          <a:endParaRPr lang="en-US"/>
        </a:p>
      </dgm:t>
    </dgm:pt>
    <dgm:pt modelId="{7D9E304B-0F40-4C00-8DF0-7E251480D5AC}" type="sibTrans" cxnId="{A58CAA88-A0F3-406D-A6C1-844E2F80949E}">
      <dgm:prSet/>
      <dgm:spPr/>
      <dgm:t>
        <a:bodyPr/>
        <a:lstStyle/>
        <a:p>
          <a:endParaRPr lang="en-US"/>
        </a:p>
      </dgm:t>
    </dgm:pt>
    <dgm:pt modelId="{E759E9A7-2F47-450B-A1C0-512DF4B21CCA}" type="pres">
      <dgm:prSet presAssocID="{D6EFC9DE-42C1-4D5F-8F2E-811ACD30A00D}" presName="Name0" presStyleCnt="0">
        <dgm:presLayoutVars>
          <dgm:dir/>
          <dgm:animLvl val="lvl"/>
          <dgm:resizeHandles val="exact"/>
        </dgm:presLayoutVars>
      </dgm:prSet>
      <dgm:spPr/>
      <dgm:t>
        <a:bodyPr/>
        <a:lstStyle/>
        <a:p>
          <a:endParaRPr lang="en-US"/>
        </a:p>
      </dgm:t>
    </dgm:pt>
    <dgm:pt modelId="{4A971F4B-6CB4-48EE-8345-E0D0B0C9245D}" type="pres">
      <dgm:prSet presAssocID="{52793BC5-8AE9-4A8B-A2BD-9D072A02DC70}" presName="composite" presStyleCnt="0"/>
      <dgm:spPr/>
    </dgm:pt>
    <dgm:pt modelId="{F98832C9-835D-45A9-AFCD-4D162CED32F6}" type="pres">
      <dgm:prSet presAssocID="{52793BC5-8AE9-4A8B-A2BD-9D072A02DC70}" presName="parTx" presStyleLbl="alignNode1" presStyleIdx="0" presStyleCnt="1">
        <dgm:presLayoutVars>
          <dgm:chMax val="0"/>
          <dgm:chPref val="0"/>
          <dgm:bulletEnabled val="1"/>
        </dgm:presLayoutVars>
      </dgm:prSet>
      <dgm:spPr/>
      <dgm:t>
        <a:bodyPr/>
        <a:lstStyle/>
        <a:p>
          <a:endParaRPr lang="en-US"/>
        </a:p>
      </dgm:t>
    </dgm:pt>
    <dgm:pt modelId="{83E68878-9258-4269-9772-4EDEEB8EBB0D}" type="pres">
      <dgm:prSet presAssocID="{52793BC5-8AE9-4A8B-A2BD-9D072A02DC70}" presName="desTx" presStyleLbl="alignAccFollowNode1" presStyleIdx="0" presStyleCnt="1" custLinFactNeighborY="9169">
        <dgm:presLayoutVars>
          <dgm:bulletEnabled val="1"/>
        </dgm:presLayoutVars>
      </dgm:prSet>
      <dgm:spPr/>
      <dgm:t>
        <a:bodyPr/>
        <a:lstStyle/>
        <a:p>
          <a:endParaRPr lang="en-US"/>
        </a:p>
      </dgm:t>
    </dgm:pt>
  </dgm:ptLst>
  <dgm:cxnLst>
    <dgm:cxn modelId="{97FE95C2-C1C7-4ED4-8A9B-E456AD984A16}" srcId="{D6EFC9DE-42C1-4D5F-8F2E-811ACD30A00D}" destId="{52793BC5-8AE9-4A8B-A2BD-9D072A02DC70}" srcOrd="0" destOrd="0" parTransId="{26486943-547A-4353-84DF-7FABF70945F8}" sibTransId="{F7C0F8D3-B851-41FD-9DAE-9CB3123DC240}"/>
    <dgm:cxn modelId="{A58CAA88-A0F3-406D-A6C1-844E2F80949E}" srcId="{52793BC5-8AE9-4A8B-A2BD-9D072A02DC70}" destId="{5A0764F3-6F0F-4933-B9DD-11C8714481BB}" srcOrd="1" destOrd="0" parTransId="{E36C112F-0F09-4A4B-88A2-BA963E5C4017}" sibTransId="{7D9E304B-0F40-4C00-8DF0-7E251480D5AC}"/>
    <dgm:cxn modelId="{7C1622E1-8F5B-43FD-AE05-A1B7873A503A}" srcId="{52793BC5-8AE9-4A8B-A2BD-9D072A02DC70}" destId="{E1B59787-77EC-4443-A222-7565863C6058}" srcOrd="0" destOrd="0" parTransId="{35C203AF-21E4-4C38-AB8E-B2E6A431DDDB}" sibTransId="{8A05CA1F-2FEE-40E1-8DB8-3547B1D04A70}"/>
    <dgm:cxn modelId="{D7D406E7-6994-4137-BEAC-1D2B8DE161CB}" type="presOf" srcId="{5A0764F3-6F0F-4933-B9DD-11C8714481BB}" destId="{83E68878-9258-4269-9772-4EDEEB8EBB0D}" srcOrd="0" destOrd="1" presId="urn:microsoft.com/office/officeart/2005/8/layout/hList1"/>
    <dgm:cxn modelId="{65FFC308-B55B-4C7E-AA30-76050881930E}" type="presOf" srcId="{E1B59787-77EC-4443-A222-7565863C6058}" destId="{83E68878-9258-4269-9772-4EDEEB8EBB0D}" srcOrd="0" destOrd="0" presId="urn:microsoft.com/office/officeart/2005/8/layout/hList1"/>
    <dgm:cxn modelId="{7C2CDFCC-A77D-47BE-A03A-A4D19505DCB3}" type="presOf" srcId="{D6EFC9DE-42C1-4D5F-8F2E-811ACD30A00D}" destId="{E759E9A7-2F47-450B-A1C0-512DF4B21CCA}" srcOrd="0" destOrd="0" presId="urn:microsoft.com/office/officeart/2005/8/layout/hList1"/>
    <dgm:cxn modelId="{51E2E31C-943A-4CFF-959B-C6BC36A775F7}" type="presOf" srcId="{52793BC5-8AE9-4A8B-A2BD-9D072A02DC70}" destId="{F98832C9-835D-45A9-AFCD-4D162CED32F6}" srcOrd="0" destOrd="0" presId="urn:microsoft.com/office/officeart/2005/8/layout/hList1"/>
    <dgm:cxn modelId="{4AF61027-753F-4F35-AB4E-9F7AAD5CD7A8}" type="presParOf" srcId="{E759E9A7-2F47-450B-A1C0-512DF4B21CCA}" destId="{4A971F4B-6CB4-48EE-8345-E0D0B0C9245D}" srcOrd="0" destOrd="0" presId="urn:microsoft.com/office/officeart/2005/8/layout/hList1"/>
    <dgm:cxn modelId="{24A8BD09-C0F7-4909-839C-6112248EA39B}" type="presParOf" srcId="{4A971F4B-6CB4-48EE-8345-E0D0B0C9245D}" destId="{F98832C9-835D-45A9-AFCD-4D162CED32F6}" srcOrd="0" destOrd="0" presId="urn:microsoft.com/office/officeart/2005/8/layout/hList1"/>
    <dgm:cxn modelId="{6BB39CE7-F01D-481C-96FB-598CE366397E}" type="presParOf" srcId="{4A971F4B-6CB4-48EE-8345-E0D0B0C9245D}" destId="{83E68878-9258-4269-9772-4EDEEB8EBB0D}"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0F2A2F-D643-4795-BEAD-A426F118ACC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AC5B09E-508B-48F9-8386-B79171FF2716}">
      <dgm:prSet custT="1"/>
      <dgm:spPr/>
      <dgm:t>
        <a:bodyPr/>
        <a:lstStyle/>
        <a:p>
          <a:pPr rtl="0"/>
          <a:r>
            <a:rPr lang="en-US" sz="2400" dirty="0" smtClean="0"/>
            <a:t>Protection</a:t>
          </a:r>
          <a:endParaRPr lang="en-US" sz="2400" dirty="0"/>
        </a:p>
      </dgm:t>
    </dgm:pt>
    <dgm:pt modelId="{C577CDB3-2E8B-4EF2-A020-53E9456C4D56}" type="parTrans" cxnId="{88C3900E-6A19-4306-AFAE-4C25DC34A8D8}">
      <dgm:prSet/>
      <dgm:spPr/>
      <dgm:t>
        <a:bodyPr/>
        <a:lstStyle/>
        <a:p>
          <a:endParaRPr lang="en-US"/>
        </a:p>
      </dgm:t>
    </dgm:pt>
    <dgm:pt modelId="{EC6E8491-CAB3-4763-98C7-D83972ED2244}" type="sibTrans" cxnId="{88C3900E-6A19-4306-AFAE-4C25DC34A8D8}">
      <dgm:prSet/>
      <dgm:spPr/>
      <dgm:t>
        <a:bodyPr/>
        <a:lstStyle/>
        <a:p>
          <a:endParaRPr lang="en-US"/>
        </a:p>
      </dgm:t>
    </dgm:pt>
    <dgm:pt modelId="{29A9A2CB-24AC-4B98-B445-DAD8DA93E322}">
      <dgm:prSet custT="1"/>
      <dgm:spPr/>
      <dgm:t>
        <a:bodyPr/>
        <a:lstStyle/>
        <a:p>
          <a:pPr rtl="0"/>
          <a:r>
            <a:rPr lang="en-US" sz="2400" dirty="0" smtClean="0"/>
            <a:t>Integrity Checks</a:t>
          </a:r>
          <a:endParaRPr lang="en-US" sz="2400" dirty="0"/>
        </a:p>
      </dgm:t>
    </dgm:pt>
    <dgm:pt modelId="{839487C0-5BFB-4027-AA1C-143D5B989CB8}" type="parTrans" cxnId="{DF06DA85-6889-4505-A079-3D80AA3E0370}">
      <dgm:prSet/>
      <dgm:spPr/>
      <dgm:t>
        <a:bodyPr/>
        <a:lstStyle/>
        <a:p>
          <a:endParaRPr lang="en-US"/>
        </a:p>
      </dgm:t>
    </dgm:pt>
    <dgm:pt modelId="{54FDBCD0-78FD-40B6-A061-C6F7D262B964}" type="sibTrans" cxnId="{DF06DA85-6889-4505-A079-3D80AA3E0370}">
      <dgm:prSet/>
      <dgm:spPr/>
      <dgm:t>
        <a:bodyPr/>
        <a:lstStyle/>
        <a:p>
          <a:endParaRPr lang="en-US"/>
        </a:p>
      </dgm:t>
    </dgm:pt>
    <dgm:pt modelId="{BAD4B648-4562-4CE5-82F5-0A3906D1B168}">
      <dgm:prSet custT="1"/>
      <dgm:spPr/>
      <dgm:t>
        <a:bodyPr/>
        <a:lstStyle/>
        <a:p>
          <a:pPr rtl="0"/>
          <a:r>
            <a:rPr lang="en-US" sz="2400" dirty="0" smtClean="0"/>
            <a:t>Backups</a:t>
          </a:r>
          <a:endParaRPr lang="en-US" sz="2400" dirty="0"/>
        </a:p>
      </dgm:t>
    </dgm:pt>
    <dgm:pt modelId="{BFB29680-0A59-48FA-ADFD-04001DEBCC4C}" type="parTrans" cxnId="{2A2BCB9D-D297-4DA4-AC6A-19B3A1C8A344}">
      <dgm:prSet/>
      <dgm:spPr/>
      <dgm:t>
        <a:bodyPr/>
        <a:lstStyle/>
        <a:p>
          <a:endParaRPr lang="en-US"/>
        </a:p>
      </dgm:t>
    </dgm:pt>
    <dgm:pt modelId="{E3046F8D-AA99-4F5C-B4B3-97962BD31B95}" type="sibTrans" cxnId="{2A2BCB9D-D297-4DA4-AC6A-19B3A1C8A344}">
      <dgm:prSet/>
      <dgm:spPr/>
      <dgm:t>
        <a:bodyPr/>
        <a:lstStyle/>
        <a:p>
          <a:endParaRPr lang="en-US"/>
        </a:p>
      </dgm:t>
    </dgm:pt>
    <dgm:pt modelId="{C9DC0FFE-93EA-448D-A97D-E021ED64C055}" type="pres">
      <dgm:prSet presAssocID="{D90F2A2F-D643-4795-BEAD-A426F118ACC0}" presName="Name0" presStyleCnt="0">
        <dgm:presLayoutVars>
          <dgm:dir/>
          <dgm:animLvl val="lvl"/>
          <dgm:resizeHandles val="exact"/>
        </dgm:presLayoutVars>
      </dgm:prSet>
      <dgm:spPr/>
      <dgm:t>
        <a:bodyPr/>
        <a:lstStyle/>
        <a:p>
          <a:endParaRPr lang="en-US"/>
        </a:p>
      </dgm:t>
    </dgm:pt>
    <dgm:pt modelId="{1920BE7F-2755-4BA9-A1D8-7DD052A1C2BB}" type="pres">
      <dgm:prSet presAssocID="{2AC5B09E-508B-48F9-8386-B79171FF2716}" presName="composite" presStyleCnt="0"/>
      <dgm:spPr/>
    </dgm:pt>
    <dgm:pt modelId="{6E68E32B-A31D-42CE-B1C0-CD26418F5588}" type="pres">
      <dgm:prSet presAssocID="{2AC5B09E-508B-48F9-8386-B79171FF2716}" presName="parTx" presStyleLbl="alignNode1" presStyleIdx="0" presStyleCnt="1">
        <dgm:presLayoutVars>
          <dgm:chMax val="0"/>
          <dgm:chPref val="0"/>
          <dgm:bulletEnabled val="1"/>
        </dgm:presLayoutVars>
      </dgm:prSet>
      <dgm:spPr/>
      <dgm:t>
        <a:bodyPr/>
        <a:lstStyle/>
        <a:p>
          <a:endParaRPr lang="en-US"/>
        </a:p>
      </dgm:t>
    </dgm:pt>
    <dgm:pt modelId="{61D99235-F874-4FE8-B12F-BAD0C100BCE8}" type="pres">
      <dgm:prSet presAssocID="{2AC5B09E-508B-48F9-8386-B79171FF2716}" presName="desTx" presStyleLbl="alignAccFollowNode1" presStyleIdx="0" presStyleCnt="1">
        <dgm:presLayoutVars>
          <dgm:bulletEnabled val="1"/>
        </dgm:presLayoutVars>
      </dgm:prSet>
      <dgm:spPr/>
      <dgm:t>
        <a:bodyPr/>
        <a:lstStyle/>
        <a:p>
          <a:endParaRPr lang="en-US"/>
        </a:p>
      </dgm:t>
    </dgm:pt>
  </dgm:ptLst>
  <dgm:cxnLst>
    <dgm:cxn modelId="{DF06DA85-6889-4505-A079-3D80AA3E0370}" srcId="{2AC5B09E-508B-48F9-8386-B79171FF2716}" destId="{29A9A2CB-24AC-4B98-B445-DAD8DA93E322}" srcOrd="0" destOrd="0" parTransId="{839487C0-5BFB-4027-AA1C-143D5B989CB8}" sibTransId="{54FDBCD0-78FD-40B6-A061-C6F7D262B964}"/>
    <dgm:cxn modelId="{5CC6DCB4-8529-42C9-91F7-0C0EA19896FD}" type="presOf" srcId="{29A9A2CB-24AC-4B98-B445-DAD8DA93E322}" destId="{61D99235-F874-4FE8-B12F-BAD0C100BCE8}" srcOrd="0" destOrd="0" presId="urn:microsoft.com/office/officeart/2005/8/layout/hList1"/>
    <dgm:cxn modelId="{62022C74-2112-49DF-9AB6-444E31E951A9}" type="presOf" srcId="{2AC5B09E-508B-48F9-8386-B79171FF2716}" destId="{6E68E32B-A31D-42CE-B1C0-CD26418F5588}" srcOrd="0" destOrd="0" presId="urn:microsoft.com/office/officeart/2005/8/layout/hList1"/>
    <dgm:cxn modelId="{88C3900E-6A19-4306-AFAE-4C25DC34A8D8}" srcId="{D90F2A2F-D643-4795-BEAD-A426F118ACC0}" destId="{2AC5B09E-508B-48F9-8386-B79171FF2716}" srcOrd="0" destOrd="0" parTransId="{C577CDB3-2E8B-4EF2-A020-53E9456C4D56}" sibTransId="{EC6E8491-CAB3-4763-98C7-D83972ED2244}"/>
    <dgm:cxn modelId="{2A2BCB9D-D297-4DA4-AC6A-19B3A1C8A344}" srcId="{2AC5B09E-508B-48F9-8386-B79171FF2716}" destId="{BAD4B648-4562-4CE5-82F5-0A3906D1B168}" srcOrd="1" destOrd="0" parTransId="{BFB29680-0A59-48FA-ADFD-04001DEBCC4C}" sibTransId="{E3046F8D-AA99-4F5C-B4B3-97962BD31B95}"/>
    <dgm:cxn modelId="{8B6F1DF3-5389-4EB5-A1E2-D9353FE151B8}" type="presOf" srcId="{BAD4B648-4562-4CE5-82F5-0A3906D1B168}" destId="{61D99235-F874-4FE8-B12F-BAD0C100BCE8}" srcOrd="0" destOrd="1" presId="urn:microsoft.com/office/officeart/2005/8/layout/hList1"/>
    <dgm:cxn modelId="{19116FE0-4B88-43AB-AF93-70FE9F92E119}" type="presOf" srcId="{D90F2A2F-D643-4795-BEAD-A426F118ACC0}" destId="{C9DC0FFE-93EA-448D-A97D-E021ED64C055}" srcOrd="0" destOrd="0" presId="urn:microsoft.com/office/officeart/2005/8/layout/hList1"/>
    <dgm:cxn modelId="{F33EE152-74CF-42AA-8714-EF90A77D517C}" type="presParOf" srcId="{C9DC0FFE-93EA-448D-A97D-E021ED64C055}" destId="{1920BE7F-2755-4BA9-A1D8-7DD052A1C2BB}" srcOrd="0" destOrd="0" presId="urn:microsoft.com/office/officeart/2005/8/layout/hList1"/>
    <dgm:cxn modelId="{C397C653-9A00-43C8-8C6D-FD2A703A48FD}" type="presParOf" srcId="{1920BE7F-2755-4BA9-A1D8-7DD052A1C2BB}" destId="{6E68E32B-A31D-42CE-B1C0-CD26418F5588}" srcOrd="0" destOrd="0" presId="urn:microsoft.com/office/officeart/2005/8/layout/hList1"/>
    <dgm:cxn modelId="{011424BE-7A02-4497-8A2E-395B9B415CE7}" type="presParOf" srcId="{1920BE7F-2755-4BA9-A1D8-7DD052A1C2BB}" destId="{61D99235-F874-4FE8-B12F-BAD0C100BCE8}"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33904-AE9C-48E7-A683-51ED4DE4CAA6}">
      <dsp:nvSpPr>
        <dsp:cNvPr id="0" name=""/>
        <dsp:cNvSpPr/>
      </dsp:nvSpPr>
      <dsp:spPr>
        <a:xfrm>
          <a:off x="0" y="21487"/>
          <a:ext cx="2438400" cy="87983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dirty="0" smtClean="0"/>
            <a:t>Physical Server</a:t>
          </a:r>
          <a:endParaRPr lang="en-US" sz="2300" kern="1200" dirty="0"/>
        </a:p>
      </dsp:txBody>
      <dsp:txXfrm>
        <a:off x="0" y="21487"/>
        <a:ext cx="2438400" cy="879839"/>
      </dsp:txXfrm>
    </dsp:sp>
    <dsp:sp modelId="{B6A95392-E3E9-4151-8E86-DD178CF65F8E}">
      <dsp:nvSpPr>
        <dsp:cNvPr id="0" name=""/>
        <dsp:cNvSpPr/>
      </dsp:nvSpPr>
      <dsp:spPr>
        <a:xfrm>
          <a:off x="0" y="917393"/>
          <a:ext cx="2438400" cy="243540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t>Disk Layout</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Virtual Log Fragmentation</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Wait Stats</a:t>
          </a:r>
          <a:endParaRPr lang="en-US" sz="2300" kern="1200" dirty="0"/>
        </a:p>
        <a:p>
          <a:pPr marL="228600" lvl="1" indent="-228600" algn="l" defTabSz="1022350" rtl="0">
            <a:lnSpc>
              <a:spcPct val="90000"/>
            </a:lnSpc>
            <a:spcBef>
              <a:spcPct val="0"/>
            </a:spcBef>
            <a:spcAft>
              <a:spcPct val="15000"/>
            </a:spcAft>
            <a:buChar char="••"/>
          </a:pPr>
          <a:r>
            <a:rPr lang="en-US" sz="2300" kern="1200" dirty="0" smtClean="0"/>
            <a:t>Virtual File Stats</a:t>
          </a:r>
          <a:endParaRPr lang="en-US" sz="2300" kern="1200" dirty="0"/>
        </a:p>
      </dsp:txBody>
      <dsp:txXfrm>
        <a:off x="0" y="917393"/>
        <a:ext cx="2438400" cy="2435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832C9-835D-45A9-AFCD-4D162CED32F6}">
      <dsp:nvSpPr>
        <dsp:cNvPr id="0" name=""/>
        <dsp:cNvSpPr/>
      </dsp:nvSpPr>
      <dsp:spPr>
        <a:xfrm>
          <a:off x="0" y="14459"/>
          <a:ext cx="2209800" cy="88392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kern="1200" dirty="0" smtClean="0"/>
            <a:t>Consistency</a:t>
          </a:r>
          <a:endParaRPr lang="en-US" sz="2400" kern="1200" dirty="0"/>
        </a:p>
      </dsp:txBody>
      <dsp:txXfrm>
        <a:off x="0" y="14459"/>
        <a:ext cx="2209800" cy="883920"/>
      </dsp:txXfrm>
    </dsp:sp>
    <dsp:sp modelId="{83E68878-9258-4269-9772-4EDEEB8EBB0D}">
      <dsp:nvSpPr>
        <dsp:cNvPr id="0" name=""/>
        <dsp:cNvSpPr/>
      </dsp:nvSpPr>
      <dsp:spPr>
        <a:xfrm>
          <a:off x="0" y="912839"/>
          <a:ext cx="2209800" cy="14493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t>Indexes</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Statistics</a:t>
          </a:r>
          <a:endParaRPr lang="en-US" sz="2400" kern="1200" dirty="0"/>
        </a:p>
      </dsp:txBody>
      <dsp:txXfrm>
        <a:off x="0" y="912839"/>
        <a:ext cx="2209800" cy="1449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8E32B-A31D-42CE-B1C0-CD26418F5588}">
      <dsp:nvSpPr>
        <dsp:cNvPr id="0" name=""/>
        <dsp:cNvSpPr/>
      </dsp:nvSpPr>
      <dsp:spPr>
        <a:xfrm>
          <a:off x="0" y="14459"/>
          <a:ext cx="2209800" cy="88392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kern="1200" dirty="0" smtClean="0"/>
            <a:t>Protection</a:t>
          </a:r>
          <a:endParaRPr lang="en-US" sz="2400" kern="1200" dirty="0"/>
        </a:p>
      </dsp:txBody>
      <dsp:txXfrm>
        <a:off x="0" y="14459"/>
        <a:ext cx="2209800" cy="883920"/>
      </dsp:txXfrm>
    </dsp:sp>
    <dsp:sp modelId="{61D99235-F874-4FE8-B12F-BAD0C100BCE8}">
      <dsp:nvSpPr>
        <dsp:cNvPr id="0" name=""/>
        <dsp:cNvSpPr/>
      </dsp:nvSpPr>
      <dsp:spPr>
        <a:xfrm>
          <a:off x="0" y="898380"/>
          <a:ext cx="2209800" cy="14493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t>Integrity Checks</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Backups</a:t>
          </a:r>
          <a:endParaRPr lang="en-US" sz="2400" kern="1200" dirty="0"/>
        </a:p>
      </dsp:txBody>
      <dsp:txXfrm>
        <a:off x="0" y="898380"/>
        <a:ext cx="2209800" cy="14493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8E5C6E-3645-42FC-AFE1-5389B5DD59C6}" type="datetimeFigureOut">
              <a:rPr lang="en-US" smtClean="0"/>
              <a:t>8/10/2011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233C7-B8D0-4963-BB08-DFA9BA7CE8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8E5C6E-3645-42FC-AFE1-5389B5DD59C6}" type="datetimeFigureOut">
              <a:rPr lang="en-US" smtClean="0"/>
              <a:t>8/10/2011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233C7-B8D0-4963-BB08-DFA9BA7CE8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8E5C6E-3645-42FC-AFE1-5389B5DD59C6}" type="datetimeFigureOut">
              <a:rPr lang="en-US" smtClean="0"/>
              <a:t>8/10/2011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233C7-B8D0-4963-BB08-DFA9BA7CE8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8E5C6E-3645-42FC-AFE1-5389B5DD59C6}" type="datetimeFigureOut">
              <a:rPr lang="en-US" smtClean="0"/>
              <a:t>8/10/2011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233C7-B8D0-4963-BB08-DFA9BA7CE8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E5C6E-3645-42FC-AFE1-5389B5DD59C6}" type="datetimeFigureOut">
              <a:rPr lang="en-US" smtClean="0"/>
              <a:t>8/10/2011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233C7-B8D0-4963-BB08-DFA9BA7CE8B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8E5C6E-3645-42FC-AFE1-5389B5DD59C6}" type="datetimeFigureOut">
              <a:rPr lang="en-US" smtClean="0"/>
              <a:t>8/10/2011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233C7-B8D0-4963-BB08-DFA9BA7CE8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8E5C6E-3645-42FC-AFE1-5389B5DD59C6}" type="datetimeFigureOut">
              <a:rPr lang="en-US" smtClean="0"/>
              <a:t>8/10/2011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233C7-B8D0-4963-BB08-DFA9BA7CE8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8E5C6E-3645-42FC-AFE1-5389B5DD59C6}" type="datetimeFigureOut">
              <a:rPr lang="en-US" smtClean="0"/>
              <a:t>8/10/2011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7233C7-B8D0-4963-BB08-DFA9BA7CE8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E5C6E-3645-42FC-AFE1-5389B5DD59C6}" type="datetimeFigureOut">
              <a:rPr lang="en-US" smtClean="0"/>
              <a:t>8/10/2011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233C7-B8D0-4963-BB08-DFA9BA7CE8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E5C6E-3645-42FC-AFE1-5389B5DD59C6}" type="datetimeFigureOut">
              <a:rPr lang="en-US" smtClean="0"/>
              <a:t>8/10/2011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233C7-B8D0-4963-BB08-DFA9BA7CE8B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C8E5C6E-3645-42FC-AFE1-5389B5DD59C6}" type="datetimeFigureOut">
              <a:rPr lang="en-US" smtClean="0"/>
              <a:t>8/10/2011</a:t>
            </a:fld>
            <a:endParaRPr lang="en-US"/>
          </a:p>
        </p:txBody>
      </p:sp>
      <p:sp>
        <p:nvSpPr>
          <p:cNvPr id="9" name="Slide Number Placeholder 8"/>
          <p:cNvSpPr>
            <a:spLocks noGrp="1"/>
          </p:cNvSpPr>
          <p:nvPr>
            <p:ph type="sldNum" sz="quarter" idx="11"/>
          </p:nvPr>
        </p:nvSpPr>
        <p:spPr/>
        <p:txBody>
          <a:bodyPr/>
          <a:lstStyle/>
          <a:p>
            <a:fld id="{117233C7-B8D0-4963-BB08-DFA9BA7CE8B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17233C7-B8D0-4963-BB08-DFA9BA7CE8B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C8E5C6E-3645-42FC-AFE1-5389B5DD59C6}" type="datetimeFigureOut">
              <a:rPr lang="en-US" smtClean="0"/>
              <a:t>8/10/2011</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msdn.microsoft.com/en-us/library/dd758814(v=sql.100).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sqlcat.com/" TargetMode="External"/><Relationship Id="rId2" Type="http://schemas.openxmlformats.org/officeDocument/2006/relationships/hyperlink" Target="http://www.sqlskills.com/" TargetMode="External"/><Relationship Id="rId1" Type="http://schemas.openxmlformats.org/officeDocument/2006/relationships/slideLayout" Target="../slideLayouts/slideLayout2.xml"/><Relationship Id="rId4" Type="http://schemas.openxmlformats.org/officeDocument/2006/relationships/hyperlink" Target="http://sqlblog.com/blogs/linchi_shea/default.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543800" cy="3048000"/>
          </a:xfrm>
        </p:spPr>
        <p:txBody>
          <a:bodyPr/>
          <a:lstStyle/>
          <a:p>
            <a:pPr algn="ctr"/>
            <a:r>
              <a:rPr lang="en-US" dirty="0" smtClean="0"/>
              <a:t>SQL Server 2008 </a:t>
            </a:r>
            <a:r>
              <a:rPr lang="en-US" dirty="0" smtClean="0"/>
              <a:t>24X7</a:t>
            </a:r>
            <a:br>
              <a:rPr lang="en-US" dirty="0" smtClean="0"/>
            </a:br>
            <a:r>
              <a:rPr lang="en-US" dirty="0" smtClean="0"/>
              <a:t>Maintenance</a:t>
            </a:r>
            <a:r>
              <a:rPr lang="en-US" dirty="0" smtClean="0"/>
              <a:t/>
            </a:r>
            <a:br>
              <a:rPr lang="en-US" dirty="0" smtClean="0"/>
            </a:br>
            <a:r>
              <a:rPr lang="en-US" dirty="0" smtClean="0"/>
              <a:t>Considerations</a:t>
            </a:r>
            <a:endParaRPr lang="en-US" dirty="0"/>
          </a:p>
        </p:txBody>
      </p:sp>
      <p:sp>
        <p:nvSpPr>
          <p:cNvPr id="3" name="Subtitle 2"/>
          <p:cNvSpPr>
            <a:spLocks noGrp="1"/>
          </p:cNvSpPr>
          <p:nvPr>
            <p:ph type="subTitle" idx="1"/>
          </p:nvPr>
        </p:nvSpPr>
        <p:spPr>
          <a:xfrm>
            <a:off x="685800" y="4572000"/>
            <a:ext cx="2895600" cy="1066800"/>
          </a:xfrm>
        </p:spPr>
        <p:txBody>
          <a:bodyPr>
            <a:noAutofit/>
          </a:bodyPr>
          <a:lstStyle/>
          <a:p>
            <a:r>
              <a:rPr lang="en-US" sz="2800" dirty="0" smtClean="0"/>
              <a:t>Drew Flint</a:t>
            </a:r>
          </a:p>
          <a:p>
            <a:r>
              <a:rPr lang="en-US" sz="2800" dirty="0" err="1" smtClean="0"/>
              <a:t>Plex</a:t>
            </a:r>
            <a:r>
              <a:rPr lang="en-US" sz="2800" dirty="0" smtClean="0"/>
              <a:t> Systems, Inc.</a:t>
            </a:r>
            <a:endParaRPr lang="en-US" sz="2800" dirty="0"/>
          </a:p>
        </p:txBody>
      </p:sp>
    </p:spTree>
    <p:extLst>
      <p:ext uri="{BB962C8B-B14F-4D97-AF65-F5344CB8AC3E}">
        <p14:creationId xmlns:p14="http://schemas.microsoft.com/office/powerpoint/2010/main" val="2710127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600" dirty="0" smtClean="0"/>
              <a:t>What block size should the disk be formatted with?</a:t>
            </a:r>
          </a:p>
          <a:p>
            <a:pPr marL="114300" indent="0">
              <a:buNone/>
            </a:pPr>
            <a:endParaRPr lang="en-US" sz="2600" dirty="0" smtClean="0"/>
          </a:p>
          <a:p>
            <a:pPr marL="114300" indent="0">
              <a:buNone/>
            </a:pPr>
            <a:r>
              <a:rPr lang="en-US" sz="2600" dirty="0" smtClean="0"/>
              <a:t>The official answer is it depends on the type of workload running on the server. In general a 64K block size has been found to provide a consistently high level of throughput for the majority of workloads.  </a:t>
            </a:r>
          </a:p>
          <a:p>
            <a:pPr marL="114300" indent="0">
              <a:buNone/>
            </a:pPr>
            <a:r>
              <a:rPr lang="en-US" sz="2600" dirty="0" smtClean="0"/>
              <a:t>SQL Server scales the size of the read or write to the workload it’s processing. For example backups can be written in larger chunks than a log file write.</a:t>
            </a:r>
            <a:endParaRPr lang="en-US" sz="2400" dirty="0" smtClean="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439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800" dirty="0" smtClean="0"/>
              <a:t>Should you sector align your disk?</a:t>
            </a:r>
          </a:p>
          <a:p>
            <a:pPr marL="114300" indent="0">
              <a:buNone/>
            </a:pPr>
            <a:endParaRPr lang="en-US" sz="1200" dirty="0" smtClean="0"/>
          </a:p>
          <a:p>
            <a:pPr marL="114300" indent="0">
              <a:buNone/>
            </a:pPr>
            <a:r>
              <a:rPr lang="en-US" sz="2800" dirty="0" smtClean="0"/>
              <a:t>Yes, you should. This will only increase your performance to the back end disk. There is some debate as to how much it will help.</a:t>
            </a:r>
          </a:p>
          <a:p>
            <a:pPr marL="114300" indent="0">
              <a:buNone/>
            </a:pPr>
            <a:r>
              <a:rPr lang="en-US" sz="2800" dirty="0" smtClean="0"/>
              <a:t>Here is an article written by the SQLCAT team on alignment.</a:t>
            </a:r>
          </a:p>
          <a:p>
            <a:pPr marL="114300" indent="0">
              <a:buNone/>
            </a:pPr>
            <a:endParaRPr lang="en-US" sz="1400" dirty="0"/>
          </a:p>
          <a:p>
            <a:pPr marL="114300" indent="0">
              <a:buNone/>
            </a:pPr>
            <a:r>
              <a:rPr lang="en-US" sz="2000" u="sng" dirty="0">
                <a:hlinkClick r:id="rId2"/>
              </a:rPr>
              <a:t>http://msdn.microsoft.com/en-us/library/dd758814(v=sql.100).aspx</a:t>
            </a:r>
            <a:endParaRPr lang="en-US" sz="2000" dirty="0"/>
          </a:p>
          <a:p>
            <a:pPr marL="114300" indent="0">
              <a:buNone/>
            </a:pPr>
            <a:endParaRPr lang="en-US" sz="2400" dirty="0" smtClean="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247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400" dirty="0" smtClean="0"/>
              <a:t>Here is a graph of performance improvement from Microsoft’s white paper:</a:t>
            </a:r>
          </a:p>
          <a:p>
            <a:pPr marL="114300" indent="0">
              <a:buNone/>
            </a:pPr>
            <a:endParaRPr lang="en-US" sz="2400" dirty="0"/>
          </a:p>
          <a:p>
            <a:pPr marL="114300" indent="0">
              <a:buNone/>
            </a:pPr>
            <a:endParaRPr lang="en-US" sz="2400" dirty="0" smtClean="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14600"/>
            <a:ext cx="6781800" cy="38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224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400" dirty="0" smtClean="0"/>
              <a:t>As a contrast, on the next slide are some results from an experiment performed by </a:t>
            </a:r>
            <a:r>
              <a:rPr lang="en-US" sz="2400" dirty="0" err="1" smtClean="0"/>
              <a:t>Linchi</a:t>
            </a:r>
            <a:r>
              <a:rPr lang="en-US" sz="2400" dirty="0" smtClean="0"/>
              <a:t> Shea.</a:t>
            </a:r>
          </a:p>
          <a:p>
            <a:pPr marL="114300" indent="0">
              <a:buNone/>
            </a:pPr>
            <a:endParaRPr lang="en-US" sz="2400" dirty="0"/>
          </a:p>
          <a:p>
            <a:pPr marL="114300" indent="0">
              <a:buNone/>
            </a:pPr>
            <a:endParaRPr lang="en-US" sz="2400" dirty="0" smtClean="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513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476250"/>
            <a:ext cx="5391150" cy="590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805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800" dirty="0" smtClean="0"/>
              <a:t>Be aware the impact of a configuration change varies with the type of workload.  </a:t>
            </a:r>
          </a:p>
          <a:p>
            <a:pPr marL="114300" indent="0">
              <a:buNone/>
            </a:pPr>
            <a:endParaRPr lang="en-US" sz="2400" dirty="0"/>
          </a:p>
          <a:p>
            <a:pPr marL="114300" indent="0">
              <a:buNone/>
            </a:pPr>
            <a:r>
              <a:rPr lang="en-US" sz="3000" b="1" dirty="0" smtClean="0"/>
              <a:t>MAINTENANCE FIRST PRINCIPLE</a:t>
            </a:r>
          </a:p>
          <a:p>
            <a:pPr marL="114300" indent="0">
              <a:buNone/>
            </a:pPr>
            <a:endParaRPr lang="en-US" sz="2400" dirty="0"/>
          </a:p>
          <a:p>
            <a:pPr marL="114300" indent="0">
              <a:buNone/>
            </a:pPr>
            <a:r>
              <a:rPr lang="en-US" sz="2800" dirty="0" smtClean="0"/>
              <a:t>You </a:t>
            </a:r>
            <a:r>
              <a:rPr lang="en-US" sz="2800" dirty="0"/>
              <a:t>should only make changes if you can show they make improvements in your environment.</a:t>
            </a:r>
          </a:p>
          <a:p>
            <a:pPr marL="114300" indent="0">
              <a:buNone/>
            </a:pPr>
            <a:endParaRPr lang="en-US" sz="2400" dirty="0"/>
          </a:p>
          <a:p>
            <a:pPr marL="114300" indent="0">
              <a:buNone/>
            </a:pPr>
            <a:endParaRPr lang="en-US" sz="2400" dirty="0" smtClean="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73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800" dirty="0" smtClean="0"/>
              <a:t>Sector Alignment</a:t>
            </a:r>
          </a:p>
          <a:p>
            <a:pPr marL="114300" indent="0">
              <a:buNone/>
            </a:pPr>
            <a:endParaRPr lang="en-US" sz="2800" dirty="0"/>
          </a:p>
          <a:p>
            <a:pPr marL="114300" indent="0">
              <a:buNone/>
            </a:pPr>
            <a:r>
              <a:rPr lang="en-US" sz="2800" dirty="0" smtClean="0"/>
              <a:t>Most likely, if you’re using Windows 2008 server OS or higher you are most likely sector aligned. The setting is configurable and can be controlled through the registry at:</a:t>
            </a:r>
          </a:p>
          <a:p>
            <a:pPr marL="114300" indent="0">
              <a:buNone/>
            </a:pPr>
            <a:endParaRPr lang="en-US" sz="2800" dirty="0"/>
          </a:p>
          <a:p>
            <a:pPr marL="114300" indent="0">
              <a:buNone/>
            </a:pPr>
            <a:r>
              <a:rPr lang="en-US" sz="2400" b="1" dirty="0"/>
              <a:t>HKLM\SYSTEM\</a:t>
            </a:r>
            <a:r>
              <a:rPr lang="en-US" sz="2400" b="1" dirty="0" err="1"/>
              <a:t>CurrentControlSet</a:t>
            </a:r>
            <a:r>
              <a:rPr lang="en-US" sz="2400" b="1" dirty="0"/>
              <a:t>\Services\VDS\Alignment</a:t>
            </a:r>
            <a:endParaRPr lang="en-US" sz="2400" dirty="0"/>
          </a:p>
          <a:p>
            <a:pPr marL="114300" indent="0">
              <a:buNone/>
            </a:pPr>
            <a:endParaRPr lang="en-US" sz="2800" dirty="0" smtClean="0"/>
          </a:p>
          <a:p>
            <a:pPr marL="114300" indent="0">
              <a:buNone/>
            </a:pPr>
            <a:endParaRPr lang="en-US" sz="2800" dirty="0"/>
          </a:p>
          <a:p>
            <a:pPr marL="114300" indent="0">
              <a:buNone/>
            </a:pPr>
            <a:endParaRPr lang="en-US" sz="2800" dirty="0"/>
          </a:p>
          <a:p>
            <a:pPr marL="114300" indent="0">
              <a:buNone/>
            </a:pPr>
            <a:endParaRPr lang="en-US" sz="2400" dirty="0"/>
          </a:p>
          <a:p>
            <a:pPr marL="114300" indent="0">
              <a:buNone/>
            </a:pPr>
            <a:endParaRPr lang="en-US" sz="2400" dirty="0" smtClean="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435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800" dirty="0" smtClean="0"/>
              <a:t>Sector Alignment</a:t>
            </a:r>
          </a:p>
          <a:p>
            <a:pPr marL="114300" indent="0">
              <a:buNone/>
            </a:pPr>
            <a:endParaRPr lang="en-US" sz="2800" dirty="0"/>
          </a:p>
          <a:p>
            <a:pPr marL="114300" indent="0">
              <a:buNone/>
            </a:pPr>
            <a:r>
              <a:rPr lang="en-US" sz="2800" dirty="0" smtClean="0"/>
              <a:t>If you’re running on an OS earlier than 2008 your disk configuration isn’t aligned by default. If you’ve moved disks from an earlier OS to Windows 2008 they won’t automatically be fixed.</a:t>
            </a:r>
            <a:endParaRPr lang="en-US" sz="2400" dirty="0"/>
          </a:p>
          <a:p>
            <a:pPr marL="114300" indent="0">
              <a:buNone/>
            </a:pPr>
            <a:endParaRPr lang="en-US" sz="2800" dirty="0" smtClean="0"/>
          </a:p>
          <a:p>
            <a:pPr marL="114300" indent="0">
              <a:buNone/>
            </a:pPr>
            <a:endParaRPr lang="en-US" sz="2800" dirty="0"/>
          </a:p>
          <a:p>
            <a:pPr marL="114300" indent="0">
              <a:buNone/>
            </a:pPr>
            <a:endParaRPr lang="en-US" sz="2800" dirty="0"/>
          </a:p>
          <a:p>
            <a:pPr marL="114300" indent="0">
              <a:buNone/>
            </a:pPr>
            <a:endParaRPr lang="en-US" sz="2400" dirty="0"/>
          </a:p>
          <a:p>
            <a:pPr marL="114300" indent="0">
              <a:buNone/>
            </a:pPr>
            <a:endParaRPr lang="en-US" sz="2400" dirty="0" smtClean="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109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800" dirty="0" smtClean="0"/>
              <a:t>Sector Alignment</a:t>
            </a:r>
          </a:p>
          <a:p>
            <a:pPr marL="114300" indent="0">
              <a:buNone/>
            </a:pPr>
            <a:endParaRPr lang="en-US" sz="1400" dirty="0"/>
          </a:p>
          <a:p>
            <a:pPr marL="114300" indent="0">
              <a:buNone/>
            </a:pPr>
            <a:r>
              <a:rPr lang="en-US" sz="2800" dirty="0" smtClean="0"/>
              <a:t>You’ll have to take different approaches to find out if your disk is sector aligned.  If you have basic partitions then you can use the WMI console.  If you have dynamic partitions, you need to use dmddiag.exe (Windows 2003) or diskdiag.exe (Windows 2008). If you have a basic, MBR partition you can use </a:t>
            </a:r>
            <a:r>
              <a:rPr lang="en-US" sz="2800" dirty="0" err="1" smtClean="0"/>
              <a:t>diskpart</a:t>
            </a:r>
            <a:r>
              <a:rPr lang="en-US" sz="2800" dirty="0" smtClean="0"/>
              <a:t>.</a:t>
            </a:r>
            <a:endParaRPr lang="en-US" sz="2400" dirty="0"/>
          </a:p>
          <a:p>
            <a:pPr marL="114300" indent="0">
              <a:buNone/>
            </a:pPr>
            <a:endParaRPr lang="en-US" sz="2800" dirty="0" smtClean="0"/>
          </a:p>
          <a:p>
            <a:pPr marL="114300" indent="0">
              <a:buNone/>
            </a:pPr>
            <a:endParaRPr lang="en-US" sz="2800" dirty="0"/>
          </a:p>
          <a:p>
            <a:pPr marL="114300" indent="0">
              <a:buNone/>
            </a:pPr>
            <a:endParaRPr lang="en-US" sz="2800" dirty="0"/>
          </a:p>
          <a:p>
            <a:pPr marL="114300" indent="0">
              <a:buNone/>
            </a:pPr>
            <a:endParaRPr lang="en-US" sz="2400" dirty="0"/>
          </a:p>
          <a:p>
            <a:pPr marL="114300" indent="0">
              <a:buNone/>
            </a:pPr>
            <a:endParaRPr lang="en-US" sz="2400" dirty="0" smtClean="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204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800" dirty="0" smtClean="0"/>
              <a:t>Sector Alignment</a:t>
            </a:r>
          </a:p>
          <a:p>
            <a:pPr marL="114300" indent="0">
              <a:buNone/>
            </a:pPr>
            <a:endParaRPr lang="en-US" sz="1400" dirty="0"/>
          </a:p>
          <a:p>
            <a:pPr marL="114300" indent="0">
              <a:buNone/>
            </a:pPr>
            <a:r>
              <a:rPr lang="en-US" sz="2800" dirty="0" smtClean="0"/>
              <a:t>Basic MBR Partition Example</a:t>
            </a:r>
          </a:p>
          <a:p>
            <a:pPr marL="114300" indent="0">
              <a:buNone/>
            </a:pPr>
            <a:endParaRPr lang="en-US" sz="1200" dirty="0" smtClean="0"/>
          </a:p>
          <a:p>
            <a:pPr marL="411480" lvl="1" indent="0">
              <a:buNone/>
            </a:pPr>
            <a:r>
              <a:rPr lang="en-US" sz="2800" dirty="0" smtClean="0"/>
              <a:t>Commands</a:t>
            </a:r>
          </a:p>
          <a:p>
            <a:pPr marL="411480" lvl="1" indent="0">
              <a:buNone/>
            </a:pPr>
            <a:endParaRPr lang="en-US" sz="2800" dirty="0"/>
          </a:p>
          <a:p>
            <a:pPr marL="777240" lvl="2" indent="0">
              <a:buNone/>
            </a:pPr>
            <a:r>
              <a:rPr lang="en-US" sz="2800" dirty="0" err="1" smtClean="0"/>
              <a:t>Diskpart</a:t>
            </a:r>
            <a:endParaRPr lang="en-US" sz="2800" dirty="0" smtClean="0"/>
          </a:p>
          <a:p>
            <a:pPr marL="777240" lvl="2" indent="0">
              <a:buNone/>
            </a:pPr>
            <a:r>
              <a:rPr lang="en-US" sz="2800" dirty="0" smtClean="0"/>
              <a:t>Select disk 0</a:t>
            </a:r>
          </a:p>
          <a:p>
            <a:pPr marL="777240" lvl="2" indent="0">
              <a:buNone/>
            </a:pPr>
            <a:r>
              <a:rPr lang="en-US" sz="2800" dirty="0" smtClean="0"/>
              <a:t>List partition </a:t>
            </a:r>
          </a:p>
          <a:p>
            <a:pPr marL="114300" indent="0">
              <a:buNone/>
            </a:pPr>
            <a:endParaRPr lang="en-US" sz="2800" dirty="0"/>
          </a:p>
          <a:p>
            <a:pPr marL="114300" indent="0">
              <a:buNone/>
            </a:pPr>
            <a:endParaRPr lang="en-US" sz="2800" dirty="0" smtClean="0"/>
          </a:p>
          <a:p>
            <a:pPr marL="114300" indent="0">
              <a:buNone/>
            </a:pPr>
            <a:endParaRPr lang="en-US" sz="2800" dirty="0"/>
          </a:p>
          <a:p>
            <a:pPr marL="114300" indent="0">
              <a:buNone/>
            </a:pPr>
            <a:endParaRPr lang="en-US" sz="2800" dirty="0"/>
          </a:p>
          <a:p>
            <a:pPr marL="114300" indent="0">
              <a:buNone/>
            </a:pPr>
            <a:endParaRPr lang="en-US" sz="2400" dirty="0"/>
          </a:p>
          <a:p>
            <a:pPr marL="114300" indent="0">
              <a:buNone/>
            </a:pPr>
            <a:endParaRPr lang="en-US" sz="2400" dirty="0" smtClean="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851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89038"/>
          </a:xfrm>
        </p:spPr>
        <p:txBody>
          <a:bodyPr/>
          <a:lstStyle/>
          <a:p>
            <a:r>
              <a:rPr lang="en-US" dirty="0" smtClean="0"/>
              <a:t>Database Maintenance</a:t>
            </a:r>
            <a:endParaRPr lang="en-US" dirty="0"/>
          </a:p>
        </p:txBody>
      </p:sp>
      <p:sp>
        <p:nvSpPr>
          <p:cNvPr id="3" name="Content Placeholder 2"/>
          <p:cNvSpPr>
            <a:spLocks noGrp="1"/>
          </p:cNvSpPr>
          <p:nvPr>
            <p:ph idx="1"/>
          </p:nvPr>
        </p:nvSpPr>
        <p:spPr>
          <a:xfrm>
            <a:off x="304800" y="1600200"/>
            <a:ext cx="7772400" cy="4800600"/>
          </a:xfrm>
        </p:spPr>
        <p:txBody>
          <a:bodyPr>
            <a:normAutofit/>
          </a:bodyPr>
          <a:lstStyle/>
          <a:p>
            <a:pPr marL="114300" indent="0">
              <a:buNone/>
            </a:pPr>
            <a:r>
              <a:rPr lang="en-US" sz="3600" dirty="0" smtClean="0"/>
              <a:t>What is the purpose of database maintenance?</a:t>
            </a:r>
          </a:p>
          <a:p>
            <a:pPr marL="114300" indent="0">
              <a:buNone/>
            </a:pPr>
            <a:endParaRPr lang="en-US" sz="3600" dirty="0" smtClean="0"/>
          </a:p>
          <a:p>
            <a:pPr marL="114300" indent="0">
              <a:buNone/>
            </a:pPr>
            <a:r>
              <a:rPr lang="en-US" sz="3600" dirty="0" smtClean="0"/>
              <a:t>To ensure </a:t>
            </a:r>
            <a:r>
              <a:rPr lang="en-US" sz="3600" dirty="0" smtClean="0">
                <a:solidFill>
                  <a:srgbClr val="00B0F0"/>
                </a:solidFill>
              </a:rPr>
              <a:t>consistent</a:t>
            </a:r>
            <a:r>
              <a:rPr lang="en-US" sz="3600" dirty="0" smtClean="0"/>
              <a:t>, </a:t>
            </a:r>
            <a:r>
              <a:rPr lang="en-US" sz="3600" dirty="0" smtClean="0">
                <a:solidFill>
                  <a:srgbClr val="00B050"/>
                </a:solidFill>
              </a:rPr>
              <a:t>high performance</a:t>
            </a:r>
            <a:r>
              <a:rPr lang="en-US" sz="3600" dirty="0" smtClean="0"/>
              <a:t> of databases while </a:t>
            </a:r>
            <a:r>
              <a:rPr lang="en-US" sz="3600" dirty="0" smtClean="0">
                <a:solidFill>
                  <a:srgbClr val="FFC000"/>
                </a:solidFill>
              </a:rPr>
              <a:t>protecting</a:t>
            </a:r>
            <a:r>
              <a:rPr lang="en-US" sz="3600" dirty="0" smtClean="0"/>
              <a:t> the integrity of the </a:t>
            </a:r>
            <a:r>
              <a:rPr lang="en-US" sz="3600" dirty="0" smtClean="0">
                <a:solidFill>
                  <a:srgbClr val="7030A0"/>
                </a:solidFill>
              </a:rPr>
              <a:t>schema</a:t>
            </a:r>
            <a:r>
              <a:rPr lang="en-US" sz="3600" dirty="0" smtClean="0"/>
              <a:t>, </a:t>
            </a:r>
            <a:r>
              <a:rPr lang="en-US" sz="3600" dirty="0" smtClean="0">
                <a:solidFill>
                  <a:schemeClr val="accent5">
                    <a:lumMod val="75000"/>
                  </a:schemeClr>
                </a:solidFill>
              </a:rPr>
              <a:t>end user data, </a:t>
            </a:r>
            <a:r>
              <a:rPr lang="en-US" sz="3600" dirty="0" smtClean="0"/>
              <a:t>and the </a:t>
            </a:r>
            <a:r>
              <a:rPr lang="en-US" sz="3600" b="1" dirty="0" smtClean="0"/>
              <a:t>SQL Server</a:t>
            </a:r>
            <a:r>
              <a:rPr lang="en-US" sz="3600" dirty="0" smtClean="0"/>
              <a:t>.</a:t>
            </a:r>
            <a:endParaRPr lang="en-US" sz="3600"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515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800" dirty="0" smtClean="0"/>
              <a:t>Sector Alignment</a:t>
            </a:r>
          </a:p>
          <a:p>
            <a:pPr marL="114300" indent="0">
              <a:buNone/>
            </a:pPr>
            <a:endParaRPr lang="en-US" sz="1400" dirty="0"/>
          </a:p>
          <a:p>
            <a:pPr marL="114300" indent="0">
              <a:buNone/>
            </a:pPr>
            <a:r>
              <a:rPr lang="en-US" sz="2800" dirty="0" smtClean="0"/>
              <a:t>Basic MBR Partition Example</a:t>
            </a:r>
          </a:p>
          <a:p>
            <a:pPr marL="114300" indent="0">
              <a:buNone/>
            </a:pPr>
            <a:endParaRPr lang="en-US" sz="1200" dirty="0"/>
          </a:p>
          <a:p>
            <a:pPr marL="114300" indent="0">
              <a:buNone/>
            </a:pPr>
            <a:r>
              <a:rPr lang="en-US" sz="2800" dirty="0" smtClean="0"/>
              <a:t>Sample Output</a:t>
            </a:r>
          </a:p>
          <a:p>
            <a:pPr marL="114300" indent="0">
              <a:buNone/>
            </a:pPr>
            <a:endParaRPr lang="en-US" sz="2800" dirty="0"/>
          </a:p>
          <a:p>
            <a:pPr marL="114300" indent="0">
              <a:buNone/>
            </a:pPr>
            <a:endParaRPr lang="en-US" sz="2800" dirty="0" smtClean="0"/>
          </a:p>
          <a:p>
            <a:pPr marL="114300" indent="0">
              <a:buNone/>
            </a:pPr>
            <a:endParaRPr lang="en-US" sz="2800" dirty="0"/>
          </a:p>
          <a:p>
            <a:pPr marL="114300" indent="0">
              <a:buNone/>
            </a:pPr>
            <a:endParaRPr lang="en-US" sz="2800" dirty="0"/>
          </a:p>
          <a:p>
            <a:pPr marL="114300" indent="0">
              <a:buNone/>
            </a:pPr>
            <a:endParaRPr lang="en-US" sz="2400" dirty="0"/>
          </a:p>
          <a:p>
            <a:pPr marL="114300" indent="0">
              <a:buNone/>
            </a:pPr>
            <a:endParaRPr lang="en-US" sz="2400" dirty="0" smtClean="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0"/>
            <a:ext cx="673873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699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7772400" cy="4800600"/>
          </a:xfrm>
        </p:spPr>
        <p:txBody>
          <a:bodyPr/>
          <a:lstStyle/>
          <a:p>
            <a:pPr marL="114300" indent="0">
              <a:buNone/>
            </a:pPr>
            <a:r>
              <a:rPr lang="en-US" sz="2800" dirty="0" smtClean="0"/>
              <a:t>Virtual Log Fragmentation</a:t>
            </a:r>
          </a:p>
          <a:p>
            <a:pPr marL="114300" indent="0">
              <a:buNone/>
            </a:pPr>
            <a:endParaRPr lang="en-US" sz="2800" dirty="0" smtClean="0"/>
          </a:p>
          <a:p>
            <a:pPr marL="114300" indent="0">
              <a:buNone/>
            </a:pPr>
            <a:r>
              <a:rPr lang="en-US" sz="2800" dirty="0"/>
              <a:t>This can cause slowing of inserts, updates, and deletes.  Further, it can cause your recovery times to </a:t>
            </a:r>
            <a:r>
              <a:rPr lang="en-US" sz="2800" dirty="0" smtClean="0"/>
              <a:t>skyrocket</a:t>
            </a:r>
            <a:r>
              <a:rPr lang="en-US" sz="2800" dirty="0"/>
              <a:t>. </a:t>
            </a:r>
            <a:endParaRPr lang="en-US" sz="2800" dirty="0" smtClean="0"/>
          </a:p>
          <a:p>
            <a:pPr marL="114300" indent="0">
              <a:buNone/>
            </a:pPr>
            <a:endParaRPr lang="en-US" sz="2800" dirty="0"/>
          </a:p>
          <a:p>
            <a:pPr marL="114300" indent="0">
              <a:buNone/>
            </a:pPr>
            <a:r>
              <a:rPr lang="en-US" sz="2800" dirty="0"/>
              <a:t>There is a case of a log file having 1.6 million fragments taking about 30 hours to complete recovery.</a:t>
            </a:r>
          </a:p>
          <a:p>
            <a:pPr marL="114300" indent="0">
              <a:buNone/>
            </a:pPr>
            <a:endParaRPr lang="en-US" sz="2400" dirty="0"/>
          </a:p>
          <a:p>
            <a:pPr marL="114300" indent="0">
              <a:buNone/>
            </a:pPr>
            <a:endParaRPr lang="en-US" dirty="0" smtClean="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449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7772400" cy="4800600"/>
          </a:xfrm>
        </p:spPr>
        <p:txBody>
          <a:bodyPr/>
          <a:lstStyle/>
          <a:p>
            <a:pPr marL="114300" indent="0">
              <a:buNone/>
            </a:pPr>
            <a:r>
              <a:rPr lang="en-US" sz="2800" dirty="0" smtClean="0"/>
              <a:t>Virtual Log Fragmentation</a:t>
            </a:r>
          </a:p>
          <a:p>
            <a:pPr marL="114300" indent="0">
              <a:buNone/>
            </a:pPr>
            <a:endParaRPr lang="en-US" sz="2800" dirty="0" smtClean="0"/>
          </a:p>
          <a:p>
            <a:pPr marL="114300" indent="0">
              <a:buNone/>
            </a:pPr>
            <a:r>
              <a:rPr lang="en-US" sz="2800" dirty="0"/>
              <a:t>Here is the breakdown on how the log file grows.</a:t>
            </a:r>
          </a:p>
          <a:p>
            <a:endParaRPr lang="en-US" sz="2800" dirty="0"/>
          </a:p>
          <a:p>
            <a:pPr marL="800100" lvl="1" indent="-342900"/>
            <a:r>
              <a:rPr lang="en-US" sz="2800" dirty="0"/>
              <a:t>&lt; 64MB = 4 VLFs </a:t>
            </a:r>
          </a:p>
          <a:p>
            <a:pPr marL="800100" lvl="1" indent="-342900"/>
            <a:r>
              <a:rPr lang="en-US" sz="2800" dirty="0"/>
              <a:t>&gt; = 64MB and &lt; 1GB = 8 VLFs </a:t>
            </a:r>
          </a:p>
          <a:p>
            <a:pPr marL="800100" lvl="1" indent="-342900"/>
            <a:r>
              <a:rPr lang="en-US" sz="2800" dirty="0"/>
              <a:t>&gt; = 1GB = 16 VLFs </a:t>
            </a:r>
          </a:p>
          <a:p>
            <a:endParaRPr lang="en-US"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285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8001000" cy="4800600"/>
          </a:xfrm>
        </p:spPr>
        <p:txBody>
          <a:bodyPr>
            <a:normAutofit fontScale="92500" lnSpcReduction="10000"/>
          </a:bodyPr>
          <a:lstStyle/>
          <a:p>
            <a:pPr marL="114300" indent="0">
              <a:buNone/>
            </a:pPr>
            <a:r>
              <a:rPr lang="en-US" sz="2800" dirty="0" smtClean="0"/>
              <a:t>Virtual Log Fragmentation – Example growth scenario</a:t>
            </a:r>
          </a:p>
          <a:p>
            <a:pPr marL="114300" indent="0">
              <a:buNone/>
            </a:pPr>
            <a:endParaRPr lang="en-US" sz="2800" dirty="0" smtClean="0"/>
          </a:p>
          <a:p>
            <a:pPr marL="114300" indent="0">
              <a:buNone/>
            </a:pPr>
            <a:r>
              <a:rPr lang="en-US" sz="2800" dirty="0" smtClean="0"/>
              <a:t>Log file assumptions:</a:t>
            </a:r>
          </a:p>
          <a:p>
            <a:pPr marL="114300" indent="0">
              <a:buNone/>
            </a:pPr>
            <a:endParaRPr lang="en-US" sz="2800" dirty="0" smtClean="0"/>
          </a:p>
          <a:p>
            <a:pPr marL="114300" indent="0">
              <a:buNone/>
            </a:pPr>
            <a:r>
              <a:rPr lang="en-US" sz="2800" dirty="0"/>
              <a:t>The base log file size is 1MB with a default file growth of 10</a:t>
            </a:r>
            <a:r>
              <a:rPr lang="en-US" sz="2800" dirty="0" smtClean="0"/>
              <a:t>%.</a:t>
            </a:r>
          </a:p>
          <a:p>
            <a:pPr marL="114300" indent="0">
              <a:buNone/>
            </a:pPr>
            <a:endParaRPr lang="en-US" sz="2800" dirty="0"/>
          </a:p>
          <a:p>
            <a:pPr marL="457200" indent="-457200"/>
            <a:r>
              <a:rPr lang="en-US" sz="2800" dirty="0"/>
              <a:t>The first growth would be 102KB and contain 4 VLFs. The log file size would be 1.1MB.</a:t>
            </a:r>
          </a:p>
          <a:p>
            <a:pPr marL="457200" indent="-457200"/>
            <a:r>
              <a:rPr lang="en-US" sz="2800" dirty="0"/>
              <a:t>The next file growth would be 110KB and contain 4 VLFs. The log file size would be 1.2MB.</a:t>
            </a:r>
          </a:p>
          <a:p>
            <a:endParaRPr lang="en-US"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345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7924800" cy="4800600"/>
          </a:xfrm>
        </p:spPr>
        <p:txBody>
          <a:bodyPr/>
          <a:lstStyle/>
          <a:p>
            <a:pPr marL="114300" indent="0">
              <a:buNone/>
            </a:pPr>
            <a:r>
              <a:rPr lang="en-US" sz="2800" dirty="0" smtClean="0"/>
              <a:t>Virtual Log Fragmentation – How many?</a:t>
            </a:r>
          </a:p>
          <a:p>
            <a:pPr marL="114300" indent="0">
              <a:buNone/>
            </a:pPr>
            <a:endParaRPr lang="en-US" sz="2800" dirty="0" smtClean="0"/>
          </a:p>
          <a:p>
            <a:pPr marL="114300" indent="0">
              <a:buNone/>
            </a:pPr>
            <a:r>
              <a:rPr lang="en-US" sz="2800" dirty="0" smtClean="0"/>
              <a:t>“It depends” </a:t>
            </a:r>
            <a:r>
              <a:rPr lang="en-US" sz="2800" dirty="0"/>
              <a:t>is the answer. You will have to experiment to find the right number for your environment. Generally speaking you should strive for no more than 200.</a:t>
            </a:r>
          </a:p>
          <a:p>
            <a:endParaRPr lang="en-US"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774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7924800" cy="4800600"/>
          </a:xfrm>
        </p:spPr>
        <p:txBody>
          <a:bodyPr>
            <a:normAutofit/>
          </a:bodyPr>
          <a:lstStyle/>
          <a:p>
            <a:pPr marL="114300" indent="0">
              <a:buNone/>
            </a:pPr>
            <a:r>
              <a:rPr lang="en-US" sz="2800" dirty="0" smtClean="0"/>
              <a:t>Virtual Log Fragmentation – How do you find them?</a:t>
            </a:r>
          </a:p>
          <a:p>
            <a:pPr marL="114300" indent="0">
              <a:buNone/>
            </a:pPr>
            <a:endParaRPr lang="en-US" sz="2800" dirty="0" smtClean="0"/>
          </a:p>
          <a:p>
            <a:pPr marL="114300" indent="0">
              <a:buNone/>
            </a:pPr>
            <a:r>
              <a:rPr lang="en-US" sz="2800" dirty="0"/>
              <a:t>You can use the DBCC </a:t>
            </a:r>
            <a:r>
              <a:rPr lang="en-US" sz="2800" dirty="0" err="1"/>
              <a:t>Loginfo</a:t>
            </a:r>
            <a:r>
              <a:rPr lang="en-US" sz="2800" dirty="0"/>
              <a:t> command. Each line returned represents a VLF.</a:t>
            </a:r>
          </a:p>
          <a:p>
            <a:pPr marL="114300" indent="0">
              <a:buNone/>
            </a:pPr>
            <a:endParaRPr lang="en-US" sz="2800" dirty="0"/>
          </a:p>
          <a:p>
            <a:pPr marL="114300" indent="0">
              <a:buNone/>
            </a:pPr>
            <a:r>
              <a:rPr lang="en-US" sz="2800" dirty="0"/>
              <a:t>Syntax Command</a:t>
            </a:r>
          </a:p>
          <a:p>
            <a:pPr marL="114300" indent="0">
              <a:buNone/>
            </a:pPr>
            <a:endParaRPr lang="en-US" sz="2800" dirty="0"/>
          </a:p>
          <a:p>
            <a:pPr marL="114300" indent="0">
              <a:buNone/>
            </a:pPr>
            <a:r>
              <a:rPr lang="en-US" sz="2800" dirty="0"/>
              <a:t>DBCC </a:t>
            </a:r>
            <a:r>
              <a:rPr lang="en-US" sz="2800" dirty="0" err="1"/>
              <a:t>Loginfo</a:t>
            </a:r>
            <a:r>
              <a:rPr lang="en-US" sz="2800" dirty="0"/>
              <a:t>(‘[DB Name]’)</a:t>
            </a:r>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420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7924800" cy="4800600"/>
          </a:xfrm>
        </p:spPr>
        <p:txBody>
          <a:bodyPr/>
          <a:lstStyle/>
          <a:p>
            <a:pPr marL="114300" indent="0">
              <a:buNone/>
            </a:pPr>
            <a:r>
              <a:rPr lang="en-US" sz="2800" dirty="0" smtClean="0"/>
              <a:t>Virtual Log Fragmentation – How do you fix it?</a:t>
            </a:r>
          </a:p>
          <a:p>
            <a:pPr marL="114300" indent="0">
              <a:buNone/>
            </a:pPr>
            <a:endParaRPr lang="en-US" sz="2800" dirty="0" smtClean="0"/>
          </a:p>
          <a:p>
            <a:pPr marL="457200" indent="-457200"/>
            <a:r>
              <a:rPr lang="en-US" sz="2800" dirty="0"/>
              <a:t>Backup the log file.</a:t>
            </a:r>
          </a:p>
          <a:p>
            <a:pPr marL="457200" indent="-457200"/>
            <a:r>
              <a:rPr lang="en-US" sz="2800" dirty="0"/>
              <a:t>Shrink the log file to the smallest size possible.</a:t>
            </a:r>
          </a:p>
          <a:p>
            <a:pPr marL="457200" indent="-457200"/>
            <a:r>
              <a:rPr lang="en-US" sz="2800" dirty="0"/>
              <a:t>Grow the log file to the right size for your environment in chunks. One big growth could be just as bad as too many small ones.</a:t>
            </a:r>
          </a:p>
          <a:p>
            <a:pPr marL="114300" indent="0">
              <a:buNone/>
            </a:pPr>
            <a:endParaRPr lang="en-US" sz="2400" dirty="0" smtClean="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623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7924800" cy="4800600"/>
          </a:xfrm>
        </p:spPr>
        <p:txBody>
          <a:bodyPr>
            <a:normAutofit/>
          </a:bodyPr>
          <a:lstStyle/>
          <a:p>
            <a:pPr marL="114300" indent="0">
              <a:buNone/>
            </a:pPr>
            <a:r>
              <a:rPr lang="en-US" sz="2800" dirty="0" smtClean="0"/>
              <a:t>Wait Stats – What are they?</a:t>
            </a:r>
          </a:p>
          <a:p>
            <a:pPr marL="114300" indent="0">
              <a:buNone/>
            </a:pPr>
            <a:endParaRPr lang="en-US" sz="2800" dirty="0" smtClean="0"/>
          </a:p>
          <a:p>
            <a:pPr marL="114300" indent="0">
              <a:buNone/>
            </a:pPr>
            <a:r>
              <a:rPr lang="en-US" sz="2800" dirty="0" smtClean="0"/>
              <a:t>SQL Server’s method of letting us know what a given SQL Server instance is waiting on when trying to complete its workload.</a:t>
            </a:r>
          </a:p>
          <a:p>
            <a:pPr marL="114300" indent="0">
              <a:buNone/>
            </a:pPr>
            <a:r>
              <a:rPr lang="en-US" sz="2800" dirty="0" smtClean="0"/>
              <a:t>This information is invaluable when trying to determine where best to invest your troubleshooting time.</a:t>
            </a:r>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001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7924800" cy="4800600"/>
          </a:xfrm>
        </p:spPr>
        <p:txBody>
          <a:bodyPr>
            <a:noAutofit/>
          </a:bodyPr>
          <a:lstStyle/>
          <a:p>
            <a:pPr marL="114300" indent="0">
              <a:buNone/>
            </a:pPr>
            <a:r>
              <a:rPr lang="en-US" sz="2800" dirty="0" smtClean="0"/>
              <a:t>Wait Stats – How do I see them?</a:t>
            </a:r>
          </a:p>
          <a:p>
            <a:pPr marL="114300" indent="0">
              <a:buNone/>
            </a:pPr>
            <a:endParaRPr lang="en-US" sz="1400" dirty="0" smtClean="0"/>
          </a:p>
          <a:p>
            <a:pPr marL="114300" indent="0">
              <a:buNone/>
            </a:pPr>
            <a:r>
              <a:rPr lang="en-US" sz="2800" dirty="0" smtClean="0"/>
              <a:t>They are stored in the SQL DMV called </a:t>
            </a:r>
            <a:r>
              <a:rPr lang="en-US" sz="2800" dirty="0" err="1" smtClean="0"/>
              <a:t>sys.dm_os_wait_stats</a:t>
            </a:r>
            <a:r>
              <a:rPr lang="en-US" sz="2800" dirty="0" smtClean="0"/>
              <a:t>. </a:t>
            </a:r>
          </a:p>
          <a:p>
            <a:pPr marL="114300" indent="0">
              <a:buNone/>
            </a:pPr>
            <a:endParaRPr lang="en-US" sz="1400" dirty="0"/>
          </a:p>
          <a:p>
            <a:pPr marL="114300" indent="0">
              <a:buNone/>
            </a:pPr>
            <a:r>
              <a:rPr lang="en-US" sz="2800" dirty="0" smtClean="0"/>
              <a:t>A very basic syntax to retrieve what SQL Server is waiting on at that exact point in time is:</a:t>
            </a:r>
          </a:p>
          <a:p>
            <a:pPr marL="411480" lvl="1" indent="0">
              <a:buNone/>
            </a:pPr>
            <a:r>
              <a:rPr lang="en-US" sz="2800" dirty="0" smtClean="0"/>
              <a:t>SELECT </a:t>
            </a:r>
            <a:r>
              <a:rPr lang="en-US" sz="2800" dirty="0"/>
              <a:t>*</a:t>
            </a:r>
          </a:p>
          <a:p>
            <a:pPr marL="411480" lvl="1" indent="0">
              <a:buNone/>
            </a:pPr>
            <a:r>
              <a:rPr lang="en-US" sz="2800" dirty="0" smtClean="0"/>
              <a:t>FROM </a:t>
            </a:r>
            <a:r>
              <a:rPr lang="en-US" sz="2800" dirty="0" err="1" smtClean="0"/>
              <a:t>sys.dm_os_wait_stats</a:t>
            </a:r>
            <a:endParaRPr lang="en-US" sz="2800" dirty="0" smtClean="0"/>
          </a:p>
          <a:p>
            <a:pPr marL="411480" lvl="1" indent="0">
              <a:buNone/>
            </a:pPr>
            <a:r>
              <a:rPr lang="en-US" sz="2800" dirty="0" smtClean="0"/>
              <a:t>ORDER BY </a:t>
            </a:r>
            <a:r>
              <a:rPr lang="en-US" sz="2800" dirty="0" err="1" smtClean="0"/>
              <a:t>wait_time_ms</a:t>
            </a:r>
            <a:r>
              <a:rPr lang="en-US" sz="2800" dirty="0" smtClean="0"/>
              <a:t> DESC</a:t>
            </a:r>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5728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7924800" cy="4800600"/>
          </a:xfrm>
        </p:spPr>
        <p:txBody>
          <a:bodyPr>
            <a:normAutofit/>
          </a:bodyPr>
          <a:lstStyle/>
          <a:p>
            <a:pPr marL="114300" indent="0">
              <a:buNone/>
            </a:pPr>
            <a:r>
              <a:rPr lang="en-US" sz="2800" dirty="0" smtClean="0"/>
              <a:t>Wait Stats – How do I use them?</a:t>
            </a:r>
          </a:p>
          <a:p>
            <a:pPr marL="114300" indent="0">
              <a:buNone/>
            </a:pPr>
            <a:endParaRPr lang="en-US" sz="2800" dirty="0" smtClean="0"/>
          </a:p>
          <a:p>
            <a:pPr marL="114300" indent="0">
              <a:buNone/>
            </a:pPr>
            <a:r>
              <a:rPr lang="en-US" sz="2800" dirty="0" smtClean="0"/>
              <a:t>Wait stats are compiled from the time the SQL Server instance is started. In order to get meaningful point-in-time information, you will need to gather two point in time images and calculate the difference. </a:t>
            </a:r>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482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89038"/>
          </a:xfrm>
        </p:spPr>
        <p:txBody>
          <a:bodyPr/>
          <a:lstStyle/>
          <a:p>
            <a:r>
              <a:rPr lang="en-US" dirty="0" smtClean="0"/>
              <a:t>Database Maintenance</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9" name="Content Placeholder 8"/>
          <p:cNvGraphicFramePr>
            <a:graphicFrameLocks noGrp="1"/>
          </p:cNvGraphicFramePr>
          <p:nvPr>
            <p:ph idx="1"/>
            <p:extLst>
              <p:ext uri="{D42A27DB-BD31-4B8C-83A1-F6EECF244321}">
                <p14:modId xmlns:p14="http://schemas.microsoft.com/office/powerpoint/2010/main" val="1884134396"/>
              </p:ext>
            </p:extLst>
          </p:nvPr>
        </p:nvGraphicFramePr>
        <p:xfrm>
          <a:off x="419100" y="1905000"/>
          <a:ext cx="24384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2016812497"/>
              </p:ext>
            </p:extLst>
          </p:nvPr>
        </p:nvGraphicFramePr>
        <p:xfrm>
          <a:off x="3124200" y="1905000"/>
          <a:ext cx="2209800" cy="2362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p:cNvGraphicFramePr/>
          <p:nvPr>
            <p:extLst>
              <p:ext uri="{D42A27DB-BD31-4B8C-83A1-F6EECF244321}">
                <p14:modId xmlns:p14="http://schemas.microsoft.com/office/powerpoint/2010/main" val="3312986763"/>
              </p:ext>
            </p:extLst>
          </p:nvPr>
        </p:nvGraphicFramePr>
        <p:xfrm>
          <a:off x="5524500" y="1905000"/>
          <a:ext cx="2209800" cy="2362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5421542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7924800" cy="4800600"/>
          </a:xfrm>
        </p:spPr>
        <p:txBody>
          <a:bodyPr>
            <a:normAutofit fontScale="92500" lnSpcReduction="10000"/>
          </a:bodyPr>
          <a:lstStyle/>
          <a:p>
            <a:pPr marL="114300" indent="0">
              <a:buNone/>
            </a:pPr>
            <a:r>
              <a:rPr lang="en-US" sz="3000" dirty="0" smtClean="0"/>
              <a:t>Wait Stats – How do I use them?</a:t>
            </a:r>
          </a:p>
          <a:p>
            <a:pPr marL="114300" indent="0">
              <a:buNone/>
            </a:pPr>
            <a:endParaRPr lang="en-US" sz="3000" dirty="0" smtClean="0"/>
          </a:p>
          <a:p>
            <a:pPr marL="114300" indent="0">
              <a:buNone/>
            </a:pPr>
            <a:r>
              <a:rPr lang="en-US" sz="3000" dirty="0" smtClean="0"/>
              <a:t>When wait stats are gathered over time they provide a starting point for continual improvement for your SQL Server.</a:t>
            </a:r>
            <a:endParaRPr lang="en-US" sz="3000" dirty="0"/>
          </a:p>
          <a:p>
            <a:pPr marL="114300" indent="0">
              <a:buNone/>
            </a:pPr>
            <a:endParaRPr lang="en-US" sz="3000" dirty="0" smtClean="0"/>
          </a:p>
          <a:p>
            <a:pPr marL="114300" indent="0">
              <a:buNone/>
            </a:pPr>
            <a:r>
              <a:rPr lang="en-US" sz="3000" dirty="0" smtClean="0"/>
              <a:t>The list of wait stats and what they are decoded as can be found in books online at:</a:t>
            </a:r>
          </a:p>
          <a:p>
            <a:pPr marL="114300" indent="0">
              <a:buNone/>
            </a:pPr>
            <a:endParaRPr lang="en-US" sz="2800" dirty="0"/>
          </a:p>
          <a:p>
            <a:pPr marL="114300" indent="0">
              <a:buNone/>
            </a:pPr>
            <a:r>
              <a:rPr lang="en-US" sz="2800" dirty="0"/>
              <a:t>http://msdn.microsoft.com/en-us/library/ms179984.aspx</a:t>
            </a:r>
            <a:endParaRPr lang="en-US" sz="2800" dirty="0" smtClean="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0107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7924800" cy="4800600"/>
          </a:xfrm>
        </p:spPr>
        <p:txBody>
          <a:bodyPr>
            <a:normAutofit/>
          </a:bodyPr>
          <a:lstStyle/>
          <a:p>
            <a:pPr marL="114300" indent="0">
              <a:buNone/>
            </a:pPr>
            <a:r>
              <a:rPr lang="en-US" sz="3000" dirty="0" smtClean="0"/>
              <a:t>Virtual File Stats</a:t>
            </a:r>
          </a:p>
          <a:p>
            <a:pPr marL="114300" indent="0">
              <a:buNone/>
            </a:pPr>
            <a:endParaRPr lang="en-US" sz="3000" dirty="0" smtClean="0"/>
          </a:p>
          <a:p>
            <a:pPr marL="114300" indent="0">
              <a:buNone/>
            </a:pPr>
            <a:r>
              <a:rPr lang="en-US" sz="3000" dirty="0" smtClean="0"/>
              <a:t>Virtual file stats measure I/O information perspective from SQL Server’s side. It details such information as how many reads, writes, how much data was read or written, and whether or not it encountered any stalls while completing them.</a:t>
            </a:r>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208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7924800" cy="4800600"/>
          </a:xfrm>
        </p:spPr>
        <p:txBody>
          <a:bodyPr>
            <a:normAutofit/>
          </a:bodyPr>
          <a:lstStyle/>
          <a:p>
            <a:pPr marL="114300" indent="0">
              <a:buNone/>
            </a:pPr>
            <a:r>
              <a:rPr lang="en-US" sz="3000" dirty="0" smtClean="0"/>
              <a:t>Virtual File Stats</a:t>
            </a:r>
          </a:p>
          <a:p>
            <a:pPr marL="114300" indent="0">
              <a:buNone/>
            </a:pPr>
            <a:endParaRPr lang="en-US" sz="1600" dirty="0" smtClean="0"/>
          </a:p>
          <a:p>
            <a:pPr marL="114300" indent="0">
              <a:buNone/>
            </a:pPr>
            <a:r>
              <a:rPr lang="en-US" sz="3000" dirty="0" smtClean="0"/>
              <a:t>Armed with this information, you can determine the latency, from SQL Server’s perspective, to access a given database file.  </a:t>
            </a:r>
          </a:p>
          <a:p>
            <a:pPr marL="114300" indent="0">
              <a:buNone/>
            </a:pPr>
            <a:r>
              <a:rPr lang="en-US" sz="3000" dirty="0" smtClean="0"/>
              <a:t>Using these, combined with </a:t>
            </a:r>
            <a:r>
              <a:rPr lang="en-US" sz="3000" dirty="0" err="1" smtClean="0"/>
              <a:t>perfmon</a:t>
            </a:r>
            <a:r>
              <a:rPr lang="en-US" sz="3000" dirty="0" smtClean="0"/>
              <a:t> physical disk counters, will enable you to know which files to separate when disk performance issues are encountered. </a:t>
            </a:r>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230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fontScale="92500" lnSpcReduction="10000"/>
          </a:bodyPr>
          <a:lstStyle/>
          <a:p>
            <a:pPr marL="114300" indent="0">
              <a:buNone/>
            </a:pPr>
            <a:r>
              <a:rPr lang="en-US" sz="3000" dirty="0" smtClean="0"/>
              <a:t>Virtual File Stats – Getting the 411</a:t>
            </a:r>
          </a:p>
          <a:p>
            <a:pPr marL="114300" indent="0">
              <a:buNone/>
            </a:pPr>
            <a:endParaRPr lang="en-US" sz="1600" dirty="0" smtClean="0"/>
          </a:p>
          <a:p>
            <a:pPr marL="114300" indent="0">
              <a:buNone/>
            </a:pPr>
            <a:r>
              <a:rPr lang="en-US" sz="2800" dirty="0" smtClean="0"/>
              <a:t>The data contained in this DMV is a point in time snapshot compiled from when the SQL Server instance is restarted.</a:t>
            </a:r>
          </a:p>
          <a:p>
            <a:pPr marL="114300" indent="0">
              <a:buNone/>
            </a:pPr>
            <a:r>
              <a:rPr lang="en-US" sz="2800" dirty="0" smtClean="0"/>
              <a:t>The best way to get performance data over time is to take the delta between two point-in-time snapshots.</a:t>
            </a:r>
          </a:p>
          <a:p>
            <a:pPr marL="114300" indent="0">
              <a:buNone/>
            </a:pPr>
            <a:r>
              <a:rPr lang="en-US" sz="2800" dirty="0" smtClean="0"/>
              <a:t>There are many samples of how to do this on the internet. Below is a link to T-SQL scripts for 2000, and 2005/2008.</a:t>
            </a:r>
          </a:p>
          <a:p>
            <a:pPr marL="114300" indent="0">
              <a:buNone/>
            </a:pPr>
            <a:endParaRPr lang="en-US" sz="2800" dirty="0" smtClean="0"/>
          </a:p>
          <a:p>
            <a:pPr marL="114300" indent="0">
              <a:buNone/>
            </a:pPr>
            <a:r>
              <a:rPr lang="en-US" sz="2800" dirty="0"/>
              <a:t>http://www.sql-server-pro.com/virtual-file-stats.html</a:t>
            </a:r>
            <a:endParaRPr lang="en-US" sz="2800" dirty="0" smtClean="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492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fontScale="85000" lnSpcReduction="10000"/>
          </a:bodyPr>
          <a:lstStyle/>
          <a:p>
            <a:pPr marL="114300" indent="0">
              <a:buNone/>
            </a:pPr>
            <a:r>
              <a:rPr lang="en-US" sz="3000" dirty="0" smtClean="0"/>
              <a:t>Virtual File Stats – Getting the 411</a:t>
            </a:r>
          </a:p>
          <a:p>
            <a:pPr marL="114300" indent="0">
              <a:buNone/>
            </a:pPr>
            <a:endParaRPr lang="en-US" sz="1600" dirty="0" smtClean="0"/>
          </a:p>
          <a:p>
            <a:pPr marL="114300" indent="0">
              <a:buNone/>
            </a:pPr>
            <a:r>
              <a:rPr lang="en-US" sz="3300" dirty="0" smtClean="0"/>
              <a:t>Here is a basic query</a:t>
            </a:r>
          </a:p>
          <a:p>
            <a:pPr marL="114300" indent="0">
              <a:buNone/>
            </a:pPr>
            <a:endParaRPr lang="en-US" sz="2800" dirty="0" smtClean="0"/>
          </a:p>
          <a:p>
            <a:pPr marL="114300" indent="0">
              <a:buNone/>
            </a:pPr>
            <a:r>
              <a:rPr lang="en-US" sz="2800" dirty="0" smtClean="0"/>
              <a:t>SELECT </a:t>
            </a:r>
            <a:r>
              <a:rPr lang="en-US" sz="2800" dirty="0"/>
              <a:t>mf.name, </a:t>
            </a:r>
            <a:r>
              <a:rPr lang="en-US" sz="2800" dirty="0" err="1"/>
              <a:t>vf.num_of_reads</a:t>
            </a:r>
            <a:r>
              <a:rPr lang="en-US" sz="2800" dirty="0"/>
              <a:t>, </a:t>
            </a:r>
            <a:r>
              <a:rPr lang="en-US" sz="2800" dirty="0" err="1"/>
              <a:t>vf.io_stall_read_ms</a:t>
            </a:r>
            <a:r>
              <a:rPr lang="en-US" sz="2800" dirty="0"/>
              <a:t>, </a:t>
            </a:r>
            <a:r>
              <a:rPr lang="en-US" sz="2800" dirty="0" err="1"/>
              <a:t>vf.io_stall_read_ms</a:t>
            </a:r>
            <a:r>
              <a:rPr lang="en-US" sz="2800" dirty="0"/>
              <a:t>/</a:t>
            </a:r>
            <a:r>
              <a:rPr lang="en-US" sz="2800" dirty="0" err="1"/>
              <a:t>vf.num_of_reads</a:t>
            </a:r>
            <a:r>
              <a:rPr lang="en-US" sz="2800" dirty="0"/>
              <a:t> AS [</a:t>
            </a:r>
            <a:r>
              <a:rPr lang="en-US" sz="2800" dirty="0" err="1"/>
              <a:t>read_latency_ms</a:t>
            </a:r>
            <a:r>
              <a:rPr lang="en-US" sz="2800" dirty="0"/>
              <a:t>], </a:t>
            </a:r>
            <a:r>
              <a:rPr lang="en-US" sz="2800" dirty="0" err="1"/>
              <a:t>vf.num_of_writes</a:t>
            </a:r>
            <a:r>
              <a:rPr lang="en-US" sz="2800" dirty="0"/>
              <a:t>, </a:t>
            </a:r>
            <a:r>
              <a:rPr lang="en-US" sz="2800" dirty="0" err="1"/>
              <a:t>vf.io_stall_write_ms</a:t>
            </a:r>
            <a:r>
              <a:rPr lang="en-US" sz="2800" dirty="0"/>
              <a:t>, </a:t>
            </a:r>
            <a:r>
              <a:rPr lang="en-US" sz="2800" dirty="0" err="1"/>
              <a:t>vf.io_stall_write_ms</a:t>
            </a:r>
            <a:r>
              <a:rPr lang="en-US" sz="2800" dirty="0"/>
              <a:t>/</a:t>
            </a:r>
            <a:r>
              <a:rPr lang="en-US" sz="2800" dirty="0" err="1"/>
              <a:t>vf.num_of_writes</a:t>
            </a:r>
            <a:r>
              <a:rPr lang="en-US" sz="2800" dirty="0"/>
              <a:t> AS [</a:t>
            </a:r>
            <a:r>
              <a:rPr lang="en-US" sz="2800" dirty="0" err="1"/>
              <a:t>write_latency_ms</a:t>
            </a:r>
            <a:r>
              <a:rPr lang="en-US" sz="2800" dirty="0"/>
              <a:t>]</a:t>
            </a:r>
          </a:p>
          <a:p>
            <a:pPr marL="114300" indent="0">
              <a:buNone/>
            </a:pPr>
            <a:r>
              <a:rPr lang="en-US" sz="2800" dirty="0" smtClean="0"/>
              <a:t>FROM </a:t>
            </a:r>
            <a:r>
              <a:rPr lang="en-US" sz="2800" dirty="0" err="1"/>
              <a:t>sys.dm_io_virtual_file_stats</a:t>
            </a:r>
            <a:r>
              <a:rPr lang="en-US" sz="2800" dirty="0"/>
              <a:t> (NULL,NULL) as </a:t>
            </a:r>
            <a:r>
              <a:rPr lang="en-US" sz="2800" dirty="0" err="1" smtClean="0"/>
              <a:t>vf</a:t>
            </a:r>
            <a:endParaRPr lang="en-US" sz="2800" dirty="0"/>
          </a:p>
          <a:p>
            <a:pPr marL="114300" indent="0">
              <a:buNone/>
            </a:pPr>
            <a:r>
              <a:rPr lang="en-US" sz="2800" dirty="0" smtClean="0"/>
              <a:t>JOIN</a:t>
            </a:r>
            <a:r>
              <a:rPr lang="en-US" sz="2800" dirty="0" smtClean="0"/>
              <a:t> </a:t>
            </a:r>
            <a:r>
              <a:rPr lang="en-US" sz="2800" dirty="0" err="1"/>
              <a:t>sys.master_files</a:t>
            </a:r>
            <a:r>
              <a:rPr lang="en-US" sz="2800" dirty="0"/>
              <a:t> as </a:t>
            </a:r>
            <a:r>
              <a:rPr lang="en-US" sz="2800" dirty="0" smtClean="0"/>
              <a:t>mf</a:t>
            </a:r>
            <a:endParaRPr lang="en-US" sz="2800" dirty="0"/>
          </a:p>
          <a:p>
            <a:pPr marL="114300" indent="0">
              <a:buNone/>
            </a:pPr>
            <a:r>
              <a:rPr lang="en-US" sz="2800" dirty="0" smtClean="0"/>
              <a:t>ON </a:t>
            </a:r>
            <a:r>
              <a:rPr lang="en-US" sz="2800" dirty="0" err="1"/>
              <a:t>vf.database_id</a:t>
            </a:r>
            <a:r>
              <a:rPr lang="en-US" sz="2800" dirty="0"/>
              <a:t> = </a:t>
            </a:r>
            <a:r>
              <a:rPr lang="en-US" sz="2800" dirty="0" err="1"/>
              <a:t>mf.database_id</a:t>
            </a:r>
            <a:r>
              <a:rPr lang="en-US" sz="2800" dirty="0"/>
              <a:t> AND</a:t>
            </a:r>
          </a:p>
          <a:p>
            <a:pPr marL="114300" indent="0">
              <a:buNone/>
            </a:pPr>
            <a:r>
              <a:rPr lang="en-US" sz="2800" dirty="0"/>
              <a:t>  </a:t>
            </a:r>
            <a:r>
              <a:rPr lang="en-US" sz="2800" dirty="0" smtClean="0"/>
              <a:t>    </a:t>
            </a:r>
            <a:r>
              <a:rPr lang="en-US" sz="2800" dirty="0" err="1" smtClean="0"/>
              <a:t>vf</a:t>
            </a:r>
            <a:r>
              <a:rPr lang="en-US" sz="2800" dirty="0"/>
              <a:t>.[</a:t>
            </a:r>
            <a:r>
              <a:rPr lang="en-US" sz="2800" dirty="0" err="1"/>
              <a:t>file_id</a:t>
            </a:r>
            <a:r>
              <a:rPr lang="en-US" sz="2800" dirty="0"/>
              <a:t>] = mf.[</a:t>
            </a:r>
            <a:r>
              <a:rPr lang="en-US" sz="2800" dirty="0" err="1"/>
              <a:t>file_id</a:t>
            </a:r>
            <a:r>
              <a:rPr lang="en-US" sz="2800" dirty="0"/>
              <a:t>]</a:t>
            </a:r>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599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17638"/>
            <a:ext cx="8077200" cy="4983162"/>
          </a:xfrm>
        </p:spPr>
        <p:txBody>
          <a:bodyPr>
            <a:normAutofit/>
          </a:bodyPr>
          <a:lstStyle/>
          <a:p>
            <a:pPr marL="114300" indent="0">
              <a:buNone/>
            </a:pPr>
            <a:r>
              <a:rPr lang="en-US" sz="3000" dirty="0" smtClean="0"/>
              <a:t>Virtual File Stats – Getting the 411</a:t>
            </a:r>
          </a:p>
          <a:p>
            <a:pPr marL="114300" indent="0">
              <a:buNone/>
            </a:pPr>
            <a:endParaRPr lang="en-US" sz="1600" dirty="0" smtClean="0"/>
          </a:p>
          <a:p>
            <a:pPr marL="114300" indent="0">
              <a:buNone/>
            </a:pPr>
            <a:r>
              <a:rPr lang="en-US" sz="2800" dirty="0" smtClean="0"/>
              <a:t>Here is some sample output</a:t>
            </a:r>
          </a:p>
          <a:p>
            <a:pPr marL="114300" indent="0">
              <a:buNone/>
            </a:pPr>
            <a:endParaRPr lang="en-US" sz="2800" dirty="0" smtClean="0"/>
          </a:p>
          <a:p>
            <a:pPr marL="114300"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mtClean="0"/>
              <a:t>Physical Server</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936716738"/>
              </p:ext>
            </p:extLst>
          </p:nvPr>
        </p:nvGraphicFramePr>
        <p:xfrm>
          <a:off x="114300" y="2895600"/>
          <a:ext cx="8305800" cy="3505194"/>
        </p:xfrm>
        <a:graphic>
          <a:graphicData uri="http://schemas.openxmlformats.org/drawingml/2006/table">
            <a:tbl>
              <a:tblPr>
                <a:tableStyleId>{69C7853C-536D-4A76-A0AE-DD22124D55A5}</a:tableStyleId>
              </a:tblPr>
              <a:tblGrid>
                <a:gridCol w="794909"/>
                <a:gridCol w="1103764"/>
                <a:gridCol w="1294292"/>
                <a:gridCol w="1292600"/>
                <a:gridCol w="1124113"/>
                <a:gridCol w="1348907"/>
                <a:gridCol w="1347215"/>
              </a:tblGrid>
              <a:tr h="389466">
                <a:tc>
                  <a:txBody>
                    <a:bodyPr/>
                    <a:lstStyle/>
                    <a:p>
                      <a:pPr algn="ctr" fontAlgn="b"/>
                      <a:r>
                        <a:rPr lang="en-US" sz="1400" u="none" strike="noStrike" dirty="0">
                          <a:effectLst/>
                        </a:rPr>
                        <a:t>name</a:t>
                      </a:r>
                      <a:endParaRPr lang="en-US" sz="1400" b="1"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dirty="0" err="1">
                          <a:effectLst/>
                        </a:rPr>
                        <a:t>num_of_reads</a:t>
                      </a:r>
                      <a:endParaRPr lang="en-US" sz="1400" b="1"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dirty="0" err="1">
                          <a:effectLst/>
                        </a:rPr>
                        <a:t>io_stall_read_ms</a:t>
                      </a:r>
                      <a:endParaRPr lang="en-US" sz="1400" b="1"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dirty="0" err="1">
                          <a:effectLst/>
                        </a:rPr>
                        <a:t>read_latency_ms</a:t>
                      </a:r>
                      <a:endParaRPr lang="en-US" sz="1400" b="1"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dirty="0" err="1">
                          <a:effectLst/>
                        </a:rPr>
                        <a:t>num_of_writes</a:t>
                      </a:r>
                      <a:endParaRPr lang="en-US" sz="1400" b="1"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dirty="0" err="1">
                          <a:effectLst/>
                        </a:rPr>
                        <a:t>io_stall_write_ms</a:t>
                      </a:r>
                      <a:endParaRPr lang="en-US" sz="1400" b="1"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dirty="0" err="1">
                          <a:effectLst/>
                        </a:rPr>
                        <a:t>write_latency_ms</a:t>
                      </a:r>
                      <a:endParaRPr lang="en-US" sz="1400" b="1" i="0" u="none" strike="noStrike" dirty="0">
                        <a:solidFill>
                          <a:srgbClr val="000000"/>
                        </a:solidFill>
                        <a:effectLst/>
                        <a:latin typeface="Calibri"/>
                      </a:endParaRPr>
                    </a:p>
                  </a:txBody>
                  <a:tcPr marL="5681" marR="5681" marT="5681" marB="0" anchor="b"/>
                </a:tc>
              </a:tr>
              <a:tr h="389466">
                <a:tc>
                  <a:txBody>
                    <a:bodyPr/>
                    <a:lstStyle/>
                    <a:p>
                      <a:pPr algn="ctr" fontAlgn="b"/>
                      <a:r>
                        <a:rPr lang="en-US" sz="1400" u="none" strike="noStrike" dirty="0">
                          <a:effectLst/>
                        </a:rPr>
                        <a:t>master</a:t>
                      </a:r>
                      <a:endParaRPr lang="en-US" sz="1400" b="0"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dirty="0">
                          <a:effectLst/>
                        </a:rPr>
                        <a:t>49</a:t>
                      </a:r>
                      <a:endParaRPr lang="en-US" sz="1400" b="0"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a:effectLst/>
                        </a:rPr>
                        <a:t>620</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12</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77</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628</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8</a:t>
                      </a:r>
                      <a:endParaRPr lang="en-US" sz="1400" b="0" i="0" u="none" strike="noStrike">
                        <a:solidFill>
                          <a:srgbClr val="000000"/>
                        </a:solidFill>
                        <a:effectLst/>
                        <a:latin typeface="Calibri"/>
                      </a:endParaRPr>
                    </a:p>
                  </a:txBody>
                  <a:tcPr marL="5681" marR="5681" marT="5681" marB="0" anchor="b"/>
                </a:tc>
              </a:tr>
              <a:tr h="389466">
                <a:tc>
                  <a:txBody>
                    <a:bodyPr/>
                    <a:lstStyle/>
                    <a:p>
                      <a:pPr algn="ctr" fontAlgn="b"/>
                      <a:r>
                        <a:rPr lang="en-US" sz="1400" u="none" strike="noStrike">
                          <a:effectLst/>
                        </a:rPr>
                        <a:t>mastlog</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dirty="0">
                          <a:effectLst/>
                        </a:rPr>
                        <a:t>42</a:t>
                      </a:r>
                      <a:endParaRPr lang="en-US" sz="1400" b="0"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a:effectLst/>
                        </a:rPr>
                        <a:t>4</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115</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948</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8</a:t>
                      </a:r>
                      <a:endParaRPr lang="en-US" sz="1400" b="0" i="0" u="none" strike="noStrike">
                        <a:solidFill>
                          <a:srgbClr val="000000"/>
                        </a:solidFill>
                        <a:effectLst/>
                        <a:latin typeface="Calibri"/>
                      </a:endParaRPr>
                    </a:p>
                  </a:txBody>
                  <a:tcPr marL="5681" marR="5681" marT="5681" marB="0" anchor="b"/>
                </a:tc>
              </a:tr>
              <a:tr h="389466">
                <a:tc>
                  <a:txBody>
                    <a:bodyPr/>
                    <a:lstStyle/>
                    <a:p>
                      <a:pPr algn="ctr" fontAlgn="b"/>
                      <a:r>
                        <a:rPr lang="en-US" sz="1400" u="none" strike="noStrike">
                          <a:effectLst/>
                        </a:rPr>
                        <a:t>tempdev</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26</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dirty="0">
                          <a:effectLst/>
                        </a:rPr>
                        <a:t>266</a:t>
                      </a:r>
                      <a:endParaRPr lang="en-US" sz="1400" b="0"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a:effectLst/>
                        </a:rPr>
                        <a:t>34</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106</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3</a:t>
                      </a:r>
                      <a:endParaRPr lang="en-US" sz="1400" b="0" i="0" u="none" strike="noStrike">
                        <a:solidFill>
                          <a:srgbClr val="000000"/>
                        </a:solidFill>
                        <a:effectLst/>
                        <a:latin typeface="Calibri"/>
                      </a:endParaRPr>
                    </a:p>
                  </a:txBody>
                  <a:tcPr marL="5681" marR="5681" marT="5681" marB="0" anchor="b"/>
                </a:tc>
              </a:tr>
              <a:tr h="389466">
                <a:tc>
                  <a:txBody>
                    <a:bodyPr/>
                    <a:lstStyle/>
                    <a:p>
                      <a:pPr algn="ctr" fontAlgn="b"/>
                      <a:r>
                        <a:rPr lang="en-US" sz="1400" u="none" strike="noStrike">
                          <a:effectLst/>
                        </a:rPr>
                        <a:t>templog</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8</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6</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dirty="0">
                          <a:effectLst/>
                        </a:rPr>
                        <a:t>69</a:t>
                      </a:r>
                      <a:endParaRPr lang="en-US" sz="1400" b="0"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a:effectLst/>
                        </a:rPr>
                        <a:t>358</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5</a:t>
                      </a:r>
                      <a:endParaRPr lang="en-US" sz="1400" b="0" i="0" u="none" strike="noStrike">
                        <a:solidFill>
                          <a:srgbClr val="000000"/>
                        </a:solidFill>
                        <a:effectLst/>
                        <a:latin typeface="Calibri"/>
                      </a:endParaRPr>
                    </a:p>
                  </a:txBody>
                  <a:tcPr marL="5681" marR="5681" marT="5681" marB="0" anchor="b"/>
                </a:tc>
              </a:tr>
              <a:tr h="389466">
                <a:tc>
                  <a:txBody>
                    <a:bodyPr/>
                    <a:lstStyle/>
                    <a:p>
                      <a:pPr algn="ctr" fontAlgn="b"/>
                      <a:r>
                        <a:rPr lang="en-US" sz="1400" u="none" strike="noStrike">
                          <a:effectLst/>
                        </a:rPr>
                        <a:t>modeldev</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61</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465</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7</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a:effectLst/>
                        </a:rPr>
                        <a:t>5</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1</a:t>
                      </a:r>
                      <a:endParaRPr lang="en-US" sz="1400" b="0" i="0" u="none" strike="noStrike">
                        <a:solidFill>
                          <a:srgbClr val="000000"/>
                        </a:solidFill>
                        <a:effectLst/>
                        <a:latin typeface="Calibri"/>
                      </a:endParaRPr>
                    </a:p>
                  </a:txBody>
                  <a:tcPr marL="5681" marR="5681" marT="5681" marB="0" anchor="b"/>
                </a:tc>
              </a:tr>
              <a:tr h="389466">
                <a:tc>
                  <a:txBody>
                    <a:bodyPr/>
                    <a:lstStyle/>
                    <a:p>
                      <a:pPr algn="ctr" fontAlgn="b"/>
                      <a:r>
                        <a:rPr lang="en-US" sz="1400" u="none" strike="noStrike">
                          <a:effectLst/>
                        </a:rPr>
                        <a:t>modellog</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6</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7</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1</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14</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dirty="0">
                          <a:effectLst/>
                        </a:rPr>
                        <a:t>31</a:t>
                      </a:r>
                      <a:endParaRPr lang="en-US" sz="1400" b="0"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a:effectLst/>
                        </a:rPr>
                        <a:t>2</a:t>
                      </a:r>
                      <a:endParaRPr lang="en-US" sz="1400" b="0" i="0" u="none" strike="noStrike">
                        <a:solidFill>
                          <a:srgbClr val="000000"/>
                        </a:solidFill>
                        <a:effectLst/>
                        <a:latin typeface="Calibri"/>
                      </a:endParaRPr>
                    </a:p>
                  </a:txBody>
                  <a:tcPr marL="5681" marR="5681" marT="5681" marB="0" anchor="b"/>
                </a:tc>
              </a:tr>
              <a:tr h="389466">
                <a:tc>
                  <a:txBody>
                    <a:bodyPr/>
                    <a:lstStyle/>
                    <a:p>
                      <a:pPr algn="ctr" fontAlgn="b"/>
                      <a:r>
                        <a:rPr lang="en-US" sz="1400" u="none" strike="noStrike">
                          <a:effectLst/>
                        </a:rPr>
                        <a:t>MSDBData</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164</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1507</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9</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3499</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dirty="0">
                          <a:effectLst/>
                        </a:rPr>
                        <a:t>23955</a:t>
                      </a:r>
                      <a:endParaRPr lang="en-US" sz="1400" b="0" i="0" u="none" strike="noStrike" dirty="0">
                        <a:solidFill>
                          <a:srgbClr val="000000"/>
                        </a:solidFill>
                        <a:effectLst/>
                        <a:latin typeface="Calibri"/>
                      </a:endParaRPr>
                    </a:p>
                  </a:txBody>
                  <a:tcPr marL="5681" marR="5681" marT="5681"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Calibri"/>
                      </a:endParaRPr>
                    </a:p>
                  </a:txBody>
                  <a:tcPr marL="5681" marR="5681" marT="5681" marB="0" anchor="b"/>
                </a:tc>
              </a:tr>
              <a:tr h="389466">
                <a:tc>
                  <a:txBody>
                    <a:bodyPr/>
                    <a:lstStyle/>
                    <a:p>
                      <a:pPr algn="ctr" fontAlgn="b"/>
                      <a:r>
                        <a:rPr lang="en-US" sz="1400" u="none" strike="noStrike">
                          <a:effectLst/>
                        </a:rPr>
                        <a:t>MSDBLog</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24</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12</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0</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5265</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a:effectLst/>
                        </a:rPr>
                        <a:t>9365</a:t>
                      </a:r>
                      <a:endParaRPr lang="en-US" sz="1400" b="0" i="0" u="none" strike="noStrike">
                        <a:solidFill>
                          <a:srgbClr val="000000"/>
                        </a:solidFill>
                        <a:effectLst/>
                        <a:latin typeface="Calibri"/>
                      </a:endParaRPr>
                    </a:p>
                  </a:txBody>
                  <a:tcPr marL="5681" marR="5681" marT="5681"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a:endParaRPr>
                    </a:p>
                  </a:txBody>
                  <a:tcPr marL="5681" marR="5681" marT="5681" marB="0" anchor="b"/>
                </a:tc>
              </a:tr>
            </a:tbl>
          </a:graphicData>
        </a:graphic>
      </p:graphicFrame>
    </p:spTree>
    <p:extLst>
      <p:ext uri="{BB962C8B-B14F-4D97-AF65-F5344CB8AC3E}">
        <p14:creationId xmlns:p14="http://schemas.microsoft.com/office/powerpoint/2010/main" val="24505018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a:bodyPr>
          <a:lstStyle/>
          <a:p>
            <a:pPr marL="114300" indent="0">
              <a:buNone/>
            </a:pPr>
            <a:r>
              <a:rPr lang="en-US" sz="2800" dirty="0" smtClean="0"/>
              <a:t>These are maintenance tasks that </a:t>
            </a:r>
            <a:r>
              <a:rPr lang="en-US" sz="2800" dirty="0"/>
              <a:t>help SQL Server </a:t>
            </a:r>
            <a:r>
              <a:rPr lang="en-US" sz="2800" dirty="0" smtClean="0"/>
              <a:t>keep performance at a predictably high level.</a:t>
            </a:r>
          </a:p>
          <a:p>
            <a:pPr marL="114300" indent="0">
              <a:buNone/>
            </a:pPr>
            <a:endParaRPr lang="en-US" sz="2800" dirty="0"/>
          </a:p>
          <a:p>
            <a:pPr marL="114300" indent="0">
              <a:buNone/>
            </a:pPr>
            <a:r>
              <a:rPr lang="en-US" sz="2800" dirty="0" smtClean="0"/>
              <a:t>Index Maintenance</a:t>
            </a:r>
          </a:p>
          <a:p>
            <a:pPr marL="114300" indent="0">
              <a:buNone/>
            </a:pPr>
            <a:r>
              <a:rPr lang="en-US" sz="2800" dirty="0" smtClean="0"/>
              <a:t>Statistics Maintenance</a:t>
            </a:r>
          </a:p>
          <a:p>
            <a:pPr marL="114300" indent="0">
              <a:buNone/>
            </a:pPr>
            <a:endParaRPr lang="en-US" sz="2800" dirty="0"/>
          </a:p>
          <a:p>
            <a:pPr marL="114300"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158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a:bodyPr>
          <a:lstStyle/>
          <a:p>
            <a:pPr marL="114300" indent="0">
              <a:buNone/>
            </a:pPr>
            <a:r>
              <a:rPr lang="en-US" sz="2800" dirty="0" smtClean="0"/>
              <a:t>Index Maintenance</a:t>
            </a:r>
          </a:p>
          <a:p>
            <a:pPr marL="114300" indent="0">
              <a:buNone/>
            </a:pPr>
            <a:endParaRPr lang="en-US" sz="1400" dirty="0"/>
          </a:p>
          <a:p>
            <a:pPr marL="114300" indent="0">
              <a:buNone/>
            </a:pPr>
            <a:r>
              <a:rPr lang="en-US" sz="2800" dirty="0" smtClean="0"/>
              <a:t>We all know that indexes are a way to access data more efficiently.  Over time normal use of the system will cause fragmentation in the indexes and makes them less efficient.</a:t>
            </a:r>
          </a:p>
          <a:p>
            <a:pPr marL="114300" indent="0">
              <a:buNone/>
            </a:pPr>
            <a:r>
              <a:rPr lang="en-US" sz="2800" dirty="0" smtClean="0"/>
              <a:t>If we don’t maintain them, system performance will degrade.</a:t>
            </a: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4496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a:bodyPr>
          <a:lstStyle/>
          <a:p>
            <a:pPr marL="114300" indent="0">
              <a:buNone/>
            </a:pPr>
            <a:r>
              <a:rPr lang="en-US" sz="2800" dirty="0" smtClean="0"/>
              <a:t>Index Maintenance</a:t>
            </a:r>
          </a:p>
          <a:p>
            <a:pPr marL="114300" indent="0">
              <a:buNone/>
            </a:pPr>
            <a:endParaRPr lang="en-US" sz="1400" dirty="0"/>
          </a:p>
          <a:p>
            <a:pPr marL="114300" indent="0">
              <a:buNone/>
            </a:pPr>
            <a:r>
              <a:rPr lang="en-US" sz="2800" dirty="0" smtClean="0"/>
              <a:t>We also know that there are two approaches: ALTER INDEX REORGANIZE or REBUILD.</a:t>
            </a:r>
          </a:p>
          <a:p>
            <a:pPr marL="114300" indent="0">
              <a:buNone/>
            </a:pPr>
            <a:r>
              <a:rPr lang="en-US" sz="2800" dirty="0" smtClean="0"/>
              <a:t>Let’s discuss the right time to use each one.</a:t>
            </a:r>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8643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a:bodyPr>
          <a:lstStyle/>
          <a:p>
            <a:pPr marL="114300" indent="0">
              <a:buNone/>
            </a:pPr>
            <a:r>
              <a:rPr lang="en-US" sz="2800" dirty="0" smtClean="0"/>
              <a:t>Index Maintenance</a:t>
            </a:r>
          </a:p>
          <a:p>
            <a:pPr marL="114300" indent="0">
              <a:buNone/>
            </a:pPr>
            <a:endParaRPr lang="en-US" sz="1400" dirty="0" smtClean="0"/>
          </a:p>
          <a:p>
            <a:pPr marL="114300" indent="0">
              <a:buNone/>
            </a:pPr>
            <a:r>
              <a:rPr lang="en-US" sz="2800" dirty="0" smtClean="0"/>
              <a:t>The REORGANIZE option is a fully online process that offers a best effort optimization process. If a page is in use, it will be skipped by the optimization process. This means that after this process is complete, the index might still have some fragmentation.</a:t>
            </a:r>
          </a:p>
          <a:p>
            <a:pPr marL="114300" indent="0">
              <a:buNone/>
            </a:pPr>
            <a:r>
              <a:rPr lang="en-US" sz="2800" dirty="0" smtClean="0"/>
              <a:t>There is some overhead incurred while this process is running but for the most part you can run it safely anytime.</a:t>
            </a:r>
          </a:p>
          <a:p>
            <a:pPr marL="114300"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673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800" dirty="0" smtClean="0"/>
              <a:t>Physical Disk Layout Considerations</a:t>
            </a:r>
          </a:p>
          <a:p>
            <a:pPr marL="114300" indent="0">
              <a:buNone/>
            </a:pPr>
            <a:endParaRPr lang="en-US" sz="2800" dirty="0" smtClean="0"/>
          </a:p>
          <a:p>
            <a:pPr marL="114300" indent="0">
              <a:buNone/>
            </a:pPr>
            <a:r>
              <a:rPr lang="en-US" sz="2800" dirty="0" smtClean="0"/>
              <a:t>How many spindles are enough to support the I/O workload?</a:t>
            </a:r>
          </a:p>
          <a:p>
            <a:pPr marL="114300" indent="0">
              <a:buNone/>
            </a:pPr>
            <a:r>
              <a:rPr lang="en-US" sz="2800" dirty="0" smtClean="0"/>
              <a:t>How to distribute the data files onto a disk?</a:t>
            </a:r>
          </a:p>
          <a:p>
            <a:pPr marL="114300" indent="0">
              <a:buNone/>
            </a:pPr>
            <a:r>
              <a:rPr lang="en-US" sz="2800" dirty="0" smtClean="0"/>
              <a:t>Selecting the correct block size.</a:t>
            </a:r>
          </a:p>
          <a:p>
            <a:pPr marL="114300" indent="0">
              <a:buNone/>
            </a:pPr>
            <a:r>
              <a:rPr lang="en-US" sz="2800" dirty="0" smtClean="0"/>
              <a:t>Should you sector align the disk?</a:t>
            </a:r>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623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a:bodyPr>
          <a:lstStyle/>
          <a:p>
            <a:pPr marL="114300" indent="0">
              <a:buNone/>
            </a:pPr>
            <a:r>
              <a:rPr lang="en-US" sz="2800" dirty="0" smtClean="0"/>
              <a:t>Index Maintenance</a:t>
            </a:r>
          </a:p>
          <a:p>
            <a:pPr marL="114300" indent="0">
              <a:buNone/>
            </a:pPr>
            <a:endParaRPr lang="en-US" sz="1400" dirty="0" smtClean="0"/>
          </a:p>
          <a:p>
            <a:pPr marL="114300" indent="0">
              <a:buNone/>
            </a:pPr>
            <a:r>
              <a:rPr lang="en-US" sz="2800" dirty="0" smtClean="0"/>
              <a:t>Something else to keep in mind when using the REORGANIZE option of ALTER INDEX is that the statistics for the index aren’t rebuilt.  You will have to put your own process into place to maintain those.</a:t>
            </a:r>
          </a:p>
          <a:p>
            <a:pPr marL="114300" indent="0">
              <a:buNone/>
            </a:pPr>
            <a:r>
              <a:rPr lang="en-US" sz="2800" dirty="0" smtClean="0"/>
              <a:t>The REORGANIZE process is partition aware so you can choose to maintain only the partitions necessary or the whole index.</a:t>
            </a:r>
          </a:p>
          <a:p>
            <a:pPr marL="114300" indent="0">
              <a:buNone/>
            </a:pPr>
            <a:endParaRPr lang="en-US" sz="2800" dirty="0" smtClean="0"/>
          </a:p>
          <a:p>
            <a:pPr marL="114300" indent="0">
              <a:buNone/>
            </a:pPr>
            <a:endParaRPr lang="en-US" sz="2800" dirty="0"/>
          </a:p>
          <a:p>
            <a:pPr marL="114300"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9910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a:bodyPr>
          <a:lstStyle/>
          <a:p>
            <a:pPr marL="114300" indent="0">
              <a:buNone/>
            </a:pPr>
            <a:r>
              <a:rPr lang="en-US" sz="2800" dirty="0" smtClean="0"/>
              <a:t>Index Maintenance</a:t>
            </a:r>
          </a:p>
          <a:p>
            <a:pPr marL="114300" indent="0">
              <a:buNone/>
            </a:pPr>
            <a:endParaRPr lang="en-US" sz="1400" dirty="0" smtClean="0"/>
          </a:p>
          <a:p>
            <a:pPr marL="114300" indent="0">
              <a:buNone/>
            </a:pPr>
            <a:r>
              <a:rPr lang="en-US" sz="2800" dirty="0" smtClean="0"/>
              <a:t>The REBUILD process is a process that removes all fragmentation possible from the index being maintained.  This is an intrusive process for those of us not cool enough to have Enterprise Edition of SQL.  The index will be inaccessible for the duration of time necessary for the index maintenance to complete.</a:t>
            </a:r>
          </a:p>
          <a:p>
            <a:pPr marL="114300" indent="0">
              <a:buNone/>
            </a:pPr>
            <a:r>
              <a:rPr lang="en-US" sz="2800" dirty="0" smtClean="0"/>
              <a:t>However, if you do have Enterprise Edition, you can use the magical WITH ONLINE parameter.</a:t>
            </a:r>
          </a:p>
          <a:p>
            <a:pPr marL="114300" indent="0">
              <a:buNone/>
            </a:pPr>
            <a:endParaRPr lang="en-US" sz="2800" dirty="0"/>
          </a:p>
          <a:p>
            <a:pPr marL="114300"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7823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a:bodyPr>
          <a:lstStyle/>
          <a:p>
            <a:pPr marL="114300" indent="0">
              <a:buNone/>
            </a:pPr>
            <a:r>
              <a:rPr lang="en-US" sz="2800" dirty="0" smtClean="0"/>
              <a:t>Index Maintenance</a:t>
            </a:r>
          </a:p>
          <a:p>
            <a:pPr marL="114300" indent="0">
              <a:buNone/>
            </a:pPr>
            <a:endParaRPr lang="en-US" sz="1400" dirty="0" smtClean="0"/>
          </a:p>
          <a:p>
            <a:pPr marL="114300" indent="0">
              <a:buNone/>
            </a:pPr>
            <a:r>
              <a:rPr lang="en-US" sz="2800" dirty="0" smtClean="0"/>
              <a:t>When using the WITH ONLINE parameter there is only a brief lock at the beginning and end of the maintenance process.</a:t>
            </a:r>
          </a:p>
          <a:p>
            <a:pPr marL="114300" indent="0">
              <a:buNone/>
            </a:pPr>
            <a:r>
              <a:rPr lang="en-US" sz="2800" dirty="0"/>
              <a:t>However,  the WITH ONLINE parameter can only be used on the whole index </a:t>
            </a:r>
            <a:r>
              <a:rPr lang="en-US" sz="2800" b="1" dirty="0"/>
              <a:t>not on an individual partition</a:t>
            </a:r>
            <a:r>
              <a:rPr lang="en-US" sz="2800" dirty="0"/>
              <a:t>.</a:t>
            </a:r>
          </a:p>
          <a:p>
            <a:pPr marL="114300" indent="0">
              <a:buNone/>
            </a:pPr>
            <a:r>
              <a:rPr lang="en-US" sz="2800" dirty="0" smtClean="0"/>
              <a:t>The REBUILD process can be focused to a single partition.  The partition will be locked for the duration of the maintenance.</a:t>
            </a:r>
          </a:p>
          <a:p>
            <a:pPr marL="114300" indent="0">
              <a:buNone/>
            </a:pPr>
            <a:endParaRPr lang="en-US" sz="2800" dirty="0"/>
          </a:p>
          <a:p>
            <a:pPr marL="114300"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2883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a:bodyPr>
          <a:lstStyle/>
          <a:p>
            <a:pPr marL="114300" indent="0">
              <a:buNone/>
            </a:pPr>
            <a:r>
              <a:rPr lang="en-US" sz="2800" dirty="0" smtClean="0"/>
              <a:t>Index Maintenance</a:t>
            </a:r>
          </a:p>
          <a:p>
            <a:pPr marL="114300" indent="0">
              <a:buNone/>
            </a:pPr>
            <a:endParaRPr lang="en-US" sz="1400" dirty="0" smtClean="0"/>
          </a:p>
          <a:p>
            <a:pPr marL="114300" indent="0">
              <a:buNone/>
            </a:pPr>
            <a:r>
              <a:rPr lang="en-US" sz="2800" dirty="0" smtClean="0"/>
              <a:t>The REBUILD process should be scheduled for periods of lower utilization as it is more intrusive.</a:t>
            </a:r>
          </a:p>
          <a:p>
            <a:pPr marL="114300" indent="0">
              <a:buNone/>
            </a:pPr>
            <a:r>
              <a:rPr lang="en-US" sz="2800" dirty="0" smtClean="0"/>
              <a:t>The REBUILD process will also update the statistics for the index being maintained.</a:t>
            </a:r>
          </a:p>
          <a:p>
            <a:pPr marL="114300"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0663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a:bodyPr>
          <a:lstStyle/>
          <a:p>
            <a:pPr marL="114300" indent="0">
              <a:buNone/>
            </a:pPr>
            <a:r>
              <a:rPr lang="en-US" sz="2800" dirty="0" smtClean="0"/>
              <a:t>Index Maintenance</a:t>
            </a:r>
          </a:p>
          <a:p>
            <a:pPr marL="114300" indent="0">
              <a:buNone/>
            </a:pPr>
            <a:endParaRPr lang="en-US" sz="1400" dirty="0" smtClean="0"/>
          </a:p>
          <a:p>
            <a:pPr marL="114300" indent="0">
              <a:buNone/>
            </a:pPr>
            <a:r>
              <a:rPr lang="en-US" sz="2800" dirty="0"/>
              <a:t>Both types of index maintenance can cause log file growth</a:t>
            </a:r>
            <a:r>
              <a:rPr lang="en-US" sz="2800" dirty="0" smtClean="0"/>
              <a:t>.</a:t>
            </a:r>
          </a:p>
          <a:p>
            <a:pPr marL="114300" indent="0">
              <a:buNone/>
            </a:pPr>
            <a:endParaRPr lang="en-US" sz="2800" dirty="0"/>
          </a:p>
          <a:p>
            <a:pPr marL="114300" indent="0">
              <a:buNone/>
            </a:pPr>
            <a:r>
              <a:rPr lang="en-US" sz="2800" dirty="0" smtClean="0"/>
              <a:t>Index maintenance can and should be automated.  There is software for sale you can implement for this. It’s also straightforward to build your own. However, it will take much more time.  </a:t>
            </a:r>
          </a:p>
          <a:p>
            <a:pPr marL="114300" indent="0">
              <a:buNone/>
            </a:pPr>
            <a:endParaRPr lang="en-US" sz="2800" dirty="0" smtClean="0"/>
          </a:p>
          <a:p>
            <a:pPr marL="114300"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4253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lnSpcReduction="10000"/>
          </a:bodyPr>
          <a:lstStyle/>
          <a:p>
            <a:pPr marL="114300" indent="0">
              <a:buNone/>
            </a:pPr>
            <a:r>
              <a:rPr lang="en-US" sz="2800" dirty="0" smtClean="0"/>
              <a:t>Index Maintenance</a:t>
            </a:r>
          </a:p>
          <a:p>
            <a:pPr marL="114300" indent="0">
              <a:buNone/>
            </a:pPr>
            <a:endParaRPr lang="en-US" sz="1400" dirty="0" smtClean="0"/>
          </a:p>
          <a:p>
            <a:pPr marL="114300" indent="0">
              <a:buNone/>
            </a:pPr>
            <a:r>
              <a:rPr lang="en-US" sz="2800" dirty="0" smtClean="0"/>
              <a:t>Here are some key points to consider when building your own process:</a:t>
            </a:r>
          </a:p>
          <a:p>
            <a:pPr marL="114300" indent="0">
              <a:buNone/>
            </a:pPr>
            <a:endParaRPr lang="en-US" sz="1200" dirty="0" smtClean="0"/>
          </a:p>
          <a:p>
            <a:r>
              <a:rPr lang="en-US" sz="2800" dirty="0" smtClean="0"/>
              <a:t>Use the maintenance process to enforce your maintenance schedule.</a:t>
            </a:r>
          </a:p>
          <a:p>
            <a:pPr lvl="2"/>
            <a:r>
              <a:rPr lang="en-US" sz="2400" dirty="0" smtClean="0"/>
              <a:t> How long the maintenance process can run.</a:t>
            </a:r>
          </a:p>
          <a:p>
            <a:pPr lvl="2"/>
            <a:r>
              <a:rPr lang="en-US" sz="2400" dirty="0" smtClean="0"/>
              <a:t> What types of maintenance can run on which day.</a:t>
            </a:r>
          </a:p>
          <a:p>
            <a:r>
              <a:rPr lang="en-US" sz="2800" dirty="0" smtClean="0"/>
              <a:t>Keep historical fragmentation information. </a:t>
            </a:r>
          </a:p>
          <a:p>
            <a:pPr lvl="2"/>
            <a:r>
              <a:rPr lang="en-US" sz="2400" dirty="0" smtClean="0"/>
              <a:t>This allows you to measure the effectiveness of the maintenance process.</a:t>
            </a:r>
          </a:p>
          <a:p>
            <a:pPr marL="114300" indent="0">
              <a:buNone/>
            </a:pPr>
            <a:endParaRPr lang="en-US" sz="2800" dirty="0" smtClean="0"/>
          </a:p>
          <a:p>
            <a:endParaRPr lang="en-US" sz="2800" dirty="0" smtClean="0"/>
          </a:p>
          <a:p>
            <a:pPr marL="114300" indent="0">
              <a:buNone/>
            </a:pPr>
            <a:endParaRPr lang="en-US" sz="2800" dirty="0" smtClean="0"/>
          </a:p>
          <a:p>
            <a:pPr marL="114300"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0734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924800" cy="4983162"/>
          </a:xfrm>
        </p:spPr>
        <p:txBody>
          <a:bodyPr>
            <a:normAutofit/>
          </a:bodyPr>
          <a:lstStyle/>
          <a:p>
            <a:pPr marL="114300" indent="0">
              <a:buNone/>
            </a:pPr>
            <a:r>
              <a:rPr lang="en-US" sz="2800" dirty="0" smtClean="0"/>
              <a:t>Index Maintenance</a:t>
            </a:r>
          </a:p>
          <a:p>
            <a:pPr marL="114300" indent="0">
              <a:buNone/>
            </a:pPr>
            <a:endParaRPr lang="en-US" sz="1400" dirty="0" smtClean="0"/>
          </a:p>
          <a:p>
            <a:pPr marL="114300" indent="0">
              <a:buNone/>
            </a:pPr>
            <a:r>
              <a:rPr lang="en-US" sz="2800" dirty="0" smtClean="0"/>
              <a:t>Here are some key points to consider when building your own process:</a:t>
            </a:r>
          </a:p>
          <a:p>
            <a:pPr marL="114300" indent="0">
              <a:buNone/>
            </a:pPr>
            <a:endParaRPr lang="en-US" sz="1200" dirty="0" smtClean="0"/>
          </a:p>
          <a:p>
            <a:r>
              <a:rPr lang="en-US" sz="2800" dirty="0" smtClean="0"/>
              <a:t>The maintenance process is a living program.  There are going to be changes that will have to be made over the lifecycle of the process.</a:t>
            </a:r>
          </a:p>
          <a:p>
            <a:r>
              <a:rPr lang="en-US" sz="2800" dirty="0" smtClean="0"/>
              <a:t>If the analysis process starts to impact performance of the production server run the analysis on another server.</a:t>
            </a:r>
          </a:p>
          <a:p>
            <a:endParaRPr lang="en-US" sz="2800" dirty="0" smtClean="0"/>
          </a:p>
          <a:p>
            <a:endParaRPr lang="en-US" sz="2800" dirty="0" smtClean="0"/>
          </a:p>
          <a:p>
            <a:pPr marL="114300" indent="0">
              <a:buNone/>
            </a:pPr>
            <a:endParaRPr lang="en-US" sz="2800" dirty="0" smtClean="0"/>
          </a:p>
          <a:p>
            <a:pPr marL="114300"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8314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7848600" cy="3124200"/>
          </a:xfrm>
        </p:spPr>
        <p:txBody>
          <a:bodyPr>
            <a:noAutofit/>
          </a:bodyPr>
          <a:lstStyle/>
          <a:p>
            <a:pPr marL="114300" indent="0">
              <a:buNone/>
            </a:pPr>
            <a:r>
              <a:rPr lang="en-US" sz="2800" dirty="0"/>
              <a:t>Why are statistics important?</a:t>
            </a:r>
            <a:endParaRPr lang="en-US" sz="2800" dirty="0" smtClean="0"/>
          </a:p>
          <a:p>
            <a:pPr marL="114300" indent="0">
              <a:buNone/>
            </a:pPr>
            <a:endParaRPr lang="en-US" sz="2800" dirty="0" smtClean="0"/>
          </a:p>
          <a:p>
            <a:pPr marL="114300" indent="0">
              <a:buNone/>
            </a:pPr>
            <a:r>
              <a:rPr lang="en-US" sz="2800" dirty="0" smtClean="0"/>
              <a:t>Statistics are used by the query optimizer to determine the most efficient method to update or retrieve data from a database.</a:t>
            </a: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9194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7781260" cy="4724400"/>
          </a:xfrm>
        </p:spPr>
        <p:txBody>
          <a:bodyPr>
            <a:noAutofit/>
          </a:bodyPr>
          <a:lstStyle/>
          <a:p>
            <a:pPr marL="114300" indent="0">
              <a:buNone/>
            </a:pPr>
            <a:r>
              <a:rPr lang="en-US" sz="2800" dirty="0"/>
              <a:t>When are statistics created?</a:t>
            </a:r>
          </a:p>
          <a:p>
            <a:r>
              <a:rPr lang="en-US" sz="2800" dirty="0" smtClean="0"/>
              <a:t>As part of the CREATE INDEX process.</a:t>
            </a:r>
          </a:p>
          <a:p>
            <a:r>
              <a:rPr lang="en-US" sz="2800" dirty="0" smtClean="0"/>
              <a:t>When you manually create a statistic with the CREATE STATISTIC command.</a:t>
            </a:r>
          </a:p>
          <a:p>
            <a:r>
              <a:rPr lang="en-US" sz="2800" dirty="0" smtClean="0"/>
              <a:t>If automatic creation/updating of statistics are </a:t>
            </a:r>
            <a:r>
              <a:rPr lang="en-US" sz="2800" dirty="0"/>
              <a:t>enabled </a:t>
            </a:r>
            <a:r>
              <a:rPr lang="en-US" sz="2800" dirty="0" smtClean="0"/>
              <a:t>SQL Server can create single </a:t>
            </a:r>
            <a:r>
              <a:rPr lang="en-US" sz="2800" dirty="0"/>
              <a:t>column statistics </a:t>
            </a:r>
            <a:r>
              <a:rPr lang="en-US" sz="2800" dirty="0" smtClean="0"/>
              <a:t>when </a:t>
            </a:r>
            <a:r>
              <a:rPr lang="en-US" sz="2800" dirty="0"/>
              <a:t>the query optimizer determines they </a:t>
            </a:r>
            <a:r>
              <a:rPr lang="en-US" sz="2800" dirty="0" smtClean="0"/>
              <a:t>are needed.</a:t>
            </a:r>
          </a:p>
          <a:p>
            <a:endParaRPr lang="en-US" sz="3600" dirty="0" smtClean="0"/>
          </a:p>
          <a:p>
            <a:endParaRPr lang="en-US" sz="3600" dirty="0" smtClean="0"/>
          </a:p>
          <a:p>
            <a:endParaRPr lang="en-US" sz="36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124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7005"/>
            <a:ext cx="7962900" cy="4953000"/>
          </a:xfrm>
        </p:spPr>
        <p:txBody>
          <a:bodyPr>
            <a:noAutofit/>
          </a:bodyPr>
          <a:lstStyle/>
          <a:p>
            <a:pPr marL="114300" indent="0">
              <a:buNone/>
            </a:pPr>
            <a:r>
              <a:rPr lang="en-US" sz="2800" dirty="0"/>
              <a:t>Find information about statistics</a:t>
            </a:r>
          </a:p>
          <a:p>
            <a:pPr marL="114300" indent="0">
              <a:buNone/>
            </a:pPr>
            <a:r>
              <a:rPr lang="en-US" sz="2800" dirty="0" err="1" smtClean="0"/>
              <a:t>sys.stats</a:t>
            </a:r>
            <a:r>
              <a:rPr lang="en-US" sz="2800" dirty="0" smtClean="0"/>
              <a:t> – This has information about the statistic in general.</a:t>
            </a:r>
          </a:p>
          <a:p>
            <a:pPr lvl="1"/>
            <a:r>
              <a:rPr lang="en-US" sz="2800" dirty="0" smtClean="0"/>
              <a:t>How it was created</a:t>
            </a:r>
          </a:p>
          <a:p>
            <a:pPr marL="777240" lvl="2" indent="0">
              <a:buNone/>
            </a:pPr>
            <a:r>
              <a:rPr lang="en-US" sz="2800" dirty="0" smtClean="0"/>
              <a:t> Automatically vs. User</a:t>
            </a:r>
          </a:p>
          <a:p>
            <a:pPr lvl="1"/>
            <a:r>
              <a:rPr lang="en-US" sz="2800" dirty="0" smtClean="0"/>
              <a:t>If it should be automatically updated</a:t>
            </a:r>
          </a:p>
          <a:p>
            <a:pPr marL="777240" lvl="2" indent="0">
              <a:buNone/>
            </a:pPr>
            <a:r>
              <a:rPr lang="en-US" sz="2800" dirty="0" smtClean="0"/>
              <a:t> </a:t>
            </a:r>
            <a:r>
              <a:rPr lang="en-US" sz="2800" dirty="0" err="1" smtClean="0"/>
              <a:t>no_recompute</a:t>
            </a:r>
            <a:r>
              <a:rPr lang="en-US" sz="2800" dirty="0" smtClean="0"/>
              <a:t> = 0</a:t>
            </a:r>
          </a:p>
          <a:p>
            <a:pPr marL="411480" lvl="1" indent="0">
              <a:buNone/>
            </a:pPr>
            <a:r>
              <a:rPr lang="en-US" sz="2800" dirty="0" smtClean="0"/>
              <a:t>Sample syntax:</a:t>
            </a:r>
            <a:endParaRPr lang="en-US" sz="2800" dirty="0"/>
          </a:p>
          <a:p>
            <a:pPr marL="777240" lvl="2" indent="0">
              <a:buNone/>
            </a:pPr>
            <a:r>
              <a:rPr lang="en-US" sz="2800" i="1" dirty="0"/>
              <a:t>s</a:t>
            </a:r>
            <a:r>
              <a:rPr lang="en-US" sz="2800" i="1" dirty="0" smtClean="0"/>
              <a:t>elect * from </a:t>
            </a:r>
            <a:r>
              <a:rPr lang="en-US" sz="2800" i="1" dirty="0" err="1" smtClean="0"/>
              <a:t>sys.stats</a:t>
            </a:r>
            <a:endParaRPr lang="en-US" sz="2800" i="1" dirty="0" smtClean="0"/>
          </a:p>
          <a:p>
            <a:endParaRPr lang="en-US" sz="3600" dirty="0" smtClean="0"/>
          </a:p>
          <a:p>
            <a:endParaRPr lang="en-US" sz="36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534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400" dirty="0" smtClean="0"/>
              <a:t>How many spindles are enough to support the I/O workload?</a:t>
            </a:r>
          </a:p>
          <a:p>
            <a:pPr marL="114300" indent="0">
              <a:buNone/>
            </a:pPr>
            <a:endParaRPr lang="en-US" sz="2400" dirty="0"/>
          </a:p>
          <a:p>
            <a:pPr marL="114300" indent="0">
              <a:buNone/>
            </a:pPr>
            <a:r>
              <a:rPr lang="en-US" sz="2600" dirty="0" smtClean="0"/>
              <a:t>Ideally, you should be able to answer the following questions:</a:t>
            </a:r>
          </a:p>
          <a:p>
            <a:pPr marL="114300" indent="0">
              <a:buNone/>
            </a:pPr>
            <a:endParaRPr lang="en-US" sz="2600" dirty="0"/>
          </a:p>
          <a:p>
            <a:pPr marL="114300" indent="0">
              <a:buNone/>
            </a:pPr>
            <a:r>
              <a:rPr lang="en-US" sz="2600" dirty="0" smtClean="0"/>
              <a:t>How many I/</a:t>
            </a:r>
            <a:r>
              <a:rPr lang="en-US" sz="2600" dirty="0" err="1" smtClean="0"/>
              <a:t>Os</a:t>
            </a:r>
            <a:r>
              <a:rPr lang="en-US" sz="2600" dirty="0" smtClean="0"/>
              <a:t> are going to the disk?</a:t>
            </a:r>
          </a:p>
          <a:p>
            <a:pPr marL="114300" indent="0">
              <a:buNone/>
            </a:pPr>
            <a:r>
              <a:rPr lang="en-US" sz="2600" dirty="0" smtClean="0"/>
              <a:t>How long is it taking?</a:t>
            </a:r>
          </a:p>
          <a:p>
            <a:pPr marL="114300" indent="0">
              <a:buNone/>
            </a:pPr>
            <a:endParaRPr lang="en-US" sz="2600" dirty="0" smtClean="0"/>
          </a:p>
          <a:p>
            <a:pPr marL="114300" indent="0">
              <a:buNone/>
            </a:pPr>
            <a:endParaRPr lang="en-US" sz="2400" dirty="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5761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17638"/>
            <a:ext cx="7772400" cy="4724400"/>
          </a:xfrm>
        </p:spPr>
        <p:txBody>
          <a:bodyPr>
            <a:noAutofit/>
          </a:bodyPr>
          <a:lstStyle/>
          <a:p>
            <a:pPr marL="114300" indent="0">
              <a:buNone/>
            </a:pPr>
            <a:r>
              <a:rPr lang="en-US" sz="2800" dirty="0"/>
              <a:t>Find information about statistics</a:t>
            </a:r>
          </a:p>
          <a:p>
            <a:pPr marL="114300" indent="0">
              <a:buNone/>
            </a:pPr>
            <a:r>
              <a:rPr lang="en-US" sz="2800" dirty="0" err="1" smtClean="0"/>
              <a:t>sp_helpstats</a:t>
            </a:r>
            <a:r>
              <a:rPr lang="en-US" sz="2800" dirty="0" smtClean="0"/>
              <a:t> – This helps you know the columns (</a:t>
            </a:r>
            <a:r>
              <a:rPr lang="en-US" sz="2800" dirty="0" err="1" smtClean="0"/>
              <a:t>statistic_key</a:t>
            </a:r>
            <a:r>
              <a:rPr lang="en-US" sz="2800" dirty="0" smtClean="0"/>
              <a:t>) that make up a statistic (</a:t>
            </a:r>
            <a:r>
              <a:rPr lang="en-US" sz="2800" dirty="0" err="1" smtClean="0"/>
              <a:t>statistic_key</a:t>
            </a:r>
            <a:r>
              <a:rPr lang="en-US" sz="2800" dirty="0" smtClean="0"/>
              <a:t>). Statistics that begin _WA are created automatically by SQL Server.</a:t>
            </a:r>
            <a:endParaRPr lang="en-US" sz="2800" dirty="0"/>
          </a:p>
          <a:p>
            <a:pPr marL="114300" indent="0">
              <a:buNone/>
            </a:pPr>
            <a:endParaRPr lang="en-US" sz="2800" dirty="0" smtClean="0"/>
          </a:p>
          <a:p>
            <a:pPr marL="114300" indent="0">
              <a:buNone/>
            </a:pPr>
            <a:r>
              <a:rPr lang="en-US" sz="2800" dirty="0" smtClean="0"/>
              <a:t>Sample syntax:</a:t>
            </a:r>
          </a:p>
          <a:p>
            <a:pPr marL="411480" lvl="1" indent="0">
              <a:buNone/>
            </a:pPr>
            <a:r>
              <a:rPr lang="en-US" sz="2800" i="1" dirty="0" smtClean="0"/>
              <a:t>exec </a:t>
            </a:r>
            <a:r>
              <a:rPr lang="en-US" sz="2800" i="1" dirty="0" err="1" smtClean="0"/>
              <a:t>sp_helpstats</a:t>
            </a:r>
            <a:r>
              <a:rPr lang="en-US" sz="2800" i="1" dirty="0" smtClean="0"/>
              <a:t> ‘customer’, ALL</a:t>
            </a:r>
          </a:p>
          <a:p>
            <a:endParaRPr lang="en-US" sz="3600" dirty="0" smtClean="0"/>
          </a:p>
          <a:p>
            <a:endParaRPr lang="en-US" sz="36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1443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5991"/>
            <a:ext cx="7772400" cy="4724400"/>
          </a:xfrm>
        </p:spPr>
        <p:txBody>
          <a:bodyPr>
            <a:noAutofit/>
          </a:bodyPr>
          <a:lstStyle/>
          <a:p>
            <a:pPr marL="114300" indent="0">
              <a:buNone/>
            </a:pPr>
            <a:r>
              <a:rPr lang="en-US" sz="2800" dirty="0"/>
              <a:t>When are statistics updated</a:t>
            </a:r>
            <a:r>
              <a:rPr lang="en-US" sz="2800" dirty="0" smtClean="0"/>
              <a:t>?</a:t>
            </a:r>
          </a:p>
          <a:p>
            <a:pPr marL="114300" indent="0">
              <a:buNone/>
            </a:pPr>
            <a:endParaRPr lang="en-US" sz="2800" dirty="0"/>
          </a:p>
          <a:p>
            <a:pPr marL="114300" indent="0">
              <a:buNone/>
            </a:pPr>
            <a:r>
              <a:rPr lang="en-US" sz="2800" dirty="0" smtClean="0"/>
              <a:t>Automatically when:</a:t>
            </a:r>
          </a:p>
          <a:p>
            <a:pPr lvl="1"/>
            <a:r>
              <a:rPr lang="en-US" sz="2800" dirty="0" smtClean="0"/>
              <a:t>When the row count becomes &gt; 0.</a:t>
            </a:r>
          </a:p>
          <a:p>
            <a:pPr lvl="1"/>
            <a:r>
              <a:rPr lang="en-US" sz="2800" dirty="0" smtClean="0"/>
              <a:t>When the row count becomes &gt; 500.</a:t>
            </a:r>
          </a:p>
          <a:p>
            <a:pPr lvl="1"/>
            <a:r>
              <a:rPr lang="en-US" sz="2800" dirty="0" smtClean="0"/>
              <a:t>When the </a:t>
            </a:r>
            <a:r>
              <a:rPr lang="en-US" sz="2800" dirty="0" err="1" smtClean="0"/>
              <a:t>colmodctr</a:t>
            </a:r>
            <a:r>
              <a:rPr lang="en-US" sz="2800" dirty="0" smtClean="0"/>
              <a:t> has changed by more than 500 + 20% of the rows in the table.</a:t>
            </a:r>
          </a:p>
          <a:p>
            <a:endParaRPr lang="en-US" sz="3600" dirty="0" smtClean="0"/>
          </a:p>
          <a:p>
            <a:endParaRPr lang="en-US" sz="36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4798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7972647" cy="5257800"/>
          </a:xfrm>
        </p:spPr>
        <p:txBody>
          <a:bodyPr>
            <a:noAutofit/>
          </a:bodyPr>
          <a:lstStyle/>
          <a:p>
            <a:pPr marL="114300" indent="0">
              <a:buNone/>
            </a:pPr>
            <a:r>
              <a:rPr lang="en-US" sz="2800" dirty="0"/>
              <a:t>When are statistics updated?</a:t>
            </a:r>
          </a:p>
          <a:p>
            <a:pPr marL="114300" indent="0">
              <a:buNone/>
            </a:pPr>
            <a:r>
              <a:rPr lang="en-US" sz="2800" dirty="0" smtClean="0"/>
              <a:t>Manually when:</a:t>
            </a:r>
          </a:p>
          <a:p>
            <a:pPr lvl="1"/>
            <a:r>
              <a:rPr lang="en-US" sz="2800" dirty="0" smtClean="0"/>
              <a:t>UPDATE STATISTICS is executed</a:t>
            </a:r>
          </a:p>
          <a:p>
            <a:pPr lvl="2"/>
            <a:r>
              <a:rPr lang="en-US" sz="2800" dirty="0" smtClean="0"/>
              <a:t>Used to manually update statistics for a single index or a whole table, depending on how it’s executed.</a:t>
            </a:r>
          </a:p>
          <a:p>
            <a:pPr lvl="1"/>
            <a:r>
              <a:rPr lang="en-US" sz="2800" dirty="0" err="1" smtClean="0"/>
              <a:t>sp_updatestats</a:t>
            </a:r>
            <a:endParaRPr lang="en-US" sz="2800" dirty="0" smtClean="0"/>
          </a:p>
          <a:p>
            <a:pPr lvl="2"/>
            <a:r>
              <a:rPr lang="en-US" sz="2800" dirty="0" smtClean="0"/>
              <a:t>Automatically updates all statistics for all user defined and system tables.</a:t>
            </a:r>
          </a:p>
          <a:p>
            <a:endParaRPr lang="en-US" sz="3600" dirty="0" smtClean="0"/>
          </a:p>
          <a:p>
            <a:endParaRPr lang="en-US" sz="36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684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417638"/>
            <a:ext cx="7848600" cy="4724400"/>
          </a:xfrm>
        </p:spPr>
        <p:txBody>
          <a:bodyPr>
            <a:noAutofit/>
          </a:bodyPr>
          <a:lstStyle/>
          <a:p>
            <a:pPr marL="114300" indent="0">
              <a:buNone/>
            </a:pPr>
            <a:r>
              <a:rPr lang="en-US" sz="2800" dirty="0"/>
              <a:t>Statistic Tips</a:t>
            </a:r>
          </a:p>
          <a:p>
            <a:r>
              <a:rPr lang="en-US" sz="2800" dirty="0" smtClean="0"/>
              <a:t>Leave Auto Create and Auto Update Statistics enabled. This will ensure the statistics are updated periodically. </a:t>
            </a:r>
          </a:p>
          <a:p>
            <a:r>
              <a:rPr lang="en-US" sz="2800" dirty="0" smtClean="0"/>
              <a:t>Strategically change the sample size used by UPDATE STATISTICS.  A larger sample size gives the query optimizer more accurate data to use when creating a new plan.</a:t>
            </a:r>
          </a:p>
          <a:p>
            <a:endParaRPr lang="en-US" sz="3600" dirty="0" smtClean="0"/>
          </a:p>
          <a:p>
            <a:endParaRPr lang="en-US" sz="36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3758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1"/>
            <a:ext cx="7772400" cy="4724400"/>
          </a:xfrm>
        </p:spPr>
        <p:txBody>
          <a:bodyPr>
            <a:noAutofit/>
          </a:bodyPr>
          <a:lstStyle/>
          <a:p>
            <a:pPr marL="114300" indent="0">
              <a:buNone/>
            </a:pPr>
            <a:r>
              <a:rPr lang="en-US" sz="2800" dirty="0" smtClean="0"/>
              <a:t>Statistic </a:t>
            </a:r>
            <a:r>
              <a:rPr lang="en-US" sz="2800" dirty="0"/>
              <a:t>Tips</a:t>
            </a:r>
          </a:p>
          <a:p>
            <a:pPr marL="114300" indent="0">
              <a:buNone/>
            </a:pPr>
            <a:endParaRPr lang="en-US" sz="2800" dirty="0" smtClean="0"/>
          </a:p>
          <a:p>
            <a:pPr marL="114300" indent="0">
              <a:buNone/>
            </a:pPr>
            <a:r>
              <a:rPr lang="en-US" sz="2800" dirty="0" smtClean="0"/>
              <a:t>Update statistics more frequently for ascending keys. This is because all new values lie outside the currently generated statistics. </a:t>
            </a:r>
          </a:p>
          <a:p>
            <a:pPr marL="114300" indent="0">
              <a:buNone/>
            </a:pPr>
            <a:endParaRPr lang="en-US" sz="36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Consistency</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9070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1"/>
            <a:ext cx="7772400" cy="4724400"/>
          </a:xfrm>
        </p:spPr>
        <p:txBody>
          <a:bodyPr>
            <a:noAutofit/>
          </a:bodyPr>
          <a:lstStyle/>
          <a:p>
            <a:pPr marL="114300" indent="0">
              <a:buNone/>
            </a:pPr>
            <a:r>
              <a:rPr lang="en-US" sz="2800" dirty="0" smtClean="0"/>
              <a:t>These are things that database administrators should be doing to guarantee their databases survive problems.</a:t>
            </a:r>
          </a:p>
          <a:p>
            <a:pPr marL="114300" indent="0">
              <a:buNone/>
            </a:pPr>
            <a:endParaRPr lang="en-US" sz="36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2012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1"/>
            <a:ext cx="7772400" cy="4724400"/>
          </a:xfrm>
        </p:spPr>
        <p:txBody>
          <a:bodyPr>
            <a:noAutofit/>
          </a:bodyPr>
          <a:lstStyle/>
          <a:p>
            <a:pPr marL="114300" indent="0">
              <a:buNone/>
            </a:pPr>
            <a:r>
              <a:rPr lang="en-US" sz="2800" dirty="0" smtClean="0"/>
              <a:t>There are two different major things database administrators should be thinking about:</a:t>
            </a:r>
          </a:p>
          <a:p>
            <a:pPr marL="114300" indent="0">
              <a:buNone/>
            </a:pPr>
            <a:endParaRPr lang="en-US" sz="2800" dirty="0" smtClean="0"/>
          </a:p>
          <a:p>
            <a:pPr marL="411480" lvl="1" indent="0">
              <a:buNone/>
            </a:pPr>
            <a:r>
              <a:rPr lang="en-US" sz="2800" dirty="0" smtClean="0"/>
              <a:t>Backups</a:t>
            </a:r>
          </a:p>
          <a:p>
            <a:pPr marL="411480" lvl="1" indent="0">
              <a:buNone/>
            </a:pPr>
            <a:r>
              <a:rPr lang="en-US" sz="2800" dirty="0" smtClean="0"/>
              <a:t>Integrity Checks</a:t>
            </a:r>
          </a:p>
          <a:p>
            <a:pPr marL="114300" indent="0">
              <a:buNone/>
            </a:pPr>
            <a:endParaRPr lang="en-US" sz="36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9373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03461"/>
            <a:ext cx="7848600" cy="4724400"/>
          </a:xfrm>
        </p:spPr>
        <p:txBody>
          <a:bodyPr>
            <a:noAutofit/>
          </a:bodyPr>
          <a:lstStyle/>
          <a:p>
            <a:pPr marL="114300" indent="0">
              <a:buNone/>
            </a:pPr>
            <a:r>
              <a:rPr lang="en-US" sz="2800" dirty="0" smtClean="0"/>
              <a:t>Backups</a:t>
            </a:r>
          </a:p>
          <a:p>
            <a:pPr marL="114300" indent="0">
              <a:buNone/>
            </a:pPr>
            <a:endParaRPr lang="en-US" sz="1200" dirty="0"/>
          </a:p>
          <a:p>
            <a:pPr marL="114300" indent="0">
              <a:buNone/>
            </a:pPr>
            <a:r>
              <a:rPr lang="en-US" sz="2800" dirty="0" smtClean="0"/>
              <a:t>We’re going to take a different approach to talking about backups.  Instead of talking about what the different type of backups are and how you should mesh them together to form a complete backup plan, tonight we’re going to talk about what comes after the backup plan.</a:t>
            </a: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2817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03461"/>
            <a:ext cx="7848600" cy="4724400"/>
          </a:xfrm>
        </p:spPr>
        <p:txBody>
          <a:bodyPr>
            <a:noAutofit/>
          </a:bodyPr>
          <a:lstStyle/>
          <a:p>
            <a:pPr marL="114300" indent="0">
              <a:buNone/>
            </a:pPr>
            <a:r>
              <a:rPr lang="en-US" sz="2800" dirty="0" smtClean="0"/>
              <a:t>Backups</a:t>
            </a:r>
          </a:p>
          <a:p>
            <a:pPr marL="114300" indent="0">
              <a:buNone/>
            </a:pPr>
            <a:endParaRPr lang="en-US" sz="1200" dirty="0"/>
          </a:p>
          <a:p>
            <a:pPr marL="114300" indent="0">
              <a:buNone/>
            </a:pPr>
            <a:r>
              <a:rPr lang="en-US" sz="2800" dirty="0" smtClean="0"/>
              <a:t>So what comes after the backup plan?</a:t>
            </a:r>
          </a:p>
          <a:p>
            <a:pPr marL="114300" indent="0">
              <a:buNone/>
            </a:pPr>
            <a:r>
              <a:rPr lang="en-US" sz="2800" dirty="0" smtClean="0"/>
              <a:t>What, as administrators, are we obligated to do?</a:t>
            </a:r>
          </a:p>
          <a:p>
            <a:pPr marL="114300" indent="0">
              <a:buNone/>
            </a:pPr>
            <a:endParaRPr lang="en-US" sz="1200" dirty="0"/>
          </a:p>
          <a:p>
            <a:pPr lvl="1"/>
            <a:r>
              <a:rPr lang="en-US" sz="2800" dirty="0" smtClean="0"/>
              <a:t>Test restoring the backups?</a:t>
            </a:r>
          </a:p>
          <a:p>
            <a:pPr lvl="1"/>
            <a:r>
              <a:rPr lang="en-US" sz="2800" dirty="0" smtClean="0"/>
              <a:t>Managing your backup history?</a:t>
            </a:r>
          </a:p>
          <a:p>
            <a:pPr lvl="1"/>
            <a:r>
              <a:rPr lang="en-US" sz="2800" dirty="0" smtClean="0"/>
              <a:t>Getting the backups off site?</a:t>
            </a:r>
          </a:p>
          <a:p>
            <a:pPr marL="114300" indent="0">
              <a:buNone/>
            </a:pPr>
            <a:endParaRPr lang="en-US" sz="2800" dirty="0" smtClean="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9720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1"/>
            <a:ext cx="7772400" cy="4724400"/>
          </a:xfrm>
        </p:spPr>
        <p:txBody>
          <a:bodyPr>
            <a:noAutofit/>
          </a:bodyPr>
          <a:lstStyle/>
          <a:p>
            <a:pPr marL="114300" indent="0">
              <a:buNone/>
            </a:pPr>
            <a:r>
              <a:rPr lang="en-US" sz="2800" dirty="0" smtClean="0"/>
              <a:t>Backups</a:t>
            </a:r>
          </a:p>
          <a:p>
            <a:pPr marL="114300" indent="0">
              <a:buNone/>
            </a:pPr>
            <a:endParaRPr lang="en-US" sz="1200" dirty="0"/>
          </a:p>
          <a:p>
            <a:pPr marL="114300" indent="0">
              <a:buNone/>
            </a:pPr>
            <a:r>
              <a:rPr lang="en-US" sz="2800" dirty="0" smtClean="0"/>
              <a:t>Test restores</a:t>
            </a:r>
          </a:p>
          <a:p>
            <a:pPr marL="114300" indent="0">
              <a:buNone/>
            </a:pPr>
            <a:endParaRPr lang="en-US" sz="1200" dirty="0" smtClean="0"/>
          </a:p>
          <a:p>
            <a:pPr marL="114300" indent="0">
              <a:buNone/>
            </a:pPr>
            <a:r>
              <a:rPr lang="en-US" sz="2800" dirty="0" smtClean="0"/>
              <a:t>This operation is time consuming and takes a lot of disk space to complete.</a:t>
            </a:r>
          </a:p>
          <a:p>
            <a:pPr marL="114300" indent="0">
              <a:buNone/>
            </a:pPr>
            <a:r>
              <a:rPr lang="en-US" sz="2800" dirty="0" smtClean="0"/>
              <a:t>In order to alleviate this burden there is a “lite” option that you can execute. It’s an option for the restore command called VERIFYONLY.	 It checks to make sure the backup set is complete and the entire backup is readable.</a:t>
            </a: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007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lnSpcReduction="10000"/>
          </a:bodyPr>
          <a:lstStyle/>
          <a:p>
            <a:pPr marL="114300" indent="0">
              <a:buNone/>
            </a:pPr>
            <a:r>
              <a:rPr lang="en-US" sz="2800" dirty="0" smtClean="0"/>
              <a:t>To answer the How Many I/</a:t>
            </a:r>
            <a:r>
              <a:rPr lang="en-US" sz="2800" dirty="0" err="1" smtClean="0"/>
              <a:t>Os</a:t>
            </a:r>
            <a:r>
              <a:rPr lang="en-US" sz="2800" dirty="0" smtClean="0"/>
              <a:t> question use disk performance counters from the last several weeks. I prefer to use the physical disk because that captures I/O information for all partitions on the drive.</a:t>
            </a:r>
          </a:p>
          <a:p>
            <a:pPr marL="114300" indent="0">
              <a:buNone/>
            </a:pPr>
            <a:endParaRPr lang="en-US" sz="2800" dirty="0"/>
          </a:p>
          <a:p>
            <a:pPr marL="1051560" lvl="3" indent="0">
              <a:buNone/>
            </a:pPr>
            <a:r>
              <a:rPr lang="en-US" sz="2800" b="1" dirty="0" smtClean="0"/>
              <a:t>Physical Disk</a:t>
            </a:r>
          </a:p>
          <a:p>
            <a:pPr marL="1051560" lvl="3" indent="0">
              <a:buNone/>
            </a:pPr>
            <a:endParaRPr lang="en-US" sz="2800" dirty="0"/>
          </a:p>
          <a:p>
            <a:pPr marL="1051560" lvl="3" indent="0">
              <a:buNone/>
            </a:pPr>
            <a:r>
              <a:rPr lang="en-US" sz="2800" dirty="0" smtClean="0"/>
              <a:t>Disk Reads/Sec</a:t>
            </a:r>
          </a:p>
          <a:p>
            <a:pPr marL="1051560" lvl="3" indent="0">
              <a:buNone/>
            </a:pPr>
            <a:r>
              <a:rPr lang="en-US" sz="2800" dirty="0" smtClean="0"/>
              <a:t>Disk Writes/Sec</a:t>
            </a:r>
          </a:p>
          <a:p>
            <a:pPr marL="1051560" lvl="3" indent="0">
              <a:buNone/>
            </a:pPr>
            <a:r>
              <a:rPr lang="en-US" sz="2800" dirty="0" smtClean="0"/>
              <a:t>Disk Transfers/Sec</a:t>
            </a:r>
          </a:p>
          <a:p>
            <a:pPr marL="114300" indent="0">
              <a:buNone/>
            </a:pPr>
            <a:endParaRPr lang="en-US" sz="2400" dirty="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3759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1"/>
            <a:ext cx="7772400" cy="4724400"/>
          </a:xfrm>
        </p:spPr>
        <p:txBody>
          <a:bodyPr>
            <a:noAutofit/>
          </a:bodyPr>
          <a:lstStyle/>
          <a:p>
            <a:pPr marL="114300" indent="0">
              <a:buNone/>
            </a:pPr>
            <a:r>
              <a:rPr lang="en-US" sz="2800" dirty="0" smtClean="0"/>
              <a:t>Backups</a:t>
            </a:r>
          </a:p>
          <a:p>
            <a:pPr marL="114300" indent="0">
              <a:buNone/>
            </a:pPr>
            <a:endParaRPr lang="en-US" sz="1200" dirty="0"/>
          </a:p>
          <a:p>
            <a:pPr marL="114300" indent="0">
              <a:buNone/>
            </a:pPr>
            <a:r>
              <a:rPr lang="en-US" sz="2800" dirty="0" smtClean="0"/>
              <a:t>Backup History</a:t>
            </a:r>
          </a:p>
          <a:p>
            <a:pPr marL="114300" indent="0">
              <a:buNone/>
            </a:pPr>
            <a:endParaRPr lang="en-US" sz="2800" dirty="0" smtClean="0"/>
          </a:p>
          <a:p>
            <a:pPr marL="114300" indent="0">
              <a:buNone/>
            </a:pPr>
            <a:r>
              <a:rPr lang="en-US" sz="2800" dirty="0" smtClean="0"/>
              <a:t>The backup history table needs to be manually maintained. It’s added to every time a backup is completed.</a:t>
            </a:r>
          </a:p>
          <a:p>
            <a:pPr marL="114300" indent="0">
              <a:buNone/>
            </a:pPr>
            <a:r>
              <a:rPr lang="en-US" sz="2800" dirty="0" smtClean="0"/>
              <a:t>The command is called </a:t>
            </a:r>
            <a:r>
              <a:rPr lang="en-US" sz="2800" dirty="0" err="1" smtClean="0"/>
              <a:t>sp_delete_backuphistory</a:t>
            </a:r>
            <a:r>
              <a:rPr lang="en-US" sz="2800" dirty="0" smtClean="0"/>
              <a:t>.</a:t>
            </a: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1493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1"/>
            <a:ext cx="7772400" cy="4724400"/>
          </a:xfrm>
        </p:spPr>
        <p:txBody>
          <a:bodyPr>
            <a:noAutofit/>
          </a:bodyPr>
          <a:lstStyle/>
          <a:p>
            <a:pPr marL="114300" indent="0">
              <a:buNone/>
            </a:pPr>
            <a:r>
              <a:rPr lang="en-US" sz="2800" dirty="0" smtClean="0"/>
              <a:t>Backups</a:t>
            </a:r>
          </a:p>
          <a:p>
            <a:pPr marL="114300" indent="0">
              <a:buNone/>
            </a:pPr>
            <a:endParaRPr lang="en-US" sz="1200" dirty="0"/>
          </a:p>
          <a:p>
            <a:pPr marL="114300" indent="0">
              <a:buNone/>
            </a:pPr>
            <a:r>
              <a:rPr lang="en-US" sz="2800" dirty="0" smtClean="0"/>
              <a:t>Offsite Backups</a:t>
            </a:r>
          </a:p>
          <a:p>
            <a:pPr marL="114300" indent="0">
              <a:buNone/>
            </a:pPr>
            <a:endParaRPr lang="en-US" sz="1200" dirty="0" smtClean="0"/>
          </a:p>
          <a:p>
            <a:pPr marL="114300" indent="0">
              <a:buNone/>
            </a:pPr>
            <a:r>
              <a:rPr lang="en-US" sz="2800" dirty="0" smtClean="0"/>
              <a:t>We need to constantly be thinking about how we can go further to protect our end user data.  We need to consider the steps we need to take to protect our data should something happen to our primary facility.</a:t>
            </a:r>
          </a:p>
          <a:p>
            <a:pPr marL="114300"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5888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1"/>
            <a:ext cx="7772400" cy="4724400"/>
          </a:xfrm>
        </p:spPr>
        <p:txBody>
          <a:bodyPr>
            <a:noAutofit/>
          </a:bodyPr>
          <a:lstStyle/>
          <a:p>
            <a:pPr marL="114300" indent="0">
              <a:buNone/>
            </a:pPr>
            <a:r>
              <a:rPr lang="en-US" sz="2800" dirty="0" smtClean="0"/>
              <a:t>Integrity Checks</a:t>
            </a:r>
          </a:p>
          <a:p>
            <a:pPr marL="114300" indent="0">
              <a:buNone/>
            </a:pPr>
            <a:endParaRPr lang="en-US" sz="1200" dirty="0" smtClean="0"/>
          </a:p>
          <a:p>
            <a:pPr marL="114300" indent="0">
              <a:buNone/>
            </a:pPr>
            <a:r>
              <a:rPr lang="en-US" sz="2800" dirty="0" smtClean="0"/>
              <a:t>These give us a point in time guarantee that the state of our database is good.  It says as of this point in time everything about me is good.  As with anything else you’re only as good as your last success.</a:t>
            </a:r>
          </a:p>
          <a:p>
            <a:pPr marL="114300" indent="0">
              <a:buNone/>
            </a:pPr>
            <a:r>
              <a:rPr lang="en-US" sz="2800" dirty="0" smtClean="0"/>
              <a:t>Nirvana would be to continually run integrity checks. However, the overhead for running these checks will impact normal business operations.</a:t>
            </a: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0228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1"/>
            <a:ext cx="7772400" cy="4724400"/>
          </a:xfrm>
        </p:spPr>
        <p:txBody>
          <a:bodyPr>
            <a:noAutofit/>
          </a:bodyPr>
          <a:lstStyle/>
          <a:p>
            <a:pPr marL="114300" indent="0">
              <a:buNone/>
            </a:pPr>
            <a:r>
              <a:rPr lang="en-US" sz="2800" dirty="0" smtClean="0"/>
              <a:t>Integrity Checks</a:t>
            </a:r>
          </a:p>
          <a:p>
            <a:pPr marL="114300" indent="0">
              <a:buNone/>
            </a:pPr>
            <a:endParaRPr lang="en-US" sz="1200" dirty="0" smtClean="0"/>
          </a:p>
          <a:p>
            <a:pPr marL="114300" indent="0">
              <a:buNone/>
            </a:pPr>
            <a:r>
              <a:rPr lang="en-US" sz="2800" dirty="0" smtClean="0"/>
              <a:t>How to execute them?</a:t>
            </a:r>
          </a:p>
          <a:p>
            <a:pPr marL="114300" indent="0">
              <a:buNone/>
            </a:pPr>
            <a:endParaRPr lang="en-US" sz="1200" dirty="0"/>
          </a:p>
          <a:p>
            <a:pPr marL="114300" indent="0">
              <a:buNone/>
            </a:pPr>
            <a:r>
              <a:rPr lang="en-US" sz="2800" dirty="0" smtClean="0"/>
              <a:t>An integrity check can be performed by executing the following command:</a:t>
            </a:r>
          </a:p>
          <a:p>
            <a:pPr marL="114300" indent="0">
              <a:buNone/>
            </a:pPr>
            <a:endParaRPr lang="en-US" sz="2800" dirty="0"/>
          </a:p>
          <a:p>
            <a:pPr marL="114300" indent="0">
              <a:buNone/>
            </a:pPr>
            <a:r>
              <a:rPr lang="en-US" sz="2800" dirty="0" smtClean="0"/>
              <a:t>DBCC CHECKDB ( Database Name, Options)</a:t>
            </a: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4991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1"/>
            <a:ext cx="7772400" cy="4724400"/>
          </a:xfrm>
        </p:spPr>
        <p:txBody>
          <a:bodyPr>
            <a:noAutofit/>
          </a:bodyPr>
          <a:lstStyle/>
          <a:p>
            <a:pPr marL="114300" indent="0">
              <a:buNone/>
            </a:pPr>
            <a:r>
              <a:rPr lang="en-US" sz="2800" dirty="0" smtClean="0"/>
              <a:t>Integrity Checks</a:t>
            </a:r>
          </a:p>
          <a:p>
            <a:pPr marL="114300" indent="0">
              <a:buNone/>
            </a:pPr>
            <a:endParaRPr lang="en-US" sz="1200" dirty="0" smtClean="0"/>
          </a:p>
          <a:p>
            <a:pPr marL="114300" indent="0">
              <a:buNone/>
            </a:pPr>
            <a:r>
              <a:rPr lang="en-US" sz="2800" dirty="0" smtClean="0"/>
              <a:t>What does it do?</a:t>
            </a:r>
          </a:p>
          <a:p>
            <a:pPr marL="114300" indent="0">
              <a:buNone/>
            </a:pPr>
            <a:endParaRPr lang="en-US" sz="1200" dirty="0"/>
          </a:p>
          <a:p>
            <a:pPr marL="114300" indent="0">
              <a:buNone/>
            </a:pPr>
            <a:r>
              <a:rPr lang="en-US" sz="2800" dirty="0" smtClean="0"/>
              <a:t>An integrity check verifies the following information about the database being checked:</a:t>
            </a:r>
          </a:p>
          <a:p>
            <a:pPr marL="114300" indent="0">
              <a:buNone/>
            </a:pPr>
            <a:endParaRPr lang="en-US" sz="2800" dirty="0" smtClean="0"/>
          </a:p>
          <a:p>
            <a:pPr lvl="2"/>
            <a:r>
              <a:rPr lang="en-US" sz="2800" dirty="0"/>
              <a:t>DBCC </a:t>
            </a:r>
            <a:r>
              <a:rPr lang="en-US" sz="2800" dirty="0" smtClean="0"/>
              <a:t>CHECKALLOC (Disk space allocation)</a:t>
            </a:r>
            <a:endParaRPr lang="en-US" sz="2800" dirty="0"/>
          </a:p>
          <a:p>
            <a:pPr lvl="2"/>
            <a:r>
              <a:rPr lang="en-US" sz="2800" dirty="0"/>
              <a:t>DBCC </a:t>
            </a:r>
            <a:r>
              <a:rPr lang="en-US" sz="2800" dirty="0" smtClean="0"/>
              <a:t>CHECKTABLE (On every table)</a:t>
            </a:r>
            <a:endParaRPr lang="en-US" sz="2800" dirty="0"/>
          </a:p>
          <a:p>
            <a:pPr lvl="2"/>
            <a:r>
              <a:rPr lang="en-US" sz="2800" dirty="0"/>
              <a:t>DBCC </a:t>
            </a:r>
            <a:r>
              <a:rPr lang="en-US" sz="2800" dirty="0" smtClean="0"/>
              <a:t>CHECKCATALOG (Verifies </a:t>
            </a:r>
            <a:r>
              <a:rPr lang="en-US" sz="2800" dirty="0" err="1" smtClean="0"/>
              <a:t>MetaData</a:t>
            </a:r>
            <a:r>
              <a:rPr lang="en-US" sz="2800" dirty="0" smtClean="0"/>
              <a:t>)</a:t>
            </a:r>
            <a:endParaRPr lang="en-US" sz="2800" dirty="0"/>
          </a:p>
          <a:p>
            <a:pPr marL="777240" lvl="2"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0401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0"/>
            <a:ext cx="7772400" cy="5149740"/>
          </a:xfrm>
        </p:spPr>
        <p:txBody>
          <a:bodyPr>
            <a:noAutofit/>
          </a:bodyPr>
          <a:lstStyle/>
          <a:p>
            <a:pPr marL="114300" indent="0">
              <a:buNone/>
            </a:pPr>
            <a:r>
              <a:rPr lang="en-US" sz="2800" dirty="0" smtClean="0"/>
              <a:t>Integrity Checks</a:t>
            </a:r>
          </a:p>
          <a:p>
            <a:pPr marL="114300" indent="0">
              <a:buNone/>
            </a:pPr>
            <a:endParaRPr lang="en-US" sz="1200" dirty="0" smtClean="0"/>
          </a:p>
          <a:p>
            <a:pPr marL="114300" indent="0">
              <a:buNone/>
            </a:pPr>
            <a:r>
              <a:rPr lang="en-US" sz="2800" dirty="0" smtClean="0"/>
              <a:t>Operational tricks</a:t>
            </a:r>
          </a:p>
          <a:p>
            <a:pPr marL="114300" indent="0">
              <a:buNone/>
            </a:pPr>
            <a:endParaRPr lang="en-US" sz="1200" dirty="0" smtClean="0"/>
          </a:p>
          <a:p>
            <a:pPr marL="114300" indent="0">
              <a:buNone/>
            </a:pPr>
            <a:r>
              <a:rPr lang="en-US" sz="2800" dirty="0" smtClean="0"/>
              <a:t>Run the checks on another server with recently restored backups. Obviously, you need to have the disk space to do this.</a:t>
            </a:r>
          </a:p>
          <a:p>
            <a:pPr marL="114300" indent="0">
              <a:buNone/>
            </a:pPr>
            <a:r>
              <a:rPr lang="en-US" sz="2800" dirty="0" smtClean="0"/>
              <a:t>If you don’t have disk space but have a SAN try taking a snapshot and attaching it to another server to facilitate the integrity checks. This does create some overhead on the source volume and might impact normal business operations.</a:t>
            </a:r>
          </a:p>
          <a:p>
            <a:pPr marL="114300" indent="0">
              <a:buNone/>
            </a:pPr>
            <a:endParaRPr lang="en-US" sz="2800" dirty="0" smtClean="0"/>
          </a:p>
          <a:p>
            <a:pPr marL="114300" indent="0">
              <a:buNone/>
            </a:pPr>
            <a:endParaRPr lang="en-US" sz="2800" dirty="0"/>
          </a:p>
          <a:p>
            <a:pPr marL="777240" lvl="2"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7669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0"/>
            <a:ext cx="7772400" cy="5149740"/>
          </a:xfrm>
        </p:spPr>
        <p:txBody>
          <a:bodyPr>
            <a:noAutofit/>
          </a:bodyPr>
          <a:lstStyle/>
          <a:p>
            <a:pPr marL="114300" indent="0">
              <a:buNone/>
            </a:pPr>
            <a:r>
              <a:rPr lang="en-US" sz="2800" dirty="0" smtClean="0"/>
              <a:t>Integrity Checks</a:t>
            </a:r>
          </a:p>
          <a:p>
            <a:pPr marL="114300" indent="0">
              <a:buNone/>
            </a:pPr>
            <a:endParaRPr lang="en-US" sz="1200" dirty="0" smtClean="0"/>
          </a:p>
          <a:p>
            <a:pPr marL="114300" indent="0">
              <a:buNone/>
            </a:pPr>
            <a:r>
              <a:rPr lang="en-US" sz="2800" dirty="0" smtClean="0"/>
              <a:t>Operational tricks</a:t>
            </a:r>
          </a:p>
          <a:p>
            <a:pPr marL="114300" indent="0">
              <a:buNone/>
            </a:pPr>
            <a:endParaRPr lang="en-US" sz="1200" dirty="0" smtClean="0"/>
          </a:p>
          <a:p>
            <a:pPr marL="114300" indent="0">
              <a:buNone/>
            </a:pPr>
            <a:r>
              <a:rPr lang="en-US" sz="2800" dirty="0" smtClean="0"/>
              <a:t>If you only have a very limited amount of time to run your checks, you can use the option WITH PHYSICAL_ONLY. This only checks the integrity of the physical structure of the page and record headers. It doesn’t perform any logical checking.</a:t>
            </a:r>
          </a:p>
          <a:p>
            <a:pPr marL="114300" indent="0">
              <a:buNone/>
            </a:pPr>
            <a:endParaRPr lang="en-US" sz="2800" dirty="0" smtClean="0"/>
          </a:p>
          <a:p>
            <a:pPr marL="114300" indent="0">
              <a:buNone/>
            </a:pPr>
            <a:endParaRPr lang="en-US" sz="2800" dirty="0"/>
          </a:p>
          <a:p>
            <a:pPr marL="777240" lvl="2"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2859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0"/>
            <a:ext cx="7772400" cy="5149740"/>
          </a:xfrm>
        </p:spPr>
        <p:txBody>
          <a:bodyPr>
            <a:noAutofit/>
          </a:bodyPr>
          <a:lstStyle/>
          <a:p>
            <a:pPr marL="114300" indent="0">
              <a:buNone/>
            </a:pPr>
            <a:r>
              <a:rPr lang="en-US" sz="2800" dirty="0" smtClean="0"/>
              <a:t>Integrity Checks</a:t>
            </a:r>
          </a:p>
          <a:p>
            <a:pPr marL="114300" indent="0">
              <a:buNone/>
            </a:pPr>
            <a:endParaRPr lang="en-US" sz="1200" dirty="0" smtClean="0"/>
          </a:p>
          <a:p>
            <a:pPr marL="114300" indent="0">
              <a:buNone/>
            </a:pPr>
            <a:r>
              <a:rPr lang="en-US" sz="2800" dirty="0" smtClean="0"/>
              <a:t>Operational tricks</a:t>
            </a:r>
          </a:p>
          <a:p>
            <a:pPr marL="114300" indent="0">
              <a:buNone/>
            </a:pPr>
            <a:endParaRPr lang="en-US" sz="1200" dirty="0" smtClean="0"/>
          </a:p>
          <a:p>
            <a:pPr marL="114300" indent="0">
              <a:buNone/>
            </a:pPr>
            <a:r>
              <a:rPr lang="en-US" sz="2800" dirty="0"/>
              <a:t>Another option that may reduce execution time is NOINDEX. This tells the DBCC engine to not check the non-clustered indexes.</a:t>
            </a:r>
          </a:p>
          <a:p>
            <a:pPr marL="114300" indent="0">
              <a:buNone/>
            </a:pPr>
            <a:endParaRPr lang="en-US" sz="2800" dirty="0" smtClean="0"/>
          </a:p>
          <a:p>
            <a:pPr marL="114300" indent="0">
              <a:buNone/>
            </a:pPr>
            <a:endParaRPr lang="en-US" sz="2800" dirty="0"/>
          </a:p>
          <a:p>
            <a:pPr marL="777240" lvl="2"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0691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03460"/>
            <a:ext cx="7772400" cy="5149740"/>
          </a:xfrm>
        </p:spPr>
        <p:txBody>
          <a:bodyPr>
            <a:noAutofit/>
          </a:bodyPr>
          <a:lstStyle/>
          <a:p>
            <a:pPr marL="114300" indent="0">
              <a:buNone/>
            </a:pPr>
            <a:r>
              <a:rPr lang="en-US" sz="2800" dirty="0" smtClean="0"/>
              <a:t>Integrity Checks</a:t>
            </a:r>
          </a:p>
          <a:p>
            <a:pPr marL="114300" indent="0">
              <a:buNone/>
            </a:pPr>
            <a:endParaRPr lang="en-US" sz="1200" dirty="0" smtClean="0"/>
          </a:p>
          <a:p>
            <a:pPr marL="114300" indent="0">
              <a:buNone/>
            </a:pPr>
            <a:r>
              <a:rPr lang="en-US" sz="2800" dirty="0" smtClean="0"/>
              <a:t>Operational tricks</a:t>
            </a:r>
          </a:p>
          <a:p>
            <a:pPr marL="114300" indent="0">
              <a:buNone/>
            </a:pPr>
            <a:endParaRPr lang="en-US" sz="1200" dirty="0" smtClean="0"/>
          </a:p>
          <a:p>
            <a:pPr marL="114300" indent="0">
              <a:buNone/>
            </a:pPr>
            <a:r>
              <a:rPr lang="en-US" sz="2800" dirty="0"/>
              <a:t>Run a combination of checks if you can’t consistently run a full DBCC check.</a:t>
            </a:r>
          </a:p>
          <a:p>
            <a:pPr marL="114300" indent="0">
              <a:buNone/>
            </a:pPr>
            <a:r>
              <a:rPr lang="en-US" sz="2800" dirty="0" smtClean="0"/>
              <a:t>The idea is it’s better to be checking something than to miss something potentially career altering like data corruption.</a:t>
            </a:r>
          </a:p>
          <a:p>
            <a:pPr marL="114300" indent="0">
              <a:buNone/>
            </a:pPr>
            <a:endParaRPr lang="en-US" sz="2800" dirty="0"/>
          </a:p>
          <a:p>
            <a:pPr marL="777240" lvl="2" indent="0">
              <a:buNone/>
            </a:pPr>
            <a:endParaRPr lang="en-US" sz="2800" dirty="0"/>
          </a:p>
        </p:txBody>
      </p:sp>
      <p:sp>
        <p:nvSpPr>
          <p:cNvPr id="4"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Protection</a:t>
            </a:r>
            <a:endParaRPr lang="en-US" dirty="0"/>
          </a:p>
        </p:txBody>
      </p:sp>
      <p:cxnSp>
        <p:nvCxnSpPr>
          <p:cNvPr id="5" name="Straight Connector 4"/>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2134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7848600" cy="4724400"/>
          </a:xfrm>
        </p:spPr>
        <p:txBody>
          <a:bodyPr>
            <a:noAutofit/>
          </a:bodyPr>
          <a:lstStyle/>
          <a:p>
            <a:r>
              <a:rPr lang="en-US" sz="2800" dirty="0" smtClean="0"/>
              <a:t>Statistics used by the Query Optimizer in Microsoft SQL Server 2008. By: </a:t>
            </a:r>
            <a:r>
              <a:rPr lang="en-US" sz="2800" dirty="0" err="1" smtClean="0"/>
              <a:t>Lubor</a:t>
            </a:r>
            <a:r>
              <a:rPr lang="en-US" sz="2800" dirty="0" smtClean="0"/>
              <a:t> </a:t>
            </a:r>
            <a:r>
              <a:rPr lang="en-US" sz="2800" dirty="0" err="1" smtClean="0"/>
              <a:t>Kollar</a:t>
            </a:r>
            <a:r>
              <a:rPr lang="en-US" sz="2800" dirty="0" smtClean="0"/>
              <a:t>, February 2009.</a:t>
            </a:r>
          </a:p>
          <a:p>
            <a:r>
              <a:rPr lang="en-US" sz="2800" dirty="0" smtClean="0"/>
              <a:t>SQL Server 2008 Internals. By: </a:t>
            </a:r>
            <a:r>
              <a:rPr lang="en-US" sz="2800" dirty="0" err="1" smtClean="0"/>
              <a:t>Kalen</a:t>
            </a:r>
            <a:r>
              <a:rPr lang="en-US" sz="2800" dirty="0" smtClean="0"/>
              <a:t> Delaney</a:t>
            </a:r>
          </a:p>
          <a:p>
            <a:r>
              <a:rPr lang="en-US" sz="2800" dirty="0" smtClean="0"/>
              <a:t>SQL Skills web site: </a:t>
            </a:r>
            <a:r>
              <a:rPr lang="en-US" sz="2800" dirty="0" smtClean="0">
                <a:hlinkClick r:id="rId2"/>
              </a:rPr>
              <a:t>www.sqlskills.com</a:t>
            </a:r>
            <a:endParaRPr lang="en-US" sz="2800" dirty="0" smtClean="0"/>
          </a:p>
          <a:p>
            <a:r>
              <a:rPr lang="en-US" sz="2800" dirty="0" smtClean="0"/>
              <a:t>SQLCAT Team web site: </a:t>
            </a:r>
            <a:r>
              <a:rPr lang="en-US" sz="2800" dirty="0" smtClean="0">
                <a:hlinkClick r:id="rId3"/>
              </a:rPr>
              <a:t>www.sqlcat.com</a:t>
            </a:r>
            <a:endParaRPr lang="en-US" sz="2800" dirty="0" smtClean="0"/>
          </a:p>
          <a:p>
            <a:r>
              <a:rPr lang="en-US" sz="2800" dirty="0" err="1" smtClean="0"/>
              <a:t>Linchi</a:t>
            </a:r>
            <a:r>
              <a:rPr lang="en-US" sz="2800" dirty="0" smtClean="0"/>
              <a:t> </a:t>
            </a:r>
            <a:r>
              <a:rPr lang="en-US" sz="2800" dirty="0"/>
              <a:t>Shea’s </a:t>
            </a:r>
            <a:r>
              <a:rPr lang="en-US" sz="2800" dirty="0" smtClean="0"/>
              <a:t>Blog: </a:t>
            </a:r>
            <a:r>
              <a:rPr lang="en-US" sz="2800" dirty="0" smtClean="0">
                <a:hlinkClick r:id="rId4"/>
              </a:rPr>
              <a:t>http</a:t>
            </a:r>
            <a:r>
              <a:rPr lang="en-US" sz="2800" dirty="0">
                <a:hlinkClick r:id="rId4"/>
              </a:rPr>
              <a:t>://</a:t>
            </a:r>
            <a:r>
              <a:rPr lang="en-US" sz="2800" dirty="0" smtClean="0">
                <a:hlinkClick r:id="rId4"/>
              </a:rPr>
              <a:t>sqlblog.com/blogs/linchi_shea/default.aspx</a:t>
            </a:r>
            <a:r>
              <a:rPr lang="en-US" sz="2800" dirty="0" smtClean="0"/>
              <a:t> </a:t>
            </a:r>
            <a:endParaRPr lang="en-US" sz="2800" dirty="0" smtClean="0"/>
          </a:p>
          <a:p>
            <a:endParaRPr lang="en-US" sz="3600" dirty="0"/>
          </a:p>
        </p:txBody>
      </p:sp>
      <p:sp>
        <p:nvSpPr>
          <p:cNvPr id="5" name="Title 1"/>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Technical Credits</a:t>
            </a:r>
            <a:endParaRPr lang="en-US" dirty="0"/>
          </a:p>
        </p:txBody>
      </p:sp>
      <p:cxnSp>
        <p:nvCxnSpPr>
          <p:cNvPr id="6" name="Straight Connector 5"/>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78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400" dirty="0" smtClean="0"/>
              <a:t>Once you have the I/</a:t>
            </a:r>
            <a:r>
              <a:rPr lang="en-US" sz="2400" dirty="0" err="1" smtClean="0"/>
              <a:t>Os</a:t>
            </a:r>
            <a:r>
              <a:rPr lang="en-US" sz="2400" dirty="0" smtClean="0"/>
              <a:t> you will also need to understand what type of RAID volume is hosting your data. The type of RAID will add additional I/</a:t>
            </a:r>
            <a:r>
              <a:rPr lang="en-US" sz="2400" dirty="0" err="1" smtClean="0"/>
              <a:t>Os</a:t>
            </a:r>
            <a:r>
              <a:rPr lang="en-US" sz="2400" dirty="0" smtClean="0"/>
              <a:t>.</a:t>
            </a:r>
          </a:p>
          <a:p>
            <a:pPr marL="114300" indent="0">
              <a:buNone/>
            </a:pPr>
            <a:endParaRPr lang="en-US" sz="2600" dirty="0"/>
          </a:p>
          <a:p>
            <a:pPr marL="114300" indent="0">
              <a:buNone/>
            </a:pPr>
            <a:r>
              <a:rPr lang="en-US" sz="2400" dirty="0" smtClean="0"/>
              <a:t>RAID 1/10 – [Reads + (2*Writes)]/ # of Disks</a:t>
            </a:r>
          </a:p>
          <a:p>
            <a:pPr marL="114300" indent="0">
              <a:buNone/>
            </a:pPr>
            <a:r>
              <a:rPr lang="en-US" sz="2400" dirty="0" smtClean="0"/>
              <a:t>RAID 5 – [Reads + (4*Writes)]/# of Disks</a:t>
            </a:r>
          </a:p>
          <a:p>
            <a:pPr marL="114300" indent="0">
              <a:buNone/>
            </a:pPr>
            <a:endParaRPr lang="en-US" sz="2400" dirty="0" smtClean="0"/>
          </a:p>
          <a:p>
            <a:pPr marL="114300" indent="0">
              <a:buNone/>
            </a:pPr>
            <a:r>
              <a:rPr lang="en-US" sz="2400" dirty="0" smtClean="0"/>
              <a:t>Generally </a:t>
            </a:r>
            <a:r>
              <a:rPr lang="en-US" sz="2400" dirty="0"/>
              <a:t>speaking todays fiber channel SAS disks can support approximately 150 I/</a:t>
            </a:r>
            <a:r>
              <a:rPr lang="en-US" sz="2400" dirty="0" err="1"/>
              <a:t>Os</a:t>
            </a:r>
            <a:r>
              <a:rPr lang="en-US" sz="2400" dirty="0"/>
              <a:t> per second. Check the manufacturers specifications for exact details</a:t>
            </a:r>
            <a:r>
              <a:rPr lang="en-US" sz="2400" dirty="0" smtClean="0"/>
              <a:t>. We tune for 100 to 120 I/</a:t>
            </a:r>
            <a:r>
              <a:rPr lang="en-US" sz="2400" dirty="0" err="1" smtClean="0"/>
              <a:t>Os</a:t>
            </a:r>
            <a:r>
              <a:rPr lang="en-US" sz="2400" dirty="0" smtClean="0"/>
              <a:t>.</a:t>
            </a:r>
            <a:endParaRPr lang="en-US" sz="2400" dirty="0"/>
          </a:p>
          <a:p>
            <a:pPr marL="114300" indent="0">
              <a:buNone/>
            </a:pPr>
            <a:endParaRPr lang="en-US" sz="2400" dirty="0" smtClean="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744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fontScale="92500" lnSpcReduction="20000"/>
          </a:bodyPr>
          <a:lstStyle/>
          <a:p>
            <a:pPr marL="114300" indent="0">
              <a:buNone/>
            </a:pPr>
            <a:r>
              <a:rPr lang="en-US" sz="2600" dirty="0" smtClean="0"/>
              <a:t>To answer the How Long question once again use the disk performance counters from the last several weeks. I prefer to use the physical disk because that captures I/O information for all partitions on the drive.</a:t>
            </a:r>
          </a:p>
          <a:p>
            <a:pPr marL="114300" indent="0">
              <a:buNone/>
            </a:pPr>
            <a:endParaRPr lang="en-US" sz="2600" dirty="0"/>
          </a:p>
          <a:p>
            <a:pPr marL="1051560" lvl="3" indent="0">
              <a:buNone/>
            </a:pPr>
            <a:r>
              <a:rPr lang="en-US" sz="2600" b="1" dirty="0" smtClean="0"/>
              <a:t>Physical Disk</a:t>
            </a:r>
          </a:p>
          <a:p>
            <a:pPr marL="1051560" lvl="3" indent="0">
              <a:buNone/>
            </a:pPr>
            <a:endParaRPr lang="en-US" sz="2600" dirty="0"/>
          </a:p>
          <a:p>
            <a:pPr marL="1051560" lvl="3" indent="0">
              <a:buNone/>
            </a:pPr>
            <a:r>
              <a:rPr lang="en-US" sz="2600" dirty="0" smtClean="0"/>
              <a:t>Average Disk Sec/Reads</a:t>
            </a:r>
          </a:p>
          <a:p>
            <a:pPr marL="1051560" lvl="3" indent="0">
              <a:buNone/>
            </a:pPr>
            <a:r>
              <a:rPr lang="en-US" sz="2600" dirty="0" smtClean="0"/>
              <a:t>Average Disk Sec/Writes</a:t>
            </a:r>
          </a:p>
          <a:p>
            <a:pPr marL="1051560" lvl="3" indent="0">
              <a:buNone/>
            </a:pPr>
            <a:r>
              <a:rPr lang="en-US" sz="2600" dirty="0" smtClean="0"/>
              <a:t>Average Disk Sec/Transfers</a:t>
            </a:r>
          </a:p>
          <a:p>
            <a:pPr marL="114300" indent="0">
              <a:buNone/>
            </a:pPr>
            <a:endParaRPr lang="en-US" sz="2400" dirty="0"/>
          </a:p>
          <a:p>
            <a:pPr marL="114300" indent="0">
              <a:buNone/>
            </a:pPr>
            <a:r>
              <a:rPr lang="en-US" sz="2400" dirty="0" smtClean="0"/>
              <a:t>Ideally all transfers to .</a:t>
            </a:r>
            <a:r>
              <a:rPr lang="en-US" sz="2400" dirty="0" err="1" smtClean="0"/>
              <a:t>mdf</a:t>
            </a:r>
            <a:r>
              <a:rPr lang="en-US" sz="2400" dirty="0" smtClean="0"/>
              <a:t>/.</a:t>
            </a:r>
            <a:r>
              <a:rPr lang="en-US" sz="2400" dirty="0" err="1" smtClean="0"/>
              <a:t>ndf</a:t>
            </a:r>
            <a:r>
              <a:rPr lang="en-US" sz="2400" dirty="0" smtClean="0"/>
              <a:t> files should be less than 10ms and all transfers to .</a:t>
            </a:r>
            <a:r>
              <a:rPr lang="en-US" sz="2400" dirty="0" err="1" smtClean="0"/>
              <a:t>ldf</a:t>
            </a:r>
            <a:r>
              <a:rPr lang="en-US" sz="2400" dirty="0" smtClean="0"/>
              <a:t> files should be 1 to 3ms.</a:t>
            </a:r>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632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Server</a:t>
            </a:r>
            <a:endParaRPr lang="en-US" dirty="0"/>
          </a:p>
        </p:txBody>
      </p:sp>
      <p:sp>
        <p:nvSpPr>
          <p:cNvPr id="3" name="Content Placeholder 2"/>
          <p:cNvSpPr>
            <a:spLocks noGrp="1"/>
          </p:cNvSpPr>
          <p:nvPr>
            <p:ph idx="1"/>
          </p:nvPr>
        </p:nvSpPr>
        <p:spPr>
          <a:xfrm>
            <a:off x="304800" y="1600200"/>
            <a:ext cx="8077200" cy="4800600"/>
          </a:xfrm>
        </p:spPr>
        <p:txBody>
          <a:bodyPr>
            <a:normAutofit/>
          </a:bodyPr>
          <a:lstStyle/>
          <a:p>
            <a:pPr marL="114300" indent="0">
              <a:buNone/>
            </a:pPr>
            <a:r>
              <a:rPr lang="en-US" sz="2600" dirty="0" smtClean="0"/>
              <a:t>Where to locate database files?</a:t>
            </a:r>
          </a:p>
          <a:p>
            <a:pPr marL="114300" indent="0">
              <a:buNone/>
            </a:pPr>
            <a:endParaRPr lang="en-US" sz="2600" dirty="0" smtClean="0"/>
          </a:p>
          <a:p>
            <a:pPr marL="114300" indent="0">
              <a:buNone/>
            </a:pPr>
            <a:r>
              <a:rPr lang="en-US" sz="2600" dirty="0" smtClean="0"/>
              <a:t>Microsoft’s best practices recommend separating the main data file from the log data file onto physically separate spindles.</a:t>
            </a:r>
            <a:endParaRPr lang="en-US" sz="2400" dirty="0" smtClean="0"/>
          </a:p>
        </p:txBody>
      </p:sp>
      <p:cxnSp>
        <p:nvCxnSpPr>
          <p:cNvPr id="4" name="Straight Connector 3"/>
          <p:cNvCxnSpPr/>
          <p:nvPr/>
        </p:nvCxnSpPr>
        <p:spPr>
          <a:xfrm>
            <a:off x="533400" y="1143000"/>
            <a:ext cx="67818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070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810</TotalTime>
  <Words>3094</Words>
  <Application>Microsoft Office PowerPoint</Application>
  <PresentationFormat>On-screen Show (4:3)</PresentationFormat>
  <Paragraphs>506</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Adjacency</vt:lpstr>
      <vt:lpstr>SQL Server 2008 24X7 Maintenance Considerations</vt:lpstr>
      <vt:lpstr>Database Maintenance</vt:lpstr>
      <vt:lpstr>Database Maintenance</vt:lpstr>
      <vt:lpstr>Physical Server</vt:lpstr>
      <vt:lpstr>Physical Server</vt:lpstr>
      <vt:lpstr>Physical Server</vt:lpstr>
      <vt:lpstr>Physical Server</vt:lpstr>
      <vt:lpstr>Physical Server</vt:lpstr>
      <vt:lpstr>Physical Server</vt:lpstr>
      <vt:lpstr>Physical Server</vt:lpstr>
      <vt:lpstr>Physical Server</vt:lpstr>
      <vt:lpstr>Physical Server</vt:lpstr>
      <vt:lpstr>Physical Server</vt:lpstr>
      <vt:lpstr>PowerPoint Presentation</vt:lpstr>
      <vt:lpstr>Physical Server</vt:lpstr>
      <vt:lpstr>Physical Server</vt:lpstr>
      <vt:lpstr>Physical Server</vt:lpstr>
      <vt:lpstr>Physical Server</vt:lpstr>
      <vt:lpstr>Physical Server</vt:lpstr>
      <vt:lpstr>Physical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Plex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Plex Systems</dc:creator>
  <cp:lastModifiedBy>Andrew Flint</cp:lastModifiedBy>
  <cp:revision>109</cp:revision>
  <dcterms:created xsi:type="dcterms:W3CDTF">2011-02-05T17:21:10Z</dcterms:created>
  <dcterms:modified xsi:type="dcterms:W3CDTF">2011-08-10T14:58:33Z</dcterms:modified>
</cp:coreProperties>
</file>