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62" r:id="rId2"/>
    <p:sldId id="303" r:id="rId3"/>
    <p:sldId id="292" r:id="rId4"/>
    <p:sldId id="366" r:id="rId5"/>
    <p:sldId id="367" r:id="rId6"/>
    <p:sldId id="388" r:id="rId7"/>
    <p:sldId id="389" r:id="rId8"/>
    <p:sldId id="370" r:id="rId9"/>
    <p:sldId id="387" r:id="rId10"/>
    <p:sldId id="371" r:id="rId11"/>
    <p:sldId id="386" r:id="rId12"/>
    <p:sldId id="381" r:id="rId13"/>
    <p:sldId id="382" r:id="rId14"/>
    <p:sldId id="383" r:id="rId15"/>
    <p:sldId id="384" r:id="rId16"/>
    <p:sldId id="342" r:id="rId17"/>
    <p:sldId id="385" r:id="rId18"/>
    <p:sldId id="372" r:id="rId19"/>
    <p:sldId id="298" r:id="rId20"/>
    <p:sldId id="359" r:id="rId21"/>
    <p:sldId id="380" r:id="rId22"/>
    <p:sldId id="373" r:id="rId23"/>
    <p:sldId id="378" r:id="rId24"/>
    <p:sldId id="379" r:id="rId25"/>
    <p:sldId id="377" r:id="rId26"/>
    <p:sldId id="374" r:id="rId27"/>
    <p:sldId id="376" r:id="rId28"/>
    <p:sldId id="282" r:id="rId29"/>
    <p:sldId id="363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1" autoAdjust="0"/>
  </p:normalViewPr>
  <p:slideViewPr>
    <p:cSldViewPr snapToGrid="0" snapToObjects="1">
      <p:cViewPr>
        <p:scale>
          <a:sx n="88" d="100"/>
          <a:sy n="88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0EBF-02C2-48F7-B1CF-DC2AFC2FEA71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FB4F-0A74-4D70-9AE8-B3E7A3C3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Principal Database Architect at DB Best Technologies www.dbbest.com</a:t>
            </a:r>
          </a:p>
          <a:p>
            <a:r>
              <a:rPr lang="en-US" dirty="0" smtClean="0"/>
              <a:t>Former Principal DBA at Outerwall,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Former Sr. Product Consultant with </a:t>
            </a:r>
            <a:r>
              <a:rPr lang="en-US" dirty="0" err="1" smtClean="0"/>
              <a:t>Idera</a:t>
            </a:r>
            <a:r>
              <a:rPr lang="en-US" dirty="0" smtClean="0"/>
              <a:t> Software</a:t>
            </a:r>
          </a:p>
          <a:p>
            <a:r>
              <a:rPr lang="en-US" dirty="0" smtClean="0"/>
              <a:t>Former Program Manager for SQL Server Certified Master program in Microsoft Learning</a:t>
            </a:r>
          </a:p>
          <a:p>
            <a:r>
              <a:rPr lang="en-US" dirty="0" smtClean="0"/>
              <a:t>Former Sr. Production DBA / Operations Engineer at Microsoft (CSS)</a:t>
            </a:r>
          </a:p>
          <a:p>
            <a:r>
              <a:rPr lang="en-US" dirty="0" smtClean="0"/>
              <a:t>Microsoft Certified Master: SQL Server 2008 / MCSM Charter: Data Platform</a:t>
            </a:r>
          </a:p>
          <a:p>
            <a:r>
              <a:rPr lang="en-US" dirty="0" smtClean="0"/>
              <a:t>Co-founder</a:t>
            </a:r>
            <a:r>
              <a:rPr lang="en-US" baseline="0" dirty="0" smtClean="0"/>
              <a:t> of the SQL PASS Security Virtual Chapter</a:t>
            </a:r>
            <a:endParaRPr lang="en-US" dirty="0" smtClean="0"/>
          </a:p>
          <a:p>
            <a:r>
              <a:rPr lang="en-US" dirty="0" smtClean="0"/>
              <a:t>MCITP: Database Developer: SQL Server 2005 and 2008</a:t>
            </a:r>
          </a:p>
          <a:p>
            <a:r>
              <a:rPr lang="en-US" dirty="0" smtClean="0"/>
              <a:t>MCITP: Database Administrator: SQL Server 2005 and 2008</a:t>
            </a:r>
          </a:p>
          <a:p>
            <a:r>
              <a:rPr lang="en-US" dirty="0" smtClean="0"/>
              <a:t>MCSE:</a:t>
            </a:r>
            <a:r>
              <a:rPr lang="en-US" baseline="0" dirty="0" smtClean="0"/>
              <a:t> Data Platform</a:t>
            </a:r>
            <a:endParaRPr lang="en-US" dirty="0" smtClean="0"/>
          </a:p>
          <a:p>
            <a:r>
              <a:rPr lang="en-US" dirty="0" smtClean="0"/>
              <a:t>MVP 2014</a:t>
            </a:r>
          </a:p>
          <a:p>
            <a:r>
              <a:rPr lang="en-US" dirty="0" smtClean="0"/>
              <a:t>Co-author of Pro SQL Server 2008 Mirroring</a:t>
            </a:r>
          </a:p>
          <a:p>
            <a:r>
              <a:rPr lang="en-US" dirty="0" smtClean="0"/>
              <a:t>Former </a:t>
            </a:r>
            <a:r>
              <a:rPr lang="en-US" dirty="0" err="1" smtClean="0"/>
              <a:t>Idera</a:t>
            </a:r>
            <a:r>
              <a:rPr lang="en-US" dirty="0" smtClean="0"/>
              <a:t> ACE (Advisors &amp; Community Educators)</a:t>
            </a:r>
          </a:p>
          <a:p>
            <a:r>
              <a:rPr lang="en-US" dirty="0" smtClean="0"/>
              <a:t>2 time host of T-SQL Tuesday</a:t>
            </a:r>
          </a:p>
          <a:p>
            <a:r>
              <a:rPr lang="en-US" dirty="0" smtClean="0"/>
              <a:t>Guest Professor at SQL University, summer 2010, spring/summer 2011</a:t>
            </a:r>
          </a:p>
          <a:p>
            <a:r>
              <a:rPr lang="en-US" dirty="0" smtClean="0"/>
              <a:t>Speaker at SQL PASS Summit 2010, 2011, and 2012 including</a:t>
            </a:r>
            <a:r>
              <a:rPr lang="en-US" baseline="0" dirty="0" smtClean="0"/>
              <a:t> a pre-con in 2012</a:t>
            </a:r>
            <a:endParaRPr lang="en-US" dirty="0" smtClean="0"/>
          </a:p>
          <a:p>
            <a:r>
              <a:rPr lang="en-US" dirty="0" smtClean="0"/>
              <a:t>Speaker/Pre-con at </a:t>
            </a:r>
            <a:r>
              <a:rPr lang="en-US" dirty="0" err="1" smtClean="0"/>
              <a:t>SQLRally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13+ years working with SQL Server</a:t>
            </a:r>
          </a:p>
          <a:p>
            <a:r>
              <a:rPr lang="en-US" dirty="0" smtClean="0"/>
              <a:t>Writer for SQL Server Pro (formerly SQL Server Magazine)</a:t>
            </a:r>
          </a:p>
          <a:p>
            <a:r>
              <a:rPr lang="en-US" dirty="0" smtClean="0"/>
              <a:t>Member: Mensa</a:t>
            </a:r>
          </a:p>
          <a:p>
            <a:r>
              <a:rPr lang="en-US" dirty="0" smtClean="0"/>
              <a:t>Dog picture: Maggie and Woody</a:t>
            </a:r>
          </a:p>
          <a:p>
            <a:r>
              <a:rPr lang="en-US" dirty="0" err="1" smtClean="0"/>
              <a:t>SQLCruise</a:t>
            </a:r>
            <a:r>
              <a:rPr lang="en-US" dirty="0" smtClean="0"/>
              <a:t> instructor:</a:t>
            </a:r>
            <a:r>
              <a:rPr lang="en-US" baseline="0" dirty="0" smtClean="0"/>
              <a:t> Seattle to Alaska 2012</a:t>
            </a:r>
          </a:p>
          <a:p>
            <a:r>
              <a:rPr lang="en-US" baseline="0" dirty="0" smtClean="0"/>
              <a:t>Speaker at SQL Server Intelligence Conference in Seattle 2012</a:t>
            </a:r>
            <a:endParaRPr lang="en-US" dirty="0" smtClean="0"/>
          </a:p>
          <a:p>
            <a:r>
              <a:rPr lang="en-US" dirty="0" smtClean="0"/>
              <a:t>Blog: http://www.sqlsoldier.com</a:t>
            </a:r>
          </a:p>
          <a:p>
            <a:r>
              <a:rPr lang="en-US" dirty="0" smtClean="0"/>
              <a:t>Twitter: http://twitter.com/SQLSoldier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75AE-8090-4DED-99E0-32F9DA9C77B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3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75AE-8090-4DED-99E0-32F9DA9C77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83" y="560627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QLS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6/25/2015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hyperlink" Target="http://twitter.com/sqlsoldie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psssql/archive/2015/04/28/server-s-max-degree-of-parallelism-setting-resource-governor-s-max-dop-and-query-hint-maxdop-which-one-should-sql-server-use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hyperlink" Target="http://www.linkedin.com/in/robertldavis" TargetMode="External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hyperlink" Target="http://www.sqlsoldier.com/" TargetMode="Externa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twitter.com/SQLSoldier" TargetMode="Externa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11.jp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19" Type="http://schemas.openxmlformats.org/officeDocument/2006/relationships/image" Target="../media/image20.png"/><Relationship Id="rId4" Type="http://schemas.openxmlformats.org/officeDocument/2006/relationships/image" Target="../media/image10.jpg"/><Relationship Id="rId9" Type="http://schemas.openxmlformats.org/officeDocument/2006/relationships/image" Target="../media/image14.jpg"/><Relationship Id="rId14" Type="http://schemas.openxmlformats.org/officeDocument/2006/relationships/hyperlink" Target="http://feeds.feedburner.com/Sqlsoldi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jpg"/><Relationship Id="rId7" Type="http://schemas.openxmlformats.org/officeDocument/2006/relationships/image" Target="../media/image8.jpg"/><Relationship Id="rId12" Type="http://schemas.openxmlformats.org/officeDocument/2006/relationships/image" Target="../media/image3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jpe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SQLSoldier" TargetMode="External"/><Relationship Id="rId2" Type="http://schemas.openxmlformats.org/officeDocument/2006/relationships/hyperlink" Target="http://www.sqlsoldi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bbes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SQL Server </a:t>
            </a:r>
            <a:r>
              <a:rPr lang="en-US" dirty="0" err="1" smtClean="0"/>
              <a:t>Mythconceptions</a:t>
            </a:r>
            <a:r>
              <a:rPr lang="en-US" dirty="0" smtClean="0"/>
              <a:t> And </a:t>
            </a:r>
            <a:r>
              <a:rPr lang="en-US" dirty="0" err="1" smtClean="0"/>
              <a:t>Mythteries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4"/>
            <a:ext cx="5637591" cy="258067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Robert L Davis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Principal Database Architect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robertd@dbbest.com</a:t>
            </a: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 smtClean="0"/>
              <a:t>   @</a:t>
            </a:r>
            <a:r>
              <a:rPr lang="en-US" dirty="0" err="1" smtClean="0"/>
              <a:t>SQLSoldier</a:t>
            </a: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 smtClean="0"/>
              <a:t>www.sqlsoldier.com</a:t>
            </a:r>
          </a:p>
          <a:p>
            <a:pPr>
              <a:lnSpc>
                <a:spcPts val="3000"/>
              </a:lnSpc>
            </a:pPr>
            <a:endParaRPr lang="en-US" dirty="0" smtClean="0"/>
          </a:p>
          <a:p>
            <a:pPr>
              <a:lnSpc>
                <a:spcPts val="3000"/>
              </a:lnSpc>
            </a:pPr>
            <a:endParaRPr lang="en-US" dirty="0" smtClean="0"/>
          </a:p>
        </p:txBody>
      </p:sp>
      <p:pic>
        <p:nvPicPr>
          <p:cNvPr id="10" name="Picture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1" y="3591576"/>
            <a:ext cx="314071" cy="271792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0" y="5659211"/>
            <a:ext cx="1905000" cy="1047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51" y="5695934"/>
            <a:ext cx="1011027" cy="10110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2815" y="5916386"/>
            <a:ext cx="1857375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36" y="6010947"/>
            <a:ext cx="952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315" y="1600200"/>
            <a:ext cx="443048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Dedicated Admin Connection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3112"/>
            <a:ext cx="3799115" cy="28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315" y="1600200"/>
            <a:ext cx="443048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Dedicated Admin Connection</a:t>
            </a:r>
          </a:p>
          <a:p>
            <a:endParaRPr lang="en-US" dirty="0"/>
          </a:p>
          <a:p>
            <a:r>
              <a:rPr lang="en-US" dirty="0" smtClean="0"/>
              <a:t>DAC for short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3112"/>
            <a:ext cx="3799115" cy="28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Sweet </a:t>
            </a:r>
            <a:r>
              <a:rPr lang="en-US" dirty="0" err="1" smtClean="0"/>
              <a:t>Mythtery</a:t>
            </a:r>
            <a:r>
              <a:rPr lang="en-US" dirty="0" smtClean="0"/>
              <a:t> that is Parallelism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0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Sweet </a:t>
            </a:r>
            <a:r>
              <a:rPr lang="en-US" dirty="0" err="1" smtClean="0"/>
              <a:t>Mythtery</a:t>
            </a:r>
            <a:r>
              <a:rPr lang="en-US" dirty="0" smtClean="0"/>
              <a:t> that is Parallelism</a:t>
            </a:r>
            <a:endParaRPr lang="en-US" dirty="0" smtClean="0"/>
          </a:p>
          <a:p>
            <a:pPr lvl="1"/>
            <a:r>
              <a:rPr lang="en-US" dirty="0" smtClean="0"/>
              <a:t>If you want a query to run in serial you have to change the Max DOP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Sweet </a:t>
            </a:r>
            <a:r>
              <a:rPr lang="en-US" dirty="0" err="1" smtClean="0"/>
              <a:t>Mythtery</a:t>
            </a:r>
            <a:r>
              <a:rPr lang="en-US" dirty="0" smtClean="0"/>
              <a:t> that is Parallelism</a:t>
            </a:r>
            <a:endParaRPr lang="en-US" dirty="0" smtClean="0"/>
          </a:p>
          <a:p>
            <a:pPr lvl="1"/>
            <a:r>
              <a:rPr lang="en-US" dirty="0" smtClean="0"/>
              <a:t>If you want a query to run in serial you have to change the Max DOP setting</a:t>
            </a:r>
          </a:p>
          <a:p>
            <a:pPr lvl="1"/>
            <a:r>
              <a:rPr lang="en-US" dirty="0" err="1" smtClean="0"/>
              <a:t>MaxDOP</a:t>
            </a:r>
            <a:r>
              <a:rPr lang="en-US" dirty="0" smtClean="0"/>
              <a:t> query always overrides Max DOP server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Sweet </a:t>
            </a:r>
            <a:r>
              <a:rPr lang="en-US" dirty="0" err="1" smtClean="0"/>
              <a:t>Mythtery</a:t>
            </a:r>
            <a:r>
              <a:rPr lang="en-US" dirty="0" smtClean="0"/>
              <a:t> that is Parallelism</a:t>
            </a:r>
            <a:endParaRPr lang="en-US" dirty="0" smtClean="0"/>
          </a:p>
          <a:p>
            <a:pPr lvl="1"/>
            <a:r>
              <a:rPr lang="en-US" dirty="0" smtClean="0"/>
              <a:t>If you want a query to run in serial you have to change the Max DOP setting</a:t>
            </a:r>
          </a:p>
          <a:p>
            <a:pPr lvl="1"/>
            <a:r>
              <a:rPr lang="en-US" dirty="0" err="1" smtClean="0"/>
              <a:t>MaxDOP</a:t>
            </a:r>
            <a:r>
              <a:rPr lang="en-US" dirty="0" smtClean="0"/>
              <a:t> query always overrides Max DOP server setting</a:t>
            </a:r>
          </a:p>
          <a:p>
            <a:pPr lvl="1"/>
            <a:r>
              <a:rPr lang="en-US" dirty="0" err="1" smtClean="0"/>
              <a:t>MaxDOP</a:t>
            </a:r>
            <a:r>
              <a:rPr lang="en-US" dirty="0" smtClean="0"/>
              <a:t> query hint cannot override Max DOP resource group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Sweet </a:t>
            </a:r>
            <a:r>
              <a:rPr lang="en-US" dirty="0" err="1" smtClean="0"/>
              <a:t>Mythtery</a:t>
            </a:r>
            <a:r>
              <a:rPr lang="en-US" dirty="0" smtClean="0"/>
              <a:t> that is Parallelism</a:t>
            </a:r>
            <a:endParaRPr lang="en-US" dirty="0" smtClean="0"/>
          </a:p>
          <a:p>
            <a:pPr lvl="1"/>
            <a:r>
              <a:rPr lang="en-US" dirty="0" smtClean="0"/>
              <a:t>If you want a query to run in serial you have to change the Max DOP setting</a:t>
            </a:r>
          </a:p>
          <a:p>
            <a:pPr lvl="1"/>
            <a:r>
              <a:rPr lang="en-US" dirty="0" err="1" smtClean="0"/>
              <a:t>MaxDOP</a:t>
            </a:r>
            <a:r>
              <a:rPr lang="en-US" dirty="0" smtClean="0"/>
              <a:t> query always overrides Max DOP server setting</a:t>
            </a:r>
          </a:p>
          <a:p>
            <a:pPr lvl="1"/>
            <a:r>
              <a:rPr lang="en-US" dirty="0" err="1" smtClean="0"/>
              <a:t>MaxDOP</a:t>
            </a:r>
            <a:r>
              <a:rPr lang="en-US" dirty="0" smtClean="0"/>
              <a:t> query hint cannot override Max DOP resource group settings</a:t>
            </a:r>
          </a:p>
          <a:p>
            <a:pPr lvl="1"/>
            <a:r>
              <a:rPr lang="en-US" dirty="0" smtClean="0"/>
              <a:t>Parallel plans are always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532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Sweet </a:t>
            </a:r>
            <a:r>
              <a:rPr lang="en-US" dirty="0" err="1" smtClean="0"/>
              <a:t>Mythtery</a:t>
            </a:r>
            <a:r>
              <a:rPr lang="en-US" dirty="0" smtClean="0"/>
              <a:t> that is Parallelism</a:t>
            </a:r>
            <a:endParaRPr lang="en-US" dirty="0" smtClean="0"/>
          </a:p>
          <a:p>
            <a:pPr lvl="1"/>
            <a:r>
              <a:rPr lang="en-US" dirty="0" smtClean="0"/>
              <a:t>If you want a query to run in serial you have to change the Max DOP setting</a:t>
            </a:r>
          </a:p>
          <a:p>
            <a:pPr lvl="1"/>
            <a:r>
              <a:rPr lang="en-US" dirty="0" err="1" smtClean="0"/>
              <a:t>MaxDOP</a:t>
            </a:r>
            <a:r>
              <a:rPr lang="en-US" dirty="0" smtClean="0"/>
              <a:t> query always overrides Max DOP server setting</a:t>
            </a:r>
          </a:p>
          <a:p>
            <a:pPr lvl="1"/>
            <a:r>
              <a:rPr lang="en-US" dirty="0" err="1" smtClean="0"/>
              <a:t>MaxDOP</a:t>
            </a:r>
            <a:r>
              <a:rPr lang="en-US" dirty="0" smtClean="0"/>
              <a:t> query hint cannot override Max DOP resource group settings</a:t>
            </a:r>
          </a:p>
          <a:p>
            <a:pPr lvl="1"/>
            <a:r>
              <a:rPr lang="en-US" dirty="0" smtClean="0"/>
              <a:t>Parallel plans are always executed in parallel</a:t>
            </a:r>
          </a:p>
          <a:p>
            <a:pPr lvl="1"/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5421" y="2675263"/>
            <a:ext cx="38779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sz="9600" b="1" dirty="0">
              <a:ln w="11430"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  <a:lumOff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9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867771"/>
              </p:ext>
            </p:extLst>
          </p:nvPr>
        </p:nvGraphicFramePr>
        <p:xfrm>
          <a:off x="457200" y="2007076"/>
          <a:ext cx="8229600" cy="3337560"/>
        </p:xfrm>
        <a:graphic>
          <a:graphicData uri="http://schemas.openxmlformats.org/drawingml/2006/table">
            <a:tbl>
              <a:tblPr firstRow="1" bandRow="1"/>
              <a:tblGrid>
                <a:gridCol w="1567543"/>
                <a:gridCol w="2306591"/>
                <a:gridCol w="1351009"/>
                <a:gridCol w="3004457"/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Query Hint (QH)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Resource Governor (RG)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Server </a:t>
                      </a:r>
                      <a:r>
                        <a:rPr lang="en-US" sz="1800" b="1" kern="1200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Config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Effective MAXDOP </a:t>
                      </a:r>
                      <a:r>
                        <a:rPr lang="en-US" sz="1800" b="1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18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query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set (0)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decides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(up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64)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server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RG 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RG 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QH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min(RG, QH)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min (RG, QH)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QH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345342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Adapted from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blogs.msdn.com/b/psssql/archive/2015/04/28/server-s-max-degree-of-parallelism-setting-resource-governor-s-max-dop-and-query-hint-maxdop-which-one-should-sql-server-use.aspx</a:t>
            </a:r>
            <a:r>
              <a:rPr lang="en-US" sz="1600" dirty="0" smtClean="0"/>
              <a:t> by Jack 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1763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will it use exactly?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6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74" y="1546512"/>
            <a:ext cx="5172066" cy="11048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750126"/>
            <a:ext cx="8610600" cy="1219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514600" y="353290"/>
            <a:ext cx="5181600" cy="1350676"/>
          </a:xfrm>
        </p:spPr>
        <p:txBody>
          <a:bodyPr anchor="t">
            <a:normAutofit fontScale="90000"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Robert L Davis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Principal Database Architect at DB Best Technologies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 smtClean="0">
                <a:solidFill>
                  <a:schemeClr val="tx1"/>
                </a:solidFill>
              </a:rPr>
              <a:t>Greater Seattle Area | Information Technology and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7927"/>
            <a:ext cx="2143125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2902526"/>
            <a:ext cx="1216152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27" y="2907809"/>
            <a:ext cx="905257" cy="905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902526"/>
            <a:ext cx="347473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902526"/>
            <a:ext cx="1664208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56" y="2902526"/>
            <a:ext cx="694944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02526"/>
            <a:ext cx="896111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0"/>
          <a:stretch/>
        </p:blipFill>
        <p:spPr>
          <a:xfrm>
            <a:off x="7505514" y="2864293"/>
            <a:ext cx="1188720" cy="952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itle 8"/>
          <p:cNvSpPr txBox="1">
            <a:spLocks/>
          </p:cNvSpPr>
          <p:nvPr/>
        </p:nvSpPr>
        <p:spPr>
          <a:xfrm>
            <a:off x="237565" y="3997034"/>
            <a:ext cx="1743635" cy="2315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ts val="26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Past:</a:t>
            </a:r>
          </a:p>
          <a:p>
            <a:pPr algn="r">
              <a:lnSpc>
                <a:spcPts val="2600"/>
              </a:lnSpc>
            </a:pPr>
            <a:endParaRPr lang="en-US" sz="2000" dirty="0" smtClean="0">
              <a:solidFill>
                <a:prstClr val="black"/>
              </a:solidFill>
            </a:endParaRPr>
          </a:p>
          <a:p>
            <a:pPr algn="r">
              <a:lnSpc>
                <a:spcPts val="2600"/>
              </a:lnSpc>
            </a:pPr>
            <a:endParaRPr lang="en-US" sz="2000" dirty="0">
              <a:solidFill>
                <a:prstClr val="black"/>
              </a:solidFill>
            </a:endParaRPr>
          </a:p>
          <a:p>
            <a:pPr algn="r">
              <a:lnSpc>
                <a:spcPts val="26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Blog:</a:t>
            </a:r>
          </a:p>
          <a:p>
            <a:pPr algn="r">
              <a:lnSpc>
                <a:spcPts val="26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Twitter:</a:t>
            </a:r>
          </a:p>
          <a:p>
            <a:pPr algn="r">
              <a:lnSpc>
                <a:spcPts val="2600"/>
              </a:lnSpc>
            </a:pPr>
            <a:r>
              <a:rPr lang="en-US" sz="2000" dirty="0" err="1" smtClean="0">
                <a:solidFill>
                  <a:prstClr val="black"/>
                </a:solidFill>
              </a:rPr>
              <a:t>LinkedIN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937657" y="3997034"/>
            <a:ext cx="6857999" cy="2543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</a:rPr>
              <a:t>Principal DBA at Outerwall, Inc.</a:t>
            </a: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</a:rPr>
              <a:t>P.M. </a:t>
            </a:r>
            <a:r>
              <a:rPr lang="en-US" sz="2000" b="0" dirty="0">
                <a:solidFill>
                  <a:prstClr val="black"/>
                </a:solidFill>
              </a:rPr>
              <a:t>SQL Server Master Certification Program at </a:t>
            </a:r>
            <a:r>
              <a:rPr lang="en-US" sz="2000" b="0" dirty="0" smtClean="0">
                <a:solidFill>
                  <a:prstClr val="black"/>
                </a:solidFill>
              </a:rPr>
              <a:t>Microsoft</a:t>
            </a:r>
          </a:p>
          <a:p>
            <a:pPr>
              <a:lnSpc>
                <a:spcPts val="2600"/>
              </a:lnSpc>
            </a:pPr>
            <a:r>
              <a:rPr lang="en-US" sz="2000" b="0" dirty="0">
                <a:solidFill>
                  <a:prstClr val="black"/>
                </a:solidFill>
              </a:rPr>
              <a:t>Sr. Database Administrator at Microsoft </a:t>
            </a: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  <a:hlinkClick r:id="rId12"/>
              </a:rPr>
              <a:t>www.SQLSoldier.com</a:t>
            </a:r>
            <a:endParaRPr lang="en-US" sz="2000" b="0" dirty="0" smtClean="0">
              <a:solidFill>
                <a:prstClr val="black"/>
              </a:solidFill>
            </a:endParaRP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</a:rPr>
              <a:t>@</a:t>
            </a:r>
            <a:r>
              <a:rPr lang="en-US" sz="2000" b="0" dirty="0" err="1" smtClean="0">
                <a:solidFill>
                  <a:prstClr val="black"/>
                </a:solidFill>
              </a:rPr>
              <a:t>SQLSoldier</a:t>
            </a:r>
            <a:endParaRPr lang="en-US" sz="2000" b="0" dirty="0" smtClean="0">
              <a:solidFill>
                <a:prstClr val="black"/>
              </a:solidFill>
            </a:endParaRP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  <a:hlinkClick r:id="rId13"/>
              </a:rPr>
              <a:t>www.linkedin.com/in/robertldavis</a:t>
            </a:r>
            <a:endParaRPr lang="en-US" sz="2000" b="0" dirty="0" smtClean="0">
              <a:solidFill>
                <a:prstClr val="black"/>
              </a:solidFill>
            </a:endParaRPr>
          </a:p>
        </p:txBody>
      </p:sp>
      <p:pic>
        <p:nvPicPr>
          <p:cNvPr id="43" name="Picture 2" descr="http://www.sqlsoldier.com/imgs/rss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140526"/>
            <a:ext cx="45719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qlsoldier.com/imgs/twitter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40526"/>
            <a:ext cx="45719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qlsoldier.com/imgs/linkedin.png">
            <a:hlinkClick r:id="rId13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140526"/>
            <a:ext cx="45719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37" y="2232789"/>
            <a:ext cx="722377" cy="25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8700" y="1739303"/>
            <a:ext cx="1239532" cy="38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 descr="http://www.sqlsoldier.com/imgs/SQLSoldierdotcom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28874"/>
            <a:ext cx="9525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0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Parallelism can be stripped out at run-time if server is short of memory or threads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7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Parallelism can be stripped out at run-time if server is short of memory or threads</a:t>
            </a:r>
          </a:p>
          <a:p>
            <a:r>
              <a:rPr lang="en-US" dirty="0" smtClean="0"/>
              <a:t>If cost for a serial plan is above the cost threshold for parallelism, a parallel plan will be generated, but SQL Server will use the lower total costing plan</a:t>
            </a:r>
          </a:p>
        </p:txBody>
      </p:sp>
    </p:spTree>
    <p:extLst>
      <p:ext uri="{BB962C8B-B14F-4D97-AF65-F5344CB8AC3E}">
        <p14:creationId xmlns:p14="http://schemas.microsoft.com/office/powerpoint/2010/main" val="24794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indexes may not be recognized right away on a busy server</a:t>
            </a:r>
          </a:p>
        </p:txBody>
      </p:sp>
    </p:spTree>
    <p:extLst>
      <p:ext uri="{BB962C8B-B14F-4D97-AF65-F5344CB8AC3E}">
        <p14:creationId xmlns:p14="http://schemas.microsoft.com/office/powerpoint/2010/main" val="2793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indexes may not be recognized right away on a busy server</a:t>
            </a:r>
          </a:p>
          <a:p>
            <a:pPr lvl="1"/>
            <a:r>
              <a:rPr lang="en-US" dirty="0" smtClean="0"/>
              <a:t>Modifying an index causes all plans that reference the index to be marked for recompilation</a:t>
            </a:r>
          </a:p>
        </p:txBody>
      </p:sp>
    </p:spTree>
    <p:extLst>
      <p:ext uri="{BB962C8B-B14F-4D97-AF65-F5344CB8AC3E}">
        <p14:creationId xmlns:p14="http://schemas.microsoft.com/office/powerpoint/2010/main" val="42870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indexes may not be recognized right away on a busy server</a:t>
            </a:r>
          </a:p>
          <a:p>
            <a:pPr lvl="1"/>
            <a:r>
              <a:rPr lang="en-US" dirty="0" smtClean="0"/>
              <a:t>Modifying an index causes all plans that reference the index to be marked for recompilation</a:t>
            </a:r>
          </a:p>
          <a:p>
            <a:pPr lvl="1"/>
            <a:r>
              <a:rPr lang="en-US" dirty="0" smtClean="0"/>
              <a:t>New indexes are not referenced in any query plans</a:t>
            </a:r>
            <a:r>
              <a:rPr lang="en-US" dirty="0"/>
              <a:t> </a:t>
            </a:r>
            <a:r>
              <a:rPr lang="en-US" dirty="0" smtClean="0"/>
              <a:t>and may not be noticed if the server is busy</a:t>
            </a:r>
          </a:p>
        </p:txBody>
      </p:sp>
    </p:spTree>
    <p:extLst>
      <p:ext uri="{BB962C8B-B14F-4D97-AF65-F5344CB8AC3E}">
        <p14:creationId xmlns:p14="http://schemas.microsoft.com/office/powerpoint/2010/main" val="21532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yet sometimes the index is still not used…</a:t>
            </a:r>
          </a:p>
        </p:txBody>
      </p:sp>
    </p:spTree>
    <p:extLst>
      <p:ext uri="{BB962C8B-B14F-4D97-AF65-F5344CB8AC3E}">
        <p14:creationId xmlns:p14="http://schemas.microsoft.com/office/powerpoint/2010/main" val="28215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yet sometimes the index is still not used…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5421" y="2675263"/>
            <a:ext cx="38779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sz="9600" b="1" dirty="0">
              <a:ln w="11430"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  <a:lumOff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3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yet sometimes the index is still not used…</a:t>
            </a:r>
          </a:p>
          <a:p>
            <a:pPr lvl="1"/>
            <a:r>
              <a:rPr lang="en-US" dirty="0" smtClean="0"/>
              <a:t>Index does not provide all columns needed for result set</a:t>
            </a:r>
          </a:p>
          <a:p>
            <a:pPr lvl="2"/>
            <a:r>
              <a:rPr lang="en-US" dirty="0" smtClean="0"/>
              <a:t>Clustered index or table scan</a:t>
            </a:r>
          </a:p>
          <a:p>
            <a:pPr lvl="2"/>
            <a:r>
              <a:rPr lang="en-US" dirty="0" smtClean="0"/>
              <a:t>Index seek plus Key/RID lookups</a:t>
            </a:r>
          </a:p>
          <a:p>
            <a:pPr lvl="1"/>
            <a:r>
              <a:rPr lang="en-US" dirty="0" smtClean="0"/>
              <a:t>Tipping point is generally between 2% and 3% of total rows</a:t>
            </a:r>
          </a:p>
        </p:txBody>
      </p:sp>
    </p:spTree>
    <p:extLst>
      <p:ext uri="{BB962C8B-B14F-4D97-AF65-F5344CB8AC3E}">
        <p14:creationId xmlns:p14="http://schemas.microsoft.com/office/powerpoint/2010/main" val="2235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5320" y="2286000"/>
            <a:ext cx="35581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1143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913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78" y="3452622"/>
            <a:ext cx="2215460" cy="166159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8530"/>
          </a:xfrm>
        </p:spPr>
        <p:txBody>
          <a:bodyPr/>
          <a:lstStyle/>
          <a:p>
            <a:pPr marL="0" indent="0">
              <a:buNone/>
            </a:pPr>
            <a:endParaRPr lang="en-CA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CA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CA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CA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8392"/>
            <a:ext cx="224790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17" y="151724"/>
            <a:ext cx="1238250" cy="110204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76223" y="246490"/>
            <a:ext cx="5029805" cy="1097281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Thank You!</a:t>
            </a:r>
            <a:r>
              <a:rPr lang="en-US" sz="2200" b="1" dirty="0" smtClean="0">
                <a:solidFill>
                  <a:schemeClr val="accent2"/>
                </a:solidFill>
              </a:rPr>
              <a:t/>
            </a:r>
            <a:br>
              <a:rPr lang="en-US" sz="2200" b="1" dirty="0" smtClean="0">
                <a:solidFill>
                  <a:schemeClr val="accent2"/>
                </a:solidFill>
              </a:rPr>
            </a:br>
            <a:r>
              <a:rPr lang="en-US" sz="2200" b="1" dirty="0" smtClean="0">
                <a:solidFill>
                  <a:schemeClr val="accent2"/>
                </a:solidFill>
              </a:rPr>
              <a:t>local PASS Community &amp; Sponsors!</a:t>
            </a:r>
            <a:br>
              <a:rPr lang="en-US" sz="2200" b="1" dirty="0" smtClean="0">
                <a:solidFill>
                  <a:schemeClr val="accent2"/>
                </a:solidFill>
              </a:rPr>
            </a:br>
            <a:endParaRPr lang="en-CA" sz="22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76" y="943666"/>
            <a:ext cx="4363994" cy="16052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21" y="5009987"/>
            <a:ext cx="1610953" cy="460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36" y="5009987"/>
            <a:ext cx="646250" cy="258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9" y="2529593"/>
            <a:ext cx="3432680" cy="7723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674641"/>
            <a:ext cx="8953500" cy="895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73" y="2529593"/>
            <a:ext cx="2460225" cy="727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0" y="3614816"/>
            <a:ext cx="2469736" cy="1243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39" y="3833880"/>
            <a:ext cx="3068287" cy="7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pic>
        <p:nvPicPr>
          <p:cNvPr id="1026" name="Picture 2" descr="http://spire.ee/shop/images/robert_asprin___myth_concep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0" y="1417638"/>
            <a:ext cx="27241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8742" y="1394279"/>
            <a:ext cx="5138057" cy="4525963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en-US" sz="3600" b="1" dirty="0" smtClean="0"/>
              <a:t>“Of all the various </a:t>
            </a:r>
            <a:r>
              <a:rPr lang="en-US" dirty="0" smtClean="0"/>
              <a:t>unpleasant ways to be aroused from a sound sleep, one of the worst is the noise of a dragon and a unicorn playing tag.</a:t>
            </a:r>
            <a:r>
              <a:rPr lang="en-US" sz="3600" b="1" dirty="0"/>
              <a:t>”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575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5400" dirty="0" smtClean="0"/>
              <a:t>Thank you for coming!</a:t>
            </a:r>
            <a:endParaRPr lang="en-US" sz="54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My blog: </a:t>
            </a:r>
            <a:r>
              <a:rPr lang="en-US" sz="2400" dirty="0" smtClean="0">
                <a:hlinkClick r:id="rId2"/>
              </a:rPr>
              <a:t>www.sqlsoldier.com</a:t>
            </a:r>
            <a:endParaRPr lang="en-US" sz="2400" dirty="0" smtClean="0"/>
          </a:p>
          <a:p>
            <a:pPr lvl="1"/>
            <a:r>
              <a:rPr lang="en-US" sz="2400" dirty="0" smtClean="0"/>
              <a:t>Twitter: </a:t>
            </a:r>
            <a:r>
              <a:rPr lang="en-US" sz="2400" dirty="0" smtClean="0">
                <a:hlinkClick r:id="rId3"/>
              </a:rPr>
              <a:t>twitter.com/</a:t>
            </a:r>
            <a:r>
              <a:rPr lang="en-US" sz="2400" dirty="0" err="1" smtClean="0">
                <a:hlinkClick r:id="rId3"/>
              </a:rPr>
              <a:t>SQLSoldier</a:t>
            </a:r>
            <a:endParaRPr lang="en-US" sz="2400" dirty="0" smtClean="0"/>
          </a:p>
          <a:p>
            <a:pPr lvl="1"/>
            <a:r>
              <a:rPr lang="en-US" sz="2400" dirty="0" smtClean="0"/>
              <a:t>Engage me on your project: </a:t>
            </a:r>
            <a:r>
              <a:rPr lang="en-US" sz="2400" dirty="0" smtClean="0">
                <a:hlinkClick r:id="rId4"/>
              </a:rPr>
              <a:t>www.DBBest.com</a:t>
            </a:r>
            <a:endParaRPr lang="en-US" sz="2400" dirty="0"/>
          </a:p>
          <a:p>
            <a:pPr marL="2743200" lvl="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315" y="1600200"/>
            <a:ext cx="4430485" cy="4525963"/>
          </a:xfrm>
        </p:spPr>
        <p:txBody>
          <a:bodyPr/>
          <a:lstStyle/>
          <a:p>
            <a:r>
              <a:rPr lang="en-US" dirty="0" smtClean="0"/>
              <a:t>Data-tier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36964"/>
            <a:ext cx="3799114" cy="38232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315" y="1600200"/>
            <a:ext cx="4430485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ata-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ier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36964"/>
            <a:ext cx="3799114" cy="38232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315" y="1600200"/>
            <a:ext cx="4430485" cy="4525963"/>
          </a:xfrm>
        </p:spPr>
        <p:txBody>
          <a:bodyPr/>
          <a:lstStyle/>
          <a:p>
            <a:r>
              <a:rPr lang="en-US" dirty="0" smtClean="0"/>
              <a:t>Data-tier Application</a:t>
            </a:r>
          </a:p>
          <a:p>
            <a:endParaRPr lang="en-US" dirty="0"/>
          </a:p>
          <a:p>
            <a:r>
              <a:rPr lang="en-US" dirty="0" smtClean="0"/>
              <a:t>DAC for short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36964"/>
            <a:ext cx="3799114" cy="38232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315" y="1600200"/>
            <a:ext cx="4430485" cy="4525963"/>
          </a:xfrm>
        </p:spPr>
        <p:txBody>
          <a:bodyPr/>
          <a:lstStyle/>
          <a:p>
            <a:r>
              <a:rPr lang="en-US" dirty="0" smtClean="0"/>
              <a:t>Data-tier Application</a:t>
            </a:r>
          </a:p>
          <a:p>
            <a:endParaRPr lang="en-US" dirty="0"/>
          </a:p>
          <a:p>
            <a:r>
              <a:rPr lang="en-US" dirty="0" smtClean="0"/>
              <a:t>DAC for short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“…because DTA was already an established acronym in SQL Server.”*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36964"/>
            <a:ext cx="3799114" cy="38232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5056" y="6183477"/>
            <a:ext cx="50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Paraphrasing, the blog post was later deleted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315" y="1600200"/>
            <a:ext cx="443048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Database Engine Tuning Advisor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5" y="2305021"/>
            <a:ext cx="3412388" cy="2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315" y="1600200"/>
            <a:ext cx="443048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Database Engine Tuning Advisor</a:t>
            </a:r>
          </a:p>
          <a:p>
            <a:endParaRPr lang="en-US" dirty="0" smtClean="0"/>
          </a:p>
          <a:p>
            <a:r>
              <a:rPr lang="en-US" dirty="0" smtClean="0"/>
              <a:t>DTA for short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</a:t>
            </a:r>
            <a:r>
              <a:rPr lang="en-US" dirty="0" err="1"/>
              <a:t>Mythconceptions</a:t>
            </a:r>
            <a:r>
              <a:rPr lang="en-US" dirty="0"/>
              <a:t> And </a:t>
            </a:r>
            <a:r>
              <a:rPr lang="en-US" dirty="0" err="1"/>
              <a:t>Mythteries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5" y="2305021"/>
            <a:ext cx="3412388" cy="2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00517C"/>
      </a:hlink>
      <a:folHlink>
        <a:srgbClr val="00517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6806</TotalTime>
  <Words>1012</Words>
  <Application>Microsoft Office PowerPoint</Application>
  <PresentationFormat>On-screen Show (4:3)</PresentationFormat>
  <Paragraphs>183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SQL Server Mythconceptions And Mythteries</vt:lpstr>
      <vt:lpstr>Robert L Davis Principal Database Architect at DB Best Technologies Greater Seattle Area | Information Technology and Services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SQL Server Mythconceptions And Mythteries</vt:lpstr>
      <vt:lpstr>Thank You! local PASS Community &amp; Sponsors! 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Robert Davis</cp:lastModifiedBy>
  <cp:revision>62</cp:revision>
  <dcterms:created xsi:type="dcterms:W3CDTF">2011-08-19T20:30:49Z</dcterms:created>
  <dcterms:modified xsi:type="dcterms:W3CDTF">2015-06-27T07:40:55Z</dcterms:modified>
</cp:coreProperties>
</file>