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0"/>
  </p:notesMasterIdLst>
  <p:sldIdLst>
    <p:sldId id="256" r:id="rId2"/>
    <p:sldId id="257" r:id="rId3"/>
    <p:sldId id="270" r:id="rId4"/>
    <p:sldId id="266" r:id="rId5"/>
    <p:sldId id="267" r:id="rId6"/>
    <p:sldId id="275" r:id="rId7"/>
    <p:sldId id="274" r:id="rId8"/>
    <p:sldId id="258" r:id="rId9"/>
    <p:sldId id="268" r:id="rId10"/>
    <p:sldId id="281" r:id="rId11"/>
    <p:sldId id="282" r:id="rId12"/>
    <p:sldId id="283" r:id="rId13"/>
    <p:sldId id="288" r:id="rId14"/>
    <p:sldId id="284" r:id="rId15"/>
    <p:sldId id="286" r:id="rId16"/>
    <p:sldId id="287" r:id="rId17"/>
    <p:sldId id="285" r:id="rId18"/>
    <p:sldId id="278" r:id="rId19"/>
    <p:sldId id="291" r:id="rId20"/>
    <p:sldId id="269" r:id="rId21"/>
    <p:sldId id="295" r:id="rId22"/>
    <p:sldId id="297" r:id="rId23"/>
    <p:sldId id="298" r:id="rId24"/>
    <p:sldId id="296" r:id="rId25"/>
    <p:sldId id="294" r:id="rId26"/>
    <p:sldId id="273" r:id="rId27"/>
    <p:sldId id="263" r:id="rId28"/>
    <p:sldId id="272" r:id="rId2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76" autoAdjust="0"/>
    <p:restoredTop sz="85324" autoAdjust="0"/>
  </p:normalViewPr>
  <p:slideViewPr>
    <p:cSldViewPr>
      <p:cViewPr>
        <p:scale>
          <a:sx n="75" d="100"/>
          <a:sy n="75" d="100"/>
        </p:scale>
        <p:origin x="-1224" y="-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00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65F2844-5EDF-4223-A965-8CA08AD6F77C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BEBB181-C81E-4DA8-9976-23A71501C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0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Done!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BB181-C81E-4DA8-9976-23A71501CC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57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</a:t>
            </a:r>
            <a:r>
              <a:rPr lang="en-US" baseline="0" dirty="0" smtClean="0"/>
              <a:t> Demand &gt; ad-hoc / On Schedule &gt; agent job / On Change: Prevent &gt; DDL trigger / On Change: Log &gt; Event Notifications</a:t>
            </a:r>
          </a:p>
          <a:p>
            <a:r>
              <a:rPr lang="en-US" baseline="0" dirty="0" smtClean="0"/>
              <a:t>Policy must include: name / target / facet / condition / </a:t>
            </a:r>
            <a:r>
              <a:rPr lang="en-US" baseline="0" dirty="0" err="1" smtClean="0"/>
              <a:t>eval</a:t>
            </a:r>
            <a:r>
              <a:rPr lang="en-US" baseline="0" dirty="0" smtClean="0"/>
              <a:t> mode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BB181-C81E-4DA8-9976-23A71501CC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06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</a:t>
            </a:r>
            <a:r>
              <a:rPr lang="en-US" baseline="0" dirty="0" smtClean="0"/>
              <a:t> Demand &gt; ad-hoc / On Schedule &gt; agent job / On Change: Prevent &gt; DDL trigger / On Change: Log &gt; Event Notifications</a:t>
            </a:r>
          </a:p>
          <a:p>
            <a:r>
              <a:rPr lang="en-US" baseline="0" dirty="0" smtClean="0"/>
              <a:t>Policy must include: name / target / facet / condition / </a:t>
            </a:r>
            <a:r>
              <a:rPr lang="en-US" baseline="0" dirty="0" err="1" smtClean="0"/>
              <a:t>eval</a:t>
            </a:r>
            <a:r>
              <a:rPr lang="en-US" baseline="0" dirty="0" smtClean="0"/>
              <a:t> mode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BB181-C81E-4DA8-9976-23A71501CC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06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</a:t>
            </a:r>
            <a:r>
              <a:rPr lang="en-US" baseline="0" dirty="0" smtClean="0"/>
              <a:t> Demand &gt; ad-hoc / On Schedule &gt; agent job / On Change: Prevent &gt; DDL trigger / On Change: Log &gt; Event Notifications</a:t>
            </a:r>
          </a:p>
          <a:p>
            <a:r>
              <a:rPr lang="en-US" baseline="0" dirty="0" smtClean="0"/>
              <a:t>Policy must include: name / target / facet / condition / </a:t>
            </a:r>
            <a:r>
              <a:rPr lang="en-US" baseline="0" dirty="0" err="1" smtClean="0"/>
              <a:t>eval</a:t>
            </a:r>
            <a:r>
              <a:rPr lang="en-US" baseline="0" dirty="0" smtClean="0"/>
              <a:t> mode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BB181-C81E-4DA8-9976-23A71501CC7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06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</a:t>
            </a:r>
            <a:r>
              <a:rPr lang="en-US" baseline="0" dirty="0" smtClean="0"/>
              <a:t> Demand &gt; ad-hoc / On Schedule &gt; agent job / On Change: Prevent &gt; DDL trigger / On Change: Log &gt; Event Notifications</a:t>
            </a:r>
          </a:p>
          <a:p>
            <a:r>
              <a:rPr lang="en-US" baseline="0" dirty="0" smtClean="0"/>
              <a:t>Policy must include: name / target / facet / condition / </a:t>
            </a:r>
            <a:r>
              <a:rPr lang="en-US" baseline="0" dirty="0" err="1" smtClean="0"/>
              <a:t>eval</a:t>
            </a:r>
            <a:r>
              <a:rPr lang="en-US" baseline="0" dirty="0" smtClean="0"/>
              <a:t> mode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BB181-C81E-4DA8-9976-23A71501CC7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066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</a:t>
            </a:r>
            <a:r>
              <a:rPr lang="en-US" baseline="0" dirty="0" smtClean="0"/>
              <a:t> Demand &gt; ad-hoc / On Schedule &gt; agent job / On Change: Prevent &gt; DDL trigger / On Change: Log &gt; Event Notifications</a:t>
            </a:r>
          </a:p>
          <a:p>
            <a:r>
              <a:rPr lang="en-US" baseline="0" dirty="0" smtClean="0"/>
              <a:t>Policy must include: name / target / facet / condition / </a:t>
            </a:r>
            <a:r>
              <a:rPr lang="en-US" baseline="0" dirty="0" err="1" smtClean="0"/>
              <a:t>eval</a:t>
            </a:r>
            <a:r>
              <a:rPr lang="en-US" baseline="0" dirty="0" smtClean="0"/>
              <a:t> mode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BB181-C81E-4DA8-9976-23A71501CC7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06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</a:t>
            </a:r>
            <a:r>
              <a:rPr lang="en-US" baseline="0" dirty="0" smtClean="0"/>
              <a:t> Demand &gt; ad-hoc / On Schedule &gt; agent job / On Change: Prevent &gt; DDL trigger / On Change: Log &gt; Event Notifications</a:t>
            </a:r>
          </a:p>
          <a:p>
            <a:r>
              <a:rPr lang="en-US" baseline="0" dirty="0" smtClean="0"/>
              <a:t>Policy must include: name / target / facet / condition / </a:t>
            </a:r>
            <a:r>
              <a:rPr lang="en-US" baseline="0" dirty="0" err="1" smtClean="0"/>
              <a:t>eval</a:t>
            </a:r>
            <a:r>
              <a:rPr lang="en-US" baseline="0" dirty="0" smtClean="0"/>
              <a:t> mode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BB181-C81E-4DA8-9976-23A71501CC7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066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</a:t>
            </a:r>
            <a:r>
              <a:rPr lang="en-US" baseline="0" dirty="0" smtClean="0"/>
              <a:t> Demand &gt; ad-hoc / On Schedule &gt; agent job / On Change: Prevent &gt; DDL trigger / On Change: Log &gt; Event Notifications</a:t>
            </a:r>
          </a:p>
          <a:p>
            <a:r>
              <a:rPr lang="en-US" baseline="0" dirty="0" smtClean="0"/>
              <a:t>Policy must include: name / target / facet / condition / </a:t>
            </a:r>
            <a:r>
              <a:rPr lang="en-US" baseline="0" dirty="0" err="1" smtClean="0"/>
              <a:t>eval</a:t>
            </a:r>
            <a:r>
              <a:rPr lang="en-US" baseline="0" dirty="0" smtClean="0"/>
              <a:t> mode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BB181-C81E-4DA8-9976-23A71501CC7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066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</a:t>
            </a:r>
            <a:r>
              <a:rPr lang="en-US" baseline="0" dirty="0" smtClean="0"/>
              <a:t> Demand &gt; ad-hoc / On Schedule &gt; agent job / On Change: Prevent &gt; DDL trigger / On Change: Log &gt; Event Notifications</a:t>
            </a:r>
          </a:p>
          <a:p>
            <a:r>
              <a:rPr lang="en-US" baseline="0" dirty="0" smtClean="0"/>
              <a:t>Policy must include: name / target / facet / condition / </a:t>
            </a:r>
            <a:r>
              <a:rPr lang="en-US" baseline="0" dirty="0" err="1" smtClean="0"/>
              <a:t>eval</a:t>
            </a:r>
            <a:r>
              <a:rPr lang="en-US" baseline="0" dirty="0" smtClean="0"/>
              <a:t> mode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BB181-C81E-4DA8-9976-23A71501CC7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066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[RVS_VIP]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PROCEDURE 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].[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rpt_TestPolicy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BEGIN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SET NOCOUNT ON;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select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*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FROM MIDE.APPR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WHERE APPR_RCV_DT &gt;= GETDATE()-30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END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BB181-C81E-4DA8-9976-23A71501CC7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066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[RVS_VIP]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PROCEDURE 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].[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rpt_TestPolicy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BEGIN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SET NOCOUNT ON;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select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*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FROM MIDE.APPR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WHERE APPR_RCV_DT &gt;= GETDATE()-30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END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BB181-C81E-4DA8-9976-23A71501CC7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06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Done!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BB181-C81E-4DA8-9976-23A71501CC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810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[RVS_VIP]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PROCEDURE 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].[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rpt_TestPolicy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BEGIN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SET NOCOUNT ON;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select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*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FROM MIDE.APPR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WHERE APPR_RCV_DT &gt;= GETDATE()-30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END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BB181-C81E-4DA8-9976-23A71501CC7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066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Leveraging PowerShell to Schedule </a:t>
            </a:r>
            <a:r>
              <a:rPr lang="en-US" b="1" dirty="0" err="1"/>
              <a:t>OnDemand</a:t>
            </a:r>
            <a:r>
              <a:rPr lang="en-US" b="1" dirty="0"/>
              <a:t> </a:t>
            </a:r>
            <a:r>
              <a:rPr lang="en-US" b="1" dirty="0" err="1"/>
              <a:t>Evlauations</a:t>
            </a:r>
            <a:r>
              <a:rPr lang="en-US" b="1" dirty="0"/>
              <a:t> against CMS registered groups!!!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BB181-C81E-4DA8-9976-23A71501CC7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28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b="1" dirty="0" smtClean="0"/>
              <a:t>10</a:t>
            </a:r>
            <a:r>
              <a:rPr lang="en-US" b="1" baseline="30000" dirty="0" smtClean="0"/>
              <a:t>th</a:t>
            </a:r>
            <a:r>
              <a:rPr lang="en-US" b="1" baseline="0" dirty="0" smtClean="0"/>
              <a:t> chair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BB181-C81E-4DA8-9976-23A71501CC7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27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Done!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BB181-C81E-4DA8-9976-23A71501CC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50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b="1" dirty="0" smtClean="0"/>
              <a:t>Done!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BB181-C81E-4DA8-9976-23A71501CC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27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BB181-C81E-4DA8-9976-23A71501CC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95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BB181-C81E-4DA8-9976-23A71501CC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95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b="1" dirty="0" smtClean="0"/>
              <a:t>Done!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BB181-C81E-4DA8-9976-23A71501CC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27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BB181-C81E-4DA8-9976-23A71501CC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05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</a:t>
            </a:r>
            <a:r>
              <a:rPr lang="en-US" baseline="0" dirty="0" smtClean="0"/>
              <a:t> Demand &gt; ad-hoc / On Schedule &gt; agent job / On Change: Prevent &gt; DDL trigger / On Change: Log &gt; Event Notifications</a:t>
            </a:r>
          </a:p>
          <a:p>
            <a:r>
              <a:rPr lang="en-US" baseline="0" dirty="0" smtClean="0"/>
              <a:t>Policy must include: name / target / facet / condition / </a:t>
            </a:r>
            <a:r>
              <a:rPr lang="en-US" baseline="0" dirty="0" err="1" smtClean="0"/>
              <a:t>eval</a:t>
            </a:r>
            <a:r>
              <a:rPr lang="en-US" baseline="0" dirty="0" smtClean="0"/>
              <a:t> mode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BB181-C81E-4DA8-9976-23A71501CC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06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72DD7-71DA-46C5-92C4-5210948D60C1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4C1-CEF4-4FB4-A1FF-274DAF4289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72DD7-71DA-46C5-92C4-5210948D60C1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4C1-CEF4-4FB4-A1FF-274DAF4289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72DD7-71DA-46C5-92C4-5210948D60C1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4C1-CEF4-4FB4-A1FF-274DAF4289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72DD7-71DA-46C5-92C4-5210948D60C1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4C1-CEF4-4FB4-A1FF-274DAF4289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72DD7-71DA-46C5-92C4-5210948D60C1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4C1-CEF4-4FB4-A1FF-274DAF4289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72DD7-71DA-46C5-92C4-5210948D60C1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4C1-CEF4-4FB4-A1FF-274DAF42891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72DD7-71DA-46C5-92C4-5210948D60C1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4C1-CEF4-4FB4-A1FF-274DAF4289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72DD7-71DA-46C5-92C4-5210948D60C1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4C1-CEF4-4FB4-A1FF-274DAF4289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72DD7-71DA-46C5-92C4-5210948D60C1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4C1-CEF4-4FB4-A1FF-274DAF4289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72DD7-71DA-46C5-92C4-5210948D60C1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E1B4C1-CEF4-4FB4-A1FF-274DAF4289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72DD7-71DA-46C5-92C4-5210948D60C1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4C1-CEF4-4FB4-A1FF-274DAF4289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C672DD7-71DA-46C5-92C4-5210948D60C1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A8E1B4C1-CEF4-4FB4-A1FF-274DAF42891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hyperlink" Target="http://benchmarkitconsulting.com/" TargetMode="External"/><Relationship Id="rId7" Type="http://schemas.openxmlformats.org/officeDocument/2006/relationships/hyperlink" Target="http://epmframework.codeplex.com/" TargetMode="External"/><Relationship Id="rId2" Type="http://schemas.openxmlformats.org/officeDocument/2006/relationships/hyperlink" Target="http://blogs.msdn.com/b/jenss/archive/2009/04/18/getting-a-list-of-all-facets-and-its-properties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yanjadams.com/2014/04/central-management-server-white-paper/" TargetMode="External"/><Relationship Id="rId5" Type="http://schemas.openxmlformats.org/officeDocument/2006/relationships/hyperlink" Target="http://www.ryanjadams.com/2014/04/policy-based-management-white-paper/" TargetMode="External"/><Relationship Id="rId4" Type="http://schemas.openxmlformats.org/officeDocument/2006/relationships/hyperlink" Target="http://www.ryanjadams.com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0" y="685800"/>
            <a:ext cx="10668000" cy="2438400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effectLst/>
                <a:latin typeface="Bradley Hand ITC" pitchFamily="66" charset="0"/>
              </a:rPr>
              <a:t>	</a:t>
            </a:r>
            <a:r>
              <a:rPr lang="en-US" sz="4900" b="1" dirty="0" smtClean="0">
                <a:effectLst/>
                <a:latin typeface="Bradley Hand ITC" pitchFamily="66" charset="0"/>
              </a:rPr>
              <a:t>Policy Based </a:t>
            </a:r>
            <a:br>
              <a:rPr lang="en-US" sz="4900" b="1" dirty="0" smtClean="0">
                <a:effectLst/>
                <a:latin typeface="Bradley Hand ITC" pitchFamily="66" charset="0"/>
              </a:rPr>
            </a:br>
            <a:r>
              <a:rPr lang="en-US" sz="4900" b="1" dirty="0" smtClean="0">
                <a:effectLst/>
                <a:latin typeface="Bradley Hand ITC" pitchFamily="66" charset="0"/>
              </a:rPr>
              <a:t>		Management</a:t>
            </a:r>
            <a:r>
              <a:rPr lang="en-US" sz="4900" dirty="0" smtClean="0">
                <a:effectLst/>
                <a:latin typeface="Bradley Hand ITC" pitchFamily="66" charset="0"/>
              </a:rPr>
              <a:t>:</a:t>
            </a:r>
            <a:r>
              <a:rPr lang="en-US" sz="4400" dirty="0" smtClean="0">
                <a:effectLst/>
                <a:latin typeface="Bradley Hand ITC" pitchFamily="66" charset="0"/>
              </a:rPr>
              <a:t>			        </a:t>
            </a:r>
            <a:br>
              <a:rPr lang="en-US" sz="4400" dirty="0" smtClean="0">
                <a:effectLst/>
                <a:latin typeface="Bradley Hand ITC" pitchFamily="66" charset="0"/>
              </a:rPr>
            </a:br>
            <a:r>
              <a:rPr lang="en-US" sz="4400" dirty="0">
                <a:latin typeface="Bradley Hand ITC" pitchFamily="66" charset="0"/>
              </a:rPr>
              <a:t>	</a:t>
            </a:r>
            <a:r>
              <a:rPr lang="en-US" sz="4400" dirty="0" smtClean="0">
                <a:latin typeface="Bradley Hand ITC" pitchFamily="66" charset="0"/>
              </a:rPr>
              <a:t>					    </a:t>
            </a:r>
            <a:r>
              <a:rPr lang="en-US" sz="2700" b="1" dirty="0" smtClean="0">
                <a:latin typeface="Bradley Hand ITC" pitchFamily="66" charset="0"/>
              </a:rPr>
              <a:t>Introduction  &amp; 									       implementation</a:t>
            </a:r>
            <a:endParaRPr lang="en-US" sz="2700" b="1" dirty="0">
              <a:latin typeface="Bradley Hand ITC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028502" y="4370644"/>
            <a:ext cx="3246922" cy="49201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b="1" dirty="0" smtClean="0">
                <a:latin typeface="Bradley Hand ITC" pitchFamily="66" charset="0"/>
              </a:rPr>
              <a:t>With </a:t>
            </a:r>
          </a:p>
          <a:p>
            <a:pPr>
              <a:spcBef>
                <a:spcPts val="0"/>
              </a:spcBef>
            </a:pPr>
            <a:r>
              <a:rPr lang="en-US" b="1" dirty="0" smtClean="0">
                <a:latin typeface="Bradley Hand ITC" pitchFamily="66" charset="0"/>
              </a:rPr>
              <a:t>         </a:t>
            </a:r>
            <a:endParaRPr lang="en-US" b="1" dirty="0">
              <a:latin typeface="Bradley Hand ITC" pitchFamily="66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 rot="2966061">
            <a:off x="1508900" y="5791061"/>
            <a:ext cx="2170315" cy="357419"/>
          </a:xfrm>
          <a:prstGeom prst="rect">
            <a:avLst/>
          </a:prstGeom>
        </p:spPr>
        <p:txBody>
          <a:bodyPr vert="horz" lIns="91440" tIns="9144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b="1" dirty="0" smtClean="0">
                <a:latin typeface="Bradley Hand ITC" pitchFamily="66" charset="0"/>
              </a:rPr>
              <a:t>Ryan Brickey</a:t>
            </a:r>
            <a:endParaRPr lang="en-US" b="1" dirty="0">
              <a:latin typeface="Bradley Hand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28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797670"/>
            <a:ext cx="7696200" cy="498463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000" dirty="0" smtClean="0">
                <a:latin typeface="Bradley Hand ITC" pitchFamily="66" charset="0"/>
              </a:rPr>
              <a:t>We want to audit all servers to make sure that the SA account is disabled. </a:t>
            </a:r>
          </a:p>
          <a:p>
            <a:pPr marL="0" lvl="1" indent="0">
              <a:buNone/>
            </a:pPr>
            <a:endParaRPr lang="en-US" sz="1400" b="0" dirty="0">
              <a:latin typeface="Bradley Hand ITC" pitchFamily="66" charset="0"/>
            </a:endParaRPr>
          </a:p>
          <a:p>
            <a:pPr marL="0" lvl="1" indent="0">
              <a:buNone/>
            </a:pPr>
            <a:r>
              <a:rPr lang="en-US" sz="2000" b="1" dirty="0">
                <a:latin typeface="Bradley Hand ITC" pitchFamily="66" charset="0"/>
              </a:rPr>
              <a:t>Policy: </a:t>
            </a:r>
            <a:endParaRPr lang="en-US" sz="2000" b="1" dirty="0" smtClean="0">
              <a:latin typeface="Bradley Hand ITC" pitchFamily="66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radley Hand ITC" pitchFamily="66" charset="0"/>
              </a:rPr>
              <a:t>Confirm </a:t>
            </a:r>
            <a:r>
              <a:rPr lang="en-US" sz="1800" dirty="0">
                <a:latin typeface="Bradley Hand ITC" pitchFamily="66" charset="0"/>
              </a:rPr>
              <a:t>that </a:t>
            </a:r>
            <a:r>
              <a:rPr lang="en-US" sz="1800" dirty="0" smtClean="0">
                <a:latin typeface="Bradley Hand ITC" pitchFamily="66" charset="0"/>
              </a:rPr>
              <a:t>the ‘SA’ account is disabled by comparing the Login = ‘SA’ condition to the Login Option – IsDisabled = True condition</a:t>
            </a:r>
            <a:endParaRPr lang="en-US" sz="1800" dirty="0">
              <a:latin typeface="Bradley Hand ITC" pitchFamily="66" charset="0"/>
            </a:endParaRPr>
          </a:p>
          <a:p>
            <a:pPr marL="0" lvl="1" indent="0">
              <a:buNone/>
            </a:pPr>
            <a:endParaRPr lang="en-US" sz="1400" b="1" dirty="0" smtClean="0">
              <a:latin typeface="Bradley Hand ITC" pitchFamily="66" charset="0"/>
            </a:endParaRPr>
          </a:p>
          <a:p>
            <a:pPr marL="0" lvl="1" indent="0">
              <a:buNone/>
            </a:pPr>
            <a:r>
              <a:rPr lang="en-US" sz="2000" b="1" dirty="0" smtClean="0">
                <a:latin typeface="Bradley Hand ITC" pitchFamily="66" charset="0"/>
              </a:rPr>
              <a:t>Condition: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latin typeface="Bradley Hand ITC" pitchFamily="66" charset="0"/>
              </a:rPr>
              <a:t>Login </a:t>
            </a:r>
            <a:r>
              <a:rPr lang="en-US" sz="1800" dirty="0" smtClean="0">
                <a:latin typeface="Bradley Hand ITC" pitchFamily="66" charset="0"/>
              </a:rPr>
              <a:t>– Name = </a:t>
            </a:r>
            <a:r>
              <a:rPr lang="en-US" sz="1800" dirty="0">
                <a:latin typeface="Bradley Hand ITC" pitchFamily="66" charset="0"/>
              </a:rPr>
              <a:t>‘</a:t>
            </a:r>
            <a:r>
              <a:rPr lang="en-US" sz="1800" dirty="0" smtClean="0">
                <a:latin typeface="Bradley Hand ITC" pitchFamily="66" charset="0"/>
              </a:rPr>
              <a:t>SA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radley Hand ITC" pitchFamily="66" charset="0"/>
              </a:rPr>
              <a:t>Login </a:t>
            </a:r>
            <a:r>
              <a:rPr lang="en-US" sz="1800" dirty="0">
                <a:latin typeface="Bradley Hand ITC" pitchFamily="66" charset="0"/>
              </a:rPr>
              <a:t>Option </a:t>
            </a:r>
            <a:r>
              <a:rPr lang="en-US" sz="1800" dirty="0" smtClean="0">
                <a:latin typeface="Bradley Hand ITC" pitchFamily="66" charset="0"/>
              </a:rPr>
              <a:t>– IsDisabled = True</a:t>
            </a:r>
            <a:endParaRPr lang="en-US" sz="1800" dirty="0">
              <a:latin typeface="Bradley Hand ITC" pitchFamily="66" charset="0"/>
            </a:endParaRPr>
          </a:p>
          <a:p>
            <a:pPr marL="0" lvl="1" indent="0">
              <a:buNone/>
            </a:pPr>
            <a:endParaRPr lang="en-US" sz="1400" b="1" dirty="0" smtClean="0">
              <a:latin typeface="Bradley Hand ITC" pitchFamily="66" charset="0"/>
            </a:endParaRPr>
          </a:p>
          <a:p>
            <a:pPr marL="0" lvl="1" indent="0">
              <a:buNone/>
            </a:pPr>
            <a:r>
              <a:rPr lang="en-US" sz="2000" b="1" dirty="0" smtClean="0">
                <a:latin typeface="Bradley Hand ITC" pitchFamily="66" charset="0"/>
              </a:rPr>
              <a:t>Facet</a:t>
            </a:r>
            <a:r>
              <a:rPr lang="en-US" sz="2000" b="1" dirty="0">
                <a:latin typeface="Bradley Hand ITC" pitchFamily="66" charset="0"/>
              </a:rPr>
              <a:t>: </a:t>
            </a:r>
            <a:endParaRPr lang="en-US" sz="2000" b="1" dirty="0" smtClean="0">
              <a:latin typeface="Bradley Hand ITC" pitchFamily="66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radley Hand ITC" pitchFamily="66" charset="0"/>
              </a:rPr>
              <a:t>Login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radley Hand ITC" pitchFamily="66" charset="0"/>
              </a:rPr>
              <a:t>Login Options</a:t>
            </a:r>
            <a:endParaRPr lang="en-US" sz="1800" dirty="0">
              <a:latin typeface="Bradley Hand ITC" pitchFamily="66" charset="0"/>
            </a:endParaRPr>
          </a:p>
          <a:p>
            <a:pPr marL="0" indent="0"/>
            <a:endParaRPr lang="en-US" sz="2000" b="0" dirty="0" smtClean="0">
              <a:latin typeface="Bradley Hand ITC" pitchFamily="66" charset="0"/>
            </a:endParaRPr>
          </a:p>
          <a:p>
            <a:pPr marL="0" indent="0"/>
            <a:endParaRPr lang="en-US" sz="2000" dirty="0" smtClean="0">
              <a:latin typeface="Bradley Hand ITC" pitchFamily="66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89560"/>
            <a:ext cx="7520940" cy="548640"/>
          </a:xfrm>
        </p:spPr>
        <p:txBody>
          <a:bodyPr/>
          <a:lstStyle/>
          <a:p>
            <a:r>
              <a:rPr lang="en-US" b="1" dirty="0" smtClean="0">
                <a:latin typeface="Bradley Hand ITC" pitchFamily="66" charset="0"/>
              </a:rPr>
              <a:t>Scenario - 1</a:t>
            </a:r>
            <a:endParaRPr lang="en-US" b="1" dirty="0">
              <a:latin typeface="Bradley Hand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72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797670"/>
            <a:ext cx="7696200" cy="498463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000" dirty="0" smtClean="0">
                <a:latin typeface="Bradley Hand ITC" pitchFamily="66" charset="0"/>
              </a:rPr>
              <a:t>We want to audit all servers to make sure that the SA account is disabled. </a:t>
            </a:r>
          </a:p>
          <a:p>
            <a:pPr marL="0" lvl="1" indent="0">
              <a:buNone/>
            </a:pPr>
            <a:endParaRPr lang="en-US" sz="2000" b="0" dirty="0">
              <a:latin typeface="Bradley Hand ITC" pitchFamily="66" charset="0"/>
            </a:endParaRPr>
          </a:p>
          <a:p>
            <a:pPr marL="0" lvl="1" indent="0">
              <a:buNone/>
            </a:pPr>
            <a:r>
              <a:rPr lang="en-US" sz="2000" b="1" dirty="0">
                <a:latin typeface="Bradley Hand ITC" pitchFamily="66" charset="0"/>
              </a:rPr>
              <a:t>Policy: </a:t>
            </a:r>
            <a:endParaRPr lang="en-US" sz="2000" b="1" dirty="0" smtClean="0">
              <a:latin typeface="Bradley Hand ITC" pitchFamily="66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radley Hand ITC" pitchFamily="66" charset="0"/>
              </a:rPr>
              <a:t>Confirm </a:t>
            </a:r>
            <a:r>
              <a:rPr lang="en-US" sz="1800" dirty="0">
                <a:latin typeface="Bradley Hand ITC" pitchFamily="66" charset="0"/>
              </a:rPr>
              <a:t>that </a:t>
            </a:r>
            <a:r>
              <a:rPr lang="en-US" sz="1800" dirty="0" smtClean="0">
                <a:latin typeface="Bradley Hand ITC" pitchFamily="66" charset="0"/>
              </a:rPr>
              <a:t>the account is disabled</a:t>
            </a:r>
            <a:endParaRPr lang="en-US" sz="1800" dirty="0">
              <a:latin typeface="Bradley Hand ITC" pitchFamily="66" charset="0"/>
            </a:endParaRPr>
          </a:p>
          <a:p>
            <a:pPr marL="0" lvl="1" indent="0">
              <a:buNone/>
            </a:pPr>
            <a:endParaRPr lang="en-US" sz="2000" dirty="0" smtClean="0">
              <a:latin typeface="Bradley Hand ITC" pitchFamily="66" charset="0"/>
            </a:endParaRPr>
          </a:p>
          <a:p>
            <a:pPr marL="0" lvl="1" indent="0">
              <a:buNone/>
            </a:pPr>
            <a:r>
              <a:rPr lang="en-US" sz="2000" b="1" dirty="0" smtClean="0">
                <a:latin typeface="Bradley Hand ITC" pitchFamily="66" charset="0"/>
              </a:rPr>
              <a:t>Condition: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latin typeface="Bradley Hand ITC" pitchFamily="66" charset="0"/>
              </a:rPr>
              <a:t>Login = ‘</a:t>
            </a:r>
            <a:r>
              <a:rPr lang="en-US" sz="1800" dirty="0" smtClean="0">
                <a:latin typeface="Bradley Hand ITC" pitchFamily="66" charset="0"/>
              </a:rPr>
              <a:t>SA;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radley Hand ITC" pitchFamily="66" charset="0"/>
              </a:rPr>
              <a:t>Login </a:t>
            </a:r>
            <a:r>
              <a:rPr lang="en-US" sz="1800" dirty="0">
                <a:latin typeface="Bradley Hand ITC" pitchFamily="66" charset="0"/>
              </a:rPr>
              <a:t>Option = </a:t>
            </a:r>
            <a:r>
              <a:rPr lang="en-US" sz="1800" dirty="0" smtClean="0">
                <a:latin typeface="Bradley Hand ITC" pitchFamily="66" charset="0"/>
              </a:rPr>
              <a:t>Disabled</a:t>
            </a:r>
            <a:endParaRPr lang="en-US" sz="1800" dirty="0">
              <a:latin typeface="Bradley Hand ITC" pitchFamily="66" charset="0"/>
            </a:endParaRPr>
          </a:p>
          <a:p>
            <a:pPr marL="0" lvl="1" indent="0">
              <a:buNone/>
            </a:pPr>
            <a:endParaRPr lang="en-US" sz="2000" dirty="0" smtClean="0">
              <a:latin typeface="Bradley Hand ITC" pitchFamily="66" charset="0"/>
            </a:endParaRPr>
          </a:p>
          <a:p>
            <a:pPr marL="0" lvl="1" indent="0">
              <a:buNone/>
            </a:pPr>
            <a:r>
              <a:rPr lang="en-US" sz="2000" b="1" dirty="0" smtClean="0">
                <a:latin typeface="Bradley Hand ITC" pitchFamily="66" charset="0"/>
              </a:rPr>
              <a:t>Facet</a:t>
            </a:r>
            <a:r>
              <a:rPr lang="en-US" sz="2000" b="1" dirty="0">
                <a:latin typeface="Bradley Hand ITC" pitchFamily="66" charset="0"/>
              </a:rPr>
              <a:t>: </a:t>
            </a:r>
            <a:endParaRPr lang="en-US" sz="2000" b="1" dirty="0" smtClean="0">
              <a:latin typeface="Bradley Hand ITC" pitchFamily="66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accent2"/>
                </a:solidFill>
                <a:latin typeface="Bradley Hand ITC" pitchFamily="66" charset="0"/>
              </a:rPr>
              <a:t>Login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accent2"/>
                </a:solidFill>
                <a:latin typeface="Bradley Hand ITC" pitchFamily="66" charset="0"/>
              </a:rPr>
              <a:t>Login Options</a:t>
            </a:r>
            <a:endParaRPr lang="en-US" sz="1800" b="1" dirty="0">
              <a:solidFill>
                <a:schemeClr val="accent2"/>
              </a:solidFill>
              <a:latin typeface="Bradley Hand ITC" pitchFamily="66" charset="0"/>
            </a:endParaRPr>
          </a:p>
          <a:p>
            <a:pPr marL="0" indent="0"/>
            <a:endParaRPr lang="en-US" sz="2000" b="0" dirty="0" smtClean="0">
              <a:latin typeface="Bradley Hand ITC" pitchFamily="66" charset="0"/>
            </a:endParaRPr>
          </a:p>
          <a:p>
            <a:pPr marL="0" indent="0"/>
            <a:endParaRPr lang="en-US" sz="2000" dirty="0" smtClean="0">
              <a:latin typeface="Bradley Hand ITC" pitchFamily="66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89560"/>
            <a:ext cx="7520940" cy="548640"/>
          </a:xfrm>
        </p:spPr>
        <p:txBody>
          <a:bodyPr/>
          <a:lstStyle/>
          <a:p>
            <a:r>
              <a:rPr lang="en-US" b="1" dirty="0" smtClean="0">
                <a:latin typeface="Bradley Hand ITC" pitchFamily="66" charset="0"/>
              </a:rPr>
              <a:t>Scenario - 1</a:t>
            </a:r>
            <a:endParaRPr lang="en-US" b="1" dirty="0">
              <a:latin typeface="Bradley Hand ITC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00" y="2590800"/>
            <a:ext cx="4884944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6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797670"/>
            <a:ext cx="7696200" cy="498463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000" dirty="0" smtClean="0">
                <a:latin typeface="Bradley Hand ITC" pitchFamily="66" charset="0"/>
              </a:rPr>
              <a:t>We want to audit all servers to make sure that the SA account is disabled. </a:t>
            </a:r>
          </a:p>
          <a:p>
            <a:pPr marL="0" lvl="1" indent="0">
              <a:buNone/>
            </a:pPr>
            <a:endParaRPr lang="en-US" sz="2000" b="0" dirty="0">
              <a:latin typeface="Bradley Hand ITC" pitchFamily="66" charset="0"/>
            </a:endParaRPr>
          </a:p>
          <a:p>
            <a:pPr marL="0" lvl="1" indent="0">
              <a:buNone/>
            </a:pPr>
            <a:r>
              <a:rPr lang="en-US" sz="2000" b="1" dirty="0">
                <a:latin typeface="Bradley Hand ITC" pitchFamily="66" charset="0"/>
              </a:rPr>
              <a:t>Policy: </a:t>
            </a:r>
            <a:endParaRPr lang="en-US" sz="2000" b="1" dirty="0" smtClean="0">
              <a:latin typeface="Bradley Hand ITC" pitchFamily="66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radley Hand ITC" pitchFamily="66" charset="0"/>
              </a:rPr>
              <a:t>Confirm </a:t>
            </a:r>
            <a:r>
              <a:rPr lang="en-US" sz="1800" dirty="0">
                <a:latin typeface="Bradley Hand ITC" pitchFamily="66" charset="0"/>
              </a:rPr>
              <a:t>that </a:t>
            </a:r>
            <a:r>
              <a:rPr lang="en-US" sz="1800" dirty="0" smtClean="0">
                <a:latin typeface="Bradley Hand ITC" pitchFamily="66" charset="0"/>
              </a:rPr>
              <a:t>the account is disabled</a:t>
            </a:r>
            <a:endParaRPr lang="en-US" sz="1800" dirty="0">
              <a:latin typeface="Bradley Hand ITC" pitchFamily="66" charset="0"/>
            </a:endParaRPr>
          </a:p>
          <a:p>
            <a:pPr marL="0" lvl="1" indent="0">
              <a:buNone/>
            </a:pPr>
            <a:endParaRPr lang="en-US" sz="2000" dirty="0" smtClean="0">
              <a:latin typeface="Bradley Hand ITC" pitchFamily="66" charset="0"/>
            </a:endParaRPr>
          </a:p>
          <a:p>
            <a:pPr marL="0" lvl="1" indent="0"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Bradley Hand ITC" pitchFamily="66" charset="0"/>
              </a:rPr>
              <a:t>Condition: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2"/>
                </a:solidFill>
                <a:latin typeface="Bradley Hand ITC" pitchFamily="66" charset="0"/>
              </a:rPr>
              <a:t>Login = ‘</a:t>
            </a:r>
            <a:r>
              <a:rPr lang="en-US" sz="1800" b="1" dirty="0" smtClean="0">
                <a:solidFill>
                  <a:schemeClr val="accent2"/>
                </a:solidFill>
                <a:latin typeface="Bradley Hand ITC" pitchFamily="66" charset="0"/>
              </a:rPr>
              <a:t>SA;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accent2"/>
                </a:solidFill>
                <a:latin typeface="Bradley Hand ITC" pitchFamily="66" charset="0"/>
              </a:rPr>
              <a:t>Login </a:t>
            </a:r>
            <a:r>
              <a:rPr lang="en-US" sz="1800" b="1" dirty="0">
                <a:solidFill>
                  <a:schemeClr val="accent2"/>
                </a:solidFill>
                <a:latin typeface="Bradley Hand ITC" pitchFamily="66" charset="0"/>
              </a:rPr>
              <a:t>Option = </a:t>
            </a:r>
            <a:r>
              <a:rPr lang="en-US" sz="1800" b="1" dirty="0" smtClean="0">
                <a:solidFill>
                  <a:schemeClr val="accent2"/>
                </a:solidFill>
                <a:latin typeface="Bradley Hand ITC" pitchFamily="66" charset="0"/>
              </a:rPr>
              <a:t>Disabled</a:t>
            </a:r>
            <a:endParaRPr lang="en-US" sz="1800" b="1" dirty="0">
              <a:solidFill>
                <a:schemeClr val="accent2"/>
              </a:solidFill>
              <a:latin typeface="Bradley Hand ITC" pitchFamily="66" charset="0"/>
            </a:endParaRPr>
          </a:p>
          <a:p>
            <a:pPr marL="0" lvl="1" indent="0">
              <a:buNone/>
            </a:pPr>
            <a:endParaRPr lang="en-US" sz="2000" dirty="0" smtClean="0">
              <a:latin typeface="Bradley Hand ITC" pitchFamily="66" charset="0"/>
            </a:endParaRPr>
          </a:p>
          <a:p>
            <a:pPr marL="0" lvl="1" indent="0">
              <a:buNone/>
            </a:pPr>
            <a:r>
              <a:rPr lang="en-US" sz="2000" b="1" dirty="0" smtClean="0">
                <a:latin typeface="Bradley Hand ITC" pitchFamily="66" charset="0"/>
              </a:rPr>
              <a:t>Facet</a:t>
            </a:r>
            <a:r>
              <a:rPr lang="en-US" sz="2000" b="1" dirty="0">
                <a:latin typeface="Bradley Hand ITC" pitchFamily="66" charset="0"/>
              </a:rPr>
              <a:t>: </a:t>
            </a:r>
            <a:endParaRPr lang="en-US" sz="2000" b="1" dirty="0" smtClean="0">
              <a:latin typeface="Bradley Hand ITC" pitchFamily="66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radley Hand ITC" pitchFamily="66" charset="0"/>
              </a:rPr>
              <a:t>Login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radley Hand ITC" pitchFamily="66" charset="0"/>
              </a:rPr>
              <a:t>Login Options</a:t>
            </a:r>
            <a:endParaRPr lang="en-US" sz="1800" dirty="0">
              <a:latin typeface="Bradley Hand ITC" pitchFamily="66" charset="0"/>
            </a:endParaRPr>
          </a:p>
          <a:p>
            <a:pPr marL="0" indent="0"/>
            <a:endParaRPr lang="en-US" sz="2000" b="0" dirty="0" smtClean="0">
              <a:latin typeface="Bradley Hand ITC" pitchFamily="66" charset="0"/>
            </a:endParaRPr>
          </a:p>
          <a:p>
            <a:pPr marL="0" indent="0"/>
            <a:endParaRPr lang="en-US" sz="2000" dirty="0" smtClean="0">
              <a:latin typeface="Bradley Hand ITC" pitchFamily="66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89560"/>
            <a:ext cx="7520940" cy="548640"/>
          </a:xfrm>
        </p:spPr>
        <p:txBody>
          <a:bodyPr/>
          <a:lstStyle/>
          <a:p>
            <a:r>
              <a:rPr lang="en-US" b="1" dirty="0" smtClean="0">
                <a:latin typeface="Bradley Hand ITC" pitchFamily="66" charset="0"/>
              </a:rPr>
              <a:t>Scenario - 1</a:t>
            </a:r>
            <a:endParaRPr lang="en-US" b="1" dirty="0">
              <a:latin typeface="Bradley Hand ITC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00" y="2590800"/>
            <a:ext cx="4884944" cy="355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6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797670"/>
            <a:ext cx="7696200" cy="498463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000" dirty="0" smtClean="0">
                <a:latin typeface="Bradley Hand ITC" pitchFamily="66" charset="0"/>
              </a:rPr>
              <a:t>We want to audit all servers to make sure that the SA account is disabled. </a:t>
            </a:r>
          </a:p>
          <a:p>
            <a:pPr marL="0" lvl="1" indent="0">
              <a:buNone/>
            </a:pPr>
            <a:endParaRPr lang="en-US" sz="2000" b="0" dirty="0">
              <a:latin typeface="Bradley Hand ITC" pitchFamily="66" charset="0"/>
            </a:endParaRPr>
          </a:p>
          <a:p>
            <a:pPr marL="0" lvl="1" indent="0">
              <a:buNone/>
            </a:pPr>
            <a:r>
              <a:rPr lang="en-US" sz="2000" b="1" dirty="0">
                <a:latin typeface="Bradley Hand ITC" pitchFamily="66" charset="0"/>
              </a:rPr>
              <a:t>Policy: </a:t>
            </a:r>
            <a:endParaRPr lang="en-US" sz="2000" b="1" dirty="0" smtClean="0">
              <a:latin typeface="Bradley Hand ITC" pitchFamily="66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radley Hand ITC" pitchFamily="66" charset="0"/>
              </a:rPr>
              <a:t>Confirm </a:t>
            </a:r>
            <a:r>
              <a:rPr lang="en-US" sz="1800" dirty="0">
                <a:latin typeface="Bradley Hand ITC" pitchFamily="66" charset="0"/>
              </a:rPr>
              <a:t>that </a:t>
            </a:r>
            <a:r>
              <a:rPr lang="en-US" sz="1800" dirty="0" smtClean="0">
                <a:latin typeface="Bradley Hand ITC" pitchFamily="66" charset="0"/>
              </a:rPr>
              <a:t>the account is disabled</a:t>
            </a:r>
            <a:endParaRPr lang="en-US" sz="1800" dirty="0">
              <a:latin typeface="Bradley Hand ITC" pitchFamily="66" charset="0"/>
            </a:endParaRPr>
          </a:p>
          <a:p>
            <a:pPr marL="0" lvl="1" indent="0">
              <a:buNone/>
            </a:pPr>
            <a:endParaRPr lang="en-US" sz="2000" dirty="0" smtClean="0">
              <a:latin typeface="Bradley Hand ITC" pitchFamily="66" charset="0"/>
            </a:endParaRPr>
          </a:p>
          <a:p>
            <a:pPr marL="0" lvl="1" indent="0"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Bradley Hand ITC" pitchFamily="66" charset="0"/>
              </a:rPr>
              <a:t>Condition: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2"/>
                </a:solidFill>
                <a:latin typeface="Bradley Hand ITC" pitchFamily="66" charset="0"/>
              </a:rPr>
              <a:t>Login = ‘</a:t>
            </a:r>
            <a:r>
              <a:rPr lang="en-US" sz="1800" b="1" dirty="0" smtClean="0">
                <a:solidFill>
                  <a:schemeClr val="accent2"/>
                </a:solidFill>
                <a:latin typeface="Bradley Hand ITC" pitchFamily="66" charset="0"/>
              </a:rPr>
              <a:t>SA;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accent2"/>
                </a:solidFill>
                <a:latin typeface="Bradley Hand ITC" pitchFamily="66" charset="0"/>
              </a:rPr>
              <a:t>Login </a:t>
            </a:r>
            <a:r>
              <a:rPr lang="en-US" sz="1800" b="1" dirty="0">
                <a:solidFill>
                  <a:schemeClr val="accent2"/>
                </a:solidFill>
                <a:latin typeface="Bradley Hand ITC" pitchFamily="66" charset="0"/>
              </a:rPr>
              <a:t>Option = </a:t>
            </a:r>
            <a:r>
              <a:rPr lang="en-US" sz="1800" b="1" dirty="0" smtClean="0">
                <a:solidFill>
                  <a:schemeClr val="accent2"/>
                </a:solidFill>
                <a:latin typeface="Bradley Hand ITC" pitchFamily="66" charset="0"/>
              </a:rPr>
              <a:t>Disabled</a:t>
            </a:r>
            <a:endParaRPr lang="en-US" sz="1800" b="1" dirty="0">
              <a:solidFill>
                <a:schemeClr val="accent2"/>
              </a:solidFill>
              <a:latin typeface="Bradley Hand ITC" pitchFamily="66" charset="0"/>
            </a:endParaRPr>
          </a:p>
          <a:p>
            <a:pPr marL="0" lvl="1" indent="0">
              <a:buNone/>
            </a:pPr>
            <a:endParaRPr lang="en-US" sz="2000" dirty="0" smtClean="0">
              <a:latin typeface="Bradley Hand ITC" pitchFamily="66" charset="0"/>
            </a:endParaRPr>
          </a:p>
          <a:p>
            <a:pPr marL="0" lvl="1" indent="0">
              <a:buNone/>
            </a:pPr>
            <a:r>
              <a:rPr lang="en-US" sz="2000" b="1" dirty="0" smtClean="0">
                <a:latin typeface="Bradley Hand ITC" pitchFamily="66" charset="0"/>
              </a:rPr>
              <a:t>Facet</a:t>
            </a:r>
            <a:r>
              <a:rPr lang="en-US" sz="2000" b="1" dirty="0">
                <a:latin typeface="Bradley Hand ITC" pitchFamily="66" charset="0"/>
              </a:rPr>
              <a:t>: </a:t>
            </a:r>
            <a:endParaRPr lang="en-US" sz="2000" b="1" dirty="0" smtClean="0">
              <a:latin typeface="Bradley Hand ITC" pitchFamily="66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radley Hand ITC" pitchFamily="66" charset="0"/>
              </a:rPr>
              <a:t>Login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radley Hand ITC" pitchFamily="66" charset="0"/>
              </a:rPr>
              <a:t>Login Options</a:t>
            </a:r>
            <a:endParaRPr lang="en-US" sz="1800" dirty="0">
              <a:latin typeface="Bradley Hand ITC" pitchFamily="66" charset="0"/>
            </a:endParaRPr>
          </a:p>
          <a:p>
            <a:pPr marL="0" indent="0"/>
            <a:endParaRPr lang="en-US" sz="2000" b="0" dirty="0" smtClean="0">
              <a:latin typeface="Bradley Hand ITC" pitchFamily="66" charset="0"/>
            </a:endParaRPr>
          </a:p>
          <a:p>
            <a:pPr marL="0" indent="0"/>
            <a:endParaRPr lang="en-US" sz="2000" dirty="0" smtClean="0">
              <a:latin typeface="Bradley Hand ITC" pitchFamily="66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89560"/>
            <a:ext cx="7520940" cy="548640"/>
          </a:xfrm>
        </p:spPr>
        <p:txBody>
          <a:bodyPr/>
          <a:lstStyle/>
          <a:p>
            <a:r>
              <a:rPr lang="en-US" b="1" dirty="0" smtClean="0">
                <a:latin typeface="Bradley Hand ITC" pitchFamily="66" charset="0"/>
              </a:rPr>
              <a:t>Scenario - 1</a:t>
            </a:r>
            <a:endParaRPr lang="en-US" b="1" dirty="0">
              <a:latin typeface="Bradley Hand ITC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417" y="2613143"/>
            <a:ext cx="4800600" cy="348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1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797670"/>
            <a:ext cx="7696200" cy="498463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000" dirty="0" smtClean="0">
                <a:latin typeface="Bradley Hand ITC" pitchFamily="66" charset="0"/>
              </a:rPr>
              <a:t>We want to audit all servers to make sure that the SA account is disabled. </a:t>
            </a:r>
          </a:p>
          <a:p>
            <a:pPr marL="0" lvl="1" indent="0">
              <a:buNone/>
            </a:pPr>
            <a:endParaRPr lang="en-US" sz="2000" b="0" dirty="0">
              <a:latin typeface="Bradley Hand ITC" pitchFamily="66" charset="0"/>
            </a:endParaRPr>
          </a:p>
          <a:p>
            <a:pPr marL="0" lvl="1" indent="0">
              <a:buNone/>
            </a:pPr>
            <a:r>
              <a:rPr lang="en-US" sz="2000" b="1" dirty="0">
                <a:latin typeface="Bradley Hand ITC" pitchFamily="66" charset="0"/>
              </a:rPr>
              <a:t>Policy: </a:t>
            </a:r>
            <a:endParaRPr lang="en-US" sz="2000" b="1" dirty="0" smtClean="0">
              <a:latin typeface="Bradley Hand ITC" pitchFamily="66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accent2"/>
                </a:solidFill>
                <a:latin typeface="Bradley Hand ITC" pitchFamily="66" charset="0"/>
              </a:rPr>
              <a:t>Confirm </a:t>
            </a:r>
            <a:r>
              <a:rPr lang="en-US" sz="1800" b="1" dirty="0">
                <a:solidFill>
                  <a:schemeClr val="accent2"/>
                </a:solidFill>
                <a:latin typeface="Bradley Hand ITC" pitchFamily="66" charset="0"/>
              </a:rPr>
              <a:t>that </a:t>
            </a:r>
            <a:r>
              <a:rPr lang="en-US" sz="1800" b="1" dirty="0" smtClean="0">
                <a:solidFill>
                  <a:schemeClr val="accent2"/>
                </a:solidFill>
                <a:latin typeface="Bradley Hand ITC" pitchFamily="66" charset="0"/>
              </a:rPr>
              <a:t>the account is disabled</a:t>
            </a:r>
            <a:endParaRPr lang="en-US" sz="1800" b="1" dirty="0">
              <a:solidFill>
                <a:schemeClr val="accent2"/>
              </a:solidFill>
              <a:latin typeface="Bradley Hand ITC" pitchFamily="66" charset="0"/>
            </a:endParaRPr>
          </a:p>
          <a:p>
            <a:pPr marL="0" lvl="1" indent="0">
              <a:buNone/>
            </a:pPr>
            <a:endParaRPr lang="en-US" sz="2000" dirty="0" smtClean="0">
              <a:latin typeface="Bradley Hand ITC" pitchFamily="66" charset="0"/>
            </a:endParaRPr>
          </a:p>
          <a:p>
            <a:pPr marL="0" lvl="1" indent="0">
              <a:buNone/>
            </a:pPr>
            <a:r>
              <a:rPr lang="en-US" sz="2000" b="1" dirty="0" smtClean="0">
                <a:latin typeface="Bradley Hand ITC" pitchFamily="66" charset="0"/>
              </a:rPr>
              <a:t>Condition: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latin typeface="Bradley Hand ITC" pitchFamily="66" charset="0"/>
              </a:rPr>
              <a:t>Login = ‘</a:t>
            </a:r>
            <a:r>
              <a:rPr lang="en-US" sz="1800" dirty="0" smtClean="0">
                <a:latin typeface="Bradley Hand ITC" pitchFamily="66" charset="0"/>
              </a:rPr>
              <a:t>SA;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radley Hand ITC" pitchFamily="66" charset="0"/>
              </a:rPr>
              <a:t>Login </a:t>
            </a:r>
            <a:r>
              <a:rPr lang="en-US" sz="1800" dirty="0">
                <a:latin typeface="Bradley Hand ITC" pitchFamily="66" charset="0"/>
              </a:rPr>
              <a:t>Option = </a:t>
            </a:r>
            <a:r>
              <a:rPr lang="en-US" sz="1800" dirty="0" smtClean="0">
                <a:latin typeface="Bradley Hand ITC" pitchFamily="66" charset="0"/>
              </a:rPr>
              <a:t>Disabled</a:t>
            </a:r>
            <a:endParaRPr lang="en-US" sz="1800" dirty="0">
              <a:latin typeface="Bradley Hand ITC" pitchFamily="66" charset="0"/>
            </a:endParaRPr>
          </a:p>
          <a:p>
            <a:pPr marL="0" lvl="1" indent="0">
              <a:buNone/>
            </a:pPr>
            <a:endParaRPr lang="en-US" sz="2000" dirty="0" smtClean="0">
              <a:latin typeface="Bradley Hand ITC" pitchFamily="66" charset="0"/>
            </a:endParaRPr>
          </a:p>
          <a:p>
            <a:pPr marL="0" lvl="1" indent="0">
              <a:buNone/>
            </a:pPr>
            <a:r>
              <a:rPr lang="en-US" sz="2000" b="1" dirty="0" smtClean="0">
                <a:latin typeface="Bradley Hand ITC" pitchFamily="66" charset="0"/>
              </a:rPr>
              <a:t>Facet</a:t>
            </a:r>
            <a:r>
              <a:rPr lang="en-US" sz="2000" b="1" dirty="0">
                <a:latin typeface="Bradley Hand ITC" pitchFamily="66" charset="0"/>
              </a:rPr>
              <a:t>: </a:t>
            </a:r>
            <a:endParaRPr lang="en-US" sz="2000" b="1" dirty="0" smtClean="0">
              <a:latin typeface="Bradley Hand ITC" pitchFamily="66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radley Hand ITC" pitchFamily="66" charset="0"/>
              </a:rPr>
              <a:t>Login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radley Hand ITC" pitchFamily="66" charset="0"/>
              </a:rPr>
              <a:t>Login Options</a:t>
            </a:r>
            <a:endParaRPr lang="en-US" sz="1800" dirty="0">
              <a:latin typeface="Bradley Hand ITC" pitchFamily="66" charset="0"/>
            </a:endParaRPr>
          </a:p>
          <a:p>
            <a:pPr marL="0" indent="0"/>
            <a:endParaRPr lang="en-US" sz="2000" b="0" dirty="0" smtClean="0">
              <a:latin typeface="Bradley Hand ITC" pitchFamily="66" charset="0"/>
            </a:endParaRPr>
          </a:p>
          <a:p>
            <a:pPr marL="0" indent="0"/>
            <a:endParaRPr lang="en-US" sz="2000" dirty="0" smtClean="0">
              <a:latin typeface="Bradley Hand ITC" pitchFamily="66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89560"/>
            <a:ext cx="7520940" cy="548640"/>
          </a:xfrm>
        </p:spPr>
        <p:txBody>
          <a:bodyPr/>
          <a:lstStyle/>
          <a:p>
            <a:r>
              <a:rPr lang="en-US" b="1" dirty="0" smtClean="0">
                <a:latin typeface="Bradley Hand ITC" pitchFamily="66" charset="0"/>
              </a:rPr>
              <a:t>Scenario - 1</a:t>
            </a:r>
            <a:endParaRPr lang="en-US" b="1" dirty="0">
              <a:latin typeface="Bradley Hand ITC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55" t="18268" r="15625" b="13464"/>
          <a:stretch/>
        </p:blipFill>
        <p:spPr bwMode="auto">
          <a:xfrm>
            <a:off x="4426830" y="2602991"/>
            <a:ext cx="4459995" cy="3659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616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797670"/>
            <a:ext cx="7696200" cy="498463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000" dirty="0" smtClean="0">
                <a:latin typeface="Bradley Hand ITC" pitchFamily="66" charset="0"/>
              </a:rPr>
              <a:t>We want to audit all servers to make sure that the SA account is disabled. </a:t>
            </a:r>
          </a:p>
          <a:p>
            <a:pPr marL="0" lvl="1" indent="0">
              <a:buNone/>
            </a:pPr>
            <a:endParaRPr lang="en-US" sz="2000" b="0" dirty="0">
              <a:latin typeface="Bradley Hand ITC" pitchFamily="66" charset="0"/>
            </a:endParaRPr>
          </a:p>
          <a:p>
            <a:pPr marL="0" lvl="1" indent="0">
              <a:buNone/>
            </a:pPr>
            <a:r>
              <a:rPr lang="en-US" sz="2000" b="1" dirty="0">
                <a:latin typeface="Bradley Hand ITC" pitchFamily="66" charset="0"/>
              </a:rPr>
              <a:t>Policy: </a:t>
            </a:r>
            <a:endParaRPr lang="en-US" sz="2000" b="1" dirty="0" smtClean="0">
              <a:latin typeface="Bradley Hand ITC" pitchFamily="66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accent2"/>
                </a:solidFill>
                <a:latin typeface="Bradley Hand ITC" pitchFamily="66" charset="0"/>
              </a:rPr>
              <a:t>Confirm </a:t>
            </a:r>
            <a:r>
              <a:rPr lang="en-US" sz="1800" b="1" dirty="0">
                <a:solidFill>
                  <a:schemeClr val="accent2"/>
                </a:solidFill>
                <a:latin typeface="Bradley Hand ITC" pitchFamily="66" charset="0"/>
              </a:rPr>
              <a:t>that </a:t>
            </a:r>
            <a:r>
              <a:rPr lang="en-US" sz="1800" b="1" dirty="0" smtClean="0">
                <a:solidFill>
                  <a:schemeClr val="accent2"/>
                </a:solidFill>
                <a:latin typeface="Bradley Hand ITC" pitchFamily="66" charset="0"/>
              </a:rPr>
              <a:t>the account is disabled</a:t>
            </a:r>
            <a:endParaRPr lang="en-US" sz="1800" b="1" dirty="0">
              <a:solidFill>
                <a:schemeClr val="accent2"/>
              </a:solidFill>
              <a:latin typeface="Bradley Hand ITC" pitchFamily="66" charset="0"/>
            </a:endParaRPr>
          </a:p>
          <a:p>
            <a:pPr marL="0" lvl="1" indent="0">
              <a:buNone/>
            </a:pPr>
            <a:endParaRPr lang="en-US" sz="2000" dirty="0" smtClean="0">
              <a:latin typeface="Bradley Hand ITC" pitchFamily="66" charset="0"/>
            </a:endParaRPr>
          </a:p>
          <a:p>
            <a:pPr marL="0" lvl="1" indent="0">
              <a:buNone/>
            </a:pPr>
            <a:r>
              <a:rPr lang="en-US" sz="2000" b="1" dirty="0" smtClean="0">
                <a:latin typeface="Bradley Hand ITC" pitchFamily="66" charset="0"/>
              </a:rPr>
              <a:t>Condition: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latin typeface="Bradley Hand ITC" pitchFamily="66" charset="0"/>
              </a:rPr>
              <a:t>Login = ‘</a:t>
            </a:r>
            <a:r>
              <a:rPr lang="en-US" sz="1800" dirty="0" smtClean="0">
                <a:latin typeface="Bradley Hand ITC" pitchFamily="66" charset="0"/>
              </a:rPr>
              <a:t>SA;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radley Hand ITC" pitchFamily="66" charset="0"/>
              </a:rPr>
              <a:t>Login </a:t>
            </a:r>
            <a:r>
              <a:rPr lang="en-US" sz="1800" dirty="0">
                <a:latin typeface="Bradley Hand ITC" pitchFamily="66" charset="0"/>
              </a:rPr>
              <a:t>Option = </a:t>
            </a:r>
            <a:r>
              <a:rPr lang="en-US" sz="1800" dirty="0" smtClean="0">
                <a:latin typeface="Bradley Hand ITC" pitchFamily="66" charset="0"/>
              </a:rPr>
              <a:t>Disabled</a:t>
            </a:r>
            <a:endParaRPr lang="en-US" sz="1800" dirty="0">
              <a:latin typeface="Bradley Hand ITC" pitchFamily="66" charset="0"/>
            </a:endParaRPr>
          </a:p>
          <a:p>
            <a:pPr marL="0" lvl="1" indent="0">
              <a:buNone/>
            </a:pPr>
            <a:endParaRPr lang="en-US" sz="2000" dirty="0" smtClean="0">
              <a:latin typeface="Bradley Hand ITC" pitchFamily="66" charset="0"/>
            </a:endParaRPr>
          </a:p>
          <a:p>
            <a:pPr marL="0" lvl="1" indent="0">
              <a:buNone/>
            </a:pPr>
            <a:r>
              <a:rPr lang="en-US" sz="2000" b="1" dirty="0" smtClean="0">
                <a:latin typeface="Bradley Hand ITC" pitchFamily="66" charset="0"/>
              </a:rPr>
              <a:t>Facet</a:t>
            </a:r>
            <a:r>
              <a:rPr lang="en-US" sz="2000" b="1" dirty="0">
                <a:latin typeface="Bradley Hand ITC" pitchFamily="66" charset="0"/>
              </a:rPr>
              <a:t>: </a:t>
            </a:r>
            <a:endParaRPr lang="en-US" sz="2000" b="1" dirty="0" smtClean="0">
              <a:latin typeface="Bradley Hand ITC" pitchFamily="66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radley Hand ITC" pitchFamily="66" charset="0"/>
              </a:rPr>
              <a:t>Login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radley Hand ITC" pitchFamily="66" charset="0"/>
              </a:rPr>
              <a:t>Login Options</a:t>
            </a:r>
            <a:endParaRPr lang="en-US" sz="1800" dirty="0">
              <a:latin typeface="Bradley Hand ITC" pitchFamily="66" charset="0"/>
            </a:endParaRPr>
          </a:p>
          <a:p>
            <a:pPr marL="0" indent="0"/>
            <a:endParaRPr lang="en-US" sz="2000" b="0" dirty="0" smtClean="0">
              <a:latin typeface="Bradley Hand ITC" pitchFamily="66" charset="0"/>
            </a:endParaRPr>
          </a:p>
          <a:p>
            <a:pPr marL="0" indent="0"/>
            <a:endParaRPr lang="en-US" sz="2000" dirty="0" smtClean="0">
              <a:latin typeface="Bradley Hand ITC" pitchFamily="66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89560"/>
            <a:ext cx="7520940" cy="548640"/>
          </a:xfrm>
        </p:spPr>
        <p:txBody>
          <a:bodyPr/>
          <a:lstStyle/>
          <a:p>
            <a:r>
              <a:rPr lang="en-US" b="1" dirty="0" smtClean="0">
                <a:latin typeface="Bradley Hand ITC" pitchFamily="66" charset="0"/>
              </a:rPr>
              <a:t>Scenario - 1</a:t>
            </a:r>
            <a:endParaRPr lang="en-US" b="1" dirty="0">
              <a:latin typeface="Bradley Hand ITC" pitchFamily="66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76" t="18188" r="9726" b="13011"/>
          <a:stretch/>
        </p:blipFill>
        <p:spPr bwMode="auto">
          <a:xfrm>
            <a:off x="4463083" y="2578607"/>
            <a:ext cx="4411550" cy="3793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303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797670"/>
            <a:ext cx="7696200" cy="498463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000" dirty="0" smtClean="0">
                <a:latin typeface="Bradley Hand ITC" pitchFamily="66" charset="0"/>
              </a:rPr>
              <a:t>We want to audit all servers to make sure that the SA account is disabled. </a:t>
            </a:r>
          </a:p>
          <a:p>
            <a:pPr marL="0" lvl="1" indent="0">
              <a:buNone/>
            </a:pPr>
            <a:endParaRPr lang="en-US" sz="2000" b="0" dirty="0">
              <a:latin typeface="Bradley Hand ITC" pitchFamily="66" charset="0"/>
            </a:endParaRPr>
          </a:p>
          <a:p>
            <a:pPr marL="0" lvl="1" indent="0">
              <a:buNone/>
            </a:pPr>
            <a:r>
              <a:rPr lang="en-US" sz="2000" b="1" dirty="0">
                <a:latin typeface="Bradley Hand ITC" pitchFamily="66" charset="0"/>
              </a:rPr>
              <a:t>Policy: </a:t>
            </a:r>
            <a:endParaRPr lang="en-US" sz="2000" b="1" dirty="0" smtClean="0">
              <a:latin typeface="Bradley Hand ITC" pitchFamily="66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accent2"/>
                </a:solidFill>
                <a:latin typeface="Bradley Hand ITC" pitchFamily="66" charset="0"/>
              </a:rPr>
              <a:t>Confirm </a:t>
            </a:r>
            <a:r>
              <a:rPr lang="en-US" sz="1800" b="1" dirty="0">
                <a:solidFill>
                  <a:schemeClr val="accent2"/>
                </a:solidFill>
                <a:latin typeface="Bradley Hand ITC" pitchFamily="66" charset="0"/>
              </a:rPr>
              <a:t>that </a:t>
            </a:r>
            <a:r>
              <a:rPr lang="en-US" sz="1800" b="1" dirty="0" smtClean="0">
                <a:solidFill>
                  <a:schemeClr val="accent2"/>
                </a:solidFill>
                <a:latin typeface="Bradley Hand ITC" pitchFamily="66" charset="0"/>
              </a:rPr>
              <a:t>the account is disabled</a:t>
            </a:r>
            <a:endParaRPr lang="en-US" sz="1800" b="1" dirty="0">
              <a:solidFill>
                <a:schemeClr val="accent2"/>
              </a:solidFill>
              <a:latin typeface="Bradley Hand ITC" pitchFamily="66" charset="0"/>
            </a:endParaRPr>
          </a:p>
          <a:p>
            <a:pPr marL="0" lvl="1" indent="0">
              <a:buNone/>
            </a:pPr>
            <a:endParaRPr lang="en-US" sz="2000" dirty="0" smtClean="0">
              <a:latin typeface="Bradley Hand ITC" pitchFamily="66" charset="0"/>
            </a:endParaRPr>
          </a:p>
          <a:p>
            <a:pPr marL="0" lvl="1" indent="0">
              <a:buNone/>
            </a:pPr>
            <a:r>
              <a:rPr lang="en-US" sz="2000" b="1" dirty="0" smtClean="0">
                <a:latin typeface="Bradley Hand ITC" pitchFamily="66" charset="0"/>
              </a:rPr>
              <a:t>Condition: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latin typeface="Bradley Hand ITC" pitchFamily="66" charset="0"/>
              </a:rPr>
              <a:t>Login = ‘</a:t>
            </a:r>
            <a:r>
              <a:rPr lang="en-US" sz="1800" dirty="0" smtClean="0">
                <a:latin typeface="Bradley Hand ITC" pitchFamily="66" charset="0"/>
              </a:rPr>
              <a:t>SA;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radley Hand ITC" pitchFamily="66" charset="0"/>
              </a:rPr>
              <a:t>Login </a:t>
            </a:r>
            <a:r>
              <a:rPr lang="en-US" sz="1800" dirty="0">
                <a:latin typeface="Bradley Hand ITC" pitchFamily="66" charset="0"/>
              </a:rPr>
              <a:t>Option = </a:t>
            </a:r>
            <a:r>
              <a:rPr lang="en-US" sz="1800" dirty="0" smtClean="0">
                <a:latin typeface="Bradley Hand ITC" pitchFamily="66" charset="0"/>
              </a:rPr>
              <a:t>Disabled</a:t>
            </a:r>
            <a:endParaRPr lang="en-US" sz="1800" dirty="0">
              <a:latin typeface="Bradley Hand ITC" pitchFamily="66" charset="0"/>
            </a:endParaRPr>
          </a:p>
          <a:p>
            <a:pPr marL="0" lvl="1" indent="0">
              <a:buNone/>
            </a:pPr>
            <a:endParaRPr lang="en-US" sz="2000" dirty="0" smtClean="0">
              <a:latin typeface="Bradley Hand ITC" pitchFamily="66" charset="0"/>
            </a:endParaRPr>
          </a:p>
          <a:p>
            <a:pPr marL="0" lvl="1" indent="0">
              <a:buNone/>
            </a:pPr>
            <a:r>
              <a:rPr lang="en-US" sz="2000" b="1" dirty="0" smtClean="0">
                <a:latin typeface="Bradley Hand ITC" pitchFamily="66" charset="0"/>
              </a:rPr>
              <a:t>Facet</a:t>
            </a:r>
            <a:r>
              <a:rPr lang="en-US" sz="2000" b="1" dirty="0">
                <a:latin typeface="Bradley Hand ITC" pitchFamily="66" charset="0"/>
              </a:rPr>
              <a:t>: </a:t>
            </a:r>
            <a:endParaRPr lang="en-US" sz="2000" b="1" dirty="0" smtClean="0">
              <a:latin typeface="Bradley Hand ITC" pitchFamily="66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radley Hand ITC" pitchFamily="66" charset="0"/>
              </a:rPr>
              <a:t>Login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radley Hand ITC" pitchFamily="66" charset="0"/>
              </a:rPr>
              <a:t>Login Options</a:t>
            </a:r>
            <a:endParaRPr lang="en-US" sz="1800" dirty="0">
              <a:latin typeface="Bradley Hand ITC" pitchFamily="66" charset="0"/>
            </a:endParaRPr>
          </a:p>
          <a:p>
            <a:pPr marL="0" indent="0"/>
            <a:endParaRPr lang="en-US" sz="2000" b="0" dirty="0" smtClean="0">
              <a:latin typeface="Bradley Hand ITC" pitchFamily="66" charset="0"/>
            </a:endParaRPr>
          </a:p>
          <a:p>
            <a:pPr marL="0" indent="0"/>
            <a:endParaRPr lang="en-US" sz="2000" dirty="0" smtClean="0">
              <a:latin typeface="Bradley Hand ITC" pitchFamily="66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89560"/>
            <a:ext cx="7520940" cy="548640"/>
          </a:xfrm>
        </p:spPr>
        <p:txBody>
          <a:bodyPr/>
          <a:lstStyle/>
          <a:p>
            <a:r>
              <a:rPr lang="en-US" b="1" dirty="0" smtClean="0">
                <a:latin typeface="Bradley Hand ITC" pitchFamily="66" charset="0"/>
              </a:rPr>
              <a:t>Scenario - 1</a:t>
            </a:r>
            <a:endParaRPr lang="en-US" b="1" dirty="0">
              <a:latin typeface="Bradley Hand ITC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784" y="2578607"/>
            <a:ext cx="4543425" cy="389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3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810985"/>
            <a:ext cx="7696200" cy="457349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000" dirty="0" smtClean="0">
                <a:latin typeface="Bradley Hand ITC" pitchFamily="66" charset="0"/>
              </a:rPr>
              <a:t>Due to performance concerns we must ensure that Auto-Shrink is disabled. </a:t>
            </a:r>
          </a:p>
          <a:p>
            <a:pPr marL="0" lvl="1" indent="0">
              <a:buNone/>
            </a:pPr>
            <a:endParaRPr lang="en-US" sz="2000" b="0" dirty="0">
              <a:latin typeface="Bradley Hand ITC" pitchFamily="66" charset="0"/>
            </a:endParaRPr>
          </a:p>
          <a:p>
            <a:pPr marL="0" lvl="1" indent="0">
              <a:buNone/>
            </a:pPr>
            <a:r>
              <a:rPr lang="en-US" sz="2000" b="1" dirty="0">
                <a:latin typeface="Bradley Hand ITC" pitchFamily="66" charset="0"/>
              </a:rPr>
              <a:t>Policy</a:t>
            </a:r>
            <a:r>
              <a:rPr lang="en-US" sz="2000" dirty="0">
                <a:latin typeface="Bradley Hand ITC" pitchFamily="66" charset="0"/>
              </a:rPr>
              <a:t>: </a:t>
            </a:r>
            <a:endParaRPr lang="en-US" sz="2000" dirty="0" smtClean="0">
              <a:latin typeface="Bradley Hand ITC" pitchFamily="66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radley Hand ITC" pitchFamily="66" charset="0"/>
              </a:rPr>
              <a:t>Verify Auto-Shrink is disabled against all databases</a:t>
            </a:r>
            <a:endParaRPr lang="en-US" sz="1800" dirty="0">
              <a:latin typeface="Bradley Hand ITC" pitchFamily="66" charset="0"/>
            </a:endParaRPr>
          </a:p>
          <a:p>
            <a:pPr marL="0" lvl="1" indent="0">
              <a:buNone/>
            </a:pPr>
            <a:endParaRPr lang="en-US" sz="2000" dirty="0" smtClean="0">
              <a:latin typeface="Bradley Hand ITC" pitchFamily="66" charset="0"/>
            </a:endParaRPr>
          </a:p>
          <a:p>
            <a:pPr marL="0" lvl="1" indent="0">
              <a:buNone/>
            </a:pPr>
            <a:r>
              <a:rPr lang="en-US" sz="2000" b="1" dirty="0" smtClean="0">
                <a:latin typeface="Bradley Hand ITC" pitchFamily="66" charset="0"/>
              </a:rPr>
              <a:t>Condition</a:t>
            </a:r>
            <a:r>
              <a:rPr lang="en-US" sz="2000" dirty="0" smtClean="0">
                <a:latin typeface="Bradley Hand ITC" pitchFamily="66" charset="0"/>
              </a:rPr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radley Hand ITC" pitchFamily="66" charset="0"/>
              </a:rPr>
              <a:t>Auto-Shrink = False</a:t>
            </a:r>
          </a:p>
          <a:p>
            <a:pPr marL="0" lvl="1" indent="0">
              <a:buNone/>
            </a:pPr>
            <a:endParaRPr lang="en-US" sz="2000" dirty="0" smtClean="0">
              <a:latin typeface="Bradley Hand ITC" pitchFamily="66" charset="0"/>
            </a:endParaRPr>
          </a:p>
          <a:p>
            <a:pPr marL="0" lvl="1" indent="0">
              <a:buNone/>
            </a:pPr>
            <a:r>
              <a:rPr lang="en-US" sz="2000" b="1" dirty="0" smtClean="0">
                <a:latin typeface="Bradley Hand ITC" pitchFamily="66" charset="0"/>
              </a:rPr>
              <a:t>Facet</a:t>
            </a:r>
            <a:r>
              <a:rPr lang="en-US" sz="2000" dirty="0">
                <a:latin typeface="Bradley Hand ITC" pitchFamily="66" charset="0"/>
              </a:rPr>
              <a:t>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radley Hand ITC" pitchFamily="66" charset="0"/>
              </a:rPr>
              <a:t>Database</a:t>
            </a:r>
            <a:endParaRPr lang="en-US" sz="1800" dirty="0">
              <a:latin typeface="Bradley Hand ITC" pitchFamily="66" charset="0"/>
            </a:endParaRPr>
          </a:p>
          <a:p>
            <a:pPr marL="0" indent="0"/>
            <a:endParaRPr lang="en-US" sz="2000" b="0" dirty="0" smtClean="0">
              <a:latin typeface="Bradley Hand ITC" pitchFamily="66" charset="0"/>
            </a:endParaRPr>
          </a:p>
          <a:p>
            <a:pPr marL="0" indent="0"/>
            <a:endParaRPr lang="en-US" sz="2000" dirty="0" smtClean="0">
              <a:latin typeface="Bradley Hand ITC" pitchFamily="66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89560"/>
            <a:ext cx="7520940" cy="548640"/>
          </a:xfrm>
        </p:spPr>
        <p:txBody>
          <a:bodyPr/>
          <a:lstStyle/>
          <a:p>
            <a:r>
              <a:rPr lang="en-US" b="1" dirty="0" smtClean="0">
                <a:latin typeface="Bradley Hand ITC" pitchFamily="66" charset="0"/>
              </a:rPr>
              <a:t>Scenario - 2</a:t>
            </a:r>
            <a:endParaRPr lang="en-US" b="1" dirty="0">
              <a:latin typeface="Bradley Hand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67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780520"/>
            <a:ext cx="7696200" cy="4629679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000" dirty="0" smtClean="0">
                <a:latin typeface="Bradley Hand ITC" pitchFamily="66" charset="0"/>
              </a:rPr>
              <a:t>New naming convention to use RPT schema to qualify all reporting stored procedures and remove ‘</a:t>
            </a: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  <a:latin typeface="Bradley Hand ITC" pitchFamily="66" charset="0"/>
              </a:rPr>
              <a:t>rpt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Bradley Hand ITC" pitchFamily="66" charset="0"/>
              </a:rPr>
              <a:t>%</a:t>
            </a:r>
            <a:r>
              <a:rPr lang="en-US" sz="2000" dirty="0" smtClean="0">
                <a:latin typeface="Bradley Hand ITC" pitchFamily="66" charset="0"/>
              </a:rPr>
              <a:t>’ from the names.</a:t>
            </a:r>
            <a:endParaRPr lang="en-US" sz="2000" b="0" dirty="0" smtClean="0">
              <a:latin typeface="Bradley Hand ITC" pitchFamily="66" charset="0"/>
            </a:endParaRPr>
          </a:p>
          <a:p>
            <a:pPr marL="0" lvl="1" indent="0">
              <a:buNone/>
            </a:pPr>
            <a:endParaRPr lang="en-US" sz="2000" b="0" dirty="0">
              <a:latin typeface="Bradley Hand ITC" pitchFamily="66" charset="0"/>
            </a:endParaRPr>
          </a:p>
          <a:p>
            <a:pPr marL="0" lvl="1" indent="0">
              <a:buNone/>
            </a:pPr>
            <a:r>
              <a:rPr lang="en-US" sz="2000" b="1" dirty="0">
                <a:latin typeface="Bradley Hand ITC" pitchFamily="66" charset="0"/>
              </a:rPr>
              <a:t>Policy: </a:t>
            </a:r>
            <a:endParaRPr lang="en-US" sz="2000" b="1" dirty="0" smtClean="0">
              <a:latin typeface="Bradley Hand ITC" pitchFamily="66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radley Hand ITC" pitchFamily="66" charset="0"/>
              </a:rPr>
              <a:t>Verify that no current stored procedures begin with ‘</a:t>
            </a:r>
            <a:r>
              <a:rPr lang="en-US" sz="1800" dirty="0" err="1" smtClean="0">
                <a:latin typeface="Bradley Hand ITC" pitchFamily="66" charset="0"/>
              </a:rPr>
              <a:t>rpt</a:t>
            </a:r>
            <a:r>
              <a:rPr lang="en-US" sz="1800" dirty="0" smtClean="0">
                <a:latin typeface="Bradley Hand ITC" pitchFamily="66" charset="0"/>
              </a:rPr>
              <a:t>’ and no NEW stored procedures begin with ‘</a:t>
            </a:r>
            <a:r>
              <a:rPr lang="en-US" sz="1800" dirty="0" err="1" smtClean="0">
                <a:latin typeface="Bradley Hand ITC" pitchFamily="66" charset="0"/>
              </a:rPr>
              <a:t>rpt</a:t>
            </a:r>
            <a:r>
              <a:rPr lang="en-US" sz="1800" dirty="0" smtClean="0">
                <a:latin typeface="Bradley Hand ITC" pitchFamily="66" charset="0"/>
              </a:rPr>
              <a:t>’</a:t>
            </a:r>
            <a:endParaRPr lang="en-US" sz="1800" dirty="0">
              <a:latin typeface="Bradley Hand ITC" pitchFamily="66" charset="0"/>
            </a:endParaRPr>
          </a:p>
          <a:p>
            <a:pPr marL="0" lvl="1" indent="0">
              <a:buNone/>
            </a:pPr>
            <a:endParaRPr lang="en-US" sz="2000" dirty="0" smtClean="0">
              <a:latin typeface="Bradley Hand ITC" pitchFamily="66" charset="0"/>
            </a:endParaRPr>
          </a:p>
          <a:p>
            <a:pPr marL="0" lvl="1" indent="0">
              <a:buNone/>
            </a:pPr>
            <a:r>
              <a:rPr lang="en-US" sz="2000" b="1" dirty="0" smtClean="0">
                <a:latin typeface="Bradley Hand ITC" pitchFamily="66" charset="0"/>
              </a:rPr>
              <a:t>Condition: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radley Hand ITC" pitchFamily="66" charset="0"/>
              </a:rPr>
              <a:t>Procedure names are not like ‘</a:t>
            </a:r>
            <a:r>
              <a:rPr lang="en-US" sz="1800" dirty="0" err="1" smtClean="0">
                <a:latin typeface="Bradley Hand ITC" pitchFamily="66" charset="0"/>
              </a:rPr>
              <a:t>rpt</a:t>
            </a:r>
            <a:r>
              <a:rPr lang="en-US" sz="1800" dirty="0" smtClean="0">
                <a:latin typeface="Bradley Hand ITC" pitchFamily="66" charset="0"/>
              </a:rPr>
              <a:t>%’</a:t>
            </a:r>
          </a:p>
          <a:p>
            <a:pPr marL="0" lvl="1" indent="0">
              <a:buNone/>
            </a:pPr>
            <a:endParaRPr lang="en-US" sz="2000" dirty="0" smtClean="0">
              <a:latin typeface="Bradley Hand ITC" pitchFamily="66" charset="0"/>
            </a:endParaRPr>
          </a:p>
          <a:p>
            <a:pPr marL="0" lvl="1" indent="0">
              <a:buNone/>
            </a:pPr>
            <a:r>
              <a:rPr lang="en-US" sz="2000" b="1" dirty="0" smtClean="0">
                <a:latin typeface="Bradley Hand ITC" pitchFamily="66" charset="0"/>
              </a:rPr>
              <a:t>Facet</a:t>
            </a:r>
            <a:r>
              <a:rPr lang="en-US" sz="2000" b="1" dirty="0">
                <a:latin typeface="Bradley Hand ITC" pitchFamily="66" charset="0"/>
              </a:rPr>
              <a:t>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radley Hand ITC" pitchFamily="66" charset="0"/>
              </a:rPr>
              <a:t>Stored Procedure</a:t>
            </a:r>
            <a:endParaRPr lang="en-US" sz="1800" dirty="0">
              <a:latin typeface="Bradley Hand ITC" pitchFamily="66" charset="0"/>
            </a:endParaRPr>
          </a:p>
          <a:p>
            <a:pPr marL="0" indent="0"/>
            <a:endParaRPr lang="en-US" sz="2000" b="0" dirty="0" smtClean="0">
              <a:latin typeface="Bradley Hand ITC" pitchFamily="66" charset="0"/>
            </a:endParaRPr>
          </a:p>
          <a:p>
            <a:pPr marL="0" indent="0"/>
            <a:endParaRPr lang="en-US" sz="2000" dirty="0" smtClean="0">
              <a:latin typeface="Bradley Hand ITC" pitchFamily="66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89560"/>
            <a:ext cx="7520940" cy="548640"/>
          </a:xfrm>
        </p:spPr>
        <p:txBody>
          <a:bodyPr/>
          <a:lstStyle/>
          <a:p>
            <a:r>
              <a:rPr lang="en-US" b="1" dirty="0" smtClean="0">
                <a:latin typeface="Bradley Hand ITC" pitchFamily="66" charset="0"/>
              </a:rPr>
              <a:t>Scenario - 3</a:t>
            </a:r>
            <a:endParaRPr lang="en-US" b="1" dirty="0">
              <a:latin typeface="Bradley Hand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7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14300"/>
            <a:ext cx="6035644" cy="488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34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1037847"/>
            <a:ext cx="2527300" cy="1413292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842001"/>
            <a:ext cx="2543927" cy="14049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073" y="2837280"/>
            <a:ext cx="2543927" cy="14299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837280"/>
            <a:ext cx="2518987" cy="14216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034673"/>
            <a:ext cx="2518987" cy="142160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073" y="1059615"/>
            <a:ext cx="2543927" cy="139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67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289560"/>
            <a:ext cx="7520940" cy="548640"/>
          </a:xfrm>
        </p:spPr>
        <p:txBody>
          <a:bodyPr/>
          <a:lstStyle/>
          <a:p>
            <a:r>
              <a:rPr lang="en-US" b="1" dirty="0">
                <a:latin typeface="Bradley Hand ITC" pitchFamily="66" charset="0"/>
              </a:rPr>
              <a:t>Implementation Architecture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015262"/>
            <a:ext cx="7315200" cy="4013938"/>
          </a:xfrm>
        </p:spPr>
        <p:txBody>
          <a:bodyPr>
            <a:normAutofit/>
          </a:bodyPr>
          <a:lstStyle/>
          <a:p>
            <a:pPr marL="0" indent="0">
              <a:buClr>
                <a:schemeClr val="accent2"/>
              </a:buClr>
            </a:pPr>
            <a:r>
              <a:rPr lang="en-US" sz="2000" b="0" dirty="0" smtClean="0">
                <a:latin typeface="Bradley Hand ITC" pitchFamily="66" charset="0"/>
              </a:rPr>
              <a:t>Locally Managed Policies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 smtClean="0">
                <a:latin typeface="Bradley Hand ITC" pitchFamily="66" charset="0"/>
              </a:rPr>
              <a:t>Allows for policies specific to the server hosting it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 smtClean="0">
                <a:latin typeface="Bradley Hand ITC" pitchFamily="66" charset="0"/>
              </a:rPr>
              <a:t>Supports evaluation modes: On Demand; On Schedule, </a:t>
            </a:r>
          </a:p>
          <a:p>
            <a:pPr marL="237744" lvl="2" indent="0">
              <a:buNone/>
            </a:pPr>
            <a:r>
              <a:rPr lang="en-US" sz="1800" dirty="0">
                <a:latin typeface="Bradley Hand ITC" pitchFamily="66" charset="0"/>
              </a:rPr>
              <a:t>	</a:t>
            </a:r>
            <a:r>
              <a:rPr lang="en-US" sz="1800" dirty="0" smtClean="0">
                <a:latin typeface="Bradley Hand ITC" pitchFamily="66" charset="0"/>
              </a:rPr>
              <a:t>On </a:t>
            </a:r>
            <a:r>
              <a:rPr lang="en-US" sz="1800" dirty="0">
                <a:latin typeface="Bradley Hand ITC" pitchFamily="66" charset="0"/>
              </a:rPr>
              <a:t>Change </a:t>
            </a:r>
            <a:r>
              <a:rPr lang="en-US" sz="1800" dirty="0" smtClean="0">
                <a:latin typeface="Bradley Hand ITC" pitchFamily="66" charset="0"/>
              </a:rPr>
              <a:t>– Prevent; and On </a:t>
            </a:r>
            <a:r>
              <a:rPr lang="en-US" sz="1800" dirty="0">
                <a:latin typeface="Bradley Hand ITC" pitchFamily="66" charset="0"/>
              </a:rPr>
              <a:t>Change - Log only</a:t>
            </a:r>
          </a:p>
          <a:p>
            <a:pPr marL="0" indent="0">
              <a:buClr>
                <a:schemeClr val="accent2"/>
              </a:buClr>
            </a:pPr>
            <a:endParaRPr lang="en-US" sz="2000" b="0" dirty="0" smtClean="0">
              <a:latin typeface="Bradley Hand ITC" pitchFamily="66" charset="0"/>
            </a:endParaRPr>
          </a:p>
          <a:p>
            <a:pPr marL="0" indent="0">
              <a:buClr>
                <a:schemeClr val="accent2"/>
              </a:buClr>
            </a:pPr>
            <a:r>
              <a:rPr lang="en-US" sz="2000" b="0" dirty="0" smtClean="0">
                <a:latin typeface="Bradley Hand ITC" pitchFamily="66" charset="0"/>
              </a:rPr>
              <a:t>Central Management Server (CMS)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>
                <a:latin typeface="Bradley Hand ITC" pitchFamily="66" charset="0"/>
              </a:rPr>
              <a:t>Leverages registered servers</a:t>
            </a:r>
          </a:p>
          <a:p>
            <a:pPr lvl="2">
              <a:buFont typeface="Arial" pitchFamily="34" charset="0"/>
              <a:buChar char="•"/>
            </a:pPr>
            <a:r>
              <a:rPr lang="en-US" sz="1800" b="0" dirty="0" smtClean="0">
                <a:latin typeface="Bradley Hand ITC" pitchFamily="66" charset="0"/>
              </a:rPr>
              <a:t>Offers ability to evaluat</a:t>
            </a:r>
            <a:r>
              <a:rPr lang="en-US" sz="1800" dirty="0" smtClean="0">
                <a:latin typeface="Bradley Hand ITC" pitchFamily="66" charset="0"/>
              </a:rPr>
              <a:t>e multiple servers at once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 smtClean="0">
                <a:latin typeface="Bradley Hand ITC" pitchFamily="66" charset="0"/>
              </a:rPr>
              <a:t>Provides central </a:t>
            </a:r>
            <a:r>
              <a:rPr lang="en-US" sz="1800" dirty="0">
                <a:latin typeface="Bradley Hand ITC" pitchFamily="66" charset="0"/>
              </a:rPr>
              <a:t>location for </a:t>
            </a:r>
            <a:r>
              <a:rPr lang="en-US" sz="1800" dirty="0" smtClean="0">
                <a:latin typeface="Bradley Hand ITC" pitchFamily="66" charset="0"/>
              </a:rPr>
              <a:t>all policies</a:t>
            </a:r>
            <a:endParaRPr lang="en-US" sz="1800" b="0" dirty="0" smtClean="0">
              <a:latin typeface="Bradley Hand ITC" pitchFamily="66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en-US" sz="1800" b="0" dirty="0" smtClean="0">
                <a:latin typeface="Bradley Hand ITC" pitchFamily="66" charset="0"/>
              </a:rPr>
              <a:t>Supports evaluation mode: On Demand </a:t>
            </a:r>
          </a:p>
          <a:p>
            <a:pPr marL="0" indent="0">
              <a:buClr>
                <a:schemeClr val="accent2"/>
              </a:buClr>
            </a:pPr>
            <a:endParaRPr lang="en-US" sz="2000" b="0" dirty="0" smtClean="0">
              <a:latin typeface="Bradley Hand ITC" pitchFamily="66" charset="0"/>
            </a:endParaRPr>
          </a:p>
          <a:p>
            <a:pPr>
              <a:buFont typeface="Arial" pitchFamily="34" charset="0"/>
              <a:buChar char="•"/>
            </a:pPr>
            <a:endParaRPr lang="en-US" sz="2000" b="0" dirty="0" smtClean="0">
              <a:latin typeface="Bradley Hand ITC" pitchFamily="66" charset="0"/>
            </a:endParaRPr>
          </a:p>
          <a:p>
            <a:pPr>
              <a:buFont typeface="Arial" pitchFamily="34" charset="0"/>
              <a:buChar char="•"/>
            </a:pPr>
            <a:endParaRPr lang="en-US" sz="2000" b="0" dirty="0" smtClean="0">
              <a:latin typeface="Bradley Hand ITC" pitchFamily="66" charset="0"/>
            </a:endParaRPr>
          </a:p>
          <a:p>
            <a:pPr>
              <a:buFont typeface="Arial" pitchFamily="34" charset="0"/>
              <a:buChar char="•"/>
            </a:pPr>
            <a:endParaRPr lang="en-US" sz="2000" b="0" dirty="0" smtClean="0">
              <a:latin typeface="Bradley Hand ITC" pitchFamily="66" charset="0"/>
            </a:endParaRPr>
          </a:p>
          <a:p>
            <a:pPr>
              <a:buFont typeface="Arial" pitchFamily="34" charset="0"/>
              <a:buChar char="•"/>
            </a:pPr>
            <a:endParaRPr lang="en-US" sz="2000" b="0" dirty="0" smtClean="0">
              <a:latin typeface="Bradley Hand ITC" pitchFamily="66" charset="0"/>
            </a:endParaRPr>
          </a:p>
          <a:p>
            <a:pPr marL="0" indent="0"/>
            <a:endParaRPr lang="en-US" sz="2000" b="0" dirty="0" smtClean="0">
              <a:latin typeface="Bradley Hand ITC" pitchFamily="66" charset="0"/>
            </a:endParaRPr>
          </a:p>
          <a:p>
            <a:pPr marL="0" indent="0"/>
            <a:endParaRPr lang="en-US" sz="2000" dirty="0" smtClean="0">
              <a:latin typeface="Bradley Hand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58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289560"/>
            <a:ext cx="7520940" cy="548640"/>
          </a:xfrm>
        </p:spPr>
        <p:txBody>
          <a:bodyPr/>
          <a:lstStyle/>
          <a:p>
            <a:r>
              <a:rPr lang="en-US" b="1" dirty="0">
                <a:latin typeface="Bradley Hand ITC" pitchFamily="66" charset="0"/>
              </a:rPr>
              <a:t>Implementation Architecture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015262"/>
            <a:ext cx="7315200" cy="4013938"/>
          </a:xfrm>
        </p:spPr>
        <p:txBody>
          <a:bodyPr>
            <a:normAutofit/>
          </a:bodyPr>
          <a:lstStyle/>
          <a:p>
            <a:pPr marL="0" indent="0">
              <a:buClr>
                <a:schemeClr val="accent2"/>
              </a:buClr>
            </a:pPr>
            <a:r>
              <a:rPr lang="en-US" sz="2000" b="0" dirty="0" smtClean="0">
                <a:latin typeface="Bradley Hand ITC" pitchFamily="66" charset="0"/>
              </a:rPr>
              <a:t>Locally Managed Policies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 smtClean="0">
                <a:latin typeface="Bradley Hand ITC" pitchFamily="66" charset="0"/>
              </a:rPr>
              <a:t>On Demand </a:t>
            </a:r>
          </a:p>
          <a:p>
            <a:pPr lvl="3">
              <a:buFont typeface="Arial" pitchFamily="34" charset="0"/>
              <a:buChar char="•"/>
            </a:pPr>
            <a:r>
              <a:rPr lang="en-US" sz="1800" dirty="0" smtClean="0">
                <a:latin typeface="Bradley Hand ITC" pitchFamily="66" charset="0"/>
              </a:rPr>
              <a:t>SSMS &gt; Object Explorer</a:t>
            </a:r>
          </a:p>
          <a:p>
            <a:pPr>
              <a:buFont typeface="Arial" pitchFamily="34" charset="0"/>
              <a:buChar char="•"/>
            </a:pPr>
            <a:endParaRPr lang="en-US" sz="2000" b="0" dirty="0" smtClean="0">
              <a:latin typeface="Bradley Hand ITC" pitchFamily="66" charset="0"/>
            </a:endParaRPr>
          </a:p>
          <a:p>
            <a:pPr>
              <a:buFont typeface="Arial" pitchFamily="34" charset="0"/>
              <a:buChar char="•"/>
            </a:pPr>
            <a:endParaRPr lang="en-US" sz="2000" b="0" dirty="0" smtClean="0">
              <a:latin typeface="Bradley Hand ITC" pitchFamily="66" charset="0"/>
            </a:endParaRPr>
          </a:p>
          <a:p>
            <a:pPr>
              <a:buFont typeface="Arial" pitchFamily="34" charset="0"/>
              <a:buChar char="•"/>
            </a:pPr>
            <a:endParaRPr lang="en-US" sz="2000" b="0" dirty="0" smtClean="0">
              <a:latin typeface="Bradley Hand ITC" pitchFamily="66" charset="0"/>
            </a:endParaRPr>
          </a:p>
          <a:p>
            <a:pPr>
              <a:buFont typeface="Arial" pitchFamily="34" charset="0"/>
              <a:buChar char="•"/>
            </a:pPr>
            <a:endParaRPr lang="en-US" sz="2000" b="0" dirty="0" smtClean="0">
              <a:latin typeface="Bradley Hand ITC" pitchFamily="66" charset="0"/>
            </a:endParaRPr>
          </a:p>
          <a:p>
            <a:pPr marL="0" indent="0"/>
            <a:endParaRPr lang="en-US" sz="2000" b="0" dirty="0" smtClean="0">
              <a:latin typeface="Bradley Hand ITC" pitchFamily="66" charset="0"/>
            </a:endParaRPr>
          </a:p>
          <a:p>
            <a:pPr marL="0" indent="0"/>
            <a:endParaRPr lang="en-US" sz="2000" dirty="0" smtClean="0">
              <a:latin typeface="Bradley Hand ITC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300" y="1219200"/>
            <a:ext cx="2893233" cy="363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6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289560"/>
            <a:ext cx="7520940" cy="548640"/>
          </a:xfrm>
        </p:spPr>
        <p:txBody>
          <a:bodyPr/>
          <a:lstStyle/>
          <a:p>
            <a:r>
              <a:rPr lang="en-US" b="1" dirty="0">
                <a:latin typeface="Bradley Hand ITC" pitchFamily="66" charset="0"/>
              </a:rPr>
              <a:t>Implementation Architecture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015262"/>
            <a:ext cx="7315200" cy="4013938"/>
          </a:xfrm>
        </p:spPr>
        <p:txBody>
          <a:bodyPr>
            <a:normAutofit/>
          </a:bodyPr>
          <a:lstStyle/>
          <a:p>
            <a:pPr marL="0" indent="0">
              <a:buClr>
                <a:schemeClr val="accent2"/>
              </a:buClr>
            </a:pPr>
            <a:r>
              <a:rPr lang="en-US" sz="2000" b="0" dirty="0" smtClean="0">
                <a:latin typeface="Bradley Hand ITC" pitchFamily="66" charset="0"/>
              </a:rPr>
              <a:t>Locally Managed Policies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 smtClean="0">
                <a:latin typeface="Bradley Hand ITC" pitchFamily="66" charset="0"/>
              </a:rPr>
              <a:t>On Demand </a:t>
            </a:r>
          </a:p>
          <a:p>
            <a:pPr lvl="3">
              <a:buFont typeface="Arial" pitchFamily="34" charset="0"/>
              <a:buChar char="•"/>
            </a:pPr>
            <a:r>
              <a:rPr lang="en-US" sz="1800" dirty="0" smtClean="0">
                <a:latin typeface="Bradley Hand ITC" pitchFamily="66" charset="0"/>
              </a:rPr>
              <a:t>SSMS &gt; Object Explorer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 smtClean="0">
                <a:latin typeface="Bradley Hand ITC" pitchFamily="66" charset="0"/>
              </a:rPr>
              <a:t>On Schedule </a:t>
            </a:r>
          </a:p>
          <a:p>
            <a:pPr lvl="3">
              <a:buFont typeface="Arial" pitchFamily="34" charset="0"/>
              <a:buChar char="•"/>
            </a:pPr>
            <a:r>
              <a:rPr lang="en-US" sz="1800" dirty="0" smtClean="0">
                <a:latin typeface="Bradley Hand ITC" pitchFamily="66" charset="0"/>
              </a:rPr>
              <a:t>Policy Properties</a:t>
            </a:r>
          </a:p>
          <a:p>
            <a:pPr>
              <a:buFont typeface="Arial" pitchFamily="34" charset="0"/>
              <a:buChar char="•"/>
            </a:pPr>
            <a:endParaRPr lang="en-US" sz="2000" b="0" dirty="0" smtClean="0">
              <a:latin typeface="Bradley Hand ITC" pitchFamily="66" charset="0"/>
            </a:endParaRPr>
          </a:p>
          <a:p>
            <a:pPr>
              <a:buFont typeface="Arial" pitchFamily="34" charset="0"/>
              <a:buChar char="•"/>
            </a:pPr>
            <a:endParaRPr lang="en-US" sz="2000" b="0" dirty="0" smtClean="0">
              <a:latin typeface="Bradley Hand ITC" pitchFamily="66" charset="0"/>
            </a:endParaRPr>
          </a:p>
          <a:p>
            <a:pPr>
              <a:buFont typeface="Arial" pitchFamily="34" charset="0"/>
              <a:buChar char="•"/>
            </a:pPr>
            <a:endParaRPr lang="en-US" sz="2000" b="0" dirty="0" smtClean="0">
              <a:latin typeface="Bradley Hand ITC" pitchFamily="66" charset="0"/>
            </a:endParaRPr>
          </a:p>
          <a:p>
            <a:pPr>
              <a:buFont typeface="Arial" pitchFamily="34" charset="0"/>
              <a:buChar char="•"/>
            </a:pPr>
            <a:endParaRPr lang="en-US" sz="2000" b="0" dirty="0" smtClean="0">
              <a:latin typeface="Bradley Hand ITC" pitchFamily="66" charset="0"/>
            </a:endParaRPr>
          </a:p>
          <a:p>
            <a:pPr marL="0" indent="0"/>
            <a:endParaRPr lang="en-US" sz="2000" b="0" dirty="0" smtClean="0">
              <a:latin typeface="Bradley Hand ITC" pitchFamily="66" charset="0"/>
            </a:endParaRPr>
          </a:p>
          <a:p>
            <a:pPr marL="0" indent="0"/>
            <a:endParaRPr lang="en-US" sz="2000" dirty="0" smtClean="0">
              <a:latin typeface="Bradley Hand ITC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752600"/>
            <a:ext cx="3784600" cy="325141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6502400" y="3810000"/>
            <a:ext cx="2413000" cy="4445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4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289560"/>
            <a:ext cx="7520940" cy="548640"/>
          </a:xfrm>
        </p:spPr>
        <p:txBody>
          <a:bodyPr/>
          <a:lstStyle/>
          <a:p>
            <a:r>
              <a:rPr lang="en-US" b="1" dirty="0">
                <a:latin typeface="Bradley Hand ITC" pitchFamily="66" charset="0"/>
              </a:rPr>
              <a:t>Implementation Architecture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015262"/>
            <a:ext cx="7315200" cy="4013938"/>
          </a:xfrm>
        </p:spPr>
        <p:txBody>
          <a:bodyPr>
            <a:normAutofit/>
          </a:bodyPr>
          <a:lstStyle/>
          <a:p>
            <a:pPr marL="0" indent="0">
              <a:buClr>
                <a:schemeClr val="accent2"/>
              </a:buClr>
            </a:pPr>
            <a:r>
              <a:rPr lang="en-US" sz="2000" b="0" dirty="0" smtClean="0">
                <a:latin typeface="Bradley Hand ITC" pitchFamily="66" charset="0"/>
              </a:rPr>
              <a:t>Locally Managed Policies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 smtClean="0">
                <a:latin typeface="Bradley Hand ITC" pitchFamily="66" charset="0"/>
              </a:rPr>
              <a:t>On Demand </a:t>
            </a:r>
          </a:p>
          <a:p>
            <a:pPr lvl="3">
              <a:buFont typeface="Arial" pitchFamily="34" charset="0"/>
              <a:buChar char="•"/>
            </a:pPr>
            <a:r>
              <a:rPr lang="en-US" sz="1800" dirty="0" smtClean="0">
                <a:latin typeface="Bradley Hand ITC" pitchFamily="66" charset="0"/>
              </a:rPr>
              <a:t>SSMS &gt; Object Explorer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 smtClean="0">
                <a:latin typeface="Bradley Hand ITC" pitchFamily="66" charset="0"/>
              </a:rPr>
              <a:t>On Schedule </a:t>
            </a:r>
          </a:p>
          <a:p>
            <a:pPr lvl="3">
              <a:buFont typeface="Arial" pitchFamily="34" charset="0"/>
              <a:buChar char="•"/>
            </a:pPr>
            <a:r>
              <a:rPr lang="en-US" sz="1800" dirty="0" smtClean="0">
                <a:latin typeface="Bradley Hand ITC" pitchFamily="66" charset="0"/>
              </a:rPr>
              <a:t>Policy Properties</a:t>
            </a:r>
          </a:p>
          <a:p>
            <a:pPr lvl="2">
              <a:buFont typeface="Arial" pitchFamily="34" charset="0"/>
              <a:buChar char="•"/>
            </a:pPr>
            <a:r>
              <a:rPr lang="en-US" sz="2000" b="0" dirty="0" smtClean="0">
                <a:latin typeface="Bradley Hand ITC" pitchFamily="66" charset="0"/>
              </a:rPr>
              <a:t>On Change: Prevent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 smtClean="0">
                <a:latin typeface="Bradley Hand ITC" pitchFamily="66" charset="0"/>
              </a:rPr>
              <a:t>On Change: Log Only</a:t>
            </a:r>
            <a:endParaRPr lang="en-US" sz="2000" b="0" dirty="0" smtClean="0">
              <a:latin typeface="Bradley Hand ITC" pitchFamily="66" charset="0"/>
            </a:endParaRPr>
          </a:p>
          <a:p>
            <a:pPr>
              <a:buFont typeface="Arial" pitchFamily="34" charset="0"/>
              <a:buChar char="•"/>
            </a:pPr>
            <a:endParaRPr lang="en-US" sz="2000" b="0" dirty="0" smtClean="0">
              <a:latin typeface="Bradley Hand ITC" pitchFamily="66" charset="0"/>
            </a:endParaRPr>
          </a:p>
          <a:p>
            <a:pPr>
              <a:buFont typeface="Arial" pitchFamily="34" charset="0"/>
              <a:buChar char="•"/>
            </a:pPr>
            <a:endParaRPr lang="en-US" sz="2000" b="0" dirty="0" smtClean="0">
              <a:latin typeface="Bradley Hand ITC" pitchFamily="66" charset="0"/>
            </a:endParaRPr>
          </a:p>
          <a:p>
            <a:pPr>
              <a:buFont typeface="Arial" pitchFamily="34" charset="0"/>
              <a:buChar char="•"/>
            </a:pPr>
            <a:endParaRPr lang="en-US" sz="2000" b="0" dirty="0" smtClean="0">
              <a:latin typeface="Bradley Hand ITC" pitchFamily="66" charset="0"/>
            </a:endParaRPr>
          </a:p>
          <a:p>
            <a:pPr marL="0" indent="0"/>
            <a:endParaRPr lang="en-US" sz="2000" b="0" dirty="0" smtClean="0">
              <a:latin typeface="Bradley Hand ITC" pitchFamily="66" charset="0"/>
            </a:endParaRPr>
          </a:p>
          <a:p>
            <a:pPr marL="0" indent="0"/>
            <a:endParaRPr lang="en-US" sz="2000" dirty="0" smtClean="0">
              <a:latin typeface="Bradley Hand ITC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707561"/>
            <a:ext cx="3784600" cy="3245439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502400" y="3975100"/>
            <a:ext cx="2413000" cy="5969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5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289560"/>
            <a:ext cx="7520940" cy="548640"/>
          </a:xfrm>
        </p:spPr>
        <p:txBody>
          <a:bodyPr/>
          <a:lstStyle/>
          <a:p>
            <a:r>
              <a:rPr lang="en-US" b="1" dirty="0">
                <a:latin typeface="Bradley Hand ITC" pitchFamily="66" charset="0"/>
              </a:rPr>
              <a:t>Implementation Architecture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015262"/>
            <a:ext cx="7315200" cy="4013938"/>
          </a:xfrm>
        </p:spPr>
        <p:txBody>
          <a:bodyPr>
            <a:normAutofit/>
          </a:bodyPr>
          <a:lstStyle/>
          <a:p>
            <a:pPr marL="0" indent="0">
              <a:buClr>
                <a:schemeClr val="accent2"/>
              </a:buClr>
            </a:pPr>
            <a:r>
              <a:rPr lang="en-US" sz="2000" b="0" dirty="0" smtClean="0">
                <a:latin typeface="Bradley Hand ITC" pitchFamily="66" charset="0"/>
              </a:rPr>
              <a:t>Central Management Server (CMS)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 smtClean="0">
                <a:latin typeface="Bradley Hand ITC" pitchFamily="66" charset="0"/>
              </a:rPr>
              <a:t>On Demand – All registered servers </a:t>
            </a:r>
          </a:p>
          <a:p>
            <a:pPr lvl="3">
              <a:buFont typeface="Arial" pitchFamily="34" charset="0"/>
              <a:buChar char="•"/>
            </a:pPr>
            <a:r>
              <a:rPr lang="en-US" sz="1800" dirty="0" smtClean="0">
                <a:latin typeface="Bradley Hand ITC" pitchFamily="66" charset="0"/>
              </a:rPr>
              <a:t>SSMS &gt; Registered Servers</a:t>
            </a:r>
            <a:endParaRPr lang="en-US" sz="1800" dirty="0">
              <a:latin typeface="Bradley Hand ITC" pitchFamily="66" charset="0"/>
            </a:endParaRPr>
          </a:p>
          <a:p>
            <a:pPr marL="0" indent="0">
              <a:buClr>
                <a:schemeClr val="accent2"/>
              </a:buClr>
            </a:pPr>
            <a:endParaRPr lang="en-US" sz="2000" b="0" dirty="0" smtClean="0">
              <a:latin typeface="Bradley Hand ITC" pitchFamily="66" charset="0"/>
            </a:endParaRPr>
          </a:p>
          <a:p>
            <a:pPr>
              <a:buFont typeface="Arial" pitchFamily="34" charset="0"/>
              <a:buChar char="•"/>
            </a:pPr>
            <a:endParaRPr lang="en-US" sz="2000" b="0" dirty="0" smtClean="0">
              <a:latin typeface="Bradley Hand ITC" pitchFamily="66" charset="0"/>
            </a:endParaRPr>
          </a:p>
          <a:p>
            <a:pPr>
              <a:buFont typeface="Arial" pitchFamily="34" charset="0"/>
              <a:buChar char="•"/>
            </a:pPr>
            <a:endParaRPr lang="en-US" sz="2000" b="0" dirty="0" smtClean="0">
              <a:latin typeface="Bradley Hand ITC" pitchFamily="66" charset="0"/>
            </a:endParaRPr>
          </a:p>
          <a:p>
            <a:pPr>
              <a:buFont typeface="Arial" pitchFamily="34" charset="0"/>
              <a:buChar char="•"/>
            </a:pPr>
            <a:endParaRPr lang="en-US" sz="2000" b="0" dirty="0" smtClean="0">
              <a:latin typeface="Bradley Hand ITC" pitchFamily="66" charset="0"/>
            </a:endParaRPr>
          </a:p>
          <a:p>
            <a:pPr>
              <a:buFont typeface="Arial" pitchFamily="34" charset="0"/>
              <a:buChar char="•"/>
            </a:pPr>
            <a:endParaRPr lang="en-US" sz="2000" b="0" dirty="0" smtClean="0">
              <a:latin typeface="Bradley Hand ITC" pitchFamily="66" charset="0"/>
            </a:endParaRPr>
          </a:p>
          <a:p>
            <a:pPr marL="0" indent="0"/>
            <a:endParaRPr lang="en-US" sz="2000" b="0" dirty="0" smtClean="0">
              <a:latin typeface="Bradley Hand ITC" pitchFamily="66" charset="0"/>
            </a:endParaRPr>
          </a:p>
          <a:p>
            <a:pPr marL="0" indent="0"/>
            <a:endParaRPr lang="en-US" sz="2000" dirty="0" smtClean="0">
              <a:latin typeface="Bradley Hand ITC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926" y="1295400"/>
            <a:ext cx="3673474" cy="365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6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947" y="101600"/>
            <a:ext cx="6509553" cy="488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1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289560"/>
            <a:ext cx="7520940" cy="548640"/>
          </a:xfrm>
        </p:spPr>
        <p:txBody>
          <a:bodyPr/>
          <a:lstStyle/>
          <a:p>
            <a:r>
              <a:rPr lang="en-US" b="1" dirty="0" smtClean="0">
                <a:latin typeface="Bradley Hand ITC" pitchFamily="66" charset="0"/>
              </a:rPr>
              <a:t>Potential policies &amp; Uses</a:t>
            </a:r>
            <a:endParaRPr lang="en-US" b="1" dirty="0">
              <a:latin typeface="Bradley Hand ITC" pitchFamily="66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66800" y="1015262"/>
            <a:ext cx="2971800" cy="2718538"/>
          </a:xfrm>
        </p:spPr>
        <p:txBody>
          <a:bodyPr>
            <a:noAutofit/>
          </a:bodyPr>
          <a:lstStyle/>
          <a:p>
            <a:pPr>
              <a:buClr>
                <a:schemeClr val="accent2"/>
              </a:buClr>
              <a:buFont typeface="Arial" pitchFamily="34" charset="0"/>
              <a:buChar char="•"/>
            </a:pPr>
            <a:r>
              <a:rPr lang="en-US" b="0" dirty="0" smtClean="0">
                <a:latin typeface="Bradley Hand ITC" pitchFamily="66" charset="0"/>
              </a:rPr>
              <a:t>Auto </a:t>
            </a:r>
            <a:r>
              <a:rPr lang="en-US" b="0" dirty="0">
                <a:latin typeface="Bradley Hand ITC" pitchFamily="66" charset="0"/>
              </a:rPr>
              <a:t>Shrink Disabled </a:t>
            </a:r>
          </a:p>
          <a:p>
            <a:pPr>
              <a:buClr>
                <a:schemeClr val="accent2"/>
              </a:buClr>
              <a:buFont typeface="Arial" pitchFamily="34" charset="0"/>
              <a:buChar char="•"/>
            </a:pPr>
            <a:r>
              <a:rPr lang="en-US" b="0" dirty="0" smtClean="0">
                <a:latin typeface="Bradley Hand ITC" pitchFamily="66" charset="0"/>
              </a:rPr>
              <a:t>Authentication </a:t>
            </a:r>
            <a:r>
              <a:rPr lang="en-US" b="0" dirty="0">
                <a:latin typeface="Bradley Hand ITC" pitchFamily="66" charset="0"/>
              </a:rPr>
              <a:t>Mode </a:t>
            </a:r>
          </a:p>
          <a:p>
            <a:pPr>
              <a:buClr>
                <a:schemeClr val="accent2"/>
              </a:buClr>
              <a:buFont typeface="Arial" pitchFamily="34" charset="0"/>
              <a:buChar char="•"/>
            </a:pPr>
            <a:r>
              <a:rPr lang="en-US" b="0" dirty="0" smtClean="0">
                <a:latin typeface="Bradley Hand ITC" pitchFamily="66" charset="0"/>
              </a:rPr>
              <a:t>SQL </a:t>
            </a:r>
            <a:r>
              <a:rPr lang="en-US" b="0" dirty="0">
                <a:latin typeface="Bradley Hand ITC" pitchFamily="66" charset="0"/>
              </a:rPr>
              <a:t>Password Expiration </a:t>
            </a:r>
          </a:p>
          <a:p>
            <a:pPr>
              <a:buClr>
                <a:schemeClr val="accent2"/>
              </a:buClr>
              <a:buFont typeface="Arial" pitchFamily="34" charset="0"/>
              <a:buChar char="•"/>
            </a:pPr>
            <a:r>
              <a:rPr lang="en-US" b="0" dirty="0" smtClean="0">
                <a:latin typeface="Bradley Hand ITC" pitchFamily="66" charset="0"/>
              </a:rPr>
              <a:t>SQL </a:t>
            </a:r>
            <a:r>
              <a:rPr lang="en-US" b="0" dirty="0">
                <a:latin typeface="Bradley Hand ITC" pitchFamily="66" charset="0"/>
              </a:rPr>
              <a:t>Password Policy </a:t>
            </a:r>
          </a:p>
          <a:p>
            <a:pPr>
              <a:buClr>
                <a:schemeClr val="accent2"/>
              </a:buClr>
              <a:buFont typeface="Arial" pitchFamily="34" charset="0"/>
              <a:buChar char="•"/>
            </a:pPr>
            <a:r>
              <a:rPr lang="en-US" b="0" dirty="0" smtClean="0">
                <a:latin typeface="Bradley Hand ITC" pitchFamily="66" charset="0"/>
              </a:rPr>
              <a:t>Guest </a:t>
            </a:r>
            <a:r>
              <a:rPr lang="en-US" b="0" dirty="0">
                <a:latin typeface="Bradley Hand ITC" pitchFamily="66" charset="0"/>
              </a:rPr>
              <a:t>Permissions </a:t>
            </a:r>
          </a:p>
          <a:p>
            <a:pPr>
              <a:buClr>
                <a:schemeClr val="accent2"/>
              </a:buClr>
              <a:buFont typeface="Arial" pitchFamily="34" charset="0"/>
              <a:buChar char="•"/>
            </a:pPr>
            <a:r>
              <a:rPr lang="en-US" b="0" dirty="0" smtClean="0">
                <a:latin typeface="Bradley Hand ITC" pitchFamily="66" charset="0"/>
              </a:rPr>
              <a:t>Last </a:t>
            </a:r>
            <a:r>
              <a:rPr lang="en-US" b="0" dirty="0">
                <a:latin typeface="Bradley Hand ITC" pitchFamily="66" charset="0"/>
              </a:rPr>
              <a:t>Backup Time </a:t>
            </a:r>
          </a:p>
          <a:p>
            <a:pPr>
              <a:buClr>
                <a:schemeClr val="accent2"/>
              </a:buClr>
              <a:buFont typeface="Arial" pitchFamily="34" charset="0"/>
              <a:buChar char="•"/>
            </a:pPr>
            <a:r>
              <a:rPr lang="en-US" b="0" dirty="0" smtClean="0">
                <a:latin typeface="Bradley Hand ITC" pitchFamily="66" charset="0"/>
              </a:rPr>
              <a:t>Enforce </a:t>
            </a:r>
            <a:r>
              <a:rPr lang="en-US" b="0" dirty="0">
                <a:latin typeface="Bradley Hand ITC" pitchFamily="66" charset="0"/>
              </a:rPr>
              <a:t>Naming Convention </a:t>
            </a:r>
          </a:p>
          <a:p>
            <a:pPr>
              <a:buClr>
                <a:schemeClr val="accent2"/>
              </a:buClr>
              <a:buFont typeface="Arial" pitchFamily="34" charset="0"/>
              <a:buChar char="•"/>
            </a:pPr>
            <a:r>
              <a:rPr lang="en-US" b="0" dirty="0" smtClean="0">
                <a:latin typeface="Bradley Hand ITC" pitchFamily="66" charset="0"/>
              </a:rPr>
              <a:t>Database Compatibility Level </a:t>
            </a:r>
          </a:p>
          <a:p>
            <a:pPr>
              <a:buFont typeface="Arial" pitchFamily="34" charset="0"/>
              <a:buChar char="•"/>
            </a:pPr>
            <a:endParaRPr lang="en-US" b="0" dirty="0" smtClean="0">
              <a:latin typeface="Bradley Hand ITC" pitchFamily="66" charset="0"/>
            </a:endParaRPr>
          </a:p>
          <a:p>
            <a:pPr marL="0" indent="0"/>
            <a:endParaRPr lang="en-US" b="0" dirty="0" smtClean="0">
              <a:latin typeface="Bradley Hand ITC" pitchFamily="66" charset="0"/>
            </a:endParaRPr>
          </a:p>
          <a:p>
            <a:pPr marL="0" indent="0"/>
            <a:endParaRPr lang="en-US" dirty="0" smtClean="0">
              <a:latin typeface="Bradley Hand ITC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43400" y="1015262"/>
            <a:ext cx="4572000" cy="27185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  <a:buFont typeface="Arial" pitchFamily="34" charset="0"/>
              <a:buChar char="•"/>
            </a:pPr>
            <a:r>
              <a:rPr lang="en-US" b="0" dirty="0" smtClean="0">
                <a:latin typeface="Bradley Hand ITC" pitchFamily="66" charset="0"/>
              </a:rPr>
              <a:t>Database Encryption </a:t>
            </a:r>
          </a:p>
          <a:p>
            <a:pPr>
              <a:buClr>
                <a:schemeClr val="accent2"/>
              </a:buClr>
              <a:buFont typeface="Arial" pitchFamily="34" charset="0"/>
              <a:buChar char="•"/>
            </a:pPr>
            <a:r>
              <a:rPr lang="en-US" b="0" dirty="0" smtClean="0">
                <a:latin typeface="Bradley Hand ITC" pitchFamily="66" charset="0"/>
              </a:rPr>
              <a:t>Is Trustworthy Option </a:t>
            </a:r>
          </a:p>
          <a:p>
            <a:pPr>
              <a:buClr>
                <a:schemeClr val="accent2"/>
              </a:buClr>
              <a:buFont typeface="Arial" pitchFamily="34" charset="0"/>
              <a:buChar char="•"/>
            </a:pPr>
            <a:r>
              <a:rPr lang="en-US" b="0" dirty="0" smtClean="0">
                <a:latin typeface="Bradley Hand ITC" pitchFamily="66" charset="0"/>
              </a:rPr>
              <a:t>Login Auditing </a:t>
            </a:r>
          </a:p>
          <a:p>
            <a:pPr>
              <a:buClr>
                <a:schemeClr val="accent2"/>
              </a:buClr>
              <a:buFont typeface="Arial" pitchFamily="34" charset="0"/>
              <a:buChar char="•"/>
            </a:pPr>
            <a:r>
              <a:rPr lang="en-US" b="0" dirty="0" smtClean="0">
                <a:latin typeface="Bradley Hand ITC" pitchFamily="66" charset="0"/>
              </a:rPr>
              <a:t>Database Mail Enabled </a:t>
            </a:r>
          </a:p>
          <a:p>
            <a:pPr>
              <a:buClr>
                <a:schemeClr val="accent2"/>
              </a:buClr>
              <a:buFont typeface="Arial" pitchFamily="34" charset="0"/>
              <a:buChar char="•"/>
            </a:pPr>
            <a:r>
              <a:rPr lang="en-US" b="0" dirty="0" smtClean="0">
                <a:latin typeface="Bradley Hand ITC" pitchFamily="66" charset="0"/>
              </a:rPr>
              <a:t>Extended Stored Procedures Disabled </a:t>
            </a:r>
          </a:p>
          <a:p>
            <a:pPr>
              <a:buClr>
                <a:schemeClr val="accent2"/>
              </a:buClr>
              <a:buFont typeface="Arial" pitchFamily="34" charset="0"/>
              <a:buChar char="•"/>
            </a:pPr>
            <a:r>
              <a:rPr lang="en-US" b="0" dirty="0" smtClean="0">
                <a:latin typeface="Bradley Hand ITC" pitchFamily="66" charset="0"/>
              </a:rPr>
              <a:t>Backup Compression </a:t>
            </a:r>
          </a:p>
          <a:p>
            <a:pPr>
              <a:buClr>
                <a:schemeClr val="accent2"/>
              </a:buClr>
              <a:buFont typeface="Arial" pitchFamily="34" charset="0"/>
              <a:buChar char="•"/>
            </a:pPr>
            <a:r>
              <a:rPr lang="en-US" b="0" dirty="0" smtClean="0">
                <a:latin typeface="Bradley Hand ITC" pitchFamily="66" charset="0"/>
              </a:rPr>
              <a:t>Agent jobs have notification on failure </a:t>
            </a:r>
          </a:p>
          <a:p>
            <a:pPr>
              <a:buClr>
                <a:schemeClr val="accent2"/>
              </a:buClr>
              <a:buFont typeface="Arial" pitchFamily="34" charset="0"/>
              <a:buChar char="•"/>
            </a:pPr>
            <a:r>
              <a:rPr lang="en-US" b="0" dirty="0" smtClean="0">
                <a:latin typeface="Bradley Hand ITC" pitchFamily="66" charset="0"/>
              </a:rPr>
              <a:t>Monitor SQL Agent Jobs </a:t>
            </a:r>
          </a:p>
          <a:p>
            <a:pPr marL="0" indent="0">
              <a:buClr>
                <a:schemeClr val="accent2"/>
              </a:buClr>
            </a:pPr>
            <a:endParaRPr lang="en-US" b="0" dirty="0" smtClean="0">
              <a:latin typeface="Bradley Hand ITC" pitchFamily="66" charset="0"/>
            </a:endParaRPr>
          </a:p>
          <a:p>
            <a:pPr marL="0" indent="0">
              <a:buClr>
                <a:schemeClr val="accent2"/>
              </a:buClr>
            </a:pPr>
            <a:endParaRPr lang="en-US" b="0" dirty="0" smtClean="0">
              <a:latin typeface="Bradley Hand ITC" pitchFamily="66" charset="0"/>
            </a:endParaRPr>
          </a:p>
          <a:p>
            <a:pPr>
              <a:buFont typeface="Arial" pitchFamily="34" charset="0"/>
              <a:buChar char="•"/>
            </a:pPr>
            <a:endParaRPr lang="en-US" b="0" dirty="0" smtClean="0">
              <a:latin typeface="Bradley Hand ITC" pitchFamily="66" charset="0"/>
            </a:endParaRPr>
          </a:p>
          <a:p>
            <a:pPr>
              <a:buFont typeface="Arial" pitchFamily="34" charset="0"/>
              <a:buChar char="•"/>
            </a:pPr>
            <a:endParaRPr lang="en-US" b="0" dirty="0" smtClean="0">
              <a:latin typeface="Bradley Hand ITC" pitchFamily="66" charset="0"/>
            </a:endParaRPr>
          </a:p>
          <a:p>
            <a:pPr>
              <a:buFont typeface="Arial" pitchFamily="34" charset="0"/>
              <a:buChar char="•"/>
            </a:pPr>
            <a:endParaRPr lang="en-US" b="0" dirty="0" smtClean="0">
              <a:latin typeface="Bradley Hand ITC" pitchFamily="66" charset="0"/>
            </a:endParaRPr>
          </a:p>
          <a:p>
            <a:pPr>
              <a:buFont typeface="Arial" pitchFamily="34" charset="0"/>
              <a:buChar char="•"/>
            </a:pPr>
            <a:endParaRPr lang="en-US" b="0" dirty="0" smtClean="0">
              <a:latin typeface="Bradley Hand ITC" pitchFamily="66" charset="0"/>
            </a:endParaRPr>
          </a:p>
          <a:p>
            <a:pPr marL="0" indent="0"/>
            <a:endParaRPr lang="en-US" b="0" dirty="0" smtClean="0">
              <a:latin typeface="Bradley Hand ITC" pitchFamily="66" charset="0"/>
            </a:endParaRPr>
          </a:p>
          <a:p>
            <a:pPr marL="0" indent="0"/>
            <a:endParaRPr lang="en-US" dirty="0" smtClean="0">
              <a:latin typeface="Bradley Hand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12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89560"/>
            <a:ext cx="7520940" cy="548640"/>
          </a:xfrm>
        </p:spPr>
        <p:txBody>
          <a:bodyPr/>
          <a:lstStyle/>
          <a:p>
            <a:r>
              <a:rPr lang="en-US" b="1" dirty="0" smtClean="0">
                <a:latin typeface="Bradley Hand ITC" pitchFamily="66" charset="0"/>
              </a:rPr>
              <a:t>Links/Scripts</a:t>
            </a:r>
            <a:endParaRPr lang="en-US" b="1" dirty="0">
              <a:latin typeface="Bradley Hand ITC" pitchFamily="66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199" y="914400"/>
            <a:ext cx="7701703" cy="4343400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Clr>
                <a:schemeClr val="accent2"/>
              </a:buClr>
            </a:pPr>
            <a:r>
              <a:rPr lang="en-US" b="0" dirty="0" smtClean="0">
                <a:latin typeface="Bradley Hand ITC" pitchFamily="66" charset="0"/>
              </a:rPr>
              <a:t>Books Online:</a:t>
            </a:r>
            <a:endParaRPr lang="en-US" b="0" dirty="0" smtClean="0">
              <a:latin typeface="Bradley Hand ITC" pitchFamily="66" charset="0"/>
              <a:hlinkClick r:id="rId2"/>
            </a:endParaRPr>
          </a:p>
          <a:p>
            <a:pPr lvl="2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>
                <a:latin typeface="Bradley Hand ITC" pitchFamily="66" charset="0"/>
              </a:rPr>
              <a:t>http://</a:t>
            </a:r>
            <a:r>
              <a:rPr lang="en-US" dirty="0" smtClean="0">
                <a:latin typeface="Bradley Hand ITC" pitchFamily="66" charset="0"/>
              </a:rPr>
              <a:t>msdn.microsoft.com/en-us/library/bb510667.aspx</a:t>
            </a:r>
          </a:p>
          <a:p>
            <a:pPr lvl="2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>
                <a:latin typeface="Bradley Hand ITC" pitchFamily="66" charset="0"/>
              </a:rPr>
              <a:t>http://blogs.msdn.com/b/sqlpbm/</a:t>
            </a:r>
            <a:endParaRPr lang="en-US" dirty="0" smtClean="0">
              <a:latin typeface="Bradley Hand ITC" pitchFamily="66" charset="0"/>
            </a:endParaRPr>
          </a:p>
          <a:p>
            <a:pPr marL="0" indent="0">
              <a:spcBef>
                <a:spcPts val="0"/>
              </a:spcBef>
              <a:buClr>
                <a:schemeClr val="accent2"/>
              </a:buClr>
            </a:pPr>
            <a:endParaRPr lang="en-US" b="0" dirty="0" smtClean="0">
              <a:latin typeface="Bradley Hand ITC" pitchFamily="66" charset="0"/>
            </a:endParaRPr>
          </a:p>
          <a:p>
            <a:pPr marL="0" indent="0">
              <a:spcBef>
                <a:spcPts val="0"/>
              </a:spcBef>
              <a:buClr>
                <a:schemeClr val="accent2"/>
              </a:buClr>
            </a:pPr>
            <a:r>
              <a:rPr lang="en-US" b="0" dirty="0" smtClean="0">
                <a:latin typeface="Bradley Hand ITC" pitchFamily="66" charset="0"/>
              </a:rPr>
              <a:t>Jens </a:t>
            </a:r>
            <a:r>
              <a:rPr lang="en-US" b="0" dirty="0" err="1" smtClean="0">
                <a:latin typeface="Bradley Hand ITC" pitchFamily="66" charset="0"/>
              </a:rPr>
              <a:t>Suessmeyer</a:t>
            </a:r>
            <a:endParaRPr lang="en-US" b="0" dirty="0" smtClean="0">
              <a:latin typeface="Bradley Hand ITC" pitchFamily="66" charset="0"/>
            </a:endParaRPr>
          </a:p>
          <a:p>
            <a:pPr lvl="2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 smtClean="0">
                <a:latin typeface="Bradley Hand ITC" pitchFamily="66" charset="0"/>
              </a:rPr>
              <a:t>http</a:t>
            </a:r>
            <a:r>
              <a:rPr lang="en-US" dirty="0">
                <a:latin typeface="Bradley Hand ITC" pitchFamily="66" charset="0"/>
              </a:rPr>
              <a:t>://</a:t>
            </a:r>
            <a:r>
              <a:rPr lang="en-US" dirty="0" smtClean="0">
                <a:latin typeface="Bradley Hand ITC" pitchFamily="66" charset="0"/>
              </a:rPr>
              <a:t>blogs.msdn.com/b/jenss/archive/2009/04/18/getting-a-list-of-all-facets-and-its-properties.aspx</a:t>
            </a:r>
          </a:p>
          <a:p>
            <a:pPr marL="0" indent="0">
              <a:spcBef>
                <a:spcPts val="0"/>
              </a:spcBef>
              <a:buClr>
                <a:schemeClr val="accent2"/>
              </a:buClr>
            </a:pPr>
            <a:endParaRPr lang="en-US" b="0" dirty="0" smtClean="0">
              <a:latin typeface="Bradley Hand ITC" pitchFamily="66" charset="0"/>
            </a:endParaRPr>
          </a:p>
          <a:p>
            <a:pPr marL="0" indent="0">
              <a:spcBef>
                <a:spcPts val="0"/>
              </a:spcBef>
              <a:buClr>
                <a:schemeClr val="accent2"/>
              </a:buClr>
            </a:pPr>
            <a:r>
              <a:rPr lang="en-US" b="0" dirty="0" smtClean="0">
                <a:latin typeface="Bradley Hand ITC" pitchFamily="66" charset="0"/>
              </a:rPr>
              <a:t>Colin </a:t>
            </a:r>
            <a:r>
              <a:rPr lang="en-US" b="0" dirty="0" err="1" smtClean="0">
                <a:latin typeface="Bradley Hand ITC" pitchFamily="66" charset="0"/>
              </a:rPr>
              <a:t>Stasuik</a:t>
            </a:r>
            <a:r>
              <a:rPr lang="en-US" b="0" dirty="0" smtClean="0">
                <a:latin typeface="Bradley Hand ITC" pitchFamily="66" charset="0"/>
              </a:rPr>
              <a:t>: </a:t>
            </a:r>
          </a:p>
          <a:p>
            <a:pPr lvl="2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 smtClean="0">
                <a:latin typeface="Bradley Hand ITC" pitchFamily="66" charset="0"/>
              </a:rPr>
              <a:t>Author: Pro </a:t>
            </a:r>
            <a:r>
              <a:rPr lang="en-US" dirty="0">
                <a:latin typeface="Bradley Hand ITC" pitchFamily="66" charset="0"/>
              </a:rPr>
              <a:t>SQL Server Policy Based </a:t>
            </a:r>
            <a:r>
              <a:rPr lang="en-US" dirty="0" smtClean="0">
                <a:latin typeface="Bradley Hand ITC" pitchFamily="66" charset="0"/>
              </a:rPr>
              <a:t>Management</a:t>
            </a:r>
          </a:p>
          <a:p>
            <a:pPr lvl="2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 smtClean="0">
                <a:latin typeface="Bradley Hand ITC" pitchFamily="66" charset="0"/>
              </a:rPr>
              <a:t>Twitter: @</a:t>
            </a:r>
            <a:r>
              <a:rPr lang="en-US" dirty="0" err="1" smtClean="0">
                <a:latin typeface="Bradley Hand ITC" pitchFamily="66" charset="0"/>
              </a:rPr>
              <a:t>ColinStasiuk</a:t>
            </a:r>
            <a:endParaRPr lang="en-US" dirty="0" smtClean="0">
              <a:latin typeface="Bradley Hand ITC" pitchFamily="66" charset="0"/>
            </a:endParaRPr>
          </a:p>
          <a:p>
            <a:pPr lvl="2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>
                <a:latin typeface="Bradley Hand ITC" pitchFamily="66" charset="0"/>
                <a:hlinkClick r:id="rId3"/>
              </a:rPr>
              <a:t>http://benchmarkitconsulting.com</a:t>
            </a:r>
            <a:r>
              <a:rPr lang="en-US" dirty="0" smtClean="0">
                <a:latin typeface="Bradley Hand ITC" pitchFamily="66" charset="0"/>
                <a:hlinkClick r:id="rId3"/>
              </a:rPr>
              <a:t>/</a:t>
            </a:r>
            <a:endParaRPr lang="en-US" dirty="0" smtClean="0">
              <a:latin typeface="Bradley Hand ITC" pitchFamily="66" charset="0"/>
            </a:endParaRPr>
          </a:p>
          <a:p>
            <a:pPr marL="0" lvl="1" indent="0">
              <a:spcBef>
                <a:spcPts val="0"/>
              </a:spcBef>
              <a:buNone/>
            </a:pPr>
            <a:endParaRPr lang="en-US" dirty="0" smtClean="0">
              <a:latin typeface="Bradley Hand ITC" pitchFamily="66" charset="0"/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en-US" dirty="0">
                <a:latin typeface="Bradley Hand ITC" pitchFamily="66" charset="0"/>
              </a:rPr>
              <a:t>Ryan Adams</a:t>
            </a:r>
          </a:p>
          <a:p>
            <a:pPr lvl="2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>
                <a:latin typeface="Bradley Hand ITC" pitchFamily="66" charset="0"/>
                <a:hlinkClick r:id="rId4"/>
              </a:rPr>
              <a:t>http://www.ryanjadams.com/</a:t>
            </a:r>
            <a:endParaRPr lang="en-US" dirty="0">
              <a:latin typeface="Bradley Hand ITC" pitchFamily="66" charset="0"/>
            </a:endParaRPr>
          </a:p>
          <a:p>
            <a:pPr lvl="2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>
                <a:latin typeface="Bradley Hand ITC" pitchFamily="66" charset="0"/>
              </a:rPr>
              <a:t>Policy-Based Management White Paper (</a:t>
            </a:r>
            <a:r>
              <a:rPr lang="en-US" dirty="0">
                <a:latin typeface="Bradley Hand ITC" pitchFamily="66" charset="0"/>
                <a:hlinkClick r:id="rId5"/>
              </a:rPr>
              <a:t>http://www.ryanjadams.com/2014/04/policy-based-management-white-paper/#axzz34GR4BaDi</a:t>
            </a:r>
            <a:r>
              <a:rPr lang="en-US" dirty="0">
                <a:latin typeface="Bradley Hand ITC" pitchFamily="66" charset="0"/>
              </a:rPr>
              <a:t>)</a:t>
            </a:r>
          </a:p>
          <a:p>
            <a:pPr lvl="2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>
                <a:latin typeface="Bradley Hand ITC" pitchFamily="66" charset="0"/>
              </a:rPr>
              <a:t>CMS White Paper (</a:t>
            </a:r>
            <a:r>
              <a:rPr lang="en-US" dirty="0">
                <a:latin typeface="Bradley Hand ITC" pitchFamily="66" charset="0"/>
                <a:hlinkClick r:id="rId6"/>
              </a:rPr>
              <a:t>http://www.ryanjadams.com/2014/04/central-management-server-white-paper/#axzz34GQwozzW</a:t>
            </a:r>
            <a:r>
              <a:rPr lang="en-US" dirty="0">
                <a:latin typeface="Bradley Hand ITC" pitchFamily="66" charset="0"/>
              </a:rPr>
              <a:t>)</a:t>
            </a:r>
          </a:p>
          <a:p>
            <a:pPr marL="0" lvl="1" indent="0">
              <a:spcBef>
                <a:spcPts val="0"/>
              </a:spcBef>
              <a:buNone/>
            </a:pPr>
            <a:endParaRPr lang="en-US" dirty="0" smtClean="0">
              <a:latin typeface="Bradley Hand ITC" pitchFamily="66" charset="0"/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en-US" dirty="0" smtClean="0">
                <a:latin typeface="Bradley Hand ITC" pitchFamily="66" charset="0"/>
              </a:rPr>
              <a:t>Enterprise Policy Management</a:t>
            </a:r>
          </a:p>
          <a:p>
            <a:pPr lvl="2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>
                <a:latin typeface="Bradley Hand ITC" pitchFamily="66" charset="0"/>
                <a:hlinkClick r:id="rId7"/>
              </a:rPr>
              <a:t>http://epmframework.codeplex.com</a:t>
            </a:r>
            <a:r>
              <a:rPr lang="en-US" dirty="0" smtClean="0">
                <a:latin typeface="Bradley Hand ITC" pitchFamily="66" charset="0"/>
                <a:hlinkClick r:id="rId7"/>
              </a:rPr>
              <a:t>/</a:t>
            </a:r>
            <a:r>
              <a:rPr lang="en-US" dirty="0" smtClean="0">
                <a:latin typeface="Bradley Hand ITC" pitchFamily="66" charset="0"/>
              </a:rPr>
              <a:t> </a:t>
            </a:r>
          </a:p>
        </p:txBody>
      </p:sp>
      <p:pic>
        <p:nvPicPr>
          <p:cNvPr id="4098" name="Picture 2" descr="C:\Users\U241104\Desktop\PBM_Book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930" y="2286001"/>
            <a:ext cx="99467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41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09500" y="990600"/>
            <a:ext cx="7520940" cy="3200400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en-US" sz="4000" b="1" dirty="0" smtClean="0">
                <a:latin typeface="Bradley Hand ITC" pitchFamily="66" charset="0"/>
              </a:rPr>
              <a:t>Thanks Everyone</a:t>
            </a:r>
            <a:r>
              <a:rPr lang="en-US" dirty="0" smtClean="0">
                <a:latin typeface="Bradley Hand ITC" pitchFamily="66" charset="0"/>
              </a:rPr>
              <a:t/>
            </a:r>
            <a:br>
              <a:rPr lang="en-US" dirty="0" smtClean="0">
                <a:latin typeface="Bradley Hand ITC" pitchFamily="66" charset="0"/>
              </a:rPr>
            </a:br>
            <a:r>
              <a:rPr lang="en-US" dirty="0" smtClean="0">
                <a:latin typeface="Bradley Hand ITC" pitchFamily="66" charset="0"/>
              </a:rPr>
              <a:t/>
            </a:r>
            <a:br>
              <a:rPr lang="en-US" dirty="0" smtClean="0">
                <a:latin typeface="Bradley Hand ITC" pitchFamily="66" charset="0"/>
              </a:rPr>
            </a:br>
            <a:r>
              <a:rPr lang="en-US" dirty="0" smtClean="0">
                <a:latin typeface="Bradley Hand ITC" pitchFamily="66" charset="0"/>
              </a:rPr>
              <a:t>slide deck is available on SQLSaturday.com</a:t>
            </a:r>
            <a:br>
              <a:rPr lang="en-US" dirty="0" smtClean="0">
                <a:latin typeface="Bradley Hand ITC" pitchFamily="66" charset="0"/>
              </a:rPr>
            </a:br>
            <a:r>
              <a:rPr lang="en-US" dirty="0">
                <a:latin typeface="Bradley Hand ITC" pitchFamily="66" charset="0"/>
              </a:rPr>
              <a:t>&amp;</a:t>
            </a:r>
            <a:r>
              <a:rPr lang="en-US" dirty="0" smtClean="0">
                <a:latin typeface="Bradley Hand ITC" pitchFamily="66" charset="0"/>
              </a:rPr>
              <a:t/>
            </a:r>
            <a:br>
              <a:rPr lang="en-US" dirty="0" smtClean="0">
                <a:latin typeface="Bradley Hand ITC" pitchFamily="66" charset="0"/>
              </a:rPr>
            </a:br>
            <a:r>
              <a:rPr lang="en-US" dirty="0" smtClean="0">
                <a:latin typeface="Bradley Hand ITC" pitchFamily="66" charset="0"/>
              </a:rPr>
              <a:t>Please </a:t>
            </a:r>
            <a:r>
              <a:rPr lang="en-US" dirty="0">
                <a:latin typeface="Bradley Hand ITC" pitchFamily="66" charset="0"/>
              </a:rPr>
              <a:t>complete</a:t>
            </a:r>
            <a:r>
              <a:rPr lang="en-US" dirty="0" smtClean="0">
                <a:latin typeface="Bradley Hand ITC" pitchFamily="66" charset="0"/>
              </a:rPr>
              <a:t> a survey</a:t>
            </a:r>
            <a:endParaRPr lang="en-US" dirty="0">
              <a:latin typeface="Bradley Hand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96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04800"/>
            <a:ext cx="7520940" cy="548640"/>
          </a:xfrm>
        </p:spPr>
        <p:txBody>
          <a:bodyPr/>
          <a:lstStyle/>
          <a:p>
            <a:r>
              <a:rPr lang="en-US" b="1" dirty="0" smtClean="0">
                <a:latin typeface="Bradley Hand ITC" pitchFamily="66" charset="0"/>
              </a:rPr>
              <a:t>Who is this guy?</a:t>
            </a:r>
            <a:endParaRPr lang="en-US" b="1" dirty="0">
              <a:latin typeface="Bradley Hand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990600"/>
            <a:ext cx="7520940" cy="4267200"/>
          </a:xfrm>
        </p:spPr>
        <p:txBody>
          <a:bodyPr>
            <a:normAutofit/>
          </a:bodyPr>
          <a:lstStyle/>
          <a:p>
            <a:r>
              <a:rPr lang="en-US" sz="2000" b="0" dirty="0" smtClean="0">
                <a:latin typeface="Bradley Hand ITC" pitchFamily="66" charset="0"/>
              </a:rPr>
              <a:t>Ryan Brickey</a:t>
            </a:r>
          </a:p>
          <a:p>
            <a:r>
              <a:rPr lang="en-US" b="0" dirty="0" smtClean="0">
                <a:latin typeface="Bradley Hand ITC" pitchFamily="66" charset="0"/>
              </a:rPr>
              <a:t>SQL Saturday speaker</a:t>
            </a:r>
          </a:p>
          <a:p>
            <a:r>
              <a:rPr lang="en-US" b="0" dirty="0" smtClean="0">
                <a:latin typeface="Bradley Hand ITC" pitchFamily="66" charset="0"/>
              </a:rPr>
              <a:t>MCITP: SQL Server Database Administrator 2008 (since 2012)</a:t>
            </a:r>
          </a:p>
          <a:p>
            <a:r>
              <a:rPr lang="en-US" b="0" dirty="0" smtClean="0">
                <a:latin typeface="Bradley Hand ITC" pitchFamily="66" charset="0"/>
              </a:rPr>
              <a:t>Wells Fargo: Database Analyst  (2013 – present)</a:t>
            </a:r>
          </a:p>
          <a:p>
            <a:r>
              <a:rPr lang="en-US" b="0" dirty="0" smtClean="0">
                <a:latin typeface="Bradley Hand ITC" pitchFamily="66" charset="0"/>
              </a:rPr>
              <a:t>SQL Sentry: Software Support Engineer  (2010 – 2013)</a:t>
            </a:r>
          </a:p>
          <a:p>
            <a:r>
              <a:rPr lang="en-US" b="0" dirty="0" smtClean="0">
                <a:latin typeface="Bradley Hand ITC" pitchFamily="66" charset="0"/>
              </a:rPr>
              <a:t>Living Well Health Solutions: Data Analyst (2007 – 2010)</a:t>
            </a:r>
          </a:p>
          <a:p>
            <a:endParaRPr lang="en-US" dirty="0" smtClean="0">
              <a:latin typeface="Bradley Hand ITC" pitchFamily="66" charset="0"/>
            </a:endParaRPr>
          </a:p>
          <a:p>
            <a:pPr>
              <a:spcBef>
                <a:spcPts val="400"/>
              </a:spcBef>
            </a:pPr>
            <a:r>
              <a:rPr lang="en-US" sz="2000" b="0" dirty="0" smtClean="0">
                <a:latin typeface="Bradley Hand ITC" pitchFamily="66" charset="0"/>
              </a:rPr>
              <a:t>Networking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0" dirty="0" smtClean="0">
                <a:latin typeface="Bradley Hand ITC" pitchFamily="66" charset="0"/>
              </a:rPr>
              <a:t>	SQLBrickey</a:t>
            </a:r>
          </a:p>
          <a:p>
            <a:pPr>
              <a:spcBef>
                <a:spcPts val="400"/>
              </a:spcBef>
              <a:spcAft>
                <a:spcPts val="700"/>
              </a:spcAft>
            </a:pPr>
            <a:r>
              <a:rPr lang="en-US" b="0" dirty="0">
                <a:latin typeface="Bradley Hand ITC" pitchFamily="66" charset="0"/>
              </a:rPr>
              <a:t>	http://www.linkedin.com/in/ryanbrickey</a:t>
            </a:r>
            <a:r>
              <a:rPr lang="en-US" b="0" dirty="0" smtClean="0">
                <a:latin typeface="Bradley Hand ITC" pitchFamily="66" charset="0"/>
              </a:rPr>
              <a:t>/</a:t>
            </a:r>
          </a:p>
          <a:p>
            <a:pPr>
              <a:spcBef>
                <a:spcPts val="500"/>
              </a:spcBef>
              <a:spcAft>
                <a:spcPts val="600"/>
              </a:spcAft>
            </a:pPr>
            <a:r>
              <a:rPr lang="en-US" b="0" dirty="0">
                <a:latin typeface="Bradley Hand ITC" pitchFamily="66" charset="0"/>
              </a:rPr>
              <a:t>	http://mindofadba.blogspot.com/</a:t>
            </a:r>
          </a:p>
        </p:txBody>
      </p:sp>
      <p:pic>
        <p:nvPicPr>
          <p:cNvPr id="1027" name="Picture 3" descr="E:\Free-Shaded-Social-Icons\48\Blogger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495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Free-Shaded-Social-Icons\48\Linkedi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11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Free-Shaded-Social-Icons\48\Twitter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744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59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289560"/>
            <a:ext cx="7520940" cy="548640"/>
          </a:xfrm>
        </p:spPr>
        <p:txBody>
          <a:bodyPr/>
          <a:lstStyle/>
          <a:p>
            <a:r>
              <a:rPr lang="en-US" b="1" dirty="0" smtClean="0">
                <a:latin typeface="Bradley Hand ITC" pitchFamily="66" charset="0"/>
              </a:rPr>
              <a:t>What are we going to look at</a:t>
            </a:r>
            <a:endParaRPr lang="en-US" b="1" dirty="0">
              <a:latin typeface="Bradley Hand ITC" pitchFamily="66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043426"/>
            <a:ext cx="7520940" cy="4061974"/>
          </a:xfrm>
        </p:spPr>
        <p:txBody>
          <a:bodyPr>
            <a:normAutofit/>
          </a:bodyPr>
          <a:lstStyle/>
          <a:p>
            <a:pPr marL="0" indent="0">
              <a:buClr>
                <a:schemeClr val="accent2"/>
              </a:buClr>
            </a:pPr>
            <a:r>
              <a:rPr lang="en-US" sz="2000" b="0" dirty="0">
                <a:latin typeface="Bradley Hand ITC" pitchFamily="66" charset="0"/>
              </a:rPr>
              <a:t>What is Policy-Based Management</a:t>
            </a:r>
          </a:p>
          <a:p>
            <a:pPr marL="0" indent="0">
              <a:buClr>
                <a:schemeClr val="accent2"/>
              </a:buClr>
            </a:pPr>
            <a:r>
              <a:rPr lang="en-US" sz="2000" b="0" dirty="0" smtClean="0">
                <a:latin typeface="Bradley Hand ITC" pitchFamily="66" charset="0"/>
              </a:rPr>
              <a:t>My business case for using with Policy-Based Management</a:t>
            </a:r>
          </a:p>
          <a:p>
            <a:pPr marL="0" indent="0">
              <a:buClr>
                <a:schemeClr val="accent2"/>
              </a:buClr>
            </a:pPr>
            <a:r>
              <a:rPr lang="en-US" sz="2000" b="0" dirty="0" smtClean="0">
                <a:latin typeface="Bradley Hand ITC" pitchFamily="66" charset="0"/>
              </a:rPr>
              <a:t>Benefits </a:t>
            </a:r>
          </a:p>
          <a:p>
            <a:pPr marL="0" indent="0">
              <a:buClr>
                <a:schemeClr val="accent2"/>
              </a:buClr>
            </a:pPr>
            <a:r>
              <a:rPr lang="en-US" sz="2000" b="0" dirty="0" smtClean="0">
                <a:latin typeface="Bradley Hand ITC" pitchFamily="66" charset="0"/>
              </a:rPr>
              <a:t>Terms and concepts</a:t>
            </a:r>
          </a:p>
          <a:p>
            <a:pPr marL="0" indent="0">
              <a:buClr>
                <a:schemeClr val="accent2"/>
              </a:buClr>
            </a:pPr>
            <a:r>
              <a:rPr lang="en-US" sz="2000" b="0" dirty="0" smtClean="0">
                <a:latin typeface="Bradley Hand ITC" pitchFamily="66" charset="0"/>
              </a:rPr>
              <a:t>Scenario breakdowns</a:t>
            </a:r>
          </a:p>
          <a:p>
            <a:pPr marL="0" indent="0">
              <a:buClr>
                <a:schemeClr val="accent2"/>
              </a:buClr>
            </a:pPr>
            <a:r>
              <a:rPr lang="en-US" sz="2000" b="0" dirty="0">
                <a:latin typeface="Bradley Hand ITC" pitchFamily="66" charset="0"/>
              </a:rPr>
              <a:t>DEMO</a:t>
            </a:r>
          </a:p>
          <a:p>
            <a:pPr marL="0" indent="0">
              <a:buClr>
                <a:schemeClr val="accent2"/>
              </a:buClr>
            </a:pPr>
            <a:r>
              <a:rPr lang="en-US" sz="2000" b="0" dirty="0" smtClean="0">
                <a:latin typeface="Bradley Hand ITC" pitchFamily="66" charset="0"/>
              </a:rPr>
              <a:t>Implementation architecture</a:t>
            </a:r>
            <a:endParaRPr lang="en-US" sz="2000" b="0" dirty="0">
              <a:latin typeface="Bradley Hand ITC" pitchFamily="66" charset="0"/>
            </a:endParaRPr>
          </a:p>
          <a:p>
            <a:pPr marL="0" indent="0">
              <a:buClr>
                <a:schemeClr val="accent2"/>
              </a:buClr>
            </a:pPr>
            <a:r>
              <a:rPr lang="en-US" sz="2000" b="0" dirty="0" smtClean="0">
                <a:latin typeface="Bradley Hand ITC" pitchFamily="66" charset="0"/>
              </a:rPr>
              <a:t>DEMO</a:t>
            </a:r>
          </a:p>
          <a:p>
            <a:pPr marL="0" indent="0">
              <a:buClr>
                <a:schemeClr val="accent2"/>
              </a:buClr>
            </a:pPr>
            <a:r>
              <a:rPr lang="en-US" sz="2000" b="0" dirty="0" smtClean="0">
                <a:latin typeface="Bradley Hand ITC" pitchFamily="66" charset="0"/>
              </a:rPr>
              <a:t>Recap / Questions</a:t>
            </a:r>
          </a:p>
          <a:p>
            <a:pPr marL="0" indent="0">
              <a:buClr>
                <a:schemeClr val="accent2"/>
              </a:buClr>
            </a:pPr>
            <a:r>
              <a:rPr lang="en-US" sz="2000" b="0" dirty="0" smtClean="0">
                <a:latin typeface="Bradley Hand ITC" pitchFamily="66" charset="0"/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45867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241104\AppData\Local\Microsoft\Windows\Temporary Internet Files\Content.IE5\8IJNZW13\RaisedHands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73300"/>
            <a:ext cx="52578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289560"/>
            <a:ext cx="7520940" cy="548640"/>
          </a:xfrm>
        </p:spPr>
        <p:txBody>
          <a:bodyPr/>
          <a:lstStyle/>
          <a:p>
            <a:r>
              <a:rPr lang="en-US" b="1" dirty="0" smtClean="0">
                <a:latin typeface="Bradley Hand ITC" pitchFamily="66" charset="0"/>
              </a:rPr>
              <a:t>Before we start…..	</a:t>
            </a:r>
            <a:endParaRPr lang="en-US" b="1" dirty="0">
              <a:latin typeface="Bradley Hand ITC" pitchFamily="66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990600"/>
            <a:ext cx="7520940" cy="1676400"/>
          </a:xfrm>
        </p:spPr>
        <p:txBody>
          <a:bodyPr>
            <a:normAutofit/>
          </a:bodyPr>
          <a:lstStyle/>
          <a:p>
            <a:pPr marL="0" indent="0">
              <a:buClr>
                <a:schemeClr val="accent2"/>
              </a:buClr>
            </a:pPr>
            <a:r>
              <a:rPr lang="en-US" sz="2000" b="0" dirty="0" smtClean="0">
                <a:latin typeface="Bradley Hand ITC" pitchFamily="66" charset="0"/>
              </a:rPr>
              <a:t>How many people have never used Policy-Based </a:t>
            </a:r>
            <a:r>
              <a:rPr lang="en-US" sz="2000" b="0" dirty="0">
                <a:latin typeface="Bradley Hand ITC" pitchFamily="66" charset="0"/>
              </a:rPr>
              <a:t>Management?</a:t>
            </a:r>
          </a:p>
          <a:p>
            <a:pPr marL="0" indent="0">
              <a:buClr>
                <a:schemeClr val="accent2"/>
              </a:buClr>
            </a:pPr>
            <a:endParaRPr lang="en-US" sz="2000" b="0" dirty="0" smtClean="0">
              <a:latin typeface="Bradley Hand ITC" pitchFamily="66" charset="0"/>
            </a:endParaRPr>
          </a:p>
          <a:p>
            <a:pPr marL="0" indent="0">
              <a:buClr>
                <a:schemeClr val="accent2"/>
              </a:buClr>
            </a:pPr>
            <a:r>
              <a:rPr lang="en-US" sz="2000" b="0" dirty="0" smtClean="0">
                <a:latin typeface="Bradley Hand ITC" pitchFamily="66" charset="0"/>
              </a:rPr>
              <a:t>Who is </a:t>
            </a:r>
            <a:r>
              <a:rPr lang="en-US" sz="2000" b="0" dirty="0">
                <a:latin typeface="Bradley Hand ITC" pitchFamily="66" charset="0"/>
              </a:rPr>
              <a:t>currently using Policy-Based </a:t>
            </a:r>
            <a:r>
              <a:rPr lang="en-US" sz="2000" b="0" dirty="0" smtClean="0">
                <a:latin typeface="Bradley Hand ITC" pitchFamily="66" charset="0"/>
              </a:rPr>
              <a:t>Management in some way? </a:t>
            </a:r>
            <a:endParaRPr lang="en-US" sz="2000" b="0" dirty="0">
              <a:latin typeface="Bradley Hand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03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289560"/>
            <a:ext cx="7520940" cy="548640"/>
          </a:xfrm>
        </p:spPr>
        <p:txBody>
          <a:bodyPr/>
          <a:lstStyle/>
          <a:p>
            <a:r>
              <a:rPr lang="en-US" b="1" dirty="0" smtClean="0">
                <a:latin typeface="Bradley Hand ITC" pitchFamily="66" charset="0"/>
              </a:rPr>
              <a:t>What is Policy-Based Management	</a:t>
            </a:r>
            <a:endParaRPr lang="en-US" b="1" dirty="0">
              <a:latin typeface="Bradley Hand ITC" pitchFamily="66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990600"/>
            <a:ext cx="7520940" cy="4020012"/>
          </a:xfrm>
        </p:spPr>
        <p:txBody>
          <a:bodyPr>
            <a:normAutofit/>
          </a:bodyPr>
          <a:lstStyle/>
          <a:p>
            <a:pPr marL="0" indent="0">
              <a:buClr>
                <a:schemeClr val="accent2"/>
              </a:buClr>
            </a:pPr>
            <a:r>
              <a:rPr lang="en-US" sz="2000" b="0" dirty="0" smtClean="0">
                <a:latin typeface="Bradley Hand ITC" pitchFamily="66" charset="0"/>
              </a:rPr>
              <a:t>Policy-Based Management:</a:t>
            </a:r>
          </a:p>
          <a:p>
            <a:pPr lvl="2">
              <a:buFont typeface="Arial" pitchFamily="34" charset="0"/>
              <a:buChar char="•"/>
            </a:pPr>
            <a:r>
              <a:rPr lang="en-US" b="0" dirty="0" smtClean="0">
                <a:latin typeface="Bradley Hand ITC" pitchFamily="66" charset="0"/>
              </a:rPr>
              <a:t>The ability to evaluate policies (rules) against SQL Server instance(s) in an environment</a:t>
            </a:r>
            <a:endParaRPr lang="en-US" b="0" dirty="0">
              <a:latin typeface="Bradley Hand ITC" pitchFamily="66" charset="0"/>
            </a:endParaRPr>
          </a:p>
          <a:p>
            <a:pPr marL="0" indent="0">
              <a:buClr>
                <a:schemeClr val="accent2"/>
              </a:buClr>
            </a:pPr>
            <a:endParaRPr lang="en-US" sz="2000" b="0" dirty="0" smtClean="0">
              <a:latin typeface="Bradley Hand ITC" pitchFamily="66" charset="0"/>
            </a:endParaRPr>
          </a:p>
          <a:p>
            <a:pPr marL="0" indent="0">
              <a:buClr>
                <a:schemeClr val="accent2"/>
              </a:buClr>
            </a:pPr>
            <a:r>
              <a:rPr lang="en-US" sz="2000" b="0" dirty="0" smtClean="0">
                <a:latin typeface="Bradley Hand ITC" pitchFamily="66" charset="0"/>
              </a:rPr>
              <a:t>When was it introduced?</a:t>
            </a:r>
          </a:p>
          <a:p>
            <a:pPr lvl="2">
              <a:buFont typeface="Arial" pitchFamily="34" charset="0"/>
              <a:buChar char="•"/>
            </a:pPr>
            <a:r>
              <a:rPr lang="en-US" b="0" dirty="0" smtClean="0">
                <a:latin typeface="Bradley Hand ITC" pitchFamily="66" charset="0"/>
              </a:rPr>
              <a:t>SQL Server 2008</a:t>
            </a:r>
          </a:p>
          <a:p>
            <a:pPr lvl="2">
              <a:buFont typeface="Arial" pitchFamily="34" charset="0"/>
              <a:buChar char="•"/>
            </a:pPr>
            <a:r>
              <a:rPr lang="en-US" dirty="0">
                <a:latin typeface="Bradley Hand ITC" pitchFamily="66" charset="0"/>
              </a:rPr>
              <a:t>C</a:t>
            </a:r>
            <a:r>
              <a:rPr lang="en-US" dirty="0" smtClean="0">
                <a:latin typeface="Bradley Hand ITC" pitchFamily="66" charset="0"/>
              </a:rPr>
              <a:t>an be created </a:t>
            </a:r>
            <a:r>
              <a:rPr lang="en-US" b="0" dirty="0" smtClean="0">
                <a:latin typeface="Bradley Hand ITC" pitchFamily="66" charset="0"/>
              </a:rPr>
              <a:t>via GUI / T-SQL</a:t>
            </a:r>
          </a:p>
          <a:p>
            <a:pPr marL="0" indent="0">
              <a:buClr>
                <a:schemeClr val="accent2"/>
              </a:buClr>
            </a:pPr>
            <a:endParaRPr lang="en-US" sz="2000" b="0" dirty="0" smtClean="0">
              <a:latin typeface="Bradley Hand ITC" pitchFamily="66" charset="0"/>
            </a:endParaRPr>
          </a:p>
          <a:p>
            <a:pPr marL="0" indent="0">
              <a:buClr>
                <a:schemeClr val="accent2"/>
              </a:buClr>
            </a:pPr>
            <a:endParaRPr lang="en-US" sz="2000" b="0" dirty="0" smtClean="0">
              <a:latin typeface="Bradley Hand ITC" pitchFamily="66" charset="0"/>
            </a:endParaRPr>
          </a:p>
          <a:p>
            <a:pPr lvl="2">
              <a:buFont typeface="Arial" pitchFamily="34" charset="0"/>
              <a:buChar char="•"/>
            </a:pPr>
            <a:endParaRPr lang="en-US" b="0" dirty="0" smtClean="0">
              <a:latin typeface="Bradley Hand ITC" pitchFamily="66" charset="0"/>
            </a:endParaRPr>
          </a:p>
          <a:p>
            <a:pPr>
              <a:buFont typeface="Arial" pitchFamily="34" charset="0"/>
              <a:buChar char="•"/>
            </a:pPr>
            <a:endParaRPr lang="en-US" sz="2000" b="0" dirty="0" smtClean="0">
              <a:latin typeface="Bradley Hand ITC" pitchFamily="66" charset="0"/>
            </a:endParaRPr>
          </a:p>
          <a:p>
            <a:pPr>
              <a:buFont typeface="Arial" pitchFamily="34" charset="0"/>
              <a:buChar char="•"/>
            </a:pPr>
            <a:endParaRPr lang="en-US" sz="2000" b="0" dirty="0" smtClean="0">
              <a:latin typeface="Bradley Hand ITC" pitchFamily="66" charset="0"/>
            </a:endParaRPr>
          </a:p>
          <a:p>
            <a:pPr>
              <a:buFont typeface="Arial" pitchFamily="34" charset="0"/>
              <a:buChar char="•"/>
            </a:pPr>
            <a:endParaRPr lang="en-US" sz="2000" b="0" dirty="0" smtClean="0">
              <a:latin typeface="Bradley Hand ITC" pitchFamily="66" charset="0"/>
            </a:endParaRPr>
          </a:p>
          <a:p>
            <a:pPr marL="0" indent="0"/>
            <a:endParaRPr lang="en-US" sz="2000" b="0" dirty="0" smtClean="0">
              <a:latin typeface="Bradley Hand ITC" pitchFamily="66" charset="0"/>
            </a:endParaRPr>
          </a:p>
          <a:p>
            <a:pPr marL="0" indent="0"/>
            <a:endParaRPr lang="en-US" sz="2000" dirty="0" smtClean="0">
              <a:latin typeface="Bradley Hand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44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289560"/>
            <a:ext cx="7543800" cy="548640"/>
          </a:xfrm>
        </p:spPr>
        <p:txBody>
          <a:bodyPr/>
          <a:lstStyle/>
          <a:p>
            <a:pPr marL="0" indent="0"/>
            <a:r>
              <a:rPr lang="en-US" b="1" dirty="0" smtClean="0">
                <a:latin typeface="Bradley Hand ITC" pitchFamily="66" charset="0"/>
              </a:rPr>
              <a:t>My Business case for using policies</a:t>
            </a:r>
            <a:endParaRPr lang="en-US" b="1" dirty="0">
              <a:latin typeface="Bradley Hand ITC" pitchFamily="66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990600"/>
            <a:ext cx="7520940" cy="4020012"/>
          </a:xfrm>
        </p:spPr>
        <p:txBody>
          <a:bodyPr>
            <a:normAutofit/>
          </a:bodyPr>
          <a:lstStyle/>
          <a:p>
            <a:pPr marL="0" indent="0">
              <a:buClr>
                <a:schemeClr val="accent2"/>
              </a:buClr>
            </a:pPr>
            <a:r>
              <a:rPr lang="en-US" sz="2000" b="0" dirty="0" smtClean="0">
                <a:latin typeface="Bradley Hand ITC" pitchFamily="66" charset="0"/>
              </a:rPr>
              <a:t>Why did I start using policies?</a:t>
            </a:r>
          </a:p>
          <a:p>
            <a:pPr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1800" b="0" dirty="0" smtClean="0">
                <a:latin typeface="Bradley Hand ITC" pitchFamily="66" charset="0"/>
              </a:rPr>
              <a:t>Annual SQL Server policy updates</a:t>
            </a:r>
          </a:p>
          <a:p>
            <a:pPr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1800" b="0" dirty="0" smtClean="0">
                <a:latin typeface="Bradley Hand ITC" pitchFamily="66" charset="0"/>
              </a:rPr>
              <a:t>New servers coming online that needed to comply with policies</a:t>
            </a:r>
          </a:p>
          <a:p>
            <a:pPr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1800" b="0" dirty="0" smtClean="0">
                <a:latin typeface="Bradley Hand ITC" pitchFamily="66" charset="0"/>
              </a:rPr>
              <a:t>Audit-Prep</a:t>
            </a:r>
          </a:p>
          <a:p>
            <a:pPr marL="0" indent="0"/>
            <a:endParaRPr lang="en-US" sz="2000" b="0" dirty="0" smtClean="0">
              <a:latin typeface="Bradley Hand ITC" pitchFamily="66" charset="0"/>
            </a:endParaRPr>
          </a:p>
          <a:p>
            <a:pPr marL="0" indent="0"/>
            <a:r>
              <a:rPr lang="en-US" sz="2000" b="0" dirty="0" smtClean="0">
                <a:latin typeface="Bradley Hand ITC" pitchFamily="66" charset="0"/>
              </a:rPr>
              <a:t>How did I get started?</a:t>
            </a:r>
          </a:p>
          <a:p>
            <a:pPr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1800" b="0" dirty="0" smtClean="0">
                <a:latin typeface="Bradley Hand ITC" pitchFamily="66" charset="0"/>
              </a:rPr>
              <a:t>Trial and error</a:t>
            </a:r>
          </a:p>
          <a:p>
            <a:pPr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1800" b="0" dirty="0" smtClean="0">
                <a:latin typeface="Bradley Hand ITC" pitchFamily="66" charset="0"/>
              </a:rPr>
              <a:t>PASS Summit </a:t>
            </a:r>
          </a:p>
          <a:p>
            <a:pPr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1800" b="0" dirty="0" smtClean="0">
                <a:latin typeface="Bradley Hand ITC" pitchFamily="66" charset="0"/>
              </a:rPr>
              <a:t>Blogs – </a:t>
            </a:r>
            <a:r>
              <a:rPr lang="en-US" sz="1800" b="0" i="1" dirty="0" smtClean="0">
                <a:latin typeface="Bradley Hand ITC" pitchFamily="66" charset="0"/>
              </a:rPr>
              <a:t>links included at the end</a:t>
            </a:r>
          </a:p>
          <a:p>
            <a:pPr marL="0" indent="0"/>
            <a:endParaRPr lang="en-US" sz="2000" b="0" dirty="0" smtClean="0">
              <a:latin typeface="Bradley Hand ITC" pitchFamily="66" charset="0"/>
            </a:endParaRPr>
          </a:p>
          <a:p>
            <a:pPr>
              <a:buFont typeface="Arial" pitchFamily="34" charset="0"/>
              <a:buChar char="•"/>
            </a:pPr>
            <a:endParaRPr lang="en-US" sz="2000" b="0" dirty="0" smtClean="0">
              <a:latin typeface="Bradley Hand ITC" pitchFamily="66" charset="0"/>
            </a:endParaRPr>
          </a:p>
          <a:p>
            <a:pPr>
              <a:buFont typeface="Arial" pitchFamily="34" charset="0"/>
              <a:buChar char="•"/>
            </a:pPr>
            <a:endParaRPr lang="en-US" sz="2000" b="0" dirty="0" smtClean="0">
              <a:latin typeface="Bradley Hand ITC" pitchFamily="66" charset="0"/>
            </a:endParaRPr>
          </a:p>
          <a:p>
            <a:pPr>
              <a:buFont typeface="Arial" pitchFamily="34" charset="0"/>
              <a:buChar char="•"/>
            </a:pPr>
            <a:endParaRPr lang="en-US" sz="2000" b="0" dirty="0" smtClean="0">
              <a:latin typeface="Bradley Hand ITC" pitchFamily="66" charset="0"/>
            </a:endParaRPr>
          </a:p>
          <a:p>
            <a:pPr marL="0" indent="0"/>
            <a:endParaRPr lang="en-US" sz="2000" b="0" dirty="0" smtClean="0">
              <a:latin typeface="Bradley Hand ITC" pitchFamily="66" charset="0"/>
            </a:endParaRPr>
          </a:p>
          <a:p>
            <a:pPr marL="0" indent="0"/>
            <a:endParaRPr lang="en-US" sz="2000" dirty="0" smtClean="0">
              <a:latin typeface="Bradley Hand ITC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642" y="3505200"/>
            <a:ext cx="4458358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48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990600"/>
            <a:ext cx="7520940" cy="4020012"/>
          </a:xfrm>
        </p:spPr>
        <p:txBody>
          <a:bodyPr>
            <a:normAutofit/>
          </a:bodyPr>
          <a:lstStyle/>
          <a:p>
            <a:pPr marL="0" indent="0">
              <a:buClr>
                <a:schemeClr val="accent2"/>
              </a:buClr>
            </a:pPr>
            <a:r>
              <a:rPr lang="en-US" sz="2000" b="0" dirty="0" smtClean="0">
                <a:latin typeface="Bradley Hand ITC" pitchFamily="66" charset="0"/>
              </a:rPr>
              <a:t>Compliance / Audit Prep</a:t>
            </a:r>
          </a:p>
          <a:p>
            <a:pPr marL="0" indent="0">
              <a:buClr>
                <a:schemeClr val="accent2"/>
              </a:buClr>
            </a:pPr>
            <a:r>
              <a:rPr lang="en-US" sz="2000" b="0" dirty="0" smtClean="0">
                <a:latin typeface="Bradley Hand ITC" pitchFamily="66" charset="0"/>
              </a:rPr>
              <a:t>Consistent Implementation</a:t>
            </a:r>
          </a:p>
          <a:p>
            <a:pPr marL="0" indent="0">
              <a:buClr>
                <a:schemeClr val="accent2"/>
              </a:buClr>
            </a:pPr>
            <a:r>
              <a:rPr lang="en-US" sz="2000" b="0" dirty="0" smtClean="0">
                <a:latin typeface="Bradley Hand ITC" pitchFamily="66" charset="0"/>
              </a:rPr>
              <a:t>Removes tribal knowledge</a:t>
            </a:r>
          </a:p>
          <a:p>
            <a:pPr marL="0" indent="0">
              <a:buClr>
                <a:schemeClr val="accent2"/>
              </a:buClr>
            </a:pPr>
            <a:r>
              <a:rPr lang="en-US" sz="2000" b="0" dirty="0" smtClean="0">
                <a:latin typeface="Bradley Hand ITC" pitchFamily="66" charset="0"/>
              </a:rPr>
              <a:t>Cost / Time</a:t>
            </a:r>
          </a:p>
          <a:p>
            <a:pPr marL="0" indent="0">
              <a:buClr>
                <a:schemeClr val="accent2"/>
              </a:buClr>
            </a:pPr>
            <a:r>
              <a:rPr lang="en-US" sz="2000" dirty="0" smtClean="0">
                <a:solidFill>
                  <a:srgbClr val="00B0F0"/>
                </a:solidFill>
                <a:latin typeface="Bradley Hand ITC" pitchFamily="66" charset="0"/>
              </a:rPr>
              <a:t>Great Performance Review / Bonus / Raise  </a:t>
            </a:r>
            <a:endParaRPr lang="en-US" dirty="0">
              <a:latin typeface="Bradley Hand ITC" pitchFamily="66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289560"/>
            <a:ext cx="7520940" cy="548640"/>
          </a:xfrm>
        </p:spPr>
        <p:txBody>
          <a:bodyPr/>
          <a:lstStyle/>
          <a:p>
            <a:r>
              <a:rPr lang="en-US" b="1" dirty="0" smtClean="0">
                <a:latin typeface="Bradley Hand ITC" pitchFamily="66" charset="0"/>
              </a:rPr>
              <a:t>Benefits of Policies based mgmt.</a:t>
            </a:r>
            <a:endParaRPr lang="en-US" b="1" dirty="0">
              <a:latin typeface="Bradley Hand ITC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2" r="4832"/>
          <a:stretch/>
        </p:blipFill>
        <p:spPr>
          <a:xfrm>
            <a:off x="2438400" y="3200400"/>
            <a:ext cx="4389120" cy="317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2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289560"/>
            <a:ext cx="7520940" cy="548640"/>
          </a:xfrm>
        </p:spPr>
        <p:txBody>
          <a:bodyPr/>
          <a:lstStyle/>
          <a:p>
            <a:r>
              <a:rPr lang="en-US" b="1" dirty="0" smtClean="0">
                <a:latin typeface="Bradley Hand ITC" pitchFamily="66" charset="0"/>
              </a:rPr>
              <a:t>Key Terms &amp; Concepts</a:t>
            </a:r>
            <a:endParaRPr lang="en-US" b="1" dirty="0">
              <a:latin typeface="Bradley Hand ITC" pitchFamily="66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990600"/>
            <a:ext cx="8077200" cy="548640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000" dirty="0" smtClean="0">
                <a:latin typeface="Bradley Hand ITC" pitchFamily="66" charset="0"/>
              </a:rPr>
              <a:t>Facet</a:t>
            </a:r>
            <a:r>
              <a:rPr lang="en-US" sz="2000" b="0" dirty="0" smtClean="0">
                <a:latin typeface="Bradley Hand ITC" pitchFamily="66" charset="0"/>
              </a:rPr>
              <a:t>:</a:t>
            </a:r>
            <a:r>
              <a:rPr lang="en-US" sz="2000" dirty="0">
                <a:latin typeface="Bradley Hand ITC" pitchFamily="66" charset="0"/>
              </a:rPr>
              <a:t> </a:t>
            </a:r>
            <a:r>
              <a:rPr lang="en-US" sz="2000" dirty="0" smtClean="0">
                <a:latin typeface="Bradley Hand ITC" pitchFamily="66" charset="0"/>
              </a:rPr>
              <a:t>Set </a:t>
            </a:r>
            <a:r>
              <a:rPr lang="en-US" sz="2000" dirty="0">
                <a:latin typeface="Bradley Hand ITC" pitchFamily="66" charset="0"/>
              </a:rPr>
              <a:t>of logical properties </a:t>
            </a:r>
            <a:r>
              <a:rPr lang="en-US" sz="2000" dirty="0" smtClean="0">
                <a:latin typeface="Bradley Hand ITC" pitchFamily="66" charset="0"/>
              </a:rPr>
              <a:t>which can be evaluated</a:t>
            </a:r>
          </a:p>
          <a:p>
            <a:pPr marL="0" lvl="1" indent="0">
              <a:buNone/>
            </a:pPr>
            <a:r>
              <a:rPr lang="en-US" sz="2000" dirty="0" smtClean="0">
                <a:latin typeface="Bradley Hand ITC" pitchFamily="66" charset="0"/>
              </a:rPr>
              <a:t>Condition: Expression </a:t>
            </a:r>
            <a:r>
              <a:rPr lang="en-US" sz="2000" dirty="0">
                <a:latin typeface="Bradley Hand ITC" pitchFamily="66" charset="0"/>
              </a:rPr>
              <a:t>that </a:t>
            </a:r>
            <a:r>
              <a:rPr lang="en-US" sz="2000" dirty="0" smtClean="0">
                <a:latin typeface="Bradley Hand ITC" pitchFamily="66" charset="0"/>
              </a:rPr>
              <a:t>sets or compares a facet to a value</a:t>
            </a:r>
          </a:p>
          <a:p>
            <a:pPr marL="0" lvl="1" indent="0">
              <a:buNone/>
            </a:pPr>
            <a:r>
              <a:rPr lang="en-US" sz="2000" dirty="0" smtClean="0">
                <a:latin typeface="Bradley Hand ITC" pitchFamily="66" charset="0"/>
              </a:rPr>
              <a:t>Policy: </a:t>
            </a:r>
            <a:r>
              <a:rPr lang="en-US" sz="2000" b="0" dirty="0" smtClean="0">
                <a:latin typeface="Bradley Hand ITC" pitchFamily="66" charset="0"/>
              </a:rPr>
              <a:t>Evaluates configured condition(s) in an environment</a:t>
            </a:r>
          </a:p>
          <a:p>
            <a:pPr marL="0" lvl="1" indent="0">
              <a:buNone/>
            </a:pPr>
            <a:r>
              <a:rPr lang="en-US" sz="2000" dirty="0" smtClean="0">
                <a:latin typeface="Bradley Hand ITC" pitchFamily="66" charset="0"/>
              </a:rPr>
              <a:t>Evaluation </a:t>
            </a:r>
            <a:r>
              <a:rPr lang="en-US" sz="2000" dirty="0">
                <a:latin typeface="Bradley Hand ITC" pitchFamily="66" charset="0"/>
              </a:rPr>
              <a:t>modes: </a:t>
            </a:r>
          </a:p>
          <a:p>
            <a:pPr lvl="3">
              <a:buFont typeface="Arial" pitchFamily="34" charset="0"/>
              <a:buChar char="•"/>
            </a:pPr>
            <a:r>
              <a:rPr lang="en-US" sz="1800" dirty="0">
                <a:latin typeface="Bradley Hand ITC" pitchFamily="66" charset="0"/>
              </a:rPr>
              <a:t>On Demand – Ad-Hoc</a:t>
            </a:r>
          </a:p>
          <a:p>
            <a:pPr lvl="3">
              <a:buFont typeface="Arial" pitchFamily="34" charset="0"/>
              <a:buChar char="•"/>
            </a:pPr>
            <a:r>
              <a:rPr lang="en-US" sz="1800" dirty="0">
                <a:latin typeface="Bradley Hand ITC" pitchFamily="66" charset="0"/>
              </a:rPr>
              <a:t>On Schedule </a:t>
            </a:r>
            <a:r>
              <a:rPr lang="en-US" sz="1800" dirty="0" smtClean="0">
                <a:latin typeface="Bradley Hand ITC" pitchFamily="66" charset="0"/>
              </a:rPr>
              <a:t>– Scheduled through Agent job</a:t>
            </a:r>
            <a:endParaRPr lang="en-US" sz="1800" dirty="0">
              <a:latin typeface="Bradley Hand ITC" pitchFamily="66" charset="0"/>
            </a:endParaRPr>
          </a:p>
          <a:p>
            <a:pPr lvl="3">
              <a:buFont typeface="Arial" pitchFamily="34" charset="0"/>
              <a:buChar char="•"/>
            </a:pPr>
            <a:r>
              <a:rPr lang="en-US" sz="1800" dirty="0">
                <a:latin typeface="Bradley Hand ITC" pitchFamily="66" charset="0"/>
              </a:rPr>
              <a:t>On Change: Prevent  </a:t>
            </a:r>
          </a:p>
          <a:p>
            <a:pPr lvl="5">
              <a:buFont typeface="Arial" pitchFamily="34" charset="0"/>
              <a:buChar char="•"/>
            </a:pPr>
            <a:r>
              <a:rPr lang="en-US" sz="1800" dirty="0">
                <a:latin typeface="Bradley Hand ITC" pitchFamily="66" charset="0"/>
              </a:rPr>
              <a:t>DDL events ONLY </a:t>
            </a:r>
          </a:p>
          <a:p>
            <a:pPr lvl="5">
              <a:buFont typeface="Arial" pitchFamily="34" charset="0"/>
              <a:buChar char="•"/>
            </a:pPr>
            <a:r>
              <a:rPr lang="en-US" sz="1800" dirty="0">
                <a:latin typeface="Bradley Hand ITC" pitchFamily="66" charset="0"/>
              </a:rPr>
              <a:t>Requires the enabled nested triggers feature on SQL Server</a:t>
            </a:r>
          </a:p>
          <a:p>
            <a:pPr lvl="3">
              <a:buFont typeface="Arial" pitchFamily="34" charset="0"/>
              <a:buChar char="•"/>
            </a:pPr>
            <a:r>
              <a:rPr lang="en-US" sz="1800" dirty="0">
                <a:latin typeface="Bradley Hand ITC" pitchFamily="66" charset="0"/>
              </a:rPr>
              <a:t>On Change: Log only</a:t>
            </a:r>
          </a:p>
          <a:p>
            <a:pPr lvl="5">
              <a:buFont typeface="Arial" pitchFamily="34" charset="0"/>
              <a:buChar char="•"/>
            </a:pPr>
            <a:r>
              <a:rPr lang="en-US" sz="1800" dirty="0">
                <a:latin typeface="Bradley Hand ITC" pitchFamily="66" charset="0"/>
              </a:rPr>
              <a:t>DDL events ONLY </a:t>
            </a:r>
          </a:p>
          <a:p>
            <a:pPr lvl="5">
              <a:buFont typeface="Arial" pitchFamily="34" charset="0"/>
              <a:buChar char="•"/>
            </a:pPr>
            <a:r>
              <a:rPr lang="en-US" sz="1800" dirty="0">
                <a:latin typeface="Bradley Hand ITC" pitchFamily="66" charset="0"/>
              </a:rPr>
              <a:t>Requires the enabled nested triggers feature on SQL Server</a:t>
            </a:r>
          </a:p>
          <a:p>
            <a:pPr>
              <a:buFont typeface="Arial" pitchFamily="34" charset="0"/>
              <a:buChar char="•"/>
            </a:pPr>
            <a:endParaRPr lang="en-US" sz="2000" b="0" dirty="0" smtClean="0">
              <a:latin typeface="Bradley Hand ITC" pitchFamily="66" charset="0"/>
            </a:endParaRPr>
          </a:p>
          <a:p>
            <a:pPr marL="0" indent="0"/>
            <a:endParaRPr lang="en-US" sz="2000" b="0" dirty="0" smtClean="0">
              <a:latin typeface="Bradley Hand ITC" pitchFamily="66" charset="0"/>
            </a:endParaRPr>
          </a:p>
          <a:p>
            <a:pPr marL="0" indent="0"/>
            <a:endParaRPr lang="en-US" sz="2000" dirty="0" smtClean="0">
              <a:latin typeface="Bradley Hand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19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12392</TotalTime>
  <Words>1385</Words>
  <Application>Microsoft Office PowerPoint</Application>
  <PresentationFormat>On-screen Show (4:3)</PresentationFormat>
  <Paragraphs>391</Paragraphs>
  <Slides>28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Angles</vt:lpstr>
      <vt:lpstr> Policy Based    Management:                      Introduction  &amp;                 implementation</vt:lpstr>
      <vt:lpstr>PowerPoint Presentation</vt:lpstr>
      <vt:lpstr>Who is this guy?</vt:lpstr>
      <vt:lpstr>What are we going to look at</vt:lpstr>
      <vt:lpstr>Before we start….. </vt:lpstr>
      <vt:lpstr>What is Policy-Based Management </vt:lpstr>
      <vt:lpstr>My Business case for using policies</vt:lpstr>
      <vt:lpstr>Benefits of Policies based mgmt.</vt:lpstr>
      <vt:lpstr>Key Terms &amp; Concepts</vt:lpstr>
      <vt:lpstr>Scenario - 1</vt:lpstr>
      <vt:lpstr>Scenario - 1</vt:lpstr>
      <vt:lpstr>Scenario - 1</vt:lpstr>
      <vt:lpstr>Scenario - 1</vt:lpstr>
      <vt:lpstr>Scenario - 1</vt:lpstr>
      <vt:lpstr>Scenario - 1</vt:lpstr>
      <vt:lpstr>Scenario - 1</vt:lpstr>
      <vt:lpstr>Scenario - 2</vt:lpstr>
      <vt:lpstr>Scenario - 3</vt:lpstr>
      <vt:lpstr>PowerPoint Presentation</vt:lpstr>
      <vt:lpstr>Implementation Architecture</vt:lpstr>
      <vt:lpstr>Implementation Architecture</vt:lpstr>
      <vt:lpstr>Implementation Architecture</vt:lpstr>
      <vt:lpstr>Implementation Architecture</vt:lpstr>
      <vt:lpstr>Implementation Architecture</vt:lpstr>
      <vt:lpstr>PowerPoint Presentation</vt:lpstr>
      <vt:lpstr>Potential policies &amp; Uses</vt:lpstr>
      <vt:lpstr>Links/Scripts</vt:lpstr>
      <vt:lpstr>Thanks Everyone  slide deck is available on SQLSaturday.com &amp; Please complete a survey</vt:lpstr>
    </vt:vector>
  </TitlesOfParts>
  <Company>Wells Fargo &amp; Co.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Automated DBA: Leveraging PowerShell to        Automate DBA tasks</dc:title>
  <dc:creator>Brickey, Ryan</dc:creator>
  <cp:lastModifiedBy>Brickey, Ryan</cp:lastModifiedBy>
  <cp:revision>128</cp:revision>
  <cp:lastPrinted>2015-10-05T18:20:56Z</cp:lastPrinted>
  <dcterms:created xsi:type="dcterms:W3CDTF">2014-04-14T14:44:14Z</dcterms:created>
  <dcterms:modified xsi:type="dcterms:W3CDTF">2015-10-15T20:06:27Z</dcterms:modified>
</cp:coreProperties>
</file>