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2" r:id="rId9"/>
    <p:sldId id="276" r:id="rId10"/>
    <p:sldId id="263" r:id="rId11"/>
    <p:sldId id="264" r:id="rId12"/>
    <p:sldId id="265" r:id="rId13"/>
    <p:sldId id="266" r:id="rId14"/>
    <p:sldId id="268" r:id="rId15"/>
    <p:sldId id="283" r:id="rId16"/>
    <p:sldId id="267" r:id="rId17"/>
    <p:sldId id="269" r:id="rId18"/>
    <p:sldId id="270" r:id="rId19"/>
    <p:sldId id="275" r:id="rId20"/>
    <p:sldId id="271" r:id="rId21"/>
    <p:sldId id="284" r:id="rId22"/>
    <p:sldId id="272" r:id="rId23"/>
    <p:sldId id="273" r:id="rId24"/>
    <p:sldId id="274" r:id="rId25"/>
    <p:sldId id="277" r:id="rId26"/>
    <p:sldId id="278" r:id="rId27"/>
    <p:sldId id="279" r:id="rId28"/>
    <p:sldId id="280" r:id="rId29"/>
    <p:sldId id="281" r:id="rId3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DF25A1-2C65-4E18-8665-72BE96DF23A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82"/>
            <p14:sldId id="276"/>
            <p14:sldId id="263"/>
            <p14:sldId id="264"/>
            <p14:sldId id="265"/>
            <p14:sldId id="266"/>
            <p14:sldId id="268"/>
            <p14:sldId id="283"/>
            <p14:sldId id="267"/>
            <p14:sldId id="269"/>
            <p14:sldId id="270"/>
            <p14:sldId id="275"/>
            <p14:sldId id="271"/>
            <p14:sldId id="284"/>
            <p14:sldId id="272"/>
            <p14:sldId id="273"/>
            <p14:sldId id="274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5204" autoAdjust="0"/>
  </p:normalViewPr>
  <p:slideViewPr>
    <p:cSldViewPr>
      <p:cViewPr varScale="1">
        <p:scale>
          <a:sx n="141" d="100"/>
          <a:sy n="141" d="100"/>
        </p:scale>
        <p:origin x="660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12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7FC47-0C9C-4E64-9B5E-511A1A65679A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E1ACD-94F2-483E-8E45-6006AB74F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65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39F96-4B7B-42E9-B7B1-A9327B6DC3ED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14B63-58BD-4EC3-9BBF-006970F11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14B63-58BD-4EC3-9BBF-006970F115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000" y="2857500"/>
            <a:ext cx="6400800" cy="2857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</a:schemeClr>
                </a:solidFill>
                <a:latin typeface="Rooney Pro Regular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Master Date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81000" y="1885950"/>
            <a:ext cx="7620000" cy="742950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857251"/>
            <a:ext cx="2057400" cy="37373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57251"/>
            <a:ext cx="6019800" cy="37373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CA2AC-7CDF-457C-BB29-23FB2447E3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Protect, unlock and optimize your data’s value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285750"/>
            <a:ext cx="4114800" cy="2512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DBD10"/>
                </a:solidFill>
                <a:effectLst/>
                <a:uLnTx/>
                <a:uFillTx/>
                <a:latin typeface="Rooney Pro Regular" pitchFamily="34" charset="0"/>
                <a:ea typeface="+mj-ea"/>
                <a:cs typeface="+mj-cs"/>
              </a:rPr>
              <a:t>Click to edit Master title style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DBD10"/>
              </a:solidFill>
              <a:effectLst/>
              <a:uLnTx/>
              <a:uFillTx/>
              <a:latin typeface="Rooney Pro Regular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634" y="5005265"/>
            <a:ext cx="495344" cy="146013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oney Pro Light" pitchFamily="34" charset="0"/>
              </a:defRPr>
            </a:lvl1pPr>
          </a:lstStyle>
          <a:p>
            <a:r>
              <a:rPr lang="en-US" smtClean="0"/>
              <a:t>Protect, unlock and optimize your data’s value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A2AC-7CDF-457C-BB29-23FB2447E3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57550"/>
            <a:ext cx="7924800" cy="8001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oney Pro Light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114800"/>
            <a:ext cx="7924800" cy="342900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  <a:latin typeface="Rooney Pro Light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923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5750"/>
            <a:ext cx="4114800" cy="2512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CA2AC-7CDF-457C-BB29-23FB2447E3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Protect, unlock and optimize your data’s value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14551"/>
            <a:ext cx="7772400" cy="1021556"/>
          </a:xfrm>
        </p:spPr>
        <p:txBody>
          <a:bodyPr anchor="t"/>
          <a:lstStyle>
            <a:lvl1pPr algn="ctr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CA2AC-7CDF-457C-BB29-23FB2447E3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Protect, unlock and optimize your data’s value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CA2AC-7CDF-457C-BB29-23FB2447E3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Protect, unlock and optimize your data’s value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CA2AC-7CDF-457C-BB29-23FB2447E3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Protect, unlock and optimize your data’s value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CA2AC-7CDF-457C-BB29-23FB2447E3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Protect, unlock and optimize your data’s value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85850"/>
            <a:ext cx="5111750" cy="350877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CA2AC-7CDF-457C-BB29-23FB2447E3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Protect, unlock and optimize your data’s value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04800" y="285750"/>
            <a:ext cx="4114800" cy="2512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DBD10"/>
                </a:solidFill>
                <a:effectLst/>
                <a:uLnTx/>
                <a:uFillTx/>
                <a:latin typeface="Rooney Pro Regular" pitchFamily="34" charset="0"/>
                <a:ea typeface="+mj-ea"/>
                <a:cs typeface="+mj-cs"/>
              </a:rPr>
              <a:t>Click to edit Master title style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DBD10"/>
              </a:solidFill>
              <a:effectLst/>
              <a:uLnTx/>
              <a:uFillTx/>
              <a:latin typeface="Rooney Pro Regular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57251"/>
            <a:ext cx="5486400" cy="30289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CA2AC-7CDF-457C-BB29-23FB2447E3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Protect, unlock and optimize your data’s value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04800" y="285750"/>
            <a:ext cx="4114800" cy="2512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DBD10"/>
                </a:solidFill>
                <a:effectLst/>
                <a:uLnTx/>
                <a:uFillTx/>
                <a:latin typeface="Rooney Pro Regular" pitchFamily="34" charset="0"/>
                <a:ea typeface="+mj-ea"/>
                <a:cs typeface="+mj-cs"/>
              </a:rPr>
              <a:t>Click to edit Master title style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DBD10"/>
              </a:solidFill>
              <a:effectLst/>
              <a:uLnTx/>
              <a:uFillTx/>
              <a:latin typeface="Rooney Pro Regular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CA2AC-7CDF-457C-BB29-23FB2447E3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Protect, unlock and optimize your data’s value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85750"/>
            <a:ext cx="4114800" cy="251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4685110"/>
            <a:ext cx="8610600" cy="11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228600" y="4743450"/>
            <a:ext cx="533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oney Pro Regular" pitchFamily="34" charset="0"/>
              </a:defRPr>
            </a:lvl1pPr>
          </a:lstStyle>
          <a:p>
            <a:fld id="{9F2CA2AC-7CDF-457C-BB29-23FB2447E3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876800" y="4743450"/>
            <a:ext cx="381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oney Pro Regular" pitchFamily="34" charset="0"/>
              </a:defRPr>
            </a:lvl1pPr>
          </a:lstStyle>
          <a:p>
            <a:r>
              <a:rPr lang="en-US" dirty="0" smtClean="0"/>
              <a:t>Protect, unlock and optimize your data’s value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7" r:id="rId11"/>
    <p:sldLayoutId id="2147483758" r:id="rId1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1800" kern="1200">
          <a:solidFill>
            <a:srgbClr val="FDBD10"/>
          </a:solidFill>
          <a:latin typeface="Rooney Pro Regular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Rooney Pro Regular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Rooney Pro Regular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Rooney Pro Regular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Rooney Pro Regular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Rooney Pro Regular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olleenmorrow.com/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Making Sense of Service Broker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the Black Box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5750"/>
            <a:ext cx="4572000" cy="2512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Service Broker Architecture: Message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sz="2000" dirty="0"/>
              <a:t>Defines name and format of messages exchanged between services</a:t>
            </a:r>
          </a:p>
          <a:p>
            <a:pPr fontAlgn="ctr"/>
            <a:r>
              <a:rPr lang="en-US" sz="2000" dirty="0"/>
              <a:t>Optional validation, well-formed XML, XML of a specific schema, empty, or no validation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Protect, unlock and optimize your data’s value</a:t>
            </a:r>
            <a:endParaRPr lang="en-US" dirty="0" smtClean="0"/>
          </a:p>
        </p:txBody>
      </p:sp>
      <p:pic>
        <p:nvPicPr>
          <p:cNvPr id="6" name="Picture 2" descr="http://cbsnews1.cbsistatic.com/hub/i/r/2015/04/10/f23f73ad-d4b9-41f3-9491-b0324e7580e0/resize/620x465/0f72755afdafad905198788ee7e18c2f/1040ez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495550"/>
            <a:ext cx="2667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25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Service </a:t>
            </a:r>
            <a:r>
              <a:rPr lang="en-US" dirty="0"/>
              <a:t>Broker Architecture</a:t>
            </a:r>
            <a:r>
              <a:rPr lang="en-US" dirty="0" smtClean="0"/>
              <a:t>: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S</a:t>
            </a:r>
            <a:r>
              <a:rPr lang="en-US" dirty="0" smtClean="0"/>
              <a:t>pecifies </a:t>
            </a:r>
            <a:r>
              <a:rPr lang="en-US" dirty="0"/>
              <a:t>message types allowed in a conversation </a:t>
            </a:r>
          </a:p>
          <a:p>
            <a:pPr fontAlgn="ctr"/>
            <a:r>
              <a:rPr lang="en-US" dirty="0"/>
              <a:t>Which participant can send which message type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Protect, unlock and optimize your data’s value</a:t>
            </a:r>
            <a:endParaRPr lang="en-US" dirty="0" smtClean="0"/>
          </a:p>
        </p:txBody>
      </p:sp>
      <p:pic>
        <p:nvPicPr>
          <p:cNvPr id="2050" name="Picture 2" descr="http://cbsnews1.cbsistatic.com/hub/i/r/2015/04/10/f23f73ad-d4b9-41f3-9491-b0324e7580e0/resize/620x465/0f72755afdafad905198788ee7e18c2f/1040ez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95550"/>
            <a:ext cx="2667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brimg.net/images/tax-refund-check-with-green-background_573x3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717717"/>
            <a:ext cx="2971800" cy="155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28800" y="226695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Taxpayer: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21106" y="2266950"/>
            <a:ext cx="53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0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Service </a:t>
            </a:r>
            <a:r>
              <a:rPr lang="en-US" dirty="0"/>
              <a:t>Broker Architecture</a:t>
            </a:r>
            <a:r>
              <a:rPr lang="en-US" dirty="0" smtClean="0"/>
              <a:t>: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 smtClean="0"/>
              <a:t>Stores </a:t>
            </a:r>
            <a:r>
              <a:rPr lang="en-US" dirty="0"/>
              <a:t>the messages for a particular service</a:t>
            </a:r>
          </a:p>
          <a:p>
            <a:pPr fontAlgn="ctr"/>
            <a:r>
              <a:rPr lang="en-US" dirty="0"/>
              <a:t>Each message is a row in the queue</a:t>
            </a:r>
          </a:p>
          <a:p>
            <a:pPr fontAlgn="ctr"/>
            <a:r>
              <a:rPr lang="en-US" dirty="0" smtClean="0"/>
              <a:t>Hidden table – SELECT only (no insert/update/delete)</a:t>
            </a:r>
            <a:endParaRPr lang="en-US" dirty="0"/>
          </a:p>
          <a:p>
            <a:pPr fontAlgn="ctr"/>
            <a:r>
              <a:rPr lang="en-US" dirty="0"/>
              <a:t>Included in transactions, logging, backups, mirroring, etc. (just like a "real" table)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Protect, unlock and optimize your data’s value</a:t>
            </a:r>
            <a:endParaRPr lang="en-US" dirty="0" smtClean="0"/>
          </a:p>
        </p:txBody>
      </p:sp>
      <p:pic>
        <p:nvPicPr>
          <p:cNvPr id="3074" name="Picture 2" descr="http://sr.photos3.fotosearch.com/bthumb/CSP/CSP990/k103807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897387"/>
            <a:ext cx="16192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10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Service </a:t>
            </a:r>
            <a:r>
              <a:rPr lang="en-US" dirty="0"/>
              <a:t>Broker Architecture</a:t>
            </a:r>
            <a:r>
              <a:rPr lang="en-US" dirty="0" smtClean="0"/>
              <a:t>: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Addressable endpoint for conversations</a:t>
            </a:r>
          </a:p>
          <a:p>
            <a:pPr fontAlgn="ctr"/>
            <a:r>
              <a:rPr lang="en-US" dirty="0"/>
              <a:t>Bundles up the message types, contract, and queue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Protect, unlock and optimize your data’s value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266950"/>
            <a:ext cx="3043238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4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Creating the Service Broker architecture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Rooney Pro Regular" pitchFamily="34" charset="0"/>
              </a:rPr>
              <a:t>Protect, unlock and optimize your data’s value</a:t>
            </a:r>
            <a:endParaRPr lang="en-US" dirty="0">
              <a:latin typeface="Rooney Pro Regula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59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Sending Service Broker Messages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Protect, unlock and optimize your data’s value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2742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5750"/>
            <a:ext cx="5029200" cy="2512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Sending messages: Conversation/Dialog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R</a:t>
            </a:r>
            <a:r>
              <a:rPr lang="en-US" dirty="0" smtClean="0"/>
              <a:t>eliable</a:t>
            </a:r>
            <a:r>
              <a:rPr lang="en-US" dirty="0"/>
              <a:t>, persistent bidirectional stream of messages between two services.</a:t>
            </a:r>
          </a:p>
          <a:p>
            <a:pPr fontAlgn="ctr"/>
            <a:r>
              <a:rPr lang="en-US" dirty="0"/>
              <a:t>Messages in a conversation are delivered in order, only once</a:t>
            </a:r>
          </a:p>
          <a:p>
            <a:pPr fontAlgn="ctr"/>
            <a:r>
              <a:rPr lang="en-US" dirty="0"/>
              <a:t>Can be short-lived, or span days, weeks, years</a:t>
            </a:r>
          </a:p>
          <a:p>
            <a:pPr fontAlgn="ctr"/>
            <a:r>
              <a:rPr lang="en-US" dirty="0"/>
              <a:t>Persistent across restarts</a:t>
            </a:r>
          </a:p>
          <a:p>
            <a:pPr fontAlgn="ctr"/>
            <a:r>
              <a:rPr lang="en-US" dirty="0"/>
              <a:t>Stays open until explicitly ended (unless a timer is placed on it)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Protect, unlock and optimize your data’s value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322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5750"/>
            <a:ext cx="4876800" cy="2512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Sending messages: Dialog Participants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 smtClean="0"/>
              <a:t>Initiator - participant </a:t>
            </a:r>
            <a:r>
              <a:rPr lang="en-US" dirty="0"/>
              <a:t>that begins a </a:t>
            </a:r>
            <a:r>
              <a:rPr lang="en-US" dirty="0" smtClean="0"/>
              <a:t>dialog</a:t>
            </a:r>
            <a:endParaRPr lang="en-US" dirty="0"/>
          </a:p>
          <a:p>
            <a:pPr fontAlgn="ctr"/>
            <a:r>
              <a:rPr lang="en-US" dirty="0"/>
              <a:t>Target </a:t>
            </a:r>
            <a:r>
              <a:rPr lang="en-US" dirty="0" smtClean="0"/>
              <a:t>- participant </a:t>
            </a:r>
            <a:r>
              <a:rPr lang="en-US" dirty="0"/>
              <a:t>that accepts the dialog begun by the </a:t>
            </a:r>
            <a:r>
              <a:rPr lang="en-US" dirty="0" smtClean="0"/>
              <a:t>initiator</a:t>
            </a:r>
          </a:p>
          <a:p>
            <a:pPr fontAlgn="ctr"/>
            <a:r>
              <a:rPr lang="en-US" dirty="0" smtClean="0"/>
              <a:t>Roles may be reversed between servers, depending on situation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Protect, unlock and optimize your data’s value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11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5750"/>
            <a:ext cx="4572000" cy="2512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Sending messages: Service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Stored procedure or external program that processes messages in a queue</a:t>
            </a:r>
          </a:p>
          <a:p>
            <a:pPr fontAlgn="ctr"/>
            <a:r>
              <a:rPr lang="en-US" dirty="0"/>
              <a:t>Internal activation - stored procedure is attached to the queue to process messages automatically as they arrive</a:t>
            </a:r>
          </a:p>
          <a:p>
            <a:r>
              <a:rPr lang="en-US" dirty="0" smtClean="0"/>
              <a:t>External activation – process/application outside of the SQL Server engine processes messages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Protect, unlock and optimize your data’s value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057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Putting it all together: How it works</a:t>
            </a:r>
            <a:endParaRPr lang="en-US" dirty="0"/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5" y="3506047"/>
            <a:ext cx="715602" cy="89450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Protect, unlock and optimize your data’s value</a:t>
            </a:r>
            <a:endParaRPr lang="en-US" dirty="0" smtClean="0"/>
          </a:p>
        </p:txBody>
      </p:sp>
      <p:sp>
        <p:nvSpPr>
          <p:cNvPr id="5" name="Contract"/>
          <p:cNvSpPr/>
          <p:nvPr/>
        </p:nvSpPr>
        <p:spPr>
          <a:xfrm>
            <a:off x="1600200" y="971550"/>
            <a:ext cx="678180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Contract</a:t>
            </a:r>
            <a:endParaRPr lang="en-US" dirty="0"/>
          </a:p>
        </p:txBody>
      </p:sp>
      <p:sp>
        <p:nvSpPr>
          <p:cNvPr id="6" name="Request message type"/>
          <p:cNvSpPr/>
          <p:nvPr/>
        </p:nvSpPr>
        <p:spPr>
          <a:xfrm>
            <a:off x="1676400" y="1352550"/>
            <a:ext cx="2819400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RequestMessage</a:t>
            </a:r>
            <a:r>
              <a:rPr lang="en-US" sz="1200" dirty="0" smtClean="0">
                <a:solidFill>
                  <a:schemeClr val="tx1"/>
                </a:solidFill>
              </a:rPr>
              <a:t> Message Type (Initiator)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ply message type"/>
          <p:cNvSpPr/>
          <p:nvPr/>
        </p:nvSpPr>
        <p:spPr>
          <a:xfrm>
            <a:off x="5486400" y="1352550"/>
            <a:ext cx="2819400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ReplyMessage</a:t>
            </a:r>
            <a:r>
              <a:rPr lang="en-US" sz="1200" dirty="0" smtClean="0">
                <a:solidFill>
                  <a:schemeClr val="tx1"/>
                </a:solidFill>
              </a:rPr>
              <a:t> Message Type (Target)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43600" y="1779961"/>
            <a:ext cx="2438400" cy="2726577"/>
            <a:chOff x="762000" y="1750173"/>
            <a:chExt cx="2438400" cy="2726577"/>
          </a:xfrm>
        </p:grpSpPr>
        <p:sp>
          <p:nvSpPr>
            <p:cNvPr id="15" name="Target service"/>
            <p:cNvSpPr/>
            <p:nvPr/>
          </p:nvSpPr>
          <p:spPr>
            <a:xfrm>
              <a:off x="762000" y="1809750"/>
              <a:ext cx="2438400" cy="2667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sp>
          <p:nvSpPr>
            <p:cNvPr id="16" name="Target queue"/>
            <p:cNvSpPr/>
            <p:nvPr/>
          </p:nvSpPr>
          <p:spPr>
            <a:xfrm>
              <a:off x="1066800" y="2919388"/>
              <a:ext cx="1828800" cy="835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TargetQueue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Target Trans queue"/>
            <p:cNvSpPr/>
            <p:nvPr/>
          </p:nvSpPr>
          <p:spPr>
            <a:xfrm>
              <a:off x="1066800" y="2160962"/>
              <a:ext cx="1828800" cy="533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s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ys.transmission_queue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Target Service label"/>
            <p:cNvSpPr txBox="1"/>
            <p:nvPr/>
          </p:nvSpPr>
          <p:spPr>
            <a:xfrm>
              <a:off x="1181100" y="1750173"/>
              <a:ext cx="16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Target Service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600200" y="1750173"/>
            <a:ext cx="2438400" cy="2726577"/>
            <a:chOff x="762000" y="1750173"/>
            <a:chExt cx="2438400" cy="2726577"/>
          </a:xfrm>
        </p:grpSpPr>
        <p:grpSp>
          <p:nvGrpSpPr>
            <p:cNvPr id="13" name="Group 12"/>
            <p:cNvGrpSpPr/>
            <p:nvPr/>
          </p:nvGrpSpPr>
          <p:grpSpPr>
            <a:xfrm>
              <a:off x="762000" y="1750173"/>
              <a:ext cx="2438400" cy="2726577"/>
              <a:chOff x="762000" y="1750173"/>
              <a:chExt cx="2438400" cy="2726577"/>
            </a:xfrm>
          </p:grpSpPr>
          <p:sp>
            <p:nvSpPr>
              <p:cNvPr id="8" name="Initiator Service"/>
              <p:cNvSpPr/>
              <p:nvPr/>
            </p:nvSpPr>
            <p:spPr>
              <a:xfrm>
                <a:off x="762000" y="1809750"/>
                <a:ext cx="2438400" cy="2667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Initiator queue"/>
              <p:cNvSpPr/>
              <p:nvPr/>
            </p:nvSpPr>
            <p:spPr>
              <a:xfrm>
                <a:off x="1066800" y="2952749"/>
                <a:ext cx="1828800" cy="83185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</a:rPr>
                  <a:t>InitiatorQueue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Initiator trans queue"/>
              <p:cNvSpPr/>
              <p:nvPr/>
            </p:nvSpPr>
            <p:spPr>
              <a:xfrm>
                <a:off x="1066800" y="2190750"/>
                <a:ext cx="1828800" cy="533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s</a:t>
                </a:r>
                <a:r>
                  <a:rPr lang="en-US" sz="1200" dirty="0" err="1" smtClean="0">
                    <a:solidFill>
                      <a:schemeClr val="tx1"/>
                    </a:solidFill>
                  </a:rPr>
                  <a:t>ys.transmission_queue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Initiator service label"/>
              <p:cNvSpPr txBox="1"/>
              <p:nvPr/>
            </p:nvSpPr>
            <p:spPr>
              <a:xfrm>
                <a:off x="1181100" y="1750173"/>
                <a:ext cx="1600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Initiator Service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Initiator Service program"/>
            <p:cNvSpPr/>
            <p:nvPr/>
          </p:nvSpPr>
          <p:spPr>
            <a:xfrm>
              <a:off x="1066800" y="3943350"/>
              <a:ext cx="1828800" cy="304800"/>
            </a:xfrm>
            <a:prstGeom prst="flowChartPredefined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Service Program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arget Service program"/>
          <p:cNvSpPr/>
          <p:nvPr/>
        </p:nvSpPr>
        <p:spPr>
          <a:xfrm>
            <a:off x="6248400" y="3939777"/>
            <a:ext cx="1828800" cy="304800"/>
          </a:xfrm>
          <a:prstGeom prst="flowChartPredefined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Service 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Send Message"/>
          <p:cNvSpPr txBox="1"/>
          <p:nvPr/>
        </p:nvSpPr>
        <p:spPr>
          <a:xfrm>
            <a:off x="304800" y="3219450"/>
            <a:ext cx="136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Msg init queue to trans queue"/>
          <p:cNvSpPr/>
          <p:nvPr/>
        </p:nvSpPr>
        <p:spPr>
          <a:xfrm>
            <a:off x="2514600" y="3355734"/>
            <a:ext cx="609600" cy="2377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Message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6" name="Msg trans queue to target"/>
          <p:cNvSpPr/>
          <p:nvPr/>
        </p:nvSpPr>
        <p:spPr>
          <a:xfrm>
            <a:off x="2514600" y="2446932"/>
            <a:ext cx="609600" cy="2377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Message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7" name="Msg target to svc prog"/>
          <p:cNvSpPr/>
          <p:nvPr/>
        </p:nvSpPr>
        <p:spPr>
          <a:xfrm>
            <a:off x="6858000" y="3387182"/>
            <a:ext cx="609600" cy="2377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Message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9" name="Ack message"/>
          <p:cNvSpPr/>
          <p:nvPr/>
        </p:nvSpPr>
        <p:spPr>
          <a:xfrm>
            <a:off x="5715000" y="2336694"/>
            <a:ext cx="381000" cy="2415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tx1"/>
                </a:solidFill>
              </a:rPr>
              <a:t>Ack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93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1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71605E-6 L -3.33333E-6 -0.1756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601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5679E-6 L 0.475 0.1830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50" y="913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19444 -0.0021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22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-3.33333E-6 0.13951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allAtOnce"/>
      <p:bldP spid="24" grpId="0" animBg="1"/>
      <p:bldP spid="24" grpId="1" animBg="1"/>
      <p:bldP spid="24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9" grpId="0" animBg="1"/>
      <p:bldP spid="29" grpId="1" animBg="1"/>
      <p:bldP spid="29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724400" cy="339447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Colleen Morrow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MCSE – Data Platform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Principal Consultant at UpSearch 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http://colleenmorrow.com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ClevelandDBA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Contributor to Tribal SQL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964" y="1047750"/>
            <a:ext cx="2821271" cy="3394075"/>
          </a:xfr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Protect, unlock and optimize your data’s value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Sending and receiving messages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Rooney Pro Regular" pitchFamily="34" charset="0"/>
              </a:rPr>
              <a:t>Protect, unlock and optimize your data’s value</a:t>
            </a:r>
            <a:endParaRPr lang="en-US" dirty="0">
              <a:latin typeface="Rooney Pro Regula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57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Service Broker Systems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Protect, unlock and optimize your data’s value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4281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Systems: </a:t>
            </a:r>
            <a:r>
              <a:rPr lang="en-US" dirty="0" smtClean="0"/>
              <a:t>Endpoint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Defines port on which SQL Server listens for Service Broker communication over network</a:t>
            </a:r>
          </a:p>
          <a:p>
            <a:pPr fontAlgn="ctr"/>
            <a:r>
              <a:rPr lang="en-US" dirty="0"/>
              <a:t>Required when sending/receiving messages between multiple instances</a:t>
            </a:r>
          </a:p>
          <a:p>
            <a:pPr fontAlgn="ctr"/>
            <a:r>
              <a:rPr lang="en-US" dirty="0"/>
              <a:t>One Service Broker endpoint per instance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Protect, unlock and optimize your data’s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8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Systems: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Used to determine where to deliver messages</a:t>
            </a:r>
          </a:p>
          <a:p>
            <a:pPr fontAlgn="ctr"/>
            <a:r>
              <a:rPr lang="en-US" dirty="0"/>
              <a:t>Specifies the address for remote service</a:t>
            </a:r>
          </a:p>
          <a:p>
            <a:pPr fontAlgn="ctr"/>
            <a:r>
              <a:rPr lang="en-US" dirty="0"/>
              <a:t>Incoming messages also need route defined for local services</a:t>
            </a:r>
          </a:p>
          <a:p>
            <a:pPr fontAlgn="ctr"/>
            <a:r>
              <a:rPr lang="en-US" dirty="0"/>
              <a:t>Required when sending messages to a different instance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Protect, unlock and optimize your data’s value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072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Systems: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Transport Security </a:t>
            </a:r>
          </a:p>
          <a:p>
            <a:pPr lvl="1" fontAlgn="ctr"/>
            <a:r>
              <a:rPr lang="en-US" dirty="0"/>
              <a:t>Establishes authenticated network connection between SQL Server </a:t>
            </a:r>
            <a:r>
              <a:rPr lang="en-US" dirty="0" smtClean="0"/>
              <a:t>instances/Service Broker endpoints</a:t>
            </a:r>
          </a:p>
          <a:p>
            <a:pPr lvl="1" fontAlgn="ctr"/>
            <a:r>
              <a:rPr lang="en-US" dirty="0" smtClean="0"/>
              <a:t>Required for distributed deployment</a:t>
            </a:r>
            <a:endParaRPr lang="en-US" dirty="0"/>
          </a:p>
          <a:p>
            <a:pPr fontAlgn="ctr"/>
            <a:r>
              <a:rPr lang="en-US" dirty="0" smtClean="0"/>
              <a:t>Dialog </a:t>
            </a:r>
            <a:r>
              <a:rPr lang="en-US" dirty="0"/>
              <a:t>Security</a:t>
            </a:r>
          </a:p>
          <a:p>
            <a:pPr lvl="1" fontAlgn="ctr"/>
            <a:r>
              <a:rPr lang="en-US" dirty="0"/>
              <a:t>Establishes secure, authenticated connection between Service Broker </a:t>
            </a:r>
            <a:r>
              <a:rPr lang="en-US" dirty="0" smtClean="0"/>
              <a:t>Services/Dialog endpoints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Protect, unlock and optimize your data’s value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93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Configuring a Distributed Solution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Rooney Pro Regular" pitchFamily="34" charset="0"/>
              </a:rPr>
              <a:t>Protect, unlock and optimize your data’s value</a:t>
            </a:r>
            <a:endParaRPr lang="en-US" dirty="0">
              <a:latin typeface="Rooney Pro Regula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05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Troubleshooting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Sys.transmission_queue</a:t>
            </a:r>
            <a:r>
              <a:rPr lang="en-US" dirty="0" smtClean="0"/>
              <a:t> – transmission status</a:t>
            </a:r>
          </a:p>
          <a:p>
            <a:r>
              <a:rPr lang="en-US" dirty="0" smtClean="0"/>
              <a:t>SQL Server Error log – initiator and target</a:t>
            </a:r>
          </a:p>
          <a:p>
            <a:r>
              <a:rPr lang="en-US" dirty="0" smtClean="0"/>
              <a:t>SQL Server Profiler – Service Broker events</a:t>
            </a:r>
          </a:p>
          <a:p>
            <a:r>
              <a:rPr lang="en-US" dirty="0"/>
              <a:t>Sending </a:t>
            </a:r>
            <a:r>
              <a:rPr lang="en-US" dirty="0" smtClean="0"/>
              <a:t>queue – sometimes </a:t>
            </a:r>
            <a:endParaRPr lang="en-US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Protect, unlock and optimize your data’s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27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472"/>
          </a:xfrm>
        </p:spPr>
        <p:txBody>
          <a:bodyPr>
            <a:normAutofit/>
          </a:bodyPr>
          <a:lstStyle/>
          <a:p>
            <a:pPr lvl="0" rtl="0">
              <a:spcAft>
                <a:spcPts val="600"/>
              </a:spcAft>
            </a:pPr>
            <a:r>
              <a:rPr lang="en-US" sz="2000" dirty="0" smtClean="0"/>
              <a:t>Intro to Service Broker (What? Why? Where?)</a:t>
            </a:r>
          </a:p>
          <a:p>
            <a:pPr lvl="0" rtl="0">
              <a:spcAft>
                <a:spcPts val="600"/>
              </a:spcAft>
            </a:pPr>
            <a:r>
              <a:rPr lang="en-US" sz="2000" dirty="0" smtClean="0"/>
              <a:t>Service Broker </a:t>
            </a:r>
            <a:r>
              <a:rPr lang="en-US" sz="2000" dirty="0" smtClean="0"/>
              <a:t>Architecture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Message types, contracts, queues, services</a:t>
            </a:r>
            <a:endParaRPr lang="en-US" sz="1800" dirty="0" smtClean="0"/>
          </a:p>
          <a:p>
            <a:pPr lvl="0" rtl="0">
              <a:spcAft>
                <a:spcPts val="600"/>
              </a:spcAft>
            </a:pPr>
            <a:r>
              <a:rPr lang="en-US" sz="2000" dirty="0" smtClean="0"/>
              <a:t>Implementing a basic Service Broker </a:t>
            </a:r>
            <a:r>
              <a:rPr lang="en-US" sz="2000" dirty="0" smtClean="0"/>
              <a:t>environment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Dialogs, sending/receiving messages</a:t>
            </a:r>
            <a:endParaRPr lang="en-US" sz="1800" dirty="0" smtClean="0"/>
          </a:p>
          <a:p>
            <a:pPr lvl="0" rtl="0">
              <a:spcAft>
                <a:spcPts val="600"/>
              </a:spcAft>
            </a:pPr>
            <a:r>
              <a:rPr lang="en-US" sz="2000" dirty="0" smtClean="0"/>
              <a:t>Implementing a distributed </a:t>
            </a:r>
            <a:r>
              <a:rPr lang="en-US" sz="2000" dirty="0" smtClean="0"/>
              <a:t>environment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Endpoints, routes, security</a:t>
            </a:r>
            <a:endParaRPr lang="en-US" sz="1800" dirty="0" smtClean="0"/>
          </a:p>
          <a:p>
            <a:pPr lvl="0" rtl="0">
              <a:spcAft>
                <a:spcPts val="600"/>
              </a:spcAft>
            </a:pPr>
            <a:r>
              <a:rPr lang="en-US" sz="2000" dirty="0" smtClean="0"/>
              <a:t>Troubleshooting</a:t>
            </a:r>
            <a:endParaRPr lang="en-US" sz="2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Protect, unlock and optimize your data’s value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212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Questions?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Protect, unlock and optimize your data’s value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682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504950"/>
            <a:ext cx="7772400" cy="1631157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Protect, unlock and optimize your data’s value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2800350"/>
            <a:ext cx="1809750" cy="1809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7216" y="2495550"/>
            <a:ext cx="197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Session Evaluation: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50" y="2800350"/>
            <a:ext cx="1809750" cy="1809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26787" y="2495550"/>
            <a:ext cx="179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 Evaluation: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0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472"/>
          </a:xfrm>
        </p:spPr>
        <p:txBody>
          <a:bodyPr>
            <a:normAutofit/>
          </a:bodyPr>
          <a:lstStyle/>
          <a:p>
            <a:pPr lvl="0" rtl="0">
              <a:spcAft>
                <a:spcPts val="600"/>
              </a:spcAft>
            </a:pPr>
            <a:r>
              <a:rPr lang="en-US" sz="2000" dirty="0" smtClean="0"/>
              <a:t>Intro to Service Broker (What? Why? Where?)</a:t>
            </a:r>
          </a:p>
          <a:p>
            <a:pPr lvl="0" rtl="0">
              <a:spcAft>
                <a:spcPts val="600"/>
              </a:spcAft>
            </a:pPr>
            <a:r>
              <a:rPr lang="en-US" sz="2000" dirty="0" smtClean="0"/>
              <a:t>Service Broker Architecture</a:t>
            </a:r>
          </a:p>
          <a:p>
            <a:pPr lvl="0" rtl="0">
              <a:spcAft>
                <a:spcPts val="600"/>
              </a:spcAft>
            </a:pPr>
            <a:r>
              <a:rPr lang="en-US" sz="2000" dirty="0" smtClean="0"/>
              <a:t>Implementing a basic Service Broker environment</a:t>
            </a:r>
          </a:p>
          <a:p>
            <a:pPr lvl="0" rtl="0">
              <a:spcAft>
                <a:spcPts val="600"/>
              </a:spcAft>
            </a:pPr>
            <a:r>
              <a:rPr lang="en-US" sz="2000" dirty="0" smtClean="0"/>
              <a:t>Implementing a distributed environment</a:t>
            </a:r>
          </a:p>
          <a:p>
            <a:pPr lvl="0" rtl="0">
              <a:spcAft>
                <a:spcPts val="600"/>
              </a:spcAft>
            </a:pPr>
            <a:r>
              <a:rPr lang="en-US" sz="2000" dirty="0" smtClean="0"/>
              <a:t>Troubleshooting</a:t>
            </a:r>
            <a:endParaRPr lang="en-US" sz="2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Protect, unlock and optimize your data’s value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Service </a:t>
            </a:r>
            <a:r>
              <a:rPr lang="en-US" dirty="0" smtClean="0"/>
              <a:t>Broker?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sz="2000" dirty="0"/>
              <a:t>Messaging service introduced in SQL Server 2005</a:t>
            </a:r>
          </a:p>
          <a:p>
            <a:pPr fontAlgn="ctr"/>
            <a:r>
              <a:rPr lang="en-US" sz="2000" dirty="0"/>
              <a:t>Integrated into the database</a:t>
            </a:r>
          </a:p>
          <a:p>
            <a:pPr fontAlgn="ctr"/>
            <a:r>
              <a:rPr lang="en-US" sz="2000" dirty="0"/>
              <a:t>Managed via DDL</a:t>
            </a:r>
          </a:p>
          <a:p>
            <a:pPr fontAlgn="ctr"/>
            <a:r>
              <a:rPr lang="en-US" sz="2000" dirty="0"/>
              <a:t>Available in all editions </a:t>
            </a:r>
            <a:endParaRPr lang="en-US" sz="2000" dirty="0" smtClean="0"/>
          </a:p>
          <a:p>
            <a:pPr lvl="1" fontAlgn="ctr"/>
            <a:r>
              <a:rPr lang="en-US" sz="1800" dirty="0" smtClean="0"/>
              <a:t>Express </a:t>
            </a:r>
            <a:r>
              <a:rPr lang="en-US" sz="1800" dirty="0"/>
              <a:t>Edition only supported in conjunction with a different </a:t>
            </a:r>
            <a:r>
              <a:rPr lang="en-US" sz="1800" dirty="0" smtClean="0"/>
              <a:t>edition</a:t>
            </a:r>
            <a:endParaRPr lang="en-US" sz="1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Protect, unlock and optimize your data’s value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101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use Service Broker?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ctr"/>
            <a:r>
              <a:rPr lang="en-US" sz="2000" dirty="0"/>
              <a:t>Asynchronous - long-duration processing is decoupled from client process</a:t>
            </a:r>
          </a:p>
          <a:p>
            <a:pPr fontAlgn="ctr"/>
            <a:r>
              <a:rPr lang="en-US" sz="2000" dirty="0"/>
              <a:t>Guaranteed message delivery </a:t>
            </a:r>
            <a:r>
              <a:rPr lang="en-US" sz="2000" dirty="0" smtClean="0"/>
              <a:t>– even if network is down</a:t>
            </a:r>
            <a:endParaRPr lang="en-US" sz="2000" dirty="0"/>
          </a:p>
          <a:p>
            <a:pPr fontAlgn="ctr"/>
            <a:r>
              <a:rPr lang="en-US" sz="2000" dirty="0"/>
              <a:t>Guaranteed message sequencing - internal locking and sequencing mechanisms guarantee messages are processed in order</a:t>
            </a:r>
          </a:p>
          <a:p>
            <a:pPr fontAlgn="ctr"/>
            <a:r>
              <a:rPr lang="en-US" sz="2000" dirty="0"/>
              <a:t>Performance - Service broker implementations can be scaled out to handle large workloads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Protect, unlock and optimize your data’s value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191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use Service Broker?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sz="2000" dirty="0"/>
              <a:t>Durability - Service broker messages and conversations are persistent across server restarts</a:t>
            </a:r>
          </a:p>
          <a:p>
            <a:pPr fontAlgn="ctr"/>
            <a:r>
              <a:rPr lang="en-US" sz="2000" dirty="0"/>
              <a:t>Transactional - message management is part of data processing transactions</a:t>
            </a:r>
          </a:p>
          <a:p>
            <a:pPr fontAlgn="ctr"/>
            <a:r>
              <a:rPr lang="en-US" sz="2000" dirty="0"/>
              <a:t>Flexibility - messages can be sent inside the same database or to a server halfway around the world</a:t>
            </a:r>
          </a:p>
          <a:p>
            <a:pPr fontAlgn="ctr"/>
            <a:r>
              <a:rPr lang="en-US" sz="2000" dirty="0"/>
              <a:t>Easier application development - you don't need to worry about any of the above!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Protect, unlock and optimize your data’s value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826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can I use Service Broker?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sz="2000" dirty="0" smtClean="0"/>
              <a:t>Auditing - event notifications</a:t>
            </a:r>
            <a:endParaRPr lang="en-US" sz="2000" dirty="0"/>
          </a:p>
          <a:p>
            <a:pPr fontAlgn="ctr"/>
            <a:r>
              <a:rPr lang="en-US" sz="2000" dirty="0" smtClean="0"/>
              <a:t>Triggers – make them asynchronous!</a:t>
            </a:r>
            <a:endParaRPr lang="en-US" sz="2000" dirty="0"/>
          </a:p>
          <a:p>
            <a:pPr fontAlgn="ctr"/>
            <a:r>
              <a:rPr lang="en-US" sz="2000" dirty="0" smtClean="0"/>
              <a:t>ETL – </a:t>
            </a:r>
            <a:r>
              <a:rPr lang="en-US" sz="2000" dirty="0" smtClean="0"/>
              <a:t>Change Data Capture (CDC)</a:t>
            </a:r>
            <a:endParaRPr lang="en-US" sz="2000" dirty="0"/>
          </a:p>
          <a:p>
            <a:pPr fontAlgn="ctr"/>
            <a:r>
              <a:rPr lang="en-US" sz="2000" dirty="0"/>
              <a:t>Distributed server-side processing for client applications - Order entry </a:t>
            </a:r>
            <a:r>
              <a:rPr lang="en-US" sz="2000" dirty="0" smtClean="0"/>
              <a:t>system</a:t>
            </a:r>
          </a:p>
          <a:p>
            <a:pPr fontAlgn="ctr"/>
            <a:r>
              <a:rPr lang="en-US" sz="2000" dirty="0" smtClean="0"/>
              <a:t>Asynchronous batch processing</a:t>
            </a:r>
          </a:p>
          <a:p>
            <a:pPr fontAlgn="ctr"/>
            <a:r>
              <a:rPr lang="en-US" sz="2000" dirty="0" smtClean="0"/>
              <a:t>DIY replication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Protect, unlock and optimize your data’s value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388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Service Broker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Protect, unlock and optimize your data’s value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511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Service Broker </a:t>
            </a:r>
            <a:r>
              <a:rPr lang="en-US" dirty="0" smtClean="0"/>
              <a:t>Architecture: Taxes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Protect, unlock and optimize your data’s value</a:t>
            </a:r>
            <a:endParaRPr lang="en-US" dirty="0" smtClean="0"/>
          </a:p>
        </p:txBody>
      </p:sp>
      <p:pic>
        <p:nvPicPr>
          <p:cNvPr id="6" name="Picture 2" descr="http://cbsnews1.cbsistatic.com/hub/i/r/2015/04/10/f23f73ad-d4b9-41f3-9491-b0324e7580e0/resize/620x465/0f72755afdafad905198788ee7e18c2f/1040ez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37378"/>
            <a:ext cx="1828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r.photos3.fotosearch.com/bthumb/CSP/CSP990/k1038074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140248"/>
            <a:ext cx="129540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3048000" y="1560724"/>
            <a:ext cx="2743200" cy="416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http://www.brimg.net/images/tax-refund-check-with-green-background_573x3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730" y="2997682"/>
            <a:ext cx="1951769" cy="102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 rot="10800000">
            <a:off x="3051387" y="3309700"/>
            <a:ext cx="2743200" cy="416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137" y="2909384"/>
            <a:ext cx="1828800" cy="121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3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theme/theme1.xml><?xml version="1.0" encoding="utf-8"?>
<a:theme xmlns:a="http://schemas.openxmlformats.org/drawingml/2006/main" name="UpSearch W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UpSearch Wide</Template>
  <TotalTime>21206</TotalTime>
  <Words>972</Words>
  <Application>Microsoft Office PowerPoint</Application>
  <PresentationFormat>On-screen Show (16:9)</PresentationFormat>
  <Paragraphs>157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Courier New</vt:lpstr>
      <vt:lpstr>Rooney Pro Light</vt:lpstr>
      <vt:lpstr>Rooney Pro Regular</vt:lpstr>
      <vt:lpstr>UpSearch Wide</vt:lpstr>
      <vt:lpstr>Inside the Black Box</vt:lpstr>
      <vt:lpstr>About Me</vt:lpstr>
      <vt:lpstr>Agenda</vt:lpstr>
      <vt:lpstr>What is Service Broker?</vt:lpstr>
      <vt:lpstr>Why use Service Broker? (1)</vt:lpstr>
      <vt:lpstr>Why use Service Broker? (2)</vt:lpstr>
      <vt:lpstr>Where can I use Service Broker?</vt:lpstr>
      <vt:lpstr>Service Broker Architecture</vt:lpstr>
      <vt:lpstr>Service Broker Architecture: Taxes</vt:lpstr>
      <vt:lpstr>Service Broker Architecture: Message Type</vt:lpstr>
      <vt:lpstr>Service Broker Architecture: Contract</vt:lpstr>
      <vt:lpstr>Service Broker Architecture: Queue</vt:lpstr>
      <vt:lpstr>Service Broker Architecture: Service</vt:lpstr>
      <vt:lpstr>Demo</vt:lpstr>
      <vt:lpstr>Sending Service Broker Messages</vt:lpstr>
      <vt:lpstr>Sending messages: Conversation/Dialog</vt:lpstr>
      <vt:lpstr>Sending messages: Dialog Participants </vt:lpstr>
      <vt:lpstr>Sending messages: Service Program</vt:lpstr>
      <vt:lpstr>Putting it all together: How it works</vt:lpstr>
      <vt:lpstr>Demo</vt:lpstr>
      <vt:lpstr>Distributed Service Broker Systems</vt:lpstr>
      <vt:lpstr>Distributed Systems: Endpoint</vt:lpstr>
      <vt:lpstr>Distributed Systems: Route</vt:lpstr>
      <vt:lpstr>Distributed Systems: Security</vt:lpstr>
      <vt:lpstr>Demo</vt:lpstr>
      <vt:lpstr>Troubleshooting</vt:lpstr>
      <vt:lpstr>Review</vt:lpstr>
      <vt:lpstr>Questions?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Dropped My Table?</dc:title>
  <dc:creator>Colleen</dc:creator>
  <cp:lastModifiedBy>Colleen Morrow</cp:lastModifiedBy>
  <cp:revision>269</cp:revision>
  <dcterms:created xsi:type="dcterms:W3CDTF">2011-09-07T10:19:20Z</dcterms:created>
  <dcterms:modified xsi:type="dcterms:W3CDTF">2016-02-02T22:33:49Z</dcterms:modified>
</cp:coreProperties>
</file>