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23"/>
  </p:notesMasterIdLst>
  <p:sldIdLst>
    <p:sldId id="256" r:id="rId3"/>
    <p:sldId id="338" r:id="rId4"/>
    <p:sldId id="334" r:id="rId5"/>
    <p:sldId id="335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33" r:id="rId21"/>
    <p:sldId id="33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70541" autoAdjust="0"/>
  </p:normalViewPr>
  <p:slideViewPr>
    <p:cSldViewPr snapToGrid="0" snapToObjects="1">
      <p:cViewPr varScale="1">
        <p:scale>
          <a:sx n="39" d="100"/>
          <a:sy n="39" d="100"/>
        </p:scale>
        <p:origin x="12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CAFC-582A-4C7B-9218-3D9EB95B0268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ACD1-59C2-4C46-86EA-6CCC140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742950"/>
            <a:ext cx="4954588" cy="371475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C73AFB-DDF5-41AA-BA6F-3C1C39C66F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9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Demo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2 –</a:t>
            </a:r>
            <a:r>
              <a:rPr lang="en-US" baseline="0" dirty="0"/>
              <a:t> Circular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4 – Circular Arcs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0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5 – Complex Polygons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6 – Shortest Line To &amp; </a:t>
            </a:r>
            <a:r>
              <a:rPr lang="en-US" dirty="0" err="1"/>
              <a:t>STLength</a:t>
            </a:r>
            <a:r>
              <a:rPr lang="en-US" dirty="0"/>
              <a:t> / Demo 7 – </a:t>
            </a:r>
            <a:r>
              <a:rPr lang="en-US" dirty="0" err="1"/>
              <a:t>STIntersection</a:t>
            </a:r>
            <a:r>
              <a:rPr lang="en-US" baseline="0" dirty="0"/>
              <a:t> and </a:t>
            </a:r>
            <a:r>
              <a:rPr lang="en-US" baseline="0" dirty="0" err="1"/>
              <a:t>STUnion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8 – </a:t>
            </a:r>
            <a:r>
              <a:rPr lang="en-US" dirty="0" err="1"/>
              <a:t>STContains</a:t>
            </a:r>
            <a:r>
              <a:rPr lang="en-US" dirty="0"/>
              <a:t> and </a:t>
            </a:r>
            <a:r>
              <a:rPr lang="en-US" dirty="0" err="1"/>
              <a:t>STIntersects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9 - </a:t>
            </a:r>
            <a:r>
              <a:rPr lang="en-US" dirty="0" err="1"/>
              <a:t>GeogCoding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</a:t>
            </a:r>
            <a:r>
              <a:rPr lang="en-US" baseline="0" dirty="0"/>
              <a:t> – Shape2SQL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5E83-FBBB-4BDE-9890-A9B9A7154E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4191"/>
            <a:ext cx="8686800" cy="619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685800" y="914400"/>
            <a:ext cx="7772400" cy="5029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SzPct val="100000"/>
              <a:buFont typeface="Webdings" pitchFamily="18" charset="2"/>
              <a:buNone/>
              <a:tabLst/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51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80240" y="284174"/>
            <a:ext cx="8001000" cy="81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7065" y="1252539"/>
            <a:ext cx="8001000" cy="4614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80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80240" y="293687"/>
            <a:ext cx="8001000" cy="81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rgbClr val="6F989A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7065" y="1253068"/>
            <a:ext cx="3886200" cy="462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686300" y="1253068"/>
            <a:ext cx="3886200" cy="462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03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_Option 1 - 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9" y="3877274"/>
            <a:ext cx="4705064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75840"/>
            <a:ext cx="6050820" cy="1801436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60" y="6122871"/>
            <a:ext cx="923959" cy="2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9" y="3877274"/>
            <a:ext cx="4705064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75840"/>
            <a:ext cx="6050820" cy="1801436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60" y="6122871"/>
            <a:ext cx="923959" cy="2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1" y="1189178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69" indent="0">
              <a:buNone/>
              <a:defRPr/>
            </a:lvl3pPr>
            <a:lvl4pPr marL="336137" indent="0">
              <a:buNone/>
              <a:defRPr/>
            </a:lvl4pPr>
            <a:lvl5pPr marL="50420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7023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1" y="1189178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69" indent="0">
              <a:buNone/>
              <a:defRPr/>
            </a:lvl3pPr>
            <a:lvl4pPr marL="336137" indent="0">
              <a:buNone/>
              <a:defRPr/>
            </a:lvl4pPr>
            <a:lvl5pPr marL="50420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0654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80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0685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3" indent="0">
              <a:buNone/>
              <a:tabLst/>
              <a:defRPr sz="1471"/>
            </a:lvl3pPr>
            <a:lvl4pPr marL="338471" indent="0">
              <a:buNone/>
              <a:defRPr/>
            </a:lvl4pPr>
            <a:lvl5pPr marL="50420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9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3" indent="0">
              <a:buNone/>
              <a:tabLst/>
              <a:defRPr sz="1471"/>
            </a:lvl3pPr>
            <a:lvl4pPr marL="338471" indent="0">
              <a:buNone/>
              <a:defRPr/>
            </a:lvl4pPr>
            <a:lvl5pPr marL="50420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2440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9045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186356"/>
            <a:ext cx="7394337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3877280"/>
            <a:ext cx="7395506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0288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186356"/>
            <a:ext cx="7394337" cy="2697988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553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73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4398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4357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1" y="6170059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defTabSz="685426" eaLnBrk="0" hangingPunct="0"/>
            <a:r>
              <a:rPr lang="en-US" sz="515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3" y="3083653"/>
            <a:ext cx="2417896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05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8740142" cy="1587999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10941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p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 smtClean="0">
                <a:solidFill>
                  <a:srgbClr val="505050"/>
                </a:solidFill>
              </a:rPr>
              <a:t>Microsoft Confidential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685627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685627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2064" y="310077"/>
            <a:ext cx="4706093" cy="564770"/>
          </a:xfrm>
        </p:spPr>
        <p:txBody>
          <a:bodyPr lIns="182880" tIns="146304" rIns="182880" bIns="146304" anchor="ctr" anchorCtr="0"/>
          <a:lstStyle>
            <a:lvl1pPr marL="0" indent="0">
              <a:lnSpc>
                <a:spcPts val="2059"/>
              </a:lnSpc>
              <a:spcBef>
                <a:spcPts val="0"/>
              </a:spcBef>
              <a:buFontTx/>
              <a:buNone/>
              <a:defRPr sz="1765">
                <a:solidFill>
                  <a:schemeClr val="tx2"/>
                </a:solidFill>
                <a:latin typeface="+mj-lt"/>
              </a:defRPr>
            </a:lvl1pPr>
            <a:lvl2pPr marL="252031" indent="0">
              <a:buFontTx/>
              <a:buNone/>
              <a:defRPr sz="1765">
                <a:latin typeface="Segoe Pro Light"/>
              </a:defRPr>
            </a:lvl2pPr>
            <a:lvl3pPr marL="420050" indent="0">
              <a:buFontTx/>
              <a:buNone/>
              <a:defRPr sz="1765">
                <a:latin typeface="Segoe Pro Light"/>
              </a:defRPr>
            </a:lvl3pPr>
            <a:lvl4pPr marL="588068" indent="0">
              <a:buFontTx/>
              <a:buNone/>
              <a:defRPr sz="1765">
                <a:latin typeface="Segoe Pro Light"/>
              </a:defRPr>
            </a:lvl4pPr>
            <a:lvl5pPr marL="756088" indent="0">
              <a:buFontTx/>
              <a:buNone/>
              <a:defRPr sz="1765">
                <a:latin typeface="Segoe Pro 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3450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562731"/>
            <a:ext cx="1981278" cy="279397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</a:lstStyle>
          <a:p>
            <a:pPr defTabSz="685800"/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ARRYVE Confidential</a:t>
            </a:r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1346"/>
            <a:ext cx="2133600" cy="290783"/>
          </a:xfrm>
        </p:spPr>
        <p:txBody>
          <a:bodyPr/>
          <a:lstStyle>
            <a:lvl1pPr>
              <a:defRPr sz="1000"/>
            </a:lvl1pPr>
          </a:lstStyle>
          <a:p>
            <a:pPr defTabSz="685800"/>
            <a:fld id="{7E40D5B9-7881-4007-B2C3-85B1DBA61E51}" type="slidenum">
              <a:rPr lang="en-US" smtClean="0">
                <a:solidFill>
                  <a:srgbClr val="505050"/>
                </a:solidFill>
              </a:rPr>
              <a:pPr defTabSz="685800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96838"/>
            <a:ext cx="8610600" cy="7921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7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4/15/2017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5" r:id="rId13"/>
    <p:sldLayoutId id="214748366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4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2" y="1189179"/>
            <a:ext cx="8740141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6049235" y="3100604"/>
            <a:ext cx="6858623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ransition>
    <p:fade/>
  </p:transition>
  <p:txStyles>
    <p:titleStyle>
      <a:lvl1pPr algn="l" defTabSz="68575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3" marR="0" indent="-252103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07" marR="0" indent="-177406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39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07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75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35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14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94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73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8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8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7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17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97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75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3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34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87">
          <p15:clr>
            <a:srgbClr val="5ACBF0"/>
          </p15:clr>
        </p15:guide>
        <p15:guide id="4294967295" pos="173">
          <p15:clr>
            <a:srgbClr val="5ACBF0"/>
          </p15:clr>
        </p15:guide>
        <p15:guide id="4294967295" pos="749">
          <p15:clr>
            <a:srgbClr val="5ACBF0"/>
          </p15:clr>
        </p15:guide>
        <p15:guide id="4294967295" pos="1325">
          <p15:clr>
            <a:srgbClr val="5ACBF0"/>
          </p15:clr>
        </p15:guide>
        <p15:guide id="4294967295" pos="1901">
          <p15:clr>
            <a:srgbClr val="5ACBF0"/>
          </p15:clr>
        </p15:guide>
        <p15:guide id="4294967295" pos="2477">
          <p15:clr>
            <a:srgbClr val="5ACBF0"/>
          </p15:clr>
        </p15:guide>
        <p15:guide id="4294967295" pos="3053">
          <p15:clr>
            <a:srgbClr val="5ACBF0"/>
          </p15:clr>
        </p15:guide>
        <p15:guide id="4294967295" pos="3629">
          <p15:clr>
            <a:srgbClr val="5ACBF0"/>
          </p15:clr>
        </p15:guide>
        <p15:guide id="4294967295" pos="4205">
          <p15:clr>
            <a:srgbClr val="5ACBF0"/>
          </p15:clr>
        </p15:guide>
        <p15:guide id="4294967295" pos="4781">
          <p15:clr>
            <a:srgbClr val="5ACBF0"/>
          </p15:clr>
        </p15:guide>
        <p15:guide id="4294967295" pos="5357">
          <p15:clr>
            <a:srgbClr val="5ACBF0"/>
          </p15:clr>
        </p15:guide>
        <p15:guide id="4294967295" pos="5933">
          <p15:clr>
            <a:srgbClr val="5ACBF0"/>
          </p15:clr>
        </p15:guide>
        <p15:guide id="4294967295" pos="6509">
          <p15:clr>
            <a:srgbClr val="5ACBF0"/>
          </p15:clr>
        </p15:guide>
        <p15:guide id="4294967295" pos="7085">
          <p15:clr>
            <a:srgbClr val="5ACBF0"/>
          </p15:clr>
        </p15:guide>
        <p15:guide id="4294967295" pos="7661">
          <p15:clr>
            <a:srgbClr val="5ACBF0"/>
          </p15:clr>
        </p15:guide>
        <p15:guide id="4294967295" pos="288">
          <p15:clr>
            <a:srgbClr val="C35EA4"/>
          </p15:clr>
        </p15:guide>
        <p15:guide id="4294967295" pos="7547">
          <p15:clr>
            <a:srgbClr val="C35EA4"/>
          </p15:clr>
        </p15:guide>
        <p15:guide id="4294967295" orient="horz" pos="763">
          <p15:clr>
            <a:srgbClr val="5ACBF0"/>
          </p15:clr>
        </p15:guide>
        <p15:guide id="4294967295" orient="horz" pos="1339">
          <p15:clr>
            <a:srgbClr val="5ACBF0"/>
          </p15:clr>
        </p15:guide>
        <p15:guide id="4294967295" orient="horz" pos="1915">
          <p15:clr>
            <a:srgbClr val="5ACBF0"/>
          </p15:clr>
        </p15:guide>
        <p15:guide id="4294967295" orient="horz" pos="2491">
          <p15:clr>
            <a:srgbClr val="5ACBF0"/>
          </p15:clr>
        </p15:guide>
        <p15:guide id="4294967295" orient="horz" pos="3067">
          <p15:clr>
            <a:srgbClr val="5ACBF0"/>
          </p15:clr>
        </p15:guide>
        <p15:guide id="4294967295" orient="horz" pos="3643">
          <p15:clr>
            <a:srgbClr val="5ACBF0"/>
          </p15:clr>
        </p15:guide>
        <p15:guide id="4294967295" orient="horz" pos="4219">
          <p15:clr>
            <a:srgbClr val="5ACBF0"/>
          </p15:clr>
        </p15:guide>
        <p15:guide id="4294967295" orient="horz" pos="302">
          <p15:clr>
            <a:srgbClr val="C35EA4"/>
          </p15:clr>
        </p15:guide>
        <p15:guide id="4294967295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svisualizer.com/geocod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eoservices.tamu.edu/Services/Geocode/" TargetMode="External"/><Relationship Id="rId5" Type="http://schemas.openxmlformats.org/officeDocument/2006/relationships/hyperlink" Target="https://google-developers.appspot.com/maps/documentation/utils/geocoder/" TargetMode="External"/><Relationship Id="rId4" Type="http://schemas.openxmlformats.org/officeDocument/2006/relationships/hyperlink" Target="https://developers.arcgis.com/features/geocoding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nationalmap.gov/small_scale/" TargetMode="External"/><Relationship Id="rId3" Type="http://schemas.openxmlformats.org/officeDocument/2006/relationships/hyperlink" Target="http://geo.data.gov/" TargetMode="External"/><Relationship Id="rId7" Type="http://schemas.openxmlformats.org/officeDocument/2006/relationships/hyperlink" Target="http://download.geofabrik.de/" TargetMode="Externa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reegisdata.rtwilson.com/" TargetMode="External"/><Relationship Id="rId5" Type="http://schemas.openxmlformats.org/officeDocument/2006/relationships/hyperlink" Target="http://www.naturalearthdata.com/" TargetMode="External"/><Relationship Id="rId10" Type="http://schemas.openxmlformats.org/officeDocument/2006/relationships/hyperlink" Target="http://opendata.arcgis.com/" TargetMode="External"/><Relationship Id="rId4" Type="http://schemas.openxmlformats.org/officeDocument/2006/relationships/hyperlink" Target="http://www.mapcruzin.com/download-free-arcgis-shapefiles.htm" TargetMode="External"/><Relationship Id="rId9" Type="http://schemas.openxmlformats.org/officeDocument/2006/relationships/hyperlink" Target="http://tnmap.tn.gov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pgis.net/page/SQL-Server-2008-Spatial-Too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rplefrogsystems.com/blog/2011/05/sql-server-art-using-spatial-dat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ichaeljswart.com/2010/02/more-images-from-the-spatial-results-tab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mindycurnutt@hot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Fun with SQL Server Spatial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4"/>
            <a:ext cx="7925349" cy="238090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Mindy Curnutt</a:t>
            </a:r>
          </a:p>
          <a:p>
            <a:r>
              <a:rPr lang="en-US" dirty="0"/>
              <a:t>TMW Systems / Trimble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Represent?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65" y="1796654"/>
            <a:ext cx="3609270" cy="3406240"/>
          </a:xfrm>
        </p:spPr>
        <p:txBody>
          <a:bodyPr>
            <a:normAutofit/>
          </a:bodyPr>
          <a:lstStyle/>
          <a:p>
            <a:r>
              <a:rPr lang="en-US" dirty="0"/>
              <a:t>Circular Arcs</a:t>
            </a:r>
          </a:p>
          <a:p>
            <a:pPr lvl="1"/>
            <a:r>
              <a:rPr lang="en-US" dirty="0"/>
              <a:t>Circular Strings</a:t>
            </a:r>
          </a:p>
          <a:p>
            <a:pPr lvl="1"/>
            <a:r>
              <a:rPr lang="en-US" dirty="0"/>
              <a:t>Compound Curves</a:t>
            </a:r>
          </a:p>
          <a:p>
            <a:pPr lvl="1"/>
            <a:r>
              <a:rPr lang="en-US" dirty="0"/>
              <a:t>Curved Polygons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457201" y="3499774"/>
            <a:ext cx="45910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@g geometry 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'CURVEPOLYGON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CIRCULARSTRING(0 4, 4 0, 8 4, 4 8, 0 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CIRCULARSTRING(2 4, 4 2, 6 4, 4 6, 2 4)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)';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g.STArea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AS Area; </a:t>
            </a:r>
            <a:endParaRPr lang="en-US" sz="1400" dirty="0">
              <a:solidFill>
                <a:srgbClr val="2F95D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1" y="1376542"/>
            <a:ext cx="3767154" cy="3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0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Represent?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65" y="1796654"/>
            <a:ext cx="3609270" cy="3461146"/>
          </a:xfrm>
        </p:spPr>
        <p:txBody>
          <a:bodyPr>
            <a:normAutofit/>
          </a:bodyPr>
          <a:lstStyle/>
          <a:p>
            <a:r>
              <a:rPr lang="en-US" dirty="0"/>
              <a:t>Complex Polygons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 = 86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 in 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27,17,7,273,41,204,86,81,149,74,126,296,312,44,82,389,124,400,251,206,104,67,102,41)</a:t>
            </a:r>
          </a:p>
          <a:p>
            <a:endParaRPr lang="en-US" dirty="0"/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98" y="1740104"/>
            <a:ext cx="4200859" cy="35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Spatial Methods in 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65" y="1683553"/>
            <a:ext cx="8001000" cy="3739476"/>
          </a:xfrm>
        </p:spPr>
        <p:txBody>
          <a:bodyPr>
            <a:noAutofit/>
          </a:bodyPr>
          <a:lstStyle/>
          <a:p>
            <a:r>
              <a:rPr lang="en-US" sz="1800" dirty="0" err="1"/>
              <a:t>STBuffer</a:t>
            </a:r>
            <a:r>
              <a:rPr lang="en-US" sz="1800" dirty="0"/>
              <a:t> (return type: Geography)</a:t>
            </a:r>
          </a:p>
          <a:p>
            <a:pPr marL="457200" lvl="1" indent="0">
              <a:buNone/>
            </a:pPr>
            <a:r>
              <a:rPr lang="en-US" sz="1400" dirty="0"/>
              <a:t>Draws a buffer of the specified distance around the geography shape. If the shape is a point, the buffer will draw a circle. </a:t>
            </a:r>
          </a:p>
          <a:p>
            <a:r>
              <a:rPr lang="en-US" sz="1800" dirty="0" err="1"/>
              <a:t>ShortestLineTo</a:t>
            </a:r>
            <a:r>
              <a:rPr lang="en-US" sz="1800" dirty="0"/>
              <a:t> (return type: Geography)</a:t>
            </a:r>
          </a:p>
          <a:p>
            <a:pPr marL="457200" lvl="1" indent="0">
              <a:buNone/>
            </a:pPr>
            <a:r>
              <a:rPr lang="en-US" sz="1400" dirty="0"/>
              <a:t>Returns an object that represent the shortest distance between two objects</a:t>
            </a:r>
          </a:p>
          <a:p>
            <a:endParaRPr lang="en-US" sz="1800" dirty="0"/>
          </a:p>
          <a:p>
            <a:r>
              <a:rPr lang="en-US" sz="1800" dirty="0" err="1"/>
              <a:t>STIntersection</a:t>
            </a:r>
            <a:r>
              <a:rPr lang="en-US" sz="1800" dirty="0"/>
              <a:t> (return type: Geography)</a:t>
            </a:r>
          </a:p>
          <a:p>
            <a:pPr marL="457200" lvl="1" indent="0">
              <a:buNone/>
            </a:pPr>
            <a:r>
              <a:rPr lang="en-US" sz="1400" dirty="0"/>
              <a:t>Returns an object that represents the points where a geography instance intersects another geography instance. </a:t>
            </a:r>
          </a:p>
          <a:p>
            <a:r>
              <a:rPr lang="en-US" sz="1800" dirty="0" err="1"/>
              <a:t>STUnion</a:t>
            </a:r>
            <a:r>
              <a:rPr lang="en-US" sz="1800" dirty="0"/>
              <a:t> (return type: Geography)</a:t>
            </a:r>
          </a:p>
          <a:p>
            <a:pPr marL="457200" lvl="1" indent="0">
              <a:buNone/>
            </a:pPr>
            <a:r>
              <a:rPr lang="en-US" sz="1400" dirty="0"/>
              <a:t>Returns an object that represents the points where a geography instance intersects another geography instance. 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923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Spatial Methods in 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65" y="1683553"/>
            <a:ext cx="8001000" cy="3739476"/>
          </a:xfrm>
        </p:spPr>
        <p:txBody>
          <a:bodyPr>
            <a:noAutofit/>
          </a:bodyPr>
          <a:lstStyle/>
          <a:p>
            <a:pPr marL="400050"/>
            <a:r>
              <a:rPr lang="en-US" sz="1800" dirty="0" err="1"/>
              <a:t>STContains</a:t>
            </a:r>
            <a:r>
              <a:rPr lang="en-US" sz="1800" dirty="0"/>
              <a:t> (return type: Boolean)</a:t>
            </a:r>
          </a:p>
          <a:p>
            <a:pPr marL="457200" lvl="1" indent="0">
              <a:buNone/>
            </a:pPr>
            <a:r>
              <a:rPr lang="en-US" sz="1400" dirty="0"/>
              <a:t>Specifies whether the calling geography instance spatially contains the geography instance passed to the method. </a:t>
            </a:r>
          </a:p>
          <a:p>
            <a:pPr marL="400050"/>
            <a:r>
              <a:rPr lang="en-US" sz="1800" dirty="0" err="1"/>
              <a:t>STIntersects</a:t>
            </a:r>
            <a:r>
              <a:rPr lang="en-US" sz="1800" dirty="0"/>
              <a:t> (return type: Boolean)</a:t>
            </a:r>
          </a:p>
          <a:p>
            <a:pPr marL="457200" lvl="1" indent="0">
              <a:buNone/>
            </a:pPr>
            <a:r>
              <a:rPr lang="en-US" sz="1400" dirty="0"/>
              <a:t>Returns 1 if a geography instance spatially overlaps another geography instance, or 0 if it does not. </a:t>
            </a:r>
          </a:p>
          <a:p>
            <a:endParaRPr lang="en-US" sz="1800" dirty="0"/>
          </a:p>
          <a:p>
            <a:r>
              <a:rPr lang="en-US" sz="1800" dirty="0" err="1"/>
              <a:t>STDistance</a:t>
            </a:r>
            <a:r>
              <a:rPr lang="en-US" sz="1800" dirty="0"/>
              <a:t> (return type: Float)</a:t>
            </a:r>
          </a:p>
          <a:p>
            <a:pPr marL="457200" lvl="1" indent="0">
              <a:buNone/>
            </a:pPr>
            <a:r>
              <a:rPr lang="en-US" sz="1400" dirty="0"/>
              <a:t>Returns the shortest distance between a point in a geography instance and a point in another geography instance.  (Float)</a:t>
            </a:r>
          </a:p>
          <a:p>
            <a:pPr marL="400050"/>
            <a:r>
              <a:rPr lang="en-US" sz="1800" dirty="0" err="1"/>
              <a:t>STLength</a:t>
            </a:r>
            <a:r>
              <a:rPr lang="en-US" sz="1800" dirty="0"/>
              <a:t> (return type: Float)</a:t>
            </a:r>
          </a:p>
          <a:p>
            <a:pPr marL="457200" lvl="1" indent="0">
              <a:buNone/>
            </a:pPr>
            <a:r>
              <a:rPr lang="en-US" sz="1400" dirty="0"/>
              <a:t>Returns in Meters the length of a Line or Curve object</a:t>
            </a:r>
          </a:p>
          <a:p>
            <a:pPr marL="400050"/>
            <a:r>
              <a:rPr lang="en-US" sz="1800" dirty="0" err="1"/>
              <a:t>STArea</a:t>
            </a:r>
            <a:r>
              <a:rPr lang="en-US" sz="1800" dirty="0"/>
              <a:t> (return type: Float)</a:t>
            </a:r>
          </a:p>
          <a:p>
            <a:pPr marL="457200" lvl="1" indent="0">
              <a:buNone/>
            </a:pPr>
            <a:r>
              <a:rPr lang="en-US" sz="1400" dirty="0"/>
              <a:t>Returns Square Meters of the Area of the resulting 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116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65" y="1571625"/>
            <a:ext cx="8001000" cy="3851404"/>
          </a:xfrm>
        </p:spPr>
        <p:txBody>
          <a:bodyPr>
            <a:noAutofit/>
          </a:bodyPr>
          <a:lstStyle/>
          <a:p>
            <a:r>
              <a:rPr lang="en-US" sz="1800" dirty="0"/>
              <a:t>Get all Customers within a distance of 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 c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s.geo.STDistance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(@me) &lt; @x</a:t>
            </a:r>
          </a:p>
          <a:p>
            <a:endParaRPr lang="en-US" sz="1800" dirty="0"/>
          </a:p>
          <a:p>
            <a:r>
              <a:rPr lang="en-US" sz="1800" dirty="0"/>
              <a:t>Get all Customers within a particular City’s Boundary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 c where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c.geo.STIntersects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ACityBoundary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1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How many miles is a walk in my neighborhood with my dog?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@g geography;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@g= geography::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STGeomFromText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('LINESTRING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(-96.777639 32.951932, -96.777639 32.951932, -96.777620 32.952159,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-96.778624 32.952167, -96.779098 32.952243, -96.778716 32.978184)',4326);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@g;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g.STLength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* .000621371 * 2;</a:t>
            </a:r>
          </a:p>
        </p:txBody>
      </p:sp>
    </p:spTree>
    <p:extLst>
      <p:ext uri="{BB962C8B-B14F-4D97-AF65-F5344CB8AC3E}">
        <p14:creationId xmlns:p14="http://schemas.microsoft.com/office/powerpoint/2010/main" val="154775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Objects to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65" y="1796654"/>
            <a:ext cx="8001000" cy="36135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Geocoder Services</a:t>
            </a:r>
          </a:p>
          <a:p>
            <a:pPr lvl="1"/>
            <a:r>
              <a:rPr lang="en-US" dirty="0"/>
              <a:t>GPS Visualizer – Batch Address Locator</a:t>
            </a:r>
          </a:p>
          <a:p>
            <a:pPr lvl="2"/>
            <a:r>
              <a:rPr lang="en-US" dirty="0"/>
              <a:t>Give a list of addresses, returns </a:t>
            </a:r>
            <a:r>
              <a:rPr lang="en-US" dirty="0" err="1"/>
              <a:t>Lat</a:t>
            </a:r>
            <a:r>
              <a:rPr lang="en-US" dirty="0"/>
              <a:t>/Long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http://www.gpsvisualizer.com/geocoder/</a:t>
            </a:r>
            <a:endParaRPr lang="en-US" dirty="0"/>
          </a:p>
          <a:p>
            <a:pPr lvl="1"/>
            <a:r>
              <a:rPr lang="en-US" dirty="0"/>
              <a:t>ArcGIS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https://developers.arcgis.com/features/geocoding/</a:t>
            </a:r>
            <a:endParaRPr lang="en-US" dirty="0"/>
          </a:p>
          <a:p>
            <a:pPr lvl="1"/>
            <a:r>
              <a:rPr lang="en-US" dirty="0"/>
              <a:t>Google Maps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https://google-developers.appspot.com/maps/documentation/utils/geocoder/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Texas A &amp; M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http://geoservices.tamu.edu/Services/Geocode/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Free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Shapefiles</a:t>
            </a:r>
          </a:p>
          <a:p>
            <a:pPr lvl="1"/>
            <a:r>
              <a:rPr lang="en-US" sz="1800" dirty="0"/>
              <a:t>United States Census - </a:t>
            </a:r>
            <a:r>
              <a:rPr lang="en-US" sz="1800" dirty="0">
                <a:hlinkClick r:id="rId2"/>
              </a:rPr>
              <a:t>https://www.census.gov/</a:t>
            </a:r>
            <a:endParaRPr lang="en-US" sz="1800" dirty="0"/>
          </a:p>
          <a:p>
            <a:pPr lvl="1"/>
            <a:r>
              <a:rPr lang="en-US" sz="1800" dirty="0"/>
              <a:t>State and Local Governments – </a:t>
            </a:r>
            <a:r>
              <a:rPr lang="en-US" sz="1800" dirty="0">
                <a:hlinkClick r:id="rId3"/>
              </a:rPr>
              <a:t>http://geo.data.gov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http://www.mapcruzin.com/download-free-arcgis-shapefiles.htm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http://www.naturalearthdata.com/</a:t>
            </a:r>
            <a:endParaRPr lang="en-US" sz="1800" dirty="0"/>
          </a:p>
          <a:p>
            <a:pPr lvl="1"/>
            <a:r>
              <a:rPr lang="en-US" sz="1800" dirty="0">
                <a:hlinkClick r:id="rId6"/>
              </a:rPr>
              <a:t>http://freegisdata.rtwilson.com/</a:t>
            </a:r>
            <a:r>
              <a:rPr lang="en-US" sz="1800" dirty="0"/>
              <a:t> (huge list of links)</a:t>
            </a:r>
          </a:p>
          <a:p>
            <a:pPr lvl="1"/>
            <a:r>
              <a:rPr lang="en-US" sz="1800" dirty="0">
                <a:hlinkClick r:id="rId7"/>
              </a:rPr>
              <a:t>http://download.geofabrik.de/</a:t>
            </a:r>
            <a:endParaRPr lang="en-US" sz="1800" dirty="0"/>
          </a:p>
          <a:p>
            <a:pPr lvl="1"/>
            <a:r>
              <a:rPr lang="en-US" sz="1800" dirty="0">
                <a:hlinkClick r:id="rId8"/>
              </a:rPr>
              <a:t>http://nationalmap.gov/small_scale/</a:t>
            </a:r>
            <a:endParaRPr lang="en-US" sz="1800" dirty="0"/>
          </a:p>
          <a:p>
            <a:pPr lvl="1"/>
            <a:r>
              <a:rPr lang="en-US" sz="1800" dirty="0">
                <a:hlinkClick r:id="rId9"/>
              </a:rPr>
              <a:t>http://tnmap.tn.gov/</a:t>
            </a:r>
            <a:endParaRPr lang="en-US" sz="1800" dirty="0"/>
          </a:p>
          <a:p>
            <a:pPr lvl="1"/>
            <a:r>
              <a:rPr lang="en-US" sz="1800" dirty="0"/>
              <a:t>ArcGIS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dirty="0">
                <a:hlinkClick r:id="rId10"/>
              </a:rPr>
              <a:t>http://opendata.arcgis.com/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6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Shape2SQL</a:t>
            </a:r>
          </a:p>
          <a:p>
            <a:pPr lvl="1"/>
            <a:r>
              <a:rPr lang="en-US" dirty="0">
                <a:hlinkClick r:id="rId3"/>
              </a:rPr>
              <a:t>http://www.sharpgis.net/page/SQL-Server-2008-Spatial-Tools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1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Art using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3"/>
              </a:rPr>
              <a:t>http://www.purplefrogsystems.com/blog/2011/05/sql-server-art-using-spatial-data/</a:t>
            </a:r>
            <a:endParaRPr lang="en-US" sz="2800" dirty="0"/>
          </a:p>
          <a:p>
            <a:pPr lvl="1"/>
            <a:r>
              <a:rPr lang="en-US" dirty="0"/>
              <a:t>Convert image to a bitmap</a:t>
            </a:r>
          </a:p>
          <a:p>
            <a:pPr lvl="1"/>
            <a:r>
              <a:rPr lang="en-US" dirty="0"/>
              <a:t>Convert bitmap to a vector (vectormagic.com)</a:t>
            </a:r>
          </a:p>
          <a:p>
            <a:pPr lvl="1"/>
            <a:r>
              <a:rPr lang="en-US" dirty="0"/>
              <a:t>Use Excel workbook for formatting</a:t>
            </a:r>
          </a:p>
          <a:p>
            <a:pPr lvl="1"/>
            <a:r>
              <a:rPr lang="en-US" dirty="0"/>
              <a:t>Paste in SQL</a:t>
            </a:r>
          </a:p>
          <a:p>
            <a:pPr lvl="1"/>
            <a:endParaRPr lang="en-US" dirty="0"/>
          </a:p>
          <a:p>
            <a:r>
              <a:rPr lang="en-US" sz="2800" dirty="0">
                <a:hlinkClick r:id="rId4"/>
              </a:rPr>
              <a:t>http://michaeljswart.com/2010/02/more-images-from-the-spatial-results-tab/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Rys</a:t>
            </a:r>
            <a:r>
              <a:rPr lang="en-US" dirty="0"/>
              <a:t>, Milan </a:t>
            </a:r>
            <a:r>
              <a:rPr lang="en-US" dirty="0" err="1"/>
              <a:t>Stojic</a:t>
            </a:r>
            <a:r>
              <a:rPr lang="en-US" dirty="0"/>
              <a:t> – TechEd Europe 2012 DBI324</a:t>
            </a:r>
          </a:p>
          <a:p>
            <a:r>
              <a:rPr lang="en-US" dirty="0"/>
              <a:t>Michael J Swart Blog</a:t>
            </a:r>
          </a:p>
          <a:p>
            <a:r>
              <a:rPr lang="en-US" dirty="0"/>
              <a:t>Alex Whittles – Purple Frog Consultancy Blog</a:t>
            </a:r>
          </a:p>
        </p:txBody>
      </p:sp>
    </p:spTree>
    <p:extLst>
      <p:ext uri="{BB962C8B-B14F-4D97-AF65-F5344CB8AC3E}">
        <p14:creationId xmlns:p14="http://schemas.microsoft.com/office/powerpoint/2010/main" val="195736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556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7554" y="1290251"/>
            <a:ext cx="66373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6000" dirty="0">
                <a:solidFill>
                  <a:srgbClr val="FFFFFF"/>
                </a:solidFill>
                <a:latin typeface="Segoe UI Light"/>
              </a:rPr>
              <a:t>Microsoft Data Amp</a:t>
            </a:r>
          </a:p>
          <a:p>
            <a:pPr defTabSz="685800"/>
            <a:r>
              <a:rPr lang="en-US" sz="3000" dirty="0">
                <a:solidFill>
                  <a:srgbClr val="FFFFFF"/>
                </a:solidFill>
                <a:latin typeface="Segoe UI Light"/>
              </a:rPr>
              <a:t>WHERE DATA GETS TO 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555" y="3500371"/>
            <a:ext cx="42755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500" dirty="0">
                <a:solidFill>
                  <a:srgbClr val="FFFFFF"/>
                </a:solidFill>
              </a:rPr>
              <a:t>Put data, analytics and artificial intelligence into the heart of your solutions. Get the latest on big data and machine learning innovations. </a:t>
            </a:r>
          </a:p>
          <a:p>
            <a:pPr defTabSz="685800"/>
            <a:endParaRPr lang="en-US" sz="1500" dirty="0">
              <a:solidFill>
                <a:srgbClr val="FFFFFF"/>
              </a:solidFill>
            </a:endParaRPr>
          </a:p>
          <a:p>
            <a:pPr defTabSz="685800"/>
            <a:r>
              <a:rPr lang="en-US" sz="1500" dirty="0">
                <a:solidFill>
                  <a:srgbClr val="FFFFFF"/>
                </a:solidFill>
              </a:rPr>
              <a:t>Join us online April 19, 2017 at 8AM PT</a:t>
            </a:r>
          </a:p>
          <a:p>
            <a:pPr defTabSz="685800"/>
            <a:endParaRPr lang="en-US" sz="1500" dirty="0">
              <a:solidFill>
                <a:srgbClr val="FFFFFF"/>
              </a:solidFill>
            </a:endParaRPr>
          </a:p>
          <a:p>
            <a:pPr defTabSz="685800"/>
            <a:r>
              <a:rPr lang="en-US" sz="1500" u="sng" dirty="0">
                <a:solidFill>
                  <a:srgbClr val="FFFFFF"/>
                </a:solidFill>
              </a:rPr>
              <a:t>microsoft.com/data-amp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73" y="5134236"/>
            <a:ext cx="1400176" cy="5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016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Questions?</a:t>
            </a:r>
          </a:p>
        </p:txBody>
      </p:sp>
      <p:sp>
        <p:nvSpPr>
          <p:cNvPr id="67587" name="Text Placeholder 2"/>
          <p:cNvSpPr txBox="1">
            <a:spLocks/>
          </p:cNvSpPr>
          <p:nvPr/>
        </p:nvSpPr>
        <p:spPr bwMode="auto">
          <a:xfrm>
            <a:off x="457200" y="1417638"/>
            <a:ext cx="7070725" cy="210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§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Mindy Curnutt</a:t>
            </a:r>
            <a:br>
              <a:rPr lang="en-US" altLang="en-US" sz="2800" dirty="0"/>
            </a:br>
            <a:r>
              <a:rPr lang="en-US" altLang="en-US" sz="2800" dirty="0"/>
              <a:t>Twitter: @</a:t>
            </a:r>
            <a:r>
              <a:rPr lang="en-US" altLang="en-US" sz="2800" dirty="0" err="1"/>
              <a:t>sqlgirl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Email:   </a:t>
            </a:r>
            <a:r>
              <a:rPr lang="en-US" altLang="en-US" sz="2800" dirty="0">
                <a:hlinkClick r:id="rId2"/>
              </a:rPr>
              <a:t>mindycurnutt@hotmail.com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906580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About Me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28600" y="6286500"/>
            <a:ext cx="5270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 Narrow" panose="020B0606020202030204" pitchFamily="34" charset="0"/>
              </a:rPr>
              <a:t>[  </a:t>
            </a:r>
            <a:fld id="{520E4F37-FC94-4DEB-BED4-28298BA7E66E}" type="slidenum">
              <a:rPr lang="en-US" altLang="en-US" sz="1100" smtClean="0">
                <a:solidFill>
                  <a:srgbClr val="FFFFFF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100">
                <a:solidFill>
                  <a:srgbClr val="FFFFFF"/>
                </a:solidFill>
                <a:latin typeface="Arial Narrow" panose="020B0606020202030204" pitchFamily="34" charset="0"/>
              </a:rPr>
              <a:t>    ]</a:t>
            </a: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4059238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722813" y="2390775"/>
            <a:ext cx="4046537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VP, Information Management, TMW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3X SQL Server/Data Platform MVP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err="1"/>
              <a:t>Idera</a:t>
            </a:r>
            <a:r>
              <a:rPr lang="en-US" altLang="en-US" sz="2000" dirty="0"/>
              <a:t> Ace 2016-2017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SQL Server since 6.5 / 1995 (</a:t>
            </a:r>
            <a:r>
              <a:rPr lang="en-US" altLang="en-US" sz="2000" dirty="0" smtClean="0"/>
              <a:t>20+ </a:t>
            </a:r>
            <a:r>
              <a:rPr lang="en-US" altLang="en-US" sz="2000" dirty="0"/>
              <a:t>Years)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PASS Summit Speaker, 2005, 2012-2015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PASS Program Manager </a:t>
            </a:r>
            <a:r>
              <a:rPr lang="en-US" altLang="en-US" sz="2000" dirty="0" smtClean="0"/>
              <a:t>2015-2017</a:t>
            </a:r>
            <a:endParaRPr lang="en-US" alt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Twitter: @</a:t>
            </a:r>
            <a:r>
              <a:rPr lang="en-US" altLang="en-US" sz="2000" dirty="0" err="1"/>
              <a:t>sqlgirl</a:t>
            </a:r>
            <a:endParaRPr lang="en-US" alt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Email: mindycurnutt@hotmail.com</a:t>
            </a:r>
          </a:p>
        </p:txBody>
      </p:sp>
      <p:pic>
        <p:nvPicPr>
          <p:cNvPr id="1946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87313"/>
            <a:ext cx="13049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14536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 </a:t>
            </a:r>
            <a:r>
              <a:rPr lang="en-US" dirty="0" err="1"/>
              <a:t>Idera</a:t>
            </a:r>
            <a:r>
              <a:rPr lang="en-US" dirty="0"/>
              <a:t>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554" y="503238"/>
            <a:ext cx="2388666" cy="32461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28600" y="6286500"/>
            <a:ext cx="5270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[  </a:t>
            </a:r>
            <a:fld id="{131CC9D7-1CAF-4BFA-B05A-CD14A0CAB240}" type="slidenum">
              <a:rPr lang="en-US" altLang="en-US" smtClean="0"/>
              <a:pPr>
                <a:defRPr/>
              </a:pPr>
              <a:t>4</a:t>
            </a:fld>
            <a:r>
              <a:rPr lang="en-US" altLang="en-US"/>
              <a:t>    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892808"/>
            <a:ext cx="4379976" cy="405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SzPct val="100000"/>
              <a:buFont typeface="Webdings" pitchFamily="18" charset="2"/>
              <a:buNone/>
              <a:tabLst/>
              <a:defRPr sz="300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/>
              <a:t>My speaking to you today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/>
              <a:t>was made possible through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/>
              <a:t>the </a:t>
            </a:r>
            <a:r>
              <a:rPr lang="en-US" sz="2600" dirty="0" err="1"/>
              <a:t>Idera</a:t>
            </a:r>
            <a:r>
              <a:rPr lang="en-US" sz="2600" dirty="0"/>
              <a:t> ACE program.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393340"/>
            <a:ext cx="7293864" cy="11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240" y="1797051"/>
            <a:ext cx="3886200" cy="3706845"/>
          </a:xfrm>
        </p:spPr>
        <p:txBody>
          <a:bodyPr>
            <a:normAutofit/>
          </a:bodyPr>
          <a:lstStyle/>
          <a:p>
            <a:r>
              <a:rPr lang="en-US" dirty="0"/>
              <a:t>Geography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600" dirty="0"/>
              <a:t>Ellipsoidal (</a:t>
            </a:r>
            <a:r>
              <a:rPr lang="en-US" sz="1600" dirty="0" err="1"/>
              <a:t>Lat</a:t>
            </a:r>
            <a:r>
              <a:rPr lang="en-US" sz="1600" dirty="0"/>
              <a:t>, Long, Z, M)</a:t>
            </a:r>
          </a:p>
          <a:p>
            <a:pPr lvl="1"/>
            <a:r>
              <a:rPr lang="en-US" sz="1600" dirty="0"/>
              <a:t>Define points, lines &amp; areas with latitude &amp; longitude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>
          <a:xfrm>
            <a:off x="4686300" y="1797051"/>
            <a:ext cx="4084476" cy="3706845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Geometry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Flat Map (X, Y, Z, M)</a:t>
            </a:r>
          </a:p>
          <a:p>
            <a:pPr lvl="1"/>
            <a:r>
              <a:rPr lang="en-US" sz="2100" dirty="0"/>
              <a:t>Define points, lines &amp; areas with coordinates</a:t>
            </a:r>
          </a:p>
          <a:p>
            <a:pPr lvl="1"/>
            <a:r>
              <a:rPr lang="en-US" sz="2100" dirty="0"/>
              <a:t>Use for localized &amp; interior spaces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83" y="2263063"/>
            <a:ext cx="1816715" cy="1816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92" y="2126665"/>
            <a:ext cx="3143217" cy="19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Represent?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577850" y="1765948"/>
          <a:ext cx="8001000" cy="286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03144">
                <a:tc>
                  <a:txBody>
                    <a:bodyPr/>
                    <a:lstStyle/>
                    <a:p>
                      <a:r>
                        <a:rPr lang="en-US" sz="1600" dirty="0"/>
                        <a:t>POINT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MULTIPOINT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18444">
                <a:tc>
                  <a:txBody>
                    <a:bodyPr/>
                    <a:lstStyle/>
                    <a:p>
                      <a:r>
                        <a:rPr lang="en-US" sz="1600" dirty="0"/>
                        <a:t>LINESTRING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MULTI-LINESTRING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9520">
                <a:tc>
                  <a:txBody>
                    <a:bodyPr/>
                    <a:lstStyle/>
                    <a:p>
                      <a:r>
                        <a:rPr lang="en-US" sz="1600" dirty="0"/>
                        <a:t>POLYGON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MULTI-POLYGON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 bwMode="gray">
          <a:xfrm>
            <a:off x="577850" y="4726345"/>
            <a:ext cx="8001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There’s more too!</a:t>
            </a:r>
            <a:br>
              <a:rPr lang="en-US" dirty="0"/>
            </a:br>
            <a:r>
              <a:rPr lang="en-US" dirty="0"/>
              <a:t>Complex Polygons &amp; Multi-Polygons, Collection, Curves, Combinations…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03" y="1837645"/>
            <a:ext cx="800100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54" y="2589818"/>
            <a:ext cx="1342345" cy="1070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10" y="3711291"/>
            <a:ext cx="1671607" cy="864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69" y="1793993"/>
            <a:ext cx="1001487" cy="744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53" y="2665612"/>
            <a:ext cx="1066800" cy="895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53" y="3704189"/>
            <a:ext cx="1151968" cy="8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5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Represent?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Points</a:t>
            </a:r>
          </a:p>
          <a:p>
            <a:pPr lvl="1"/>
            <a:r>
              <a:rPr lang="en-US" dirty="0"/>
              <a:t>A GPS Position:</a:t>
            </a:r>
          </a:p>
          <a:p>
            <a:pPr marL="4572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@location geography = geography::Point(@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@long, 4326);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/>
            <a:r>
              <a:rPr lang="en-US" dirty="0"/>
              <a:t>A Region of 20 meters around a Point (Buffer):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@region geography = geography::Point(@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@long, 4326).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STBuffer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</p:txBody>
      </p:sp>
    </p:spTree>
    <p:extLst>
      <p:ext uri="{BB962C8B-B14F-4D97-AF65-F5344CB8AC3E}">
        <p14:creationId xmlns:p14="http://schemas.microsoft.com/office/powerpoint/2010/main" val="75767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Represent?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65" y="1796654"/>
            <a:ext cx="3609270" cy="34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Circular Arcs</a:t>
            </a:r>
          </a:p>
          <a:p>
            <a:pPr lvl="1"/>
            <a:r>
              <a:rPr lang="en-US" dirty="0"/>
              <a:t>Circular Strings (3 point+)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Compound Curves</a:t>
            </a:r>
          </a:p>
          <a:p>
            <a:pPr lvl="1"/>
            <a:r>
              <a:rPr lang="en-US" dirty="0"/>
              <a:t>Curved Polygons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6" y="1447908"/>
            <a:ext cx="3743325" cy="3754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1531441" y="2676636"/>
            <a:ext cx="2654894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@g geography =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'CIRCULARSTRING(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-122.358 47.653,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-122.348 47.649,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-122.348 47.658,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-122.358 47.658,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-122.358 47.653)'; </a:t>
            </a:r>
          </a:p>
          <a:p>
            <a:endParaRPr lang="en-US" sz="3200" dirty="0">
              <a:solidFill>
                <a:srgbClr val="2F9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7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Represent?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65" y="1796654"/>
            <a:ext cx="3609270" cy="3406240"/>
          </a:xfrm>
        </p:spPr>
        <p:txBody>
          <a:bodyPr>
            <a:normAutofit/>
          </a:bodyPr>
          <a:lstStyle/>
          <a:p>
            <a:r>
              <a:rPr lang="en-US" dirty="0"/>
              <a:t>Circular Arcs</a:t>
            </a:r>
          </a:p>
          <a:p>
            <a:pPr lvl="1"/>
            <a:r>
              <a:rPr lang="en-US" dirty="0"/>
              <a:t>Circular Strings</a:t>
            </a:r>
          </a:p>
          <a:p>
            <a:pPr lvl="1"/>
            <a:r>
              <a:rPr lang="en-US" dirty="0"/>
              <a:t>Compound Curves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Curve Polygons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821060" y="3114785"/>
            <a:ext cx="3620609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@g geometry = 'COMPOUNDCURVE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CIRCULARSTRING(1 0, 0 2, 3 1),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 1, 1 1),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CIRCULARSTRING(1 1, 3 4, 4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)';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87" y="1569254"/>
            <a:ext cx="4079728" cy="37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BLUE_3" id="{AA406B4D-A831-47DE-8EF8-0ACA555B7575}" vid="{DE508952-425B-43AE-BD97-8C0D7CF1A5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</Template>
  <TotalTime>564</TotalTime>
  <Words>840</Words>
  <Application>Microsoft Office PowerPoint</Application>
  <PresentationFormat>On-screen Show (4:3)</PresentationFormat>
  <Paragraphs>217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Narrow</vt:lpstr>
      <vt:lpstr>Calibri</vt:lpstr>
      <vt:lpstr>Courier New</vt:lpstr>
      <vt:lpstr>Segoe Pro Light</vt:lpstr>
      <vt:lpstr>Segoe UI</vt:lpstr>
      <vt:lpstr>Segoe UI Light</vt:lpstr>
      <vt:lpstr>Webdings</vt:lpstr>
      <vt:lpstr>Wingdings</vt:lpstr>
      <vt:lpstr>Office Theme</vt:lpstr>
      <vt:lpstr>WHITE TEMPLATE</vt:lpstr>
      <vt:lpstr>Fun with SQL Server Spatial Data</vt:lpstr>
      <vt:lpstr>PowerPoint Presentation</vt:lpstr>
      <vt:lpstr>About Me</vt:lpstr>
      <vt:lpstr>Thank You Idera!</vt:lpstr>
      <vt:lpstr>Spatial Data Types</vt:lpstr>
      <vt:lpstr>What Can I Represent?</vt:lpstr>
      <vt:lpstr>What Can I Represent?</vt:lpstr>
      <vt:lpstr>What Can I Represent?</vt:lpstr>
      <vt:lpstr>What Can I Represent?</vt:lpstr>
      <vt:lpstr>What Can I Represent?</vt:lpstr>
      <vt:lpstr>What Can I Represent?</vt:lpstr>
      <vt:lpstr>Common Spatial Methods in T-SQL</vt:lpstr>
      <vt:lpstr>Common Spatial Methods in T-SQL</vt:lpstr>
      <vt:lpstr>Examples</vt:lpstr>
      <vt:lpstr>Convert Objects to Spatial Data</vt:lpstr>
      <vt:lpstr>Sources of Free Data</vt:lpstr>
      <vt:lpstr>Loading Spatial Data</vt:lpstr>
      <vt:lpstr>SQL Server Art using Spatial Data</vt:lpstr>
      <vt:lpstr>Credits</vt:lpstr>
      <vt:lpstr>Questions?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Coding Techinques</dc:title>
  <dc:creator>Mindy Curnutt</dc:creator>
  <cp:lastModifiedBy>Curnutt, Mindy</cp:lastModifiedBy>
  <cp:revision>22</cp:revision>
  <dcterms:created xsi:type="dcterms:W3CDTF">2015-12-05T03:00:57Z</dcterms:created>
  <dcterms:modified xsi:type="dcterms:W3CDTF">2017-04-15T16:58:50Z</dcterms:modified>
</cp:coreProperties>
</file>