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1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246" y="5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Tsvetozar Iv. Ivanov</a:t>
            </a:r>
          </a:p>
          <a:p>
            <a:r>
              <a:rPr lang="en-US" dirty="0" smtClean="0"/>
              <a:t>Senior DBA</a:t>
            </a:r>
          </a:p>
          <a:p>
            <a:r>
              <a:rPr lang="en-US" dirty="0" smtClean="0"/>
              <a:t>CSC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1889"/>
            <a:ext cx="11277600" cy="1292288"/>
          </a:xfrm>
        </p:spPr>
        <p:txBody>
          <a:bodyPr/>
          <a:lstStyle/>
          <a:p>
            <a:r>
              <a:rPr lang="fr-FR" dirty="0"/>
              <a:t>SQL SERVER TRANSACTION LOG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525500" y="6364225"/>
            <a:ext cx="3746500" cy="43418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6235700" cy="4341875"/>
          </a:xfrm>
        </p:spPr>
        <p:txBody>
          <a:bodyPr>
            <a:normAutofit/>
          </a:bodyPr>
          <a:lstStyle/>
          <a:p>
            <a:r>
              <a:rPr lang="en-US" sz="2800" dirty="0"/>
              <a:t>Check point </a:t>
            </a:r>
            <a:r>
              <a:rPr lang="en-US" sz="2800" dirty="0" smtClean="0"/>
              <a:t>operation</a:t>
            </a:r>
          </a:p>
          <a:p>
            <a:pPr marL="109728" indent="0">
              <a:buNone/>
            </a:pPr>
            <a:endParaRPr lang="en-US" sz="2800" dirty="0" smtClean="0"/>
          </a:p>
          <a:p>
            <a:r>
              <a:rPr lang="en-US" sz="2800" dirty="0" smtClean="0"/>
              <a:t>Active portion of the transaction log</a:t>
            </a:r>
          </a:p>
          <a:p>
            <a:endParaRPr lang="en-US" sz="2800" dirty="0"/>
          </a:p>
          <a:p>
            <a:pPr marL="109728" indent="0">
              <a:buNone/>
            </a:pPr>
            <a:endParaRPr lang="en-US" sz="2800" dirty="0" smtClean="0"/>
          </a:p>
          <a:p>
            <a:endParaRPr lang="en-US" sz="2800" dirty="0"/>
          </a:p>
          <a:p>
            <a:pPr marL="109728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process</a:t>
            </a:r>
            <a:endParaRPr lang="en-US" dirty="0"/>
          </a:p>
        </p:txBody>
      </p:sp>
      <p:pic>
        <p:nvPicPr>
          <p:cNvPr id="4098" name="tranlog1" descr="end-of-a-transaction log with active trans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67124"/>
            <a:ext cx="594704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point </a:t>
            </a:r>
            <a:r>
              <a:rPr lang="en-US" dirty="0" smtClean="0"/>
              <a:t>operation</a:t>
            </a:r>
            <a:endParaRPr lang="en-US" dirty="0"/>
          </a:p>
          <a:p>
            <a:r>
              <a:rPr lang="en-US" dirty="0"/>
              <a:t>What cause </a:t>
            </a:r>
            <a:r>
              <a:rPr lang="en-US" dirty="0" smtClean="0"/>
              <a:t>checkpoint</a:t>
            </a:r>
          </a:p>
          <a:p>
            <a:pPr lvl="1"/>
            <a:r>
              <a:rPr lang="en-US" dirty="0" smtClean="0"/>
              <a:t>Checkpoint statement</a:t>
            </a:r>
          </a:p>
          <a:p>
            <a:pPr lvl="1"/>
            <a:r>
              <a:rPr lang="en-US" dirty="0" smtClean="0"/>
              <a:t>Minimally logged operation</a:t>
            </a:r>
          </a:p>
          <a:p>
            <a:pPr lvl="1"/>
            <a:r>
              <a:rPr lang="en-US" dirty="0" smtClean="0"/>
              <a:t>Shutdown of a database or instance</a:t>
            </a:r>
          </a:p>
          <a:p>
            <a:pPr marL="411480" lvl="1" indent="0">
              <a:buNone/>
            </a:pPr>
            <a:r>
              <a:rPr lang="en-US" dirty="0" smtClean="0"/>
              <a:t>.....</a:t>
            </a:r>
            <a:endParaRPr lang="en-US" dirty="0"/>
          </a:p>
          <a:p>
            <a:r>
              <a:rPr lang="en-US" dirty="0"/>
              <a:t>Automatic checkpoints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..... Checkpoint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2209800"/>
            <a:ext cx="5384800" cy="2919758"/>
          </a:xfrm>
        </p:spPr>
      </p:pic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Redo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important points.</a:t>
            </a:r>
          </a:p>
          <a:p>
            <a:r>
              <a:rPr lang="en-US" dirty="0" smtClean="0"/>
              <a:t>Allow time for questions.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quiz or challenge to assess how much information participants learned.</a:t>
            </a:r>
          </a:p>
          <a:p>
            <a:r>
              <a:rPr lang="en-US" dirty="0" smtClean="0"/>
              <a:t>Survey participants to see if they found the training beneficial.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dirty="0" smtClean="0"/>
              <a:t>hat we are going to talk about?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dirty="0" smtClean="0"/>
              <a:t>hy we have to know that?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dirty="0" smtClean="0"/>
              <a:t>ho have to listen?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Triple </a:t>
            </a:r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files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Transaction Log Architecture</a:t>
            </a:r>
          </a:p>
          <a:p>
            <a:pPr lvl="1"/>
            <a:r>
              <a:rPr lang="en-US" dirty="0" smtClean="0"/>
              <a:t>Logical Architecture</a:t>
            </a:r>
          </a:p>
          <a:p>
            <a:pPr lvl="1"/>
            <a:r>
              <a:rPr lang="en-US" dirty="0" smtClean="0"/>
              <a:t>Physical Architecture</a:t>
            </a:r>
          </a:p>
          <a:p>
            <a:pPr lvl="1"/>
            <a:r>
              <a:rPr lang="en-US" dirty="0" smtClean="0"/>
              <a:t>Write Ahead Logging</a:t>
            </a:r>
          </a:p>
          <a:p>
            <a:pPr lvl="1"/>
            <a:r>
              <a:rPr lang="en-US" dirty="0" smtClean="0"/>
              <a:t>Check point process</a:t>
            </a:r>
          </a:p>
          <a:p>
            <a:r>
              <a:rPr lang="en-US" dirty="0" smtClean="0"/>
              <a:t>Phases of Recovery</a:t>
            </a:r>
            <a:endParaRPr lang="en-US" dirty="0" smtClean="0"/>
          </a:p>
          <a:p>
            <a:r>
              <a:rPr lang="en-US" dirty="0" smtClean="0"/>
              <a:t>Recovery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Files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Transaction Log Files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</a:p>
          <a:p>
            <a:r>
              <a:rPr lang="en-US" dirty="0" smtClean="0"/>
              <a:t>Physical Architecture</a:t>
            </a:r>
          </a:p>
          <a:p>
            <a:r>
              <a:rPr lang="en-US" dirty="0" smtClean="0"/>
              <a:t>Write Ahead Logging</a:t>
            </a:r>
          </a:p>
          <a:p>
            <a:r>
              <a:rPr lang="en-US" dirty="0" smtClean="0"/>
              <a:t>Check point process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Records</a:t>
            </a:r>
          </a:p>
          <a:p>
            <a:pPr lvl="1"/>
            <a:r>
              <a:rPr lang="en-US" dirty="0" smtClean="0"/>
              <a:t>LSN</a:t>
            </a:r>
            <a:endParaRPr lang="en-US" dirty="0" smtClean="0"/>
          </a:p>
          <a:p>
            <a:pPr lvl="1"/>
            <a:r>
              <a:rPr lang="en-US" dirty="0" smtClean="0"/>
              <a:t>Transaction ID</a:t>
            </a:r>
          </a:p>
          <a:p>
            <a:pPr lvl="1"/>
            <a:r>
              <a:rPr lang="en-US" dirty="0" smtClean="0"/>
              <a:t>Data modification records</a:t>
            </a:r>
          </a:p>
          <a:p>
            <a:pPr lvl="2"/>
            <a:r>
              <a:rPr lang="en-US" dirty="0" smtClean="0"/>
              <a:t>Logical operation logged</a:t>
            </a:r>
          </a:p>
          <a:p>
            <a:pPr lvl="2"/>
            <a:r>
              <a:rPr lang="en-US" dirty="0" smtClean="0"/>
              <a:t>Before and after image logged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Logical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Physical files</a:t>
            </a:r>
            <a:endParaRPr lang="en-US" dirty="0" smtClean="0"/>
          </a:p>
          <a:p>
            <a:r>
              <a:rPr lang="en-US" dirty="0" smtClean="0"/>
              <a:t>Virtual Log Files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Physical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21934" y="5183125"/>
            <a:ext cx="5384800" cy="4341875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2050" name="tranlog3" descr="Log file divided into four virtual log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25" y="4051300"/>
            <a:ext cx="4770703" cy="13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tranlog4" descr="Log records wrap around to start of log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4051300"/>
            <a:ext cx="4770703" cy="156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452929"/>
              </p:ext>
            </p:extLst>
          </p:nvPr>
        </p:nvGraphicFramePr>
        <p:xfrm>
          <a:off x="609600" y="3559180"/>
          <a:ext cx="5727700" cy="1231901"/>
        </p:xfrm>
        <a:graphic>
          <a:graphicData uri="http://schemas.openxmlformats.org/drawingml/2006/table">
            <a:tbl>
              <a:tblPr>
                <a:effectLst>
                  <a:reflection blurRad="6350" stA="50000" endA="300" endPos="55500" dist="50800" dir="5400000" sy="-100000" algn="bl" rotWithShape="0"/>
                </a:effectLst>
              </a:tblPr>
              <a:tblGrid>
                <a:gridCol w="3060700"/>
                <a:gridCol w="2667000"/>
              </a:tblGrid>
              <a:tr h="282575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VLFs</a:t>
                      </a:r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Growth Size</a:t>
                      </a:r>
                      <a:endParaRPr lang="en-US" sz="20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1">
                <a:tc>
                  <a:txBody>
                    <a:bodyPr/>
                    <a:lstStyle/>
                    <a:p>
                      <a:r>
                        <a:rPr lang="bg-BG" sz="2000" dirty="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&lt;64MB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r>
                        <a:rPr lang="bg-BG" sz="2000" dirty="0"/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&gt;=64MB and &lt; 1GB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r>
                        <a:rPr lang="bg-BG" sz="2000"/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&gt;=1GB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Physical </a:t>
            </a:r>
            <a:r>
              <a:rPr lang="en-US" dirty="0" smtClean="0"/>
              <a:t>structure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8000" y="2174185"/>
            <a:ext cx="87176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</a:t>
            </a:r>
            <a:r>
              <a:rPr kumimoji="0" lang="bg-BG" altLang="bg-BG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umber of VLFs </a:t>
            </a:r>
            <a:r>
              <a:rPr kumimoji="0" lang="en-US" altLang="bg-BG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created</a:t>
            </a:r>
            <a:r>
              <a:rPr kumimoji="0" lang="bg-BG" altLang="bg-BG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depending on the amount of space added to the transaction log.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Durability</a:t>
            </a:r>
            <a:endParaRPr lang="en-US" dirty="0" smtClean="0"/>
          </a:p>
          <a:p>
            <a:r>
              <a:rPr lang="en-US" dirty="0" smtClean="0"/>
              <a:t>How modified data is written to disk?</a:t>
            </a:r>
          </a:p>
          <a:p>
            <a:pPr lvl="1"/>
            <a:r>
              <a:rPr lang="en-US" dirty="0" smtClean="0"/>
              <a:t>Buffer cache</a:t>
            </a:r>
          </a:p>
          <a:p>
            <a:pPr lvl="1"/>
            <a:r>
              <a:rPr lang="en-US" dirty="0" smtClean="0"/>
              <a:t>Log cache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Ahead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348</Words>
  <Application>Microsoft Office PowerPoint</Application>
  <PresentationFormat>Widescreen</PresentationFormat>
  <Paragraphs>99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 2</vt:lpstr>
      <vt:lpstr>Training presentation</vt:lpstr>
      <vt:lpstr>SQL SERVER TRANSACTION LOG INSIDE</vt:lpstr>
      <vt:lpstr>Introduction - Triple W</vt:lpstr>
      <vt:lpstr>Agenda</vt:lpstr>
      <vt:lpstr>Database files structure</vt:lpstr>
      <vt:lpstr>Transaction Log Architecture</vt:lpstr>
      <vt:lpstr>Transaction Log Logical Architecture</vt:lpstr>
      <vt:lpstr>Transaction Log Physical structure</vt:lpstr>
      <vt:lpstr>Transaction Log Physical structure </vt:lpstr>
      <vt:lpstr>Write Ahead Logging</vt:lpstr>
      <vt:lpstr>Checkpoint process</vt:lpstr>
      <vt:lpstr>..... Checkpoint process</vt:lpstr>
      <vt:lpstr>Phases of Recovery</vt:lpstr>
      <vt:lpstr>Recovery Models</vt:lpstr>
      <vt:lpstr>Assessment and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2015-10-09T15:01:47Z</dcterms:created>
  <dcterms:modified xsi:type="dcterms:W3CDTF">2015-10-09T19:31:33Z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