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  <p:sldMasterId id="2147483984" r:id="rId2"/>
  </p:sldMasterIdLst>
  <p:sldIdLst>
    <p:sldId id="256" r:id="rId3"/>
    <p:sldId id="283" r:id="rId4"/>
    <p:sldId id="257" r:id="rId5"/>
    <p:sldId id="258" r:id="rId6"/>
    <p:sldId id="259" r:id="rId7"/>
    <p:sldId id="265" r:id="rId8"/>
    <p:sldId id="264" r:id="rId9"/>
    <p:sldId id="266" r:id="rId10"/>
    <p:sldId id="260" r:id="rId11"/>
    <p:sldId id="261" r:id="rId12"/>
    <p:sldId id="262" r:id="rId13"/>
    <p:sldId id="263" r:id="rId14"/>
    <p:sldId id="269" r:id="rId15"/>
    <p:sldId id="270" r:id="rId16"/>
    <p:sldId id="271" r:id="rId17"/>
    <p:sldId id="267" r:id="rId18"/>
    <p:sldId id="268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E1F74B-B5D8-4682-8AE6-420E077396A2}">
          <p14:sldIdLst>
            <p14:sldId id="256"/>
            <p14:sldId id="283"/>
            <p14:sldId id="257"/>
            <p14:sldId id="258"/>
            <p14:sldId id="259"/>
            <p14:sldId id="265"/>
          </p14:sldIdLst>
        </p14:section>
        <p14:section name="Recovery" id="{73EBCD5A-F0B5-497C-BA80-9D17C15BBFE7}">
          <p14:sldIdLst>
            <p14:sldId id="264"/>
            <p14:sldId id="266"/>
          </p14:sldIdLst>
        </p14:section>
        <p14:section name="Checkpoints" id="{355A6251-0A17-4453-9D31-61EA99DD6F45}">
          <p14:sldIdLst>
            <p14:sldId id="260"/>
            <p14:sldId id="261"/>
            <p14:sldId id="262"/>
            <p14:sldId id="263"/>
          </p14:sldIdLst>
        </p14:section>
        <p14:section name="Space management" id="{30BEF56F-4417-4A98-9A96-5F0BCC9E1684}">
          <p14:sldIdLst>
            <p14:sldId id="269"/>
            <p14:sldId id="270"/>
            <p14:sldId id="271"/>
            <p14:sldId id="267"/>
            <p14:sldId id="268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8A432C8-69A7-458B-9684-2BFA64B31948}" type="datetime2">
              <a:rPr lang="en-US" smtClean="0"/>
              <a:t>Saturday, December 05,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138" y="5936280"/>
            <a:ext cx="1908281" cy="92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Saturday, December 05, 2015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12/5/2015</a:t>
            </a:fld>
            <a:r>
              <a:rPr lang="en-US" smtClean="0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EC4549AC-EB31-477F-92A9-B1988E232878}" type="datetime2">
              <a:rPr lang="en-US" smtClean="0"/>
              <a:t>Saturday, December 05, 2015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12/5/2015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138" y="5936280"/>
            <a:ext cx="1908281" cy="92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98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1886"/>
          </a:xfrm>
        </p:spPr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12/5/2015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584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12/5/2015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70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12/5/2015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901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12/5/2015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853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12/5/2015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41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12/5/2015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37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12/5/2015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778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1886"/>
          </a:xfrm>
        </p:spPr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6396A3A3-94A6-4E5B-AF39-173ACA3E61CC}" type="datetime2">
              <a:rPr lang="en-US" smtClean="0"/>
              <a:t>Saturday, December 05, 2015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12/5/2015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984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12/5/2015</a:t>
            </a:fld>
            <a:r>
              <a:rPr lang="en-US" smtClean="0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887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12/5/2015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5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9933D019-A32C-4EAD-B8E6-DBDA699692FD}" type="datetime2">
              <a:rPr lang="en-US" smtClean="0"/>
              <a:t>Saturday, December 05, 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CCEBA98F-560C-4997-81C4-81D4D9187EAB}" type="datetime2">
              <a:rPr lang="en-US" smtClean="0"/>
              <a:t>Saturday, December 05, 2015</a:t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150972B2-CA5C-437D-87D0-8081271A9E4B}" type="datetime2">
              <a:rPr lang="en-US" smtClean="0"/>
              <a:t>Saturday, December 05, 2015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79CD4847-11EF-4466-A8AD-85CDB7B49118}" type="datetime2">
              <a:rPr lang="en-US" smtClean="0"/>
              <a:t>Saturday, December 05, 2015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F168457A-3AB9-4880-8A0C-9F8524491207}" type="datetime2">
              <a:rPr lang="en-US" smtClean="0"/>
              <a:t>Saturday, December 05, 2015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3FE976D3-5B7F-4300-ABED-C91F1B2AE209}" type="datetime2">
              <a:rPr lang="en-US" smtClean="0"/>
              <a:t>Saturday, December 05, 2015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EBDC1E59-17DD-41CE-97CA-624A472382D4}" type="datetime2">
              <a:rPr lang="en-US" smtClean="0"/>
              <a:t>Saturday, December 05, 2015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2791"/>
            <a:ext cx="9037267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Saturday, December 05,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445" y="5964441"/>
            <a:ext cx="1921135" cy="93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2791"/>
            <a:ext cx="9037267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defTabSz="457200"/>
            <a:fld id="{5942B21B-2ADA-A040-A652-A7305E1B99FE}" type="datetimeFigureOut">
              <a:rPr lang="en-US" smtClean="0"/>
              <a:pPr defTabSz="457200"/>
              <a:t>12/5/2015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defTabSz="45720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pPr defTabSz="457200"/>
            <a:fld id="{87FD5303-69AD-2E4D-B18B-E5EED0F0A60B}" type="slidenum">
              <a:rPr lang="en-US" smtClean="0"/>
              <a:pPr defTabSz="457200"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445" y="5964441"/>
            <a:ext cx="1921135" cy="93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9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skills.com/join-the-sqlskills-insider-community/" TargetMode="External"/><Relationship Id="rId2" Type="http://schemas.openxmlformats.org/officeDocument/2006/relationships/hyperlink" Target="http://www.sqlskills.com/blogs/pau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Inside transaction logging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5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Checkpoints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Recovery interval – default to 1 minute</a:t>
            </a:r>
          </a:p>
          <a:p>
            <a:r>
              <a:rPr lang="en-US" dirty="0" smtClean="0"/>
              <a:t>Relies on number of transactions</a:t>
            </a:r>
          </a:p>
          <a:p>
            <a:r>
              <a:rPr lang="en-US" dirty="0" smtClean="0"/>
              <a:t>Simple recovery model – Transaction Log 70% full</a:t>
            </a: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sp_configure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recovery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interval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89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Checkpoints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Recovery interval override at database level</a:t>
            </a:r>
          </a:p>
          <a:p>
            <a:r>
              <a:rPr lang="en-US" dirty="0" smtClean="0"/>
              <a:t>Relies on number of dirty pages</a:t>
            </a:r>
          </a:p>
          <a:p>
            <a:r>
              <a:rPr lang="en-US" dirty="0" smtClean="0"/>
              <a:t>More reliable recovery time constraint</a:t>
            </a:r>
          </a:p>
          <a:p>
            <a:r>
              <a:rPr lang="en-US" dirty="0" smtClean="0"/>
              <a:t>May cause IO performance overhead</a:t>
            </a:r>
          </a:p>
          <a:p>
            <a:endParaRPr lang="en-US" dirty="0"/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ALTER DATABASE … SET TARGET_RECOVERY_TIME 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target_recovery_time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 SECONDS | MINUTES 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7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CHECKPOINT [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checkpoint_duration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299212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Log Files (VLF)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Unit of log space management</a:t>
            </a:r>
          </a:p>
          <a:p>
            <a:r>
              <a:rPr lang="en-US" sz="2000" dirty="0" smtClean="0"/>
              <a:t>Initially – between 2 an 16 VLFs</a:t>
            </a:r>
          </a:p>
          <a:p>
            <a:r>
              <a:rPr lang="en-US" sz="2000" dirty="0" smtClean="0"/>
              <a:t>No fixed </a:t>
            </a:r>
            <a:r>
              <a:rPr lang="en-US" sz="2000" dirty="0" smtClean="0"/>
              <a:t>Size</a:t>
            </a:r>
          </a:p>
          <a:p>
            <a:pPr lvl="1"/>
            <a:r>
              <a:rPr lang="en-US" sz="1600" dirty="0" smtClean="0"/>
              <a:t>&lt;1 Mb - ??</a:t>
            </a:r>
            <a:endParaRPr lang="en-US" sz="1600" dirty="0" smtClean="0"/>
          </a:p>
          <a:p>
            <a:pPr lvl="1"/>
            <a:r>
              <a:rPr lang="en-US" sz="2000" dirty="0" smtClean="0"/>
              <a:t>1-64 Mb – 4 VLF</a:t>
            </a:r>
          </a:p>
          <a:p>
            <a:pPr lvl="1"/>
            <a:r>
              <a:rPr lang="en-US" sz="2000" dirty="0" smtClean="0"/>
              <a:t>64Mb-1Gb – 8 VLF</a:t>
            </a:r>
          </a:p>
          <a:p>
            <a:pPr lvl="1"/>
            <a:r>
              <a:rPr lang="en-US" sz="2000" dirty="0" smtClean="0"/>
              <a:t>&gt;1Gb – 16 VLF</a:t>
            </a:r>
          </a:p>
          <a:p>
            <a:r>
              <a:rPr lang="en-US" sz="2000" dirty="0" smtClean="0"/>
              <a:t>States</a:t>
            </a:r>
          </a:p>
          <a:p>
            <a:pPr lvl="1"/>
            <a:r>
              <a:rPr lang="en-US" sz="2000" dirty="0" smtClean="0"/>
              <a:t>Active</a:t>
            </a:r>
          </a:p>
          <a:p>
            <a:pPr lvl="1"/>
            <a:r>
              <a:rPr lang="en-US" sz="2000" dirty="0" smtClean="0"/>
              <a:t>Recoverable</a:t>
            </a:r>
          </a:p>
          <a:p>
            <a:pPr lvl="1"/>
            <a:r>
              <a:rPr lang="en-US" sz="2000" dirty="0" smtClean="0"/>
              <a:t>Reusable</a:t>
            </a:r>
          </a:p>
          <a:p>
            <a:pPr lvl="1"/>
            <a:r>
              <a:rPr lang="en-US" sz="2000" dirty="0" smtClean="0"/>
              <a:t>Unused</a:t>
            </a:r>
          </a:p>
        </p:txBody>
      </p:sp>
    </p:spTree>
    <p:extLst>
      <p:ext uri="{BB962C8B-B14F-4D97-AF65-F5344CB8AC3E}">
        <p14:creationId xmlns:p14="http://schemas.microsoft.com/office/powerpoint/2010/main" val="92780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VLF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DBCC LOGINFO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420888"/>
            <a:ext cx="8594019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RecoveryUnitId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FileSize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StartOffset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FSeqNo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Status      Parity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CreateLSN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 ----------- -------------------- -------------------- ----------- ----------- ------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0              2           262144               8192                 4377        2           128    0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0              2           262144               270336               4378        2           128    0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0              2           262144               532480               4372        0           64     0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0              2           303104               794624               4375        0           64     0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0              2           278528               1097728              4376        2           64     82000000003200001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0              2           262144               1376256              4373        0           64     91000000048800020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0              2           262144               1638400              4374        0           128    110000000037600119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(7 row(s) affected)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DBCC execution completed. If DBCC printed error messages, contact your system administrator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62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Log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87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First file is reused until no unused or reusable VLF available</a:t>
            </a:r>
          </a:p>
          <a:p>
            <a:r>
              <a:rPr lang="en-US" sz="2400" dirty="0" smtClean="0"/>
              <a:t>I so, additional VLF added to log sequence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849288" y="3237381"/>
            <a:ext cx="457200" cy="495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06488" y="3237381"/>
            <a:ext cx="457200" cy="495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63688" y="3237381"/>
            <a:ext cx="457200" cy="495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20888" y="3237381"/>
            <a:ext cx="457200" cy="49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50265" y="3229246"/>
            <a:ext cx="457200" cy="49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07465" y="3229246"/>
            <a:ext cx="457200" cy="49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64665" y="3229246"/>
            <a:ext cx="457200" cy="49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21865" y="3229246"/>
            <a:ext cx="457200" cy="49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33491" y="3229246"/>
            <a:ext cx="457200" cy="49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90691" y="3229246"/>
            <a:ext cx="457200" cy="49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47891" y="3229246"/>
            <a:ext cx="457200" cy="49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205091" y="3229246"/>
            <a:ext cx="457200" cy="49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49288" y="3229246"/>
            <a:ext cx="457200" cy="495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06488" y="3229246"/>
            <a:ext cx="457200" cy="495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763688" y="3229246"/>
            <a:ext cx="457200" cy="495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20888" y="3229246"/>
            <a:ext cx="457200" cy="495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850265" y="3221111"/>
            <a:ext cx="457200" cy="49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307465" y="3221111"/>
            <a:ext cx="457200" cy="49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764665" y="3221111"/>
            <a:ext cx="457200" cy="49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221865" y="3221111"/>
            <a:ext cx="457200" cy="49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33491" y="3221111"/>
            <a:ext cx="457200" cy="49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290691" y="3221111"/>
            <a:ext cx="457200" cy="49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747891" y="3221111"/>
            <a:ext cx="457200" cy="49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205091" y="3221111"/>
            <a:ext cx="457200" cy="49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354825" y="289200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28675" y="288164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411901" y="289200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3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49288" y="4309366"/>
            <a:ext cx="457200" cy="495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306488" y="4309366"/>
            <a:ext cx="457200" cy="495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763688" y="4309366"/>
            <a:ext cx="457200" cy="495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220888" y="4309366"/>
            <a:ext cx="457200" cy="49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850265" y="4301231"/>
            <a:ext cx="457200" cy="49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307465" y="4301231"/>
            <a:ext cx="457200" cy="49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764665" y="4301231"/>
            <a:ext cx="457200" cy="49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221865" y="4301231"/>
            <a:ext cx="457200" cy="49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833491" y="4301231"/>
            <a:ext cx="457200" cy="49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290691" y="4301231"/>
            <a:ext cx="457200" cy="49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747891" y="4301231"/>
            <a:ext cx="457200" cy="49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205091" y="4301231"/>
            <a:ext cx="457200" cy="49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49288" y="4301231"/>
            <a:ext cx="457200" cy="495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306488" y="4301231"/>
            <a:ext cx="457200" cy="495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763688" y="4301231"/>
            <a:ext cx="457200" cy="495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220888" y="4301231"/>
            <a:ext cx="457200" cy="49592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850265" y="4293096"/>
            <a:ext cx="457200" cy="49592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307465" y="4293096"/>
            <a:ext cx="457200" cy="49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764665" y="4293096"/>
            <a:ext cx="457200" cy="49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221865" y="4293096"/>
            <a:ext cx="457200" cy="49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833491" y="4293096"/>
            <a:ext cx="457200" cy="49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290691" y="4293096"/>
            <a:ext cx="457200" cy="49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747891" y="4293096"/>
            <a:ext cx="457200" cy="49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205091" y="4293096"/>
            <a:ext cx="457200" cy="49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1354825" y="396398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1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3428675" y="395363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2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411901" y="396398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3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849288" y="5525367"/>
            <a:ext cx="457200" cy="495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306488" y="5525367"/>
            <a:ext cx="457200" cy="495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1763688" y="5525367"/>
            <a:ext cx="457200" cy="495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2220888" y="5525367"/>
            <a:ext cx="457200" cy="49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2850265" y="5517232"/>
            <a:ext cx="457200" cy="49592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307465" y="5517232"/>
            <a:ext cx="457200" cy="49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764665" y="5517232"/>
            <a:ext cx="457200" cy="49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221865" y="5517232"/>
            <a:ext cx="457200" cy="49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833491" y="5517232"/>
            <a:ext cx="457200" cy="49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5290691" y="5517232"/>
            <a:ext cx="457200" cy="49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5747891" y="5517232"/>
            <a:ext cx="457200" cy="49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6205091" y="5517232"/>
            <a:ext cx="457200" cy="49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849288" y="5517232"/>
            <a:ext cx="457200" cy="495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1306488" y="5517232"/>
            <a:ext cx="457200" cy="495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1763688" y="5517232"/>
            <a:ext cx="457200" cy="495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2220888" y="5517232"/>
            <a:ext cx="457200" cy="49592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850265" y="5509097"/>
            <a:ext cx="457200" cy="49592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307465" y="5509097"/>
            <a:ext cx="457200" cy="49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764665" y="5509097"/>
            <a:ext cx="457200" cy="49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221865" y="5509097"/>
            <a:ext cx="457200" cy="49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833491" y="5509097"/>
            <a:ext cx="457200" cy="49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5290691" y="5509097"/>
            <a:ext cx="457200" cy="49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5747891" y="5509097"/>
            <a:ext cx="457200" cy="49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6205091" y="5509097"/>
            <a:ext cx="457200" cy="49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1354825" y="517998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1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3428675" y="516963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2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5411901" y="517998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3</a:t>
            </a:r>
            <a:endParaRPr lang="en-US" dirty="0"/>
          </a:p>
        </p:txBody>
      </p:sp>
      <p:cxnSp>
        <p:nvCxnSpPr>
          <p:cNvPr id="133" name="Elbow Connector 132"/>
          <p:cNvCxnSpPr>
            <a:stCxn id="118" idx="3"/>
            <a:endCxn id="99" idx="1"/>
          </p:cNvCxnSpPr>
          <p:nvPr/>
        </p:nvCxnSpPr>
        <p:spPr>
          <a:xfrm flipH="1">
            <a:off x="849288" y="5757058"/>
            <a:ext cx="2458177" cy="16270"/>
          </a:xfrm>
          <a:prstGeom prst="bentConnector5">
            <a:avLst>
              <a:gd name="adj1" fmla="val -9300"/>
              <a:gd name="adj2" fmla="val 3029072"/>
              <a:gd name="adj3" fmla="val 1093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22" idx="3"/>
            <a:endCxn id="19" idx="1"/>
          </p:cNvCxnSpPr>
          <p:nvPr/>
        </p:nvCxnSpPr>
        <p:spPr>
          <a:xfrm flipH="1">
            <a:off x="849288" y="3477207"/>
            <a:ext cx="1828800" cy="12700"/>
          </a:xfrm>
          <a:prstGeom prst="bentConnector5">
            <a:avLst>
              <a:gd name="adj1" fmla="val -12500"/>
              <a:gd name="adj2" fmla="val 3752449"/>
              <a:gd name="adj3" fmla="val 1125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79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Long-running transactions impact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7508" y="1717078"/>
            <a:ext cx="4572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24708" y="1717078"/>
            <a:ext cx="4572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81908" y="1717078"/>
            <a:ext cx="4572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39108" y="1717078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96308" y="1717078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53508" y="1717078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10708" y="1725213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67908" y="1725213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25108" y="1725213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82308" y="1725213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39508" y="1725213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296708" y="1725213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53908" y="1717572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211108" y="1717572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668308" y="1717572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3528" y="204460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67508" y="1708943"/>
            <a:ext cx="4572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724708" y="1708943"/>
            <a:ext cx="4572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81908" y="1708943"/>
            <a:ext cx="4572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639108" y="1708943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096308" y="1708943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553508" y="1708943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010708" y="1717078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467908" y="1717078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925108" y="1717078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382308" y="1717078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839508" y="1717078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296708" y="1717078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753908" y="1709437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211108" y="1709437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668308" y="1709437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23528" y="20364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267508" y="2964437"/>
            <a:ext cx="457200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724708" y="2964437"/>
            <a:ext cx="457200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181908" y="2964437"/>
            <a:ext cx="457200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639108" y="2964437"/>
            <a:ext cx="457200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096308" y="2964437"/>
            <a:ext cx="4572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553508" y="2964437"/>
            <a:ext cx="457200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010708" y="2972572"/>
            <a:ext cx="457200" cy="100811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467908" y="2972572"/>
            <a:ext cx="457200" cy="100811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925108" y="2972572"/>
            <a:ext cx="457200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382308" y="2972572"/>
            <a:ext cx="4572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839508" y="2972572"/>
            <a:ext cx="4572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96708" y="2972572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753908" y="2964931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211108" y="2964931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668308" y="2964931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3528" y="329196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267508" y="4365104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724708" y="4365104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181908" y="4365104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639108" y="4365104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096308" y="4365104"/>
            <a:ext cx="457200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553508" y="4365104"/>
            <a:ext cx="457200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010708" y="4373239"/>
            <a:ext cx="457200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467908" y="4373239"/>
            <a:ext cx="457200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925108" y="4373239"/>
            <a:ext cx="457200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382308" y="4373239"/>
            <a:ext cx="457200" cy="100811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839508" y="4373239"/>
            <a:ext cx="457200" cy="100811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296708" y="4373239"/>
            <a:ext cx="457200" cy="100811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753908" y="4365598"/>
            <a:ext cx="457200" cy="100811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211108" y="4365598"/>
            <a:ext cx="457200" cy="100811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668308" y="4365598"/>
            <a:ext cx="457200" cy="100811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23528" y="469262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08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Long-running transactions impact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7508" y="1717078"/>
            <a:ext cx="4572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24708" y="1717078"/>
            <a:ext cx="4572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81908" y="1717078"/>
            <a:ext cx="4572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39108" y="1717078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96308" y="1717078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53508" y="1717078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10708" y="1725213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67908" y="1725213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25108" y="1725213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82308" y="1725213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39508" y="1725213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296708" y="1725213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53908" y="1717572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211108" y="1717572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668308" y="1717572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3528" y="204460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67508" y="1708943"/>
            <a:ext cx="4572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724708" y="1708943"/>
            <a:ext cx="4572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81908" y="1708943"/>
            <a:ext cx="4572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639108" y="1708943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096308" y="1708943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553508" y="1708943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010708" y="1717078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467908" y="1717078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925108" y="1717078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382308" y="1717078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839508" y="1717078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296708" y="1717078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753908" y="1709437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211108" y="1709437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668308" y="1709437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23528" y="20364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267508" y="2964437"/>
            <a:ext cx="457200" cy="100811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724708" y="2964437"/>
            <a:ext cx="457200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181908" y="2964437"/>
            <a:ext cx="457200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639108" y="2964437"/>
            <a:ext cx="457200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096308" y="2964437"/>
            <a:ext cx="4572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553508" y="2964437"/>
            <a:ext cx="4572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010708" y="2972572"/>
            <a:ext cx="4572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467908" y="2972572"/>
            <a:ext cx="4572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925108" y="2972572"/>
            <a:ext cx="4572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382308" y="2972572"/>
            <a:ext cx="4572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839508" y="2972572"/>
            <a:ext cx="4572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96708" y="2972572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753908" y="2964931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211108" y="2964931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668308" y="2964931"/>
            <a:ext cx="4572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3528" y="329196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267508" y="4365104"/>
            <a:ext cx="457200" cy="100811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724708" y="4365104"/>
            <a:ext cx="457200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181908" y="4365104"/>
            <a:ext cx="457200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639108" y="4365104"/>
            <a:ext cx="457200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096308" y="4365104"/>
            <a:ext cx="4572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553508" y="4365104"/>
            <a:ext cx="4572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010708" y="4373239"/>
            <a:ext cx="457200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467908" y="4373239"/>
            <a:ext cx="457200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925108" y="4373239"/>
            <a:ext cx="457200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382308" y="4373239"/>
            <a:ext cx="4572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839508" y="4373239"/>
            <a:ext cx="4572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296708" y="4373239"/>
            <a:ext cx="457200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753908" y="4365598"/>
            <a:ext cx="457200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211108" y="4365598"/>
            <a:ext cx="4572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668308" y="4365598"/>
            <a:ext cx="4572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23528" y="469262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Increment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Instant File Initialization not working for Log!</a:t>
            </a:r>
          </a:p>
          <a:p>
            <a:r>
              <a:rPr lang="en-US" dirty="0" smtClean="0"/>
              <a:t>Bigger Increment = Less Fragmentation + Less VLF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5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 Truncation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– automatic on checkpoint</a:t>
            </a:r>
          </a:p>
          <a:p>
            <a:r>
              <a:rPr lang="en-US" dirty="0" smtClean="0"/>
              <a:t>Full</a:t>
            </a:r>
          </a:p>
          <a:p>
            <a:pPr lvl="1"/>
            <a:r>
              <a:rPr lang="en-US" dirty="0" smtClean="0"/>
              <a:t>on log backup</a:t>
            </a:r>
          </a:p>
          <a:p>
            <a:pPr lvl="1"/>
            <a:r>
              <a:rPr lang="en-US" dirty="0" smtClean="0"/>
              <a:t>if no full backup has yet been made – automatic on checkpoint</a:t>
            </a:r>
          </a:p>
          <a:p>
            <a:r>
              <a:rPr lang="en-US" dirty="0" smtClean="0"/>
              <a:t>Bulk-logged</a:t>
            </a:r>
          </a:p>
          <a:p>
            <a:pPr lvl="1"/>
            <a:r>
              <a:rPr lang="en-US" dirty="0"/>
              <a:t>on log backup</a:t>
            </a:r>
          </a:p>
          <a:p>
            <a:pPr lvl="1"/>
            <a:r>
              <a:rPr lang="en-US" dirty="0"/>
              <a:t>if no full backup has yet been made – automatic on checkpoint</a:t>
            </a:r>
          </a:p>
        </p:txBody>
      </p:sp>
    </p:spTree>
    <p:extLst>
      <p:ext uri="{BB962C8B-B14F-4D97-AF65-F5344CB8AC3E}">
        <p14:creationId xmlns:p14="http://schemas.microsoft.com/office/powerpoint/2010/main" val="327410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874" y="3771162"/>
            <a:ext cx="2996662" cy="13580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4180"/>
            <a:ext cx="2095566" cy="20955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823" y="2097135"/>
            <a:ext cx="4066354" cy="1753809"/>
          </a:xfrm>
          <a:prstGeom prst="rect">
            <a:avLst/>
          </a:prstGeom>
        </p:spPr>
      </p:pic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Sponsors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13" y="1351833"/>
            <a:ext cx="2942808" cy="108249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08" y="1448032"/>
            <a:ext cx="1232122" cy="9198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845" y="3264107"/>
            <a:ext cx="1948096" cy="638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08" y="4614096"/>
            <a:ext cx="2025957" cy="7150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684" y="1612184"/>
            <a:ext cx="2147253" cy="5915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18" y="4929426"/>
            <a:ext cx="3516024" cy="77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0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Shrinking Log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Manually</a:t>
            </a:r>
          </a:p>
          <a:p>
            <a:pPr lvl="1"/>
            <a:r>
              <a:rPr lang="en-US" dirty="0" smtClean="0"/>
              <a:t>DBCC SHRINKFILE</a:t>
            </a:r>
          </a:p>
          <a:p>
            <a:pPr lvl="1"/>
            <a:r>
              <a:rPr lang="en-US" dirty="0" smtClean="0"/>
              <a:t>DBCC SHRINKDATABASE</a:t>
            </a:r>
          </a:p>
          <a:p>
            <a:r>
              <a:rPr lang="en-US" dirty="0" smtClean="0"/>
              <a:t>Automatic</a:t>
            </a:r>
          </a:p>
          <a:p>
            <a:pPr lvl="1"/>
            <a:r>
              <a:rPr lang="en-US" dirty="0" err="1" smtClean="0"/>
              <a:t>autoshrink</a:t>
            </a:r>
            <a:r>
              <a:rPr lang="en-US" dirty="0" smtClean="0"/>
              <a:t> database option</a:t>
            </a:r>
          </a:p>
          <a:p>
            <a:pPr lvl="2"/>
            <a:r>
              <a:rPr lang="en-US" dirty="0" smtClean="0"/>
              <a:t>every 30 minutes</a:t>
            </a:r>
          </a:p>
          <a:p>
            <a:pPr lvl="2"/>
            <a:r>
              <a:rPr lang="en-US" dirty="0" err="1" smtClean="0"/>
              <a:t>shrinkpoint</a:t>
            </a:r>
            <a:r>
              <a:rPr lang="en-US" dirty="0" smtClean="0"/>
              <a:t> at 125% of actual log space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7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File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</a:t>
            </a:r>
            <a:r>
              <a:rPr lang="en-US" dirty="0" smtClean="0"/>
              <a:t>SQLPERF(LOGSPACE)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193" y="2204864"/>
            <a:ext cx="3198446" cy="2158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4149080"/>
            <a:ext cx="4861261" cy="143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363616"/>
            <a:ext cx="214312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212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Reacting to Log File Size events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8800"/>
            <a:ext cx="5441032" cy="488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29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Minimally Logged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SELECT INTO</a:t>
            </a:r>
          </a:p>
          <a:p>
            <a:r>
              <a:rPr lang="en-US" dirty="0" smtClean="0"/>
              <a:t>BULK INSERT / </a:t>
            </a:r>
            <a:r>
              <a:rPr lang="en-US" dirty="0" err="1" smtClean="0"/>
              <a:t>bcp</a:t>
            </a:r>
            <a:endParaRPr lang="en-US" dirty="0" smtClean="0"/>
          </a:p>
          <a:p>
            <a:r>
              <a:rPr lang="en-US" dirty="0" smtClean="0"/>
              <a:t>INSERT INTO.. SELECT</a:t>
            </a:r>
          </a:p>
          <a:p>
            <a:pPr lvl="1"/>
            <a:r>
              <a:rPr lang="en-US" dirty="0" smtClean="0"/>
              <a:t>OPENROWSET(BULK ..)</a:t>
            </a:r>
          </a:p>
          <a:p>
            <a:pPr lvl="1"/>
            <a:r>
              <a:rPr lang="en-US" dirty="0" smtClean="0"/>
              <a:t>target table with no </a:t>
            </a:r>
            <a:r>
              <a:rPr lang="en-US" dirty="0" err="1" smtClean="0"/>
              <a:t>nonclustered</a:t>
            </a:r>
            <a:r>
              <a:rPr lang="en-US" dirty="0" smtClean="0"/>
              <a:t> </a:t>
            </a:r>
            <a:r>
              <a:rPr lang="en-US" dirty="0" err="1" smtClean="0"/>
              <a:t>indexes+TABLOCK</a:t>
            </a:r>
            <a:endParaRPr lang="en-US" dirty="0" smtClean="0"/>
          </a:p>
          <a:p>
            <a:r>
              <a:rPr lang="en-US" dirty="0" smtClean="0"/>
              <a:t>Partial Updates</a:t>
            </a:r>
          </a:p>
          <a:p>
            <a:pPr lvl="1"/>
            <a:r>
              <a:rPr lang="en-US" dirty="0" smtClean="0"/>
              <a:t>LOB</a:t>
            </a:r>
          </a:p>
          <a:p>
            <a:r>
              <a:rPr lang="en-US" dirty="0" smtClean="0"/>
              <a:t>WRITETEXT, UPDATETEXT</a:t>
            </a:r>
          </a:p>
          <a:p>
            <a:r>
              <a:rPr lang="en-US" dirty="0" smtClean="0"/>
              <a:t>Index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3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FULL</a:t>
            </a:r>
          </a:p>
          <a:p>
            <a:pPr lvl="1"/>
            <a:r>
              <a:rPr lang="en-US" dirty="0" smtClean="0"/>
              <a:t>full logging</a:t>
            </a:r>
          </a:p>
          <a:p>
            <a:pPr lvl="1"/>
            <a:r>
              <a:rPr lang="en-US" dirty="0" smtClean="0"/>
              <a:t>transaction log backups available</a:t>
            </a:r>
          </a:p>
          <a:p>
            <a:pPr lvl="1"/>
            <a:r>
              <a:rPr lang="en-US" dirty="0" smtClean="0"/>
              <a:t>log truncated on log backup</a:t>
            </a:r>
          </a:p>
          <a:p>
            <a:r>
              <a:rPr lang="en-US" dirty="0" smtClean="0"/>
              <a:t>BULK_LOGGED</a:t>
            </a:r>
          </a:p>
          <a:p>
            <a:pPr lvl="1"/>
            <a:r>
              <a:rPr lang="en-US" dirty="0" smtClean="0"/>
              <a:t>logs the occurrence on minimally logged operation</a:t>
            </a:r>
          </a:p>
          <a:p>
            <a:pPr lvl="1"/>
            <a:r>
              <a:rPr lang="en-US" dirty="0" smtClean="0"/>
              <a:t>minimally logged map</a:t>
            </a:r>
          </a:p>
          <a:p>
            <a:pPr lvl="1"/>
            <a:r>
              <a:rPr lang="en-US" dirty="0" smtClean="0"/>
              <a:t>additional IO overhead</a:t>
            </a:r>
          </a:p>
          <a:p>
            <a:pPr lvl="1"/>
            <a:r>
              <a:rPr lang="en-US" dirty="0"/>
              <a:t>transaction log backups </a:t>
            </a:r>
            <a:r>
              <a:rPr lang="en-US" dirty="0" smtClean="0"/>
              <a:t>available</a:t>
            </a:r>
          </a:p>
          <a:p>
            <a:pPr lvl="1"/>
            <a:r>
              <a:rPr lang="en-US" dirty="0" smtClean="0"/>
              <a:t>log truncated on log backup</a:t>
            </a:r>
          </a:p>
          <a:p>
            <a:r>
              <a:rPr lang="en-US" dirty="0" smtClean="0"/>
              <a:t>Simple</a:t>
            </a:r>
          </a:p>
          <a:p>
            <a:pPr lvl="1"/>
            <a:r>
              <a:rPr lang="en-US" dirty="0" smtClean="0"/>
              <a:t>logging same as BULK_LOGGED</a:t>
            </a:r>
          </a:p>
          <a:p>
            <a:pPr lvl="1"/>
            <a:r>
              <a:rPr lang="en-US" dirty="0" smtClean="0"/>
              <a:t>log truncated on checkpoint</a:t>
            </a:r>
          </a:p>
          <a:p>
            <a:pPr lvl="1"/>
            <a:r>
              <a:rPr lang="en-US" dirty="0" smtClean="0"/>
              <a:t>no log backups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4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Since SQL 2008</a:t>
            </a:r>
          </a:p>
          <a:p>
            <a:r>
              <a:rPr lang="en-US" dirty="0" smtClean="0"/>
              <a:t>128 entries on 64-bit systems</a:t>
            </a:r>
          </a:p>
          <a:p>
            <a:r>
              <a:rPr lang="en-US" dirty="0" smtClean="0"/>
              <a:t>32 entries on 32-bit systems</a:t>
            </a:r>
          </a:p>
          <a:p>
            <a:r>
              <a:rPr lang="en-US" dirty="0" smtClean="0"/>
              <a:t>Entry contains buffer for log records</a:t>
            </a:r>
          </a:p>
          <a:p>
            <a:pPr lvl="1"/>
            <a:r>
              <a:rPr lang="en-US" dirty="0" smtClean="0"/>
              <a:t>Buffer size is capped at 4MB</a:t>
            </a:r>
          </a:p>
          <a:p>
            <a:r>
              <a:rPr lang="en-US" dirty="0" smtClean="0"/>
              <a:t>Log records are flushed to disk in block</a:t>
            </a:r>
            <a:r>
              <a:rPr lang="en-US" dirty="0"/>
              <a:t> </a:t>
            </a:r>
            <a:r>
              <a:rPr lang="en-US" dirty="0" smtClean="0"/>
              <a:t>of typically 60KB</a:t>
            </a:r>
          </a:p>
          <a:p>
            <a:r>
              <a:rPr lang="en-US" dirty="0" smtClean="0"/>
              <a:t>Log records are flushed before dirty pages</a:t>
            </a:r>
          </a:p>
          <a:p>
            <a:r>
              <a:rPr lang="en-US" dirty="0" smtClean="0"/>
              <a:t>Log pool</a:t>
            </a:r>
          </a:p>
        </p:txBody>
      </p:sp>
    </p:spTree>
    <p:extLst>
      <p:ext uri="{BB962C8B-B14F-4D97-AF65-F5344CB8AC3E}">
        <p14:creationId xmlns:p14="http://schemas.microsoft.com/office/powerpoint/2010/main" val="144072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Developers</a:t>
            </a:r>
          </a:p>
          <a:p>
            <a:pPr lvl="1"/>
            <a:r>
              <a:rPr lang="en-US" dirty="0" smtClean="0"/>
              <a:t>Keep transactions short</a:t>
            </a:r>
          </a:p>
          <a:p>
            <a:pPr lvl="1"/>
            <a:r>
              <a:rPr lang="en-US" dirty="0" smtClean="0"/>
              <a:t>Keep an eye on the log for long running transactions</a:t>
            </a:r>
          </a:p>
          <a:p>
            <a:pPr lvl="2"/>
            <a:r>
              <a:rPr lang="en-US" dirty="0" smtClean="0"/>
              <a:t>Typical – housekeeping</a:t>
            </a:r>
          </a:p>
          <a:p>
            <a:r>
              <a:rPr lang="en-US" dirty="0" smtClean="0"/>
              <a:t>Administrators / App support engineers</a:t>
            </a:r>
          </a:p>
          <a:p>
            <a:pPr lvl="1"/>
            <a:r>
              <a:rPr lang="en-US" dirty="0" smtClean="0"/>
              <a:t>Choose the Recovery model wisely</a:t>
            </a:r>
          </a:p>
          <a:p>
            <a:pPr lvl="1"/>
            <a:r>
              <a:rPr lang="en-US" dirty="0" smtClean="0"/>
              <a:t>Don’t forget the log backups</a:t>
            </a:r>
          </a:p>
          <a:p>
            <a:pPr lvl="1"/>
            <a:r>
              <a:rPr lang="en-US" dirty="0" smtClean="0"/>
              <a:t>Monitor the space usage and number of VLF’s</a:t>
            </a:r>
          </a:p>
        </p:txBody>
      </p:sp>
    </p:spTree>
    <p:extLst>
      <p:ext uri="{BB962C8B-B14F-4D97-AF65-F5344CB8AC3E}">
        <p14:creationId xmlns:p14="http://schemas.microsoft.com/office/powerpoint/2010/main" val="102001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MSDN / TechNet</a:t>
            </a:r>
          </a:p>
          <a:p>
            <a:r>
              <a:rPr lang="en-US" dirty="0" smtClean="0"/>
              <a:t>Paul </a:t>
            </a:r>
            <a:r>
              <a:rPr lang="en-US" dirty="0"/>
              <a:t>Randal blog - </a:t>
            </a:r>
            <a:r>
              <a:rPr lang="en-US" dirty="0">
                <a:hlinkClick r:id="rId2"/>
              </a:rPr>
              <a:t>http://www.sqlskills.com/blogs/paul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SQLSkills</a:t>
            </a:r>
            <a:r>
              <a:rPr lang="en-US" dirty="0" smtClean="0"/>
              <a:t> Insider </a:t>
            </a:r>
            <a:r>
              <a:rPr lang="en-US" dirty="0" smtClean="0"/>
              <a:t>emails </a:t>
            </a:r>
            <a:r>
              <a:rPr lang="en-US" dirty="0" smtClean="0"/>
              <a:t>– </a:t>
            </a:r>
          </a:p>
          <a:p>
            <a:pPr lvl="1"/>
            <a:r>
              <a:rPr lang="en-US" dirty="0">
                <a:hlinkClick r:id="rId3"/>
              </a:rPr>
              <a:t>https://www.sqlskills.com/join-the-sqlskills-insider-community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SQL Server Internals 2008/2012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238533"/>
            <a:ext cx="1390802" cy="168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81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7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Taras Bobrovytskyi</a:t>
            </a:r>
          </a:p>
          <a:p>
            <a:endParaRPr lang="en-US" dirty="0" smtClean="0"/>
          </a:p>
          <a:p>
            <a:r>
              <a:rPr lang="en-US" dirty="0" smtClean="0"/>
              <a:t>Senior Database Developer @ Wincor Nixdorf</a:t>
            </a:r>
          </a:p>
          <a:p>
            <a:r>
              <a:rPr lang="en-US" dirty="0" smtClean="0"/>
              <a:t>MCITP: SQL Dev/Admin 2008</a:t>
            </a:r>
          </a:p>
          <a:p>
            <a:r>
              <a:rPr lang="en-US" dirty="0" smtClean="0"/>
              <a:t>MCT: 2007-2014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20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properties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Atomicity</a:t>
            </a:r>
          </a:p>
          <a:p>
            <a:pPr lvl="1"/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Isolation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Durability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1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Modification Process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2676525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923928" y="1700808"/>
            <a:ext cx="72008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4348370" y="1785168"/>
            <a:ext cx="2376264" cy="165618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4343447" y="4449464"/>
            <a:ext cx="1728192" cy="15841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Single Corner Rectangle 8"/>
          <p:cNvSpPr/>
          <p:nvPr/>
        </p:nvSpPr>
        <p:spPr>
          <a:xfrm>
            <a:off x="4996442" y="2265572"/>
            <a:ext cx="786159" cy="695375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Single Corner Rectangle 11"/>
          <p:cNvSpPr/>
          <p:nvPr/>
        </p:nvSpPr>
        <p:spPr>
          <a:xfrm>
            <a:off x="4762857" y="5109017"/>
            <a:ext cx="889368" cy="695375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2" idx="3"/>
            <a:endCxn id="9" idx="1"/>
          </p:cNvCxnSpPr>
          <p:nvPr/>
        </p:nvCxnSpPr>
        <p:spPr>
          <a:xfrm flipV="1">
            <a:off x="5207541" y="2960947"/>
            <a:ext cx="181981" cy="214807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60738" y="1929184"/>
            <a:ext cx="1103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</a:t>
            </a:r>
          </a:p>
          <a:p>
            <a:r>
              <a:rPr lang="en-US" dirty="0" smtClean="0"/>
              <a:t>UPDATE</a:t>
            </a:r>
          </a:p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14" name="Flowchart: Multidocument 13"/>
          <p:cNvSpPr/>
          <p:nvPr/>
        </p:nvSpPr>
        <p:spPr>
          <a:xfrm>
            <a:off x="7308939" y="4646705"/>
            <a:ext cx="1699286" cy="936104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3" idx="2"/>
          </p:cNvCxnSpPr>
          <p:nvPr/>
        </p:nvCxnSpPr>
        <p:spPr>
          <a:xfrm flipH="1">
            <a:off x="8104576" y="2852514"/>
            <a:ext cx="108012" cy="181297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11252" y="527203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 file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88407" y="1450602"/>
            <a:ext cx="1296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Buffer pool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379323" y="4810374"/>
            <a:ext cx="1381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Transaction</a:t>
            </a:r>
          </a:p>
          <a:p>
            <a:r>
              <a:rPr lang="en-US" dirty="0" smtClean="0"/>
              <a:t>Log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3" idx="1"/>
            <a:endCxn id="9" idx="0"/>
          </p:cNvCxnSpPr>
          <p:nvPr/>
        </p:nvCxnSpPr>
        <p:spPr>
          <a:xfrm flipH="1">
            <a:off x="5782601" y="2390849"/>
            <a:ext cx="1878137" cy="22241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9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Demarcation on transactions</a:t>
            </a:r>
          </a:p>
          <a:p>
            <a:pPr lvl="1"/>
            <a:r>
              <a:rPr lang="en-US" dirty="0" smtClean="0"/>
              <a:t>BEGIN</a:t>
            </a:r>
          </a:p>
          <a:p>
            <a:pPr lvl="1"/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ROLLBACK</a:t>
            </a:r>
          </a:p>
          <a:p>
            <a:pPr lvl="1"/>
            <a:r>
              <a:rPr lang="en-US" dirty="0" smtClean="0"/>
              <a:t>SAVE</a:t>
            </a:r>
          </a:p>
          <a:p>
            <a:r>
              <a:rPr lang="en-US" dirty="0" smtClean="0"/>
              <a:t>Data changes</a:t>
            </a:r>
          </a:p>
          <a:p>
            <a:pPr lvl="1"/>
            <a:r>
              <a:rPr lang="en-US" dirty="0" smtClean="0"/>
              <a:t>operation performed</a:t>
            </a:r>
          </a:p>
          <a:p>
            <a:pPr lvl="1"/>
            <a:r>
              <a:rPr lang="en-US" dirty="0" smtClean="0"/>
              <a:t>before/after data</a:t>
            </a:r>
          </a:p>
          <a:p>
            <a:pPr lvl="1"/>
            <a:r>
              <a:rPr lang="en-US" dirty="0" smtClean="0"/>
              <a:t>ROLLBACK writes compensation log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3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Server restart</a:t>
            </a:r>
          </a:p>
          <a:p>
            <a:r>
              <a:rPr lang="en-US" dirty="0" smtClean="0"/>
              <a:t>Database restore operations</a:t>
            </a:r>
          </a:p>
          <a:p>
            <a:endParaRPr lang="en-US" dirty="0"/>
          </a:p>
          <a:p>
            <a:r>
              <a:rPr lang="en-US" dirty="0" smtClean="0"/>
              <a:t>Phases</a:t>
            </a:r>
          </a:p>
          <a:p>
            <a:pPr lvl="1"/>
            <a:r>
              <a:rPr lang="en-US" dirty="0" smtClean="0"/>
              <a:t>Analysis</a:t>
            </a:r>
          </a:p>
          <a:p>
            <a:pPr lvl="2"/>
            <a:r>
              <a:rPr lang="en-US" dirty="0" smtClean="0"/>
              <a:t>Dirty Page Table</a:t>
            </a:r>
          </a:p>
          <a:p>
            <a:pPr lvl="2"/>
            <a:r>
              <a:rPr lang="en-US" dirty="0" smtClean="0"/>
              <a:t>Active Transaction Table</a:t>
            </a:r>
          </a:p>
          <a:p>
            <a:pPr lvl="1"/>
            <a:r>
              <a:rPr lang="en-US" dirty="0" smtClean="0"/>
              <a:t>Redo</a:t>
            </a:r>
          </a:p>
          <a:p>
            <a:pPr lvl="2"/>
            <a:r>
              <a:rPr lang="en-US" dirty="0" smtClean="0"/>
              <a:t>Reapply logged operations</a:t>
            </a:r>
          </a:p>
          <a:p>
            <a:pPr lvl="2"/>
            <a:r>
              <a:rPr lang="en-US" dirty="0" smtClean="0"/>
              <a:t>Since oldest uncommitted transaction</a:t>
            </a:r>
          </a:p>
          <a:p>
            <a:pPr lvl="1"/>
            <a:r>
              <a:rPr lang="en-US" dirty="0" smtClean="0"/>
              <a:t>Undo</a:t>
            </a:r>
          </a:p>
          <a:p>
            <a:pPr lvl="2"/>
            <a:r>
              <a:rPr lang="en-US" dirty="0" smtClean="0"/>
              <a:t>Rollback uncommitted transactions</a:t>
            </a:r>
          </a:p>
        </p:txBody>
      </p:sp>
    </p:spTree>
    <p:extLst>
      <p:ext uri="{BB962C8B-B14F-4D97-AF65-F5344CB8AC3E}">
        <p14:creationId xmlns:p14="http://schemas.microsoft.com/office/powerpoint/2010/main" val="53625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LSN</a:t>
            </a:r>
            <a:endParaRPr lang="en-US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467544" y="2111398"/>
            <a:ext cx="1440160" cy="216024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1:36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LSN:</a:t>
            </a:r>
          </a:p>
          <a:p>
            <a:pPr algn="ctr"/>
            <a:r>
              <a:rPr lang="en-US" dirty="0" smtClean="0"/>
              <a:t>2:200:7</a:t>
            </a:r>
            <a:endParaRPr lang="en-US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2771800" y="2111398"/>
            <a:ext cx="2016224" cy="216024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Op: UPD</a:t>
            </a:r>
          </a:p>
          <a:p>
            <a:pPr algn="ctr"/>
            <a:r>
              <a:rPr lang="en-US" dirty="0" smtClean="0"/>
              <a:t>Page: 1:36</a:t>
            </a:r>
          </a:p>
          <a:p>
            <a:pPr algn="ctr"/>
            <a:r>
              <a:rPr lang="en-US" dirty="0" smtClean="0"/>
              <a:t>Row:5</a:t>
            </a:r>
          </a:p>
          <a:p>
            <a:pPr algn="ctr"/>
            <a:r>
              <a:rPr lang="en-US" dirty="0" smtClean="0"/>
              <a:t>LSN: </a:t>
            </a:r>
          </a:p>
          <a:p>
            <a:pPr algn="ctr"/>
            <a:r>
              <a:rPr lang="en-US" dirty="0" smtClean="0"/>
              <a:t>2:210:6</a:t>
            </a:r>
          </a:p>
          <a:p>
            <a:pPr algn="ctr"/>
            <a:r>
              <a:rPr lang="en-US" dirty="0" err="1" smtClean="0"/>
              <a:t>Prev</a:t>
            </a:r>
            <a:r>
              <a:rPr lang="en-US" dirty="0" smtClean="0"/>
              <a:t> LSN:</a:t>
            </a:r>
          </a:p>
          <a:p>
            <a:pPr algn="ctr"/>
            <a:r>
              <a:rPr lang="en-US" dirty="0" smtClean="0"/>
              <a:t>2:200:7</a:t>
            </a:r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60734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page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71800" y="160734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 Record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47664" y="3695574"/>
            <a:ext cx="1584176" cy="2160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5004048" y="294920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156176" y="306450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Redo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467544" y="4434336"/>
            <a:ext cx="1440160" cy="216024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1:36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LSN:</a:t>
            </a:r>
          </a:p>
          <a:p>
            <a:pPr algn="ctr"/>
            <a:r>
              <a:rPr lang="en-US" dirty="0" smtClean="0"/>
              <a:t>2:300:10</a:t>
            </a:r>
            <a:endParaRPr lang="en-US" dirty="0"/>
          </a:p>
        </p:txBody>
      </p:sp>
      <p:sp>
        <p:nvSpPr>
          <p:cNvPr id="13" name="Snip Single Corner Rectangle 12"/>
          <p:cNvSpPr/>
          <p:nvPr/>
        </p:nvSpPr>
        <p:spPr>
          <a:xfrm>
            <a:off x="2771800" y="4434336"/>
            <a:ext cx="2016224" cy="216024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Op: UPD</a:t>
            </a:r>
          </a:p>
          <a:p>
            <a:pPr algn="ctr"/>
            <a:r>
              <a:rPr lang="en-US" dirty="0" smtClean="0"/>
              <a:t>Page: 1:36</a:t>
            </a:r>
          </a:p>
          <a:p>
            <a:pPr algn="ctr"/>
            <a:r>
              <a:rPr lang="en-US" dirty="0" smtClean="0"/>
              <a:t>Row:5</a:t>
            </a:r>
          </a:p>
          <a:p>
            <a:pPr algn="ctr"/>
            <a:r>
              <a:rPr lang="en-US" dirty="0" smtClean="0"/>
              <a:t>LSN: </a:t>
            </a:r>
          </a:p>
          <a:p>
            <a:pPr algn="ctr"/>
            <a:r>
              <a:rPr lang="en-US" dirty="0" smtClean="0"/>
              <a:t>2:210:6</a:t>
            </a:r>
          </a:p>
          <a:p>
            <a:pPr algn="ctr"/>
            <a:r>
              <a:rPr lang="en-US" dirty="0" err="1" smtClean="0"/>
              <a:t>Prev</a:t>
            </a:r>
            <a:r>
              <a:rPr lang="en-US" dirty="0" smtClean="0"/>
              <a:t> LSN:</a:t>
            </a:r>
          </a:p>
          <a:p>
            <a:pPr algn="ctr"/>
            <a:r>
              <a:rPr lang="en-US" dirty="0" smtClean="0"/>
              <a:t>2:200:7</a:t>
            </a:r>
          </a:p>
          <a:p>
            <a:pPr algn="ct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5004048" y="52721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56176" y="538744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 nothing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9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348880"/>
            <a:ext cx="453842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Automatic – recovery interval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Indirect – database target recovery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Manual – CHECKPOINT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DB files manipulations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Backups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Snapshots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DB Shutdown (i.e. AUTO_CLOSE)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Instance stopped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Failover cluster instance offline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229876"/>
            <a:ext cx="245745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02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QLSatLviv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SQLSatLviv</Template>
  <TotalTime>1592</TotalTime>
  <Words>714</Words>
  <Application>Microsoft Office PowerPoint</Application>
  <PresentationFormat>On-screen Show (4:3)</PresentationFormat>
  <Paragraphs>222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SQLSatLviv</vt:lpstr>
      <vt:lpstr>Office Theme</vt:lpstr>
      <vt:lpstr>Inside transaction logging</vt:lpstr>
      <vt:lpstr>Sponsors</vt:lpstr>
      <vt:lpstr>About me</vt:lpstr>
      <vt:lpstr>Transaction Basics</vt:lpstr>
      <vt:lpstr>Data Modification Process</vt:lpstr>
      <vt:lpstr>Transaction Logging</vt:lpstr>
      <vt:lpstr>Recovery</vt:lpstr>
      <vt:lpstr>Page LSN</vt:lpstr>
      <vt:lpstr>Checkpoints</vt:lpstr>
      <vt:lpstr>Automatic Checkpoints</vt:lpstr>
      <vt:lpstr>Indirect Checkpoints</vt:lpstr>
      <vt:lpstr>Manual Checkpoint</vt:lpstr>
      <vt:lpstr>Virtual Log Files (VLF)</vt:lpstr>
      <vt:lpstr>VLF Information</vt:lpstr>
      <vt:lpstr>Multiple Log Files</vt:lpstr>
      <vt:lpstr>Long-running transactions impact</vt:lpstr>
      <vt:lpstr>Long-running transactions impact</vt:lpstr>
      <vt:lpstr>Size Increment Considerations</vt:lpstr>
      <vt:lpstr>Log Truncation</vt:lpstr>
      <vt:lpstr>Shrinking Log Files</vt:lpstr>
      <vt:lpstr>Monitoring File Size</vt:lpstr>
      <vt:lpstr>Reacting to Log File Size events</vt:lpstr>
      <vt:lpstr>Minimally Logged Operations</vt:lpstr>
      <vt:lpstr>Recovery Models</vt:lpstr>
      <vt:lpstr>Log Cache</vt:lpstr>
      <vt:lpstr>Final Recommendations</vt:lpstr>
      <vt:lpstr>Further reading</vt:lpstr>
      <vt:lpstr>Q&amp;A</vt:lpstr>
    </vt:vector>
  </TitlesOfParts>
  <Company>Wincor Nixdorf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transaction logging</dc:title>
  <dc:creator>Bobrovytskyi Taras</dc:creator>
  <cp:lastModifiedBy>Bobrovytskyi Taras</cp:lastModifiedBy>
  <cp:revision>54</cp:revision>
  <dcterms:created xsi:type="dcterms:W3CDTF">2015-11-12T10:54:15Z</dcterms:created>
  <dcterms:modified xsi:type="dcterms:W3CDTF">2015-12-05T13:03:34Z</dcterms:modified>
</cp:coreProperties>
</file>