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6" r:id="rId2"/>
  </p:sldMasterIdLst>
  <p:notesMasterIdLst>
    <p:notesMasterId r:id="rId25"/>
  </p:notesMasterIdLst>
  <p:handoutMasterIdLst>
    <p:handoutMasterId r:id="rId26"/>
  </p:handoutMasterIdLst>
  <p:sldIdLst>
    <p:sldId id="256" r:id="rId3"/>
    <p:sldId id="265" r:id="rId4"/>
    <p:sldId id="298" r:id="rId5"/>
    <p:sldId id="277" r:id="rId6"/>
    <p:sldId id="282" r:id="rId7"/>
    <p:sldId id="281" r:id="rId8"/>
    <p:sldId id="278" r:id="rId9"/>
    <p:sldId id="280" r:id="rId10"/>
    <p:sldId id="279" r:id="rId11"/>
    <p:sldId id="283" r:id="rId12"/>
    <p:sldId id="290" r:id="rId13"/>
    <p:sldId id="303" r:id="rId14"/>
    <p:sldId id="284" r:id="rId15"/>
    <p:sldId id="305" r:id="rId16"/>
    <p:sldId id="288" r:id="rId17"/>
    <p:sldId id="289" r:id="rId18"/>
    <p:sldId id="286" r:id="rId19"/>
    <p:sldId id="285" r:id="rId20"/>
    <p:sldId id="300" r:id="rId21"/>
    <p:sldId id="267" r:id="rId22"/>
    <p:sldId id="299" r:id="rId23"/>
    <p:sldId id="30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BC1C"/>
    <a:srgbClr val="DEE7F3"/>
    <a:srgbClr val="4F88BB"/>
    <a:srgbClr val="9C4A09"/>
    <a:srgbClr val="7C6B4D"/>
    <a:srgbClr val="133922"/>
    <a:srgbClr val="F7F7F7"/>
    <a:srgbClr val="004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>
      <p:cViewPr varScale="1">
        <p:scale>
          <a:sx n="99" d="100"/>
          <a:sy n="99" d="100"/>
        </p:scale>
        <p:origin x="208" y="132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122" d="100"/>
          <a:sy n="122" d="100"/>
        </p:scale>
        <p:origin x="35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3/20/16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3/20/16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12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1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3/20/16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2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3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59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4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3/20/16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00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25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1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2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CC0096-1860-4642-9CD2-0079EA5E7CD1}" type="datetimeFigureOut">
              <a:rPr lang="en-US" smtClean="0"/>
              <a:t>3/20/16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2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618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47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6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7.emf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eg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066800"/>
            <a:ext cx="10058400" cy="2343912"/>
          </a:xfrm>
        </p:spPr>
        <p:txBody>
          <a:bodyPr>
            <a:normAutofit/>
          </a:bodyPr>
          <a:lstStyle/>
          <a:p>
            <a:r>
              <a:rPr lang="en-US" dirty="0" smtClean="0"/>
              <a:t>Refresh a 1TB+ database</a:t>
            </a:r>
            <a:br>
              <a:rPr lang="en-US" dirty="0" smtClean="0"/>
            </a:br>
            <a:r>
              <a:rPr lang="en-US" dirty="0" smtClean="0"/>
              <a:t>in under 10 seconds…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y Andrzej Pilacik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4980786"/>
            <a:ext cx="2654300" cy="10541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90BC1C"/>
          </a:solidFill>
          <a:ln>
            <a:solidFill>
              <a:srgbClr val="90B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SQL Server ways… Scalability</a:t>
            </a:r>
            <a:r>
              <a:rPr lang="is-IS" sz="3600" dirty="0" smtClean="0"/>
              <a:t>…</a:t>
            </a:r>
            <a:endParaRPr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Restores / Log shipping / Mirroring / Always-On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932279" y="2072898"/>
            <a:ext cx="2038350" cy="1432302"/>
            <a:chOff x="4979811" y="2425112"/>
            <a:chExt cx="2038350" cy="143230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9811" y="2425112"/>
              <a:ext cx="2038350" cy="132513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8986" y="3332816"/>
              <a:ext cx="692828" cy="524598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1133462" y="2712246"/>
            <a:ext cx="2038350" cy="1633614"/>
            <a:chOff x="1133462" y="2712246"/>
            <a:chExt cx="2038350" cy="163361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3462" y="2712246"/>
              <a:ext cx="2038350" cy="132513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78381" y="3685956"/>
              <a:ext cx="871524" cy="659904"/>
            </a:xfrm>
            <a:prstGeom prst="rect">
              <a:avLst/>
            </a:prstGeom>
          </p:spPr>
        </p:pic>
      </p:grpSp>
      <p:grpSp>
        <p:nvGrpSpPr>
          <p:cNvPr id="4" name="Group 15"/>
          <p:cNvGrpSpPr/>
          <p:nvPr/>
        </p:nvGrpSpPr>
        <p:grpSpPr>
          <a:xfrm>
            <a:off x="8431446" y="3104978"/>
            <a:ext cx="2038350" cy="1511401"/>
            <a:chOff x="6172200" y="4466998"/>
            <a:chExt cx="2038350" cy="1511401"/>
          </a:xfrm>
        </p:grpSpPr>
        <p:pic>
          <p:nvPicPr>
            <p:cNvPr id="10" name="Picture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72200" y="4466998"/>
              <a:ext cx="2038350" cy="1325133"/>
            </a:xfrm>
            <a:prstGeom prst="rect">
              <a:avLst/>
            </a:prstGeom>
          </p:spPr>
        </p:pic>
        <p:pic>
          <p:nvPicPr>
            <p:cNvPr id="15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1375" y="5453801"/>
              <a:ext cx="692828" cy="524598"/>
            </a:xfrm>
            <a:prstGeom prst="rect">
              <a:avLst/>
            </a:prstGeom>
          </p:spPr>
        </p:pic>
      </p:grpSp>
      <p:cxnSp>
        <p:nvCxnSpPr>
          <p:cNvPr id="18" name="Straight Connector 17"/>
          <p:cNvCxnSpPr/>
          <p:nvPr/>
        </p:nvCxnSpPr>
        <p:spPr>
          <a:xfrm>
            <a:off x="4191000" y="2425112"/>
            <a:ext cx="0" cy="3518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733468" y="3977368"/>
            <a:ext cx="2038350" cy="1446271"/>
            <a:chOff x="8305800" y="3020727"/>
            <a:chExt cx="2038350" cy="144627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05800" y="3020727"/>
              <a:ext cx="2038350" cy="132513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31695" y="3934819"/>
              <a:ext cx="702840" cy="532179"/>
            </a:xfrm>
            <a:prstGeom prst="rect">
              <a:avLst/>
            </a:prstGeom>
          </p:spPr>
        </p:pic>
      </p:grpSp>
      <p:sp>
        <p:nvSpPr>
          <p:cNvPr id="5" name="Right Arrow 4"/>
          <p:cNvSpPr/>
          <p:nvPr/>
        </p:nvSpPr>
        <p:spPr>
          <a:xfrm rot="20395432">
            <a:off x="3313720" y="2922415"/>
            <a:ext cx="1444725" cy="460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Daily Restores </a:t>
            </a:r>
            <a:endParaRPr lang="en-US" sz="1000" b="1" dirty="0"/>
          </a:p>
        </p:txBody>
      </p:sp>
      <p:sp>
        <p:nvSpPr>
          <p:cNvPr id="6" name="Right Arrow 5"/>
          <p:cNvSpPr/>
          <p:nvPr/>
        </p:nvSpPr>
        <p:spPr>
          <a:xfrm>
            <a:off x="3388581" y="3553181"/>
            <a:ext cx="4711310" cy="437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 Shipping (</a:t>
            </a:r>
            <a:r>
              <a:rPr lang="en-US" sz="1200" dirty="0" smtClean="0"/>
              <a:t>Read </a:t>
            </a:r>
            <a:r>
              <a:rPr lang="en-US" sz="1200" dirty="0"/>
              <a:t>Only - Sometimes) - Full</a:t>
            </a:r>
            <a:endParaRPr lang="en-US" sz="1000" dirty="0"/>
          </a:p>
        </p:txBody>
      </p:sp>
      <p:sp>
        <p:nvSpPr>
          <p:cNvPr id="19" name="Right Arrow 18"/>
          <p:cNvSpPr/>
          <p:nvPr/>
        </p:nvSpPr>
        <p:spPr>
          <a:xfrm rot="1476054">
            <a:off x="3177271" y="4689080"/>
            <a:ext cx="2555591" cy="41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AlwaysOn</a:t>
            </a:r>
            <a:r>
              <a:rPr lang="en-US" sz="1200" b="1" dirty="0" smtClean="0"/>
              <a:t> </a:t>
            </a:r>
            <a:r>
              <a:rPr lang="en-US" sz="1200" b="1" dirty="0"/>
              <a:t>(Read Only) - Full</a:t>
            </a:r>
            <a:endParaRPr lang="en-US" sz="10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0"/>
              </p:ext>
            </p:extLst>
          </p:nvPr>
        </p:nvGraphicFramePr>
        <p:xfrm>
          <a:off x="6970629" y="2216701"/>
          <a:ext cx="505460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20"/>
                <a:gridCol w="838200"/>
                <a:gridCol w="2114391"/>
                <a:gridCol w="1484789"/>
              </a:tblGrid>
              <a:tr h="15917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DB</a:t>
                      </a:r>
                      <a:r>
                        <a:rPr lang="en-US" sz="1000" baseline="0" dirty="0" smtClean="0"/>
                        <a:t> 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Backup 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Backup 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Restore Time</a:t>
                      </a:r>
                      <a:endParaRPr lang="en-US" sz="1000" dirty="0"/>
                    </a:p>
                  </a:txBody>
                  <a:tcPr/>
                </a:tc>
              </a:tr>
              <a:tr h="15917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 TB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 min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110GB (compressed) – 8 files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~ 24 min</a:t>
                      </a:r>
                      <a:endParaRPr lang="en-US" sz="1000" dirty="0"/>
                    </a:p>
                  </a:txBody>
                  <a:tcPr/>
                </a:tc>
              </a:tr>
              <a:tr h="15917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1.5 TB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21 min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140GB</a:t>
                      </a:r>
                      <a:r>
                        <a:rPr lang="en-US" sz="1000" baseline="0" dirty="0" smtClean="0"/>
                        <a:t> (compressed) – 8 files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~ 33</a:t>
                      </a:r>
                      <a:r>
                        <a:rPr lang="en-US" sz="1000" baseline="0" dirty="0" smtClean="0"/>
                        <a:t> min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47105"/>
            <a:ext cx="1984333" cy="676477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 rot="591217">
            <a:off x="3356517" y="4097864"/>
            <a:ext cx="2922044" cy="437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Mirror (Read Only) </a:t>
            </a:r>
            <a:r>
              <a:rPr lang="en-US" sz="1200" b="1" dirty="0"/>
              <a:t>- Full</a:t>
            </a:r>
            <a:endParaRPr lang="en-US" sz="1000" b="1" dirty="0"/>
          </a:p>
        </p:txBody>
      </p:sp>
      <p:grpSp>
        <p:nvGrpSpPr>
          <p:cNvPr id="27" name="Group 15"/>
          <p:cNvGrpSpPr/>
          <p:nvPr/>
        </p:nvGrpSpPr>
        <p:grpSpPr>
          <a:xfrm>
            <a:off x="5821823" y="4805184"/>
            <a:ext cx="2038350" cy="1511401"/>
            <a:chOff x="6172200" y="4466998"/>
            <a:chExt cx="2038350" cy="1511401"/>
          </a:xfrm>
        </p:grpSpPr>
        <p:pic>
          <p:nvPicPr>
            <p:cNvPr id="28" name="Picture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72200" y="4466998"/>
              <a:ext cx="2038350" cy="1325133"/>
            </a:xfrm>
            <a:prstGeom prst="rect">
              <a:avLst/>
            </a:prstGeom>
          </p:spPr>
        </p:pic>
        <p:pic>
          <p:nvPicPr>
            <p:cNvPr id="29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1375" y="5453801"/>
              <a:ext cx="692828" cy="5245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439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9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now?</a:t>
            </a:r>
            <a:endParaRPr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F</a:t>
            </a:r>
            <a:r>
              <a:rPr lang="en-US" b="1" dirty="0" smtClean="0"/>
              <a:t>ull SSD storage solution with an innovative, simplified future path</a:t>
            </a:r>
            <a:br>
              <a:rPr lang="en-US" b="1" dirty="0" smtClean="0"/>
            </a:br>
            <a:endParaRPr lang="en-US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Evaluation of storage vendors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Pure Storage, Solid Fire, EMC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Support of current HA/DR solutions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Snapshot technology ***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Performance degradation (NO MAGIC)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Flexibility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Consistency in recoverability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Support for an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Future development of the technology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r>
              <a:rPr lang="en-US" b="1" dirty="0" smtClean="0"/>
              <a:t>“We” chose to go with EMC XtremIO brick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47105"/>
            <a:ext cx="1984333" cy="6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4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now?</a:t>
            </a:r>
            <a:endParaRPr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9800" y="1845734"/>
            <a:ext cx="8945880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if (works) {</a:t>
            </a:r>
          </a:p>
          <a:p>
            <a:r>
              <a:rPr lang="en-US" b="1" dirty="0"/>
              <a:t> </a:t>
            </a:r>
            <a:r>
              <a:rPr lang="en-US" b="1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SUCCESS;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/>
              <a:t>}</a:t>
            </a:r>
          </a:p>
          <a:p>
            <a:r>
              <a:rPr lang="en-US" b="1" dirty="0"/>
              <a:t>e</a:t>
            </a:r>
            <a:r>
              <a:rPr lang="en-US" b="1" dirty="0" smtClean="0"/>
              <a:t>lse {</a:t>
            </a:r>
          </a:p>
          <a:p>
            <a:r>
              <a:rPr lang="en-US" b="1" dirty="0"/>
              <a:t> 	</a:t>
            </a:r>
            <a:r>
              <a:rPr lang="en-US" b="1" dirty="0" smtClean="0">
                <a:solidFill>
                  <a:srgbClr val="FF0000"/>
                </a:solidFill>
              </a:rPr>
              <a:t>URLT;</a:t>
            </a:r>
          </a:p>
          <a:p>
            <a:r>
              <a:rPr lang="en-US" b="1" dirty="0" smtClean="0"/>
              <a:t>}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47105"/>
            <a:ext cx="1984333" cy="6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0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Semi-Magic ways… Production</a:t>
            </a:r>
            <a:endParaRPr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47105"/>
            <a:ext cx="1984333" cy="67647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421380" y="2057400"/>
            <a:ext cx="5410200" cy="4004000"/>
            <a:chOff x="3421380" y="2057400"/>
            <a:chExt cx="5410200" cy="4004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1380" y="2057400"/>
              <a:ext cx="5410200" cy="4004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191000" y="2203903"/>
              <a:ext cx="609600" cy="215444"/>
            </a:xfrm>
            <a:prstGeom prst="rect">
              <a:avLst/>
            </a:prstGeom>
            <a:solidFill>
              <a:srgbClr val="4F88BB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PROD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96000" y="2071561"/>
              <a:ext cx="609600" cy="215444"/>
            </a:xfrm>
            <a:prstGeom prst="rect">
              <a:avLst/>
            </a:prstGeom>
            <a:solidFill>
              <a:srgbClr val="9C4A09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UAT1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74481" y="2071561"/>
              <a:ext cx="609600" cy="215444"/>
            </a:xfrm>
            <a:prstGeom prst="rect">
              <a:avLst/>
            </a:prstGeom>
            <a:solidFill>
              <a:srgbClr val="9C4A0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DEV1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57424" y="3114607"/>
              <a:ext cx="838200" cy="215444"/>
            </a:xfrm>
            <a:prstGeom prst="rect">
              <a:avLst/>
            </a:prstGeom>
            <a:solidFill>
              <a:srgbClr val="9C4A09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Enterprise SP1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75402" y="3114607"/>
              <a:ext cx="838200" cy="215444"/>
            </a:xfrm>
            <a:prstGeom prst="rect">
              <a:avLst/>
            </a:prstGeom>
            <a:solidFill>
              <a:srgbClr val="9C4A09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Developer SP1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76700" y="3135511"/>
              <a:ext cx="838200" cy="215444"/>
            </a:xfrm>
            <a:prstGeom prst="rect">
              <a:avLst/>
            </a:prstGeom>
            <a:solidFill>
              <a:srgbClr val="4F88BB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Enterprise SP1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211445" y="1905000"/>
            <a:ext cx="2065155" cy="276999"/>
          </a:xfrm>
          <a:prstGeom prst="rect">
            <a:avLst/>
          </a:prstGeom>
          <a:solidFill>
            <a:srgbClr val="4F88B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Multiple Environments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50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Semi-Magic ways… DR</a:t>
            </a:r>
            <a:endParaRPr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47105"/>
            <a:ext cx="1984333" cy="676477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6126480" y="1813560"/>
            <a:ext cx="5913120" cy="4476440"/>
            <a:chOff x="6126480" y="1813560"/>
            <a:chExt cx="5913120" cy="4476440"/>
          </a:xfrm>
        </p:grpSpPr>
        <p:grpSp>
          <p:nvGrpSpPr>
            <p:cNvPr id="38" name="Group 37"/>
            <p:cNvGrpSpPr/>
            <p:nvPr/>
          </p:nvGrpSpPr>
          <p:grpSpPr>
            <a:xfrm>
              <a:off x="6629400" y="1822835"/>
              <a:ext cx="5410200" cy="4467165"/>
              <a:chOff x="6629400" y="1822835"/>
              <a:chExt cx="5410200" cy="4467165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6629400" y="1822835"/>
                <a:ext cx="5410200" cy="4467165"/>
                <a:chOff x="6629400" y="1822835"/>
                <a:chExt cx="5410200" cy="4467165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9400" y="2286000"/>
                  <a:ext cx="5410200" cy="4004000"/>
                </a:xfrm>
                <a:prstGeom prst="rect">
                  <a:avLst/>
                </a:prstGeom>
                <a:solidFill>
                  <a:srgbClr val="DEE7F3"/>
                </a:solidFill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7391400" y="2438400"/>
                  <a:ext cx="609600" cy="215444"/>
                </a:xfrm>
                <a:prstGeom prst="rect">
                  <a:avLst/>
                </a:prstGeom>
                <a:solidFill>
                  <a:srgbClr val="4F88BB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</a:rPr>
                    <a:t>DR</a:t>
                  </a:r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9208519" y="2330678"/>
                  <a:ext cx="609600" cy="215444"/>
                </a:xfrm>
                <a:prstGeom prst="rect">
                  <a:avLst/>
                </a:prstGeom>
                <a:solidFill>
                  <a:srgbClr val="9C4A09"/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800">
                      <a:solidFill>
                        <a:schemeClr val="bg1"/>
                      </a:solidFill>
                    </a:defRPr>
                  </a:lvl1pPr>
                </a:lstStyle>
                <a:p>
                  <a:r>
                    <a:rPr lang="en-US" dirty="0"/>
                    <a:t>DEV1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0287000" y="2330678"/>
                  <a:ext cx="609600" cy="215444"/>
                </a:xfrm>
                <a:prstGeom prst="rect">
                  <a:avLst/>
                </a:prstGeom>
                <a:solidFill>
                  <a:srgbClr val="9C4A09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>
                      <a:solidFill>
                        <a:schemeClr val="bg1"/>
                      </a:solidFill>
                    </a:rPr>
                    <a:t>DEV2</a:t>
                  </a:r>
                  <a:endParaRPr 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8553382" y="1822835"/>
                  <a:ext cx="1562235" cy="276999"/>
                </a:xfrm>
                <a:prstGeom prst="rect">
                  <a:avLst/>
                </a:prstGeom>
                <a:solidFill>
                  <a:srgbClr val="4F88BB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DR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9162664" y="3338143"/>
                  <a:ext cx="838200" cy="215444"/>
                </a:xfrm>
                <a:prstGeom prst="rect">
                  <a:avLst/>
                </a:prstGeom>
                <a:solidFill>
                  <a:srgbClr val="9C4A09"/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800">
                      <a:solidFill>
                        <a:schemeClr val="bg1"/>
                      </a:solidFill>
                    </a:defRPr>
                  </a:lvl1pPr>
                </a:lstStyle>
                <a:p>
                  <a:r>
                    <a:rPr lang="en-US" dirty="0"/>
                    <a:t>Developer SP1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0194616" y="3338143"/>
                  <a:ext cx="838200" cy="215444"/>
                </a:xfrm>
                <a:prstGeom prst="rect">
                  <a:avLst/>
                </a:prstGeom>
                <a:solidFill>
                  <a:srgbClr val="9C4A09"/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800">
                      <a:solidFill>
                        <a:schemeClr val="bg1"/>
                      </a:solidFill>
                    </a:defRPr>
                  </a:lvl1pPr>
                </a:lstStyle>
                <a:p>
                  <a:r>
                    <a:rPr lang="en-US" dirty="0"/>
                    <a:t>Developer SP1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277100" y="3370692"/>
                  <a:ext cx="838200" cy="215444"/>
                </a:xfrm>
                <a:prstGeom prst="rect">
                  <a:avLst/>
                </a:prstGeom>
                <a:solidFill>
                  <a:srgbClr val="4F88BB"/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800">
                      <a:solidFill>
                        <a:schemeClr val="bg1"/>
                      </a:solidFill>
                    </a:defRPr>
                  </a:lvl1pPr>
                </a:lstStyle>
                <a:p>
                  <a:r>
                    <a:rPr lang="en-US" dirty="0"/>
                    <a:t>Enterprise SP1</a:t>
                  </a:r>
                </a:p>
              </p:txBody>
            </p:sp>
          </p:grpSp>
          <p:sp>
            <p:nvSpPr>
              <p:cNvPr id="2" name="TextBox 1"/>
              <p:cNvSpPr txBox="1"/>
              <p:nvPr/>
            </p:nvSpPr>
            <p:spPr>
              <a:xfrm>
                <a:off x="6781800" y="5723834"/>
                <a:ext cx="960120" cy="215444"/>
              </a:xfrm>
              <a:prstGeom prst="rect">
                <a:avLst/>
              </a:prstGeom>
              <a:solidFill>
                <a:srgbClr val="4F88BB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DR LUNS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241145" y="5659765"/>
                <a:ext cx="960255" cy="343582"/>
              </a:xfrm>
              <a:prstGeom prst="rect">
                <a:avLst/>
              </a:prstGeom>
              <a:solidFill>
                <a:srgbClr val="9C4A09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SNAPSHOTS </a:t>
                </a:r>
                <a:br>
                  <a:rPr lang="en-US" sz="800" dirty="0" smtClean="0">
                    <a:solidFill>
                      <a:schemeClr val="bg1"/>
                    </a:solidFill>
                  </a:rPr>
                </a:br>
                <a:r>
                  <a:rPr lang="en-US" sz="800" dirty="0" smtClean="0">
                    <a:solidFill>
                      <a:schemeClr val="bg1"/>
                    </a:solidFill>
                  </a:rPr>
                  <a:t>of DR LUNS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>
              <a:off x="6126480" y="1813560"/>
              <a:ext cx="0" cy="2072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126480" y="4632960"/>
              <a:ext cx="0" cy="1615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52400" y="1822835"/>
            <a:ext cx="5410200" cy="4467165"/>
            <a:chOff x="152400" y="1822835"/>
            <a:chExt cx="5410200" cy="446716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2286000"/>
              <a:ext cx="5410200" cy="4004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90600" y="2438400"/>
              <a:ext cx="609600" cy="215444"/>
            </a:xfrm>
            <a:prstGeom prst="rect">
              <a:avLst/>
            </a:prstGeom>
            <a:solidFill>
              <a:srgbClr val="4F88BB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PROD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95600" y="2306058"/>
              <a:ext cx="609600" cy="215444"/>
            </a:xfrm>
            <a:prstGeom prst="rect">
              <a:avLst/>
            </a:prstGeom>
            <a:solidFill>
              <a:srgbClr val="9C4A09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UAT1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74081" y="2306058"/>
              <a:ext cx="609600" cy="215444"/>
            </a:xfrm>
            <a:prstGeom prst="rect">
              <a:avLst/>
            </a:prstGeom>
            <a:solidFill>
              <a:srgbClr val="9C4A0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UAT2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76382" y="1822835"/>
              <a:ext cx="1562235" cy="276999"/>
            </a:xfrm>
            <a:prstGeom prst="rect">
              <a:avLst/>
            </a:prstGeom>
            <a:solidFill>
              <a:srgbClr val="4F88BB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PRODUCTION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67000" y="3337932"/>
              <a:ext cx="838200" cy="215444"/>
            </a:xfrm>
            <a:prstGeom prst="rect">
              <a:avLst/>
            </a:prstGeom>
            <a:solidFill>
              <a:srgbClr val="9C4A09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Enterprise SP1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21205" y="3337932"/>
              <a:ext cx="838200" cy="215444"/>
            </a:xfrm>
            <a:prstGeom prst="rect">
              <a:avLst/>
            </a:prstGeom>
            <a:solidFill>
              <a:srgbClr val="9C4A09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chemeClr val="bg1"/>
                  </a:solidFill>
                </a:defRPr>
              </a:lvl1pPr>
            </a:lstStyle>
            <a:p>
              <a:r>
                <a:rPr lang="en-US" dirty="0" smtClean="0"/>
                <a:t>Enterprise SP1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22016" y="3365956"/>
              <a:ext cx="838200" cy="215444"/>
            </a:xfrm>
            <a:prstGeom prst="rect">
              <a:avLst/>
            </a:prstGeom>
            <a:solidFill>
              <a:srgbClr val="4F88BB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Enterprise SP1</a:t>
              </a:r>
            </a:p>
          </p:txBody>
        </p:sp>
      </p:grpSp>
      <p:sp>
        <p:nvSpPr>
          <p:cNvPr id="21" name="Curved Down Arrow 20"/>
          <p:cNvSpPr/>
          <p:nvPr/>
        </p:nvSpPr>
        <p:spPr>
          <a:xfrm>
            <a:off x="3429000" y="4075830"/>
            <a:ext cx="4953000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9C4A09"/>
                </a:solidFill>
              </a:rPr>
              <a:t>SQL Restores</a:t>
            </a:r>
            <a:endParaRPr lang="en-US" sz="1400" dirty="0">
              <a:solidFill>
                <a:srgbClr val="9C4A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75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Semi-Magic</a:t>
            </a:r>
            <a:r>
              <a:rPr lang="en-US" sz="3600" dirty="0" smtClean="0"/>
              <a:t> way… Procedure</a:t>
            </a:r>
            <a:endParaRPr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EMC XtremIO Snapshots Initial Setup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93" y="2358160"/>
            <a:ext cx="2038350" cy="1325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348" y="2346128"/>
            <a:ext cx="2038350" cy="1325133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4191000" y="2425112"/>
            <a:ext cx="0" cy="3518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40653" y="3802519"/>
            <a:ext cx="1047397" cy="264820"/>
            <a:chOff x="1440653" y="3802519"/>
            <a:chExt cx="1047397" cy="26482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653" y="3802519"/>
              <a:ext cx="360000" cy="2646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785614" y="3821118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D: </a:t>
              </a:r>
              <a:r>
                <a:rPr lang="en-US" sz="1000" dirty="0" smtClean="0"/>
                <a:t>System</a:t>
              </a:r>
              <a:endParaRPr lang="en-US" sz="1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39158" y="4122348"/>
            <a:ext cx="898318" cy="264820"/>
            <a:chOff x="1440653" y="3802519"/>
            <a:chExt cx="898318" cy="26482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653" y="3802519"/>
              <a:ext cx="360000" cy="2646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785614" y="3821118"/>
              <a:ext cx="5533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E: Data</a:t>
              </a:r>
              <a:endParaRPr lang="en-US" sz="1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38411" y="4467884"/>
            <a:ext cx="871067" cy="264820"/>
            <a:chOff x="1440653" y="3802519"/>
            <a:chExt cx="871067" cy="26482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653" y="3802519"/>
              <a:ext cx="360000" cy="2646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785614" y="3821118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F: Tlog</a:t>
              </a:r>
              <a:endParaRPr lang="en-US" sz="1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38037" y="4808033"/>
            <a:ext cx="1100296" cy="264820"/>
            <a:chOff x="1440653" y="3802519"/>
            <a:chExt cx="1100296" cy="26482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653" y="3802519"/>
              <a:ext cx="360000" cy="26460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785614" y="3821118"/>
              <a:ext cx="7553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T: TempDB</a:t>
              </a:r>
              <a:endParaRPr lang="en-US" sz="1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24778" y="3779635"/>
            <a:ext cx="1047397" cy="264820"/>
            <a:chOff x="1440653" y="3802519"/>
            <a:chExt cx="1047397" cy="264820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653" y="3802519"/>
              <a:ext cx="360000" cy="2646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785614" y="3821118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D: </a:t>
              </a:r>
              <a:r>
                <a:rPr lang="en-US" sz="1000" dirty="0" smtClean="0"/>
                <a:t>System</a:t>
              </a:r>
              <a:endParaRPr lang="en-US" sz="1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323283" y="4099464"/>
            <a:ext cx="898318" cy="264820"/>
            <a:chOff x="1440653" y="3802519"/>
            <a:chExt cx="898318" cy="26482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653" y="3802519"/>
              <a:ext cx="360000" cy="2646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785614" y="3821118"/>
              <a:ext cx="5533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E: Data</a:t>
              </a:r>
              <a:endParaRPr lang="en-US" sz="1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322536" y="4445000"/>
            <a:ext cx="871067" cy="264820"/>
            <a:chOff x="1440653" y="3802519"/>
            <a:chExt cx="871067" cy="26482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653" y="3802519"/>
              <a:ext cx="360000" cy="26460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1785614" y="3821118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F: Tlog</a:t>
              </a:r>
              <a:endParaRPr lang="en-US" sz="1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322162" y="4785149"/>
            <a:ext cx="1100296" cy="264820"/>
            <a:chOff x="1440653" y="3802519"/>
            <a:chExt cx="1100296" cy="26482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653" y="3802519"/>
              <a:ext cx="360000" cy="2646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785614" y="3821118"/>
              <a:ext cx="7553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T: TempDB</a:t>
              </a:r>
              <a:endParaRPr lang="en-US" sz="10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654439" y="4577190"/>
            <a:ext cx="1424103" cy="264820"/>
            <a:chOff x="1440653" y="3802519"/>
            <a:chExt cx="1424103" cy="26482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653" y="3802519"/>
              <a:ext cx="360000" cy="2646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785614" y="3821118"/>
              <a:ext cx="1079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: </a:t>
              </a:r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System </a:t>
              </a:r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(SNAP)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652944" y="4897019"/>
            <a:ext cx="1286244" cy="264820"/>
            <a:chOff x="1440653" y="3802519"/>
            <a:chExt cx="1286244" cy="26482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653" y="3802519"/>
              <a:ext cx="360000" cy="26460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785614" y="3821118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Y</a:t>
              </a:r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: Data (SNAP)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652197" y="5242555"/>
            <a:ext cx="1258994" cy="264820"/>
            <a:chOff x="1440653" y="3802519"/>
            <a:chExt cx="1258994" cy="264820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653" y="3802519"/>
              <a:ext cx="360000" cy="26460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1785614" y="3821118"/>
              <a:ext cx="9140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Z: Tlog (SNAP)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651823" y="5582704"/>
            <a:ext cx="1512268" cy="264820"/>
            <a:chOff x="1440653" y="3802519"/>
            <a:chExt cx="1512268" cy="26482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653" y="3802519"/>
              <a:ext cx="360000" cy="264600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1785614" y="3821118"/>
              <a:ext cx="11673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Q</a:t>
              </a:r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: TempDB (SNAP)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" name="Multiply 4"/>
          <p:cNvSpPr/>
          <p:nvPr/>
        </p:nvSpPr>
        <p:spPr>
          <a:xfrm>
            <a:off x="9367022" y="3581299"/>
            <a:ext cx="1752600" cy="15500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5320923" y="3776367"/>
            <a:ext cx="1047397" cy="264820"/>
            <a:chOff x="1440653" y="3802519"/>
            <a:chExt cx="1047397" cy="264820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653" y="3802519"/>
              <a:ext cx="360000" cy="26460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785614" y="3821118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D: </a:t>
              </a:r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System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319428" y="4096196"/>
            <a:ext cx="898318" cy="264820"/>
            <a:chOff x="1440653" y="3802519"/>
            <a:chExt cx="898318" cy="26482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653" y="3802519"/>
              <a:ext cx="360000" cy="2646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1785614" y="3821118"/>
              <a:ext cx="5533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E: Data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318681" y="4441732"/>
            <a:ext cx="871067" cy="264820"/>
            <a:chOff x="1440653" y="3802519"/>
            <a:chExt cx="871067" cy="26482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653" y="3802519"/>
              <a:ext cx="360000" cy="2646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1785614" y="3821118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F: Tlog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318307" y="4781881"/>
            <a:ext cx="1100296" cy="264820"/>
            <a:chOff x="1440653" y="3802519"/>
            <a:chExt cx="1100296" cy="26482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653" y="3802519"/>
              <a:ext cx="360000" cy="26460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1785614" y="3821118"/>
              <a:ext cx="7553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T: TempDB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7209257" y="3456412"/>
            <a:ext cx="15115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Stop SQL Server</a:t>
            </a:r>
            <a:endPara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87328" y="3463965"/>
            <a:ext cx="15334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Start SQL Server</a:t>
            </a:r>
            <a:endParaRPr lang="en-US" sz="16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47105"/>
            <a:ext cx="1984333" cy="6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8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0.09701 0.04005 C 0.11719 0.04908 0.14753 0.05394 0.1793 0.05394 C 0.2155 0.05394 0.24453 0.04908 0.26471 0.04005 L 0.36185 -4.07407E-6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86" y="268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09701 0.04005 C 0.11719 0.04908 0.14753 0.05394 0.1793 0.05394 C 0.2155 0.05394 0.24453 0.04908 0.26472 0.04005 L 0.36185 -3.33333E-6 " pathEditMode="relative" rAng="0" ptsTypes="AAAAA">
                                      <p:cBhvr>
                                        <p:cTn id="6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86" y="2685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9701 0.04005 C 0.11719 0.04908 0.14753 0.05394 0.1793 0.05394 C 0.2155 0.05394 0.24453 0.04908 0.26471 0.04005 L 0.36185 -4.81481E-6 " pathEditMode="relative" rAng="0" ptsTypes="AAAAA">
                                      <p:cBhvr>
                                        <p:cTn id="6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86" y="268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0.097 0.04005 C 0.11718 0.04908 0.14752 0.05394 0.17929 0.05394 C 0.21549 0.05394 0.24453 0.04908 0.26471 0.04005 L 0.36185 -3.33333E-6 " pathEditMode="relative" rAng="0" ptsTypes="AAAAA">
                                      <p:cBhvr>
                                        <p:cTn id="6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8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0.0944 0.04005 C 0.11393 0.04907 0.14349 0.05394 0.17448 0.05394 C 0.20963 0.05394 0.23789 0.04907 0.25742 0.04005 L 0.35195 -3.7037E-7 " pathEditMode="relative" rAng="0" ptsTypes="AAAAA">
                                      <p:cBhvr>
                                        <p:cTn id="7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91" y="268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0.0944 0.04004 C 0.11393 0.04907 0.14349 0.05393 0.17448 0.05393 C 0.20964 0.05393 0.23789 0.04907 0.25742 0.04004 L 0.35195 1.85185E-6 " pathEditMode="relative" rAng="0" ptsTypes="AAAAA">
                                      <p:cBhvr>
                                        <p:cTn id="7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91" y="2685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0944 0.04004 C 0.11393 0.04907 0.14349 0.05393 0.17448 0.05393 C 0.20963 0.05393 0.23789 0.04907 0.25742 0.04004 L 0.35195 1.85185E-6 " pathEditMode="relative" rAng="0" ptsTypes="AAAAA">
                                      <p:cBhvr>
                                        <p:cTn id="7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91" y="2685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0.0944 0.04005 C 0.11393 0.04908 0.14349 0.05394 0.17447 0.05394 C 0.20963 0.05394 0.23789 0.04908 0.25742 0.04005 L 0.35195 -1.11111E-6 " pathEditMode="relative" rAng="0" ptsTypes="AAAAA">
                                      <p:cBhvr>
                                        <p:cTn id="7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91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8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slab.ilearning.me/wp-content/uploads/sites/469/2013/02/happy-computer-man-carto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586" y="3328469"/>
            <a:ext cx="1801495" cy="206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Semi-Magic ways</a:t>
            </a:r>
            <a:r>
              <a:rPr lang="en-US" sz="3600" dirty="0" smtClean="0"/>
              <a:t>… Procedure cont.</a:t>
            </a:r>
            <a:endParaRPr sz="36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EMC XtremIO Snapshots Subsequent Runs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293" y="2358160"/>
            <a:ext cx="2038350" cy="1325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348" y="2346128"/>
            <a:ext cx="2038350" cy="1325133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4191000" y="2425112"/>
            <a:ext cx="0" cy="3518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40653" y="3802519"/>
            <a:ext cx="1047397" cy="264820"/>
            <a:chOff x="1440653" y="3802519"/>
            <a:chExt cx="1047397" cy="26482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653" y="3802519"/>
              <a:ext cx="360000" cy="2646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785614" y="3821118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D: </a:t>
              </a:r>
              <a:r>
                <a:rPr lang="en-US" sz="1000" dirty="0" smtClean="0"/>
                <a:t>System</a:t>
              </a:r>
              <a:endParaRPr lang="en-US" sz="1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39158" y="4122348"/>
            <a:ext cx="898318" cy="264820"/>
            <a:chOff x="1440653" y="3802519"/>
            <a:chExt cx="898318" cy="26482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653" y="3802519"/>
              <a:ext cx="360000" cy="2646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785614" y="3821118"/>
              <a:ext cx="5533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E: Data</a:t>
              </a:r>
              <a:endParaRPr lang="en-US" sz="1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38411" y="4467884"/>
            <a:ext cx="871067" cy="264820"/>
            <a:chOff x="1440653" y="3802519"/>
            <a:chExt cx="871067" cy="26482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653" y="3802519"/>
              <a:ext cx="360000" cy="2646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785614" y="3821118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F: Tlog</a:t>
              </a:r>
              <a:endParaRPr lang="en-US" sz="1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38037" y="4808033"/>
            <a:ext cx="1100296" cy="264820"/>
            <a:chOff x="1440653" y="3802519"/>
            <a:chExt cx="1100296" cy="26482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653" y="3802519"/>
              <a:ext cx="360000" cy="26460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785614" y="3821118"/>
              <a:ext cx="7553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T: TempDB</a:t>
              </a:r>
              <a:endParaRPr lang="en-US" sz="10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836509" y="3776147"/>
            <a:ext cx="1852105" cy="264820"/>
            <a:chOff x="1440653" y="3802519"/>
            <a:chExt cx="1852105" cy="26482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653" y="3802519"/>
              <a:ext cx="360000" cy="2646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785614" y="3821118"/>
              <a:ext cx="15071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: SQLBin (SNAP Refresh)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835014" y="4095976"/>
            <a:ext cx="1712643" cy="264820"/>
            <a:chOff x="1440653" y="3802519"/>
            <a:chExt cx="1712643" cy="26482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653" y="3802519"/>
              <a:ext cx="360000" cy="26460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785614" y="3821118"/>
              <a:ext cx="13676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E: Data (SNAP Refresh)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834267" y="4441512"/>
            <a:ext cx="1685393" cy="264820"/>
            <a:chOff x="1440653" y="3802519"/>
            <a:chExt cx="1685393" cy="264820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653" y="3802519"/>
              <a:ext cx="360000" cy="26460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1785614" y="3821118"/>
              <a:ext cx="1340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: Tlog (SNAP Refresh)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833893" y="4781661"/>
            <a:ext cx="1914621" cy="264820"/>
            <a:chOff x="1440653" y="3802519"/>
            <a:chExt cx="1914621" cy="26482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653" y="3802519"/>
              <a:ext cx="360000" cy="264600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1785614" y="3821118"/>
              <a:ext cx="1569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: TempDB (SNAP Refresh)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320924" y="3776367"/>
            <a:ext cx="1449317" cy="264820"/>
            <a:chOff x="1440653" y="3802519"/>
            <a:chExt cx="1392817" cy="264820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653" y="3802519"/>
              <a:ext cx="360000" cy="26460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785614" y="3821118"/>
              <a:ext cx="10478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sz="1000" smtClean="0">
                  <a:solidFill>
                    <a:schemeClr val="accent1">
                      <a:lumMod val="75000"/>
                    </a:schemeClr>
                  </a:solidFill>
                </a:rPr>
                <a:t>: </a:t>
              </a:r>
              <a:r>
                <a:rPr lang="en-US" sz="1000" smtClean="0">
                  <a:solidFill>
                    <a:schemeClr val="accent1">
                      <a:lumMod val="75000"/>
                    </a:schemeClr>
                  </a:solidFill>
                </a:rPr>
                <a:t>System </a:t>
              </a:r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(SNAP)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319430" y="4096196"/>
            <a:ext cx="1300238" cy="264820"/>
            <a:chOff x="1440653" y="3802519"/>
            <a:chExt cx="1249549" cy="26482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653" y="3802519"/>
              <a:ext cx="360000" cy="2646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1785614" y="3821118"/>
              <a:ext cx="904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E: Data (SNAP)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318683" y="4441732"/>
            <a:ext cx="1272988" cy="264820"/>
            <a:chOff x="1440653" y="3802519"/>
            <a:chExt cx="1223361" cy="26482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653" y="3802519"/>
              <a:ext cx="360000" cy="2646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1785614" y="3821118"/>
              <a:ext cx="8784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F: Tlog (SNAP)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318308" y="4781881"/>
            <a:ext cx="1502217" cy="264820"/>
            <a:chOff x="1440653" y="3802519"/>
            <a:chExt cx="1443654" cy="26482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653" y="3802519"/>
              <a:ext cx="360000" cy="26460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1785614" y="3821118"/>
              <a:ext cx="10986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</a:rPr>
                <a:t>T: TempDB (SNAP)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7209257" y="3456412"/>
            <a:ext cx="15115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Stop SQL Server</a:t>
            </a:r>
            <a:endPara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87328" y="3463965"/>
            <a:ext cx="15334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Start SQL Server</a:t>
            </a:r>
            <a:endParaRPr lang="en-US" sz="16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47105"/>
            <a:ext cx="1984333" cy="6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8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-0.07721 0.04004 C -0.09323 0.04907 -0.11745 0.05393 -0.14271 0.05393 C -0.17148 0.05393 -0.19466 0.04907 -0.21068 0.04004 L -0.28776 2.59259E-6 " pathEditMode="relative" rAng="0" ptsTypes="AA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88" y="2685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-0.07721 0.04004 C -0.09323 0.04907 -0.11745 0.05393 -0.14271 0.05393 C -0.17148 0.05393 -0.19466 0.04907 -0.21068 0.04004 L -0.28776 4.81481E-6 " pathEditMode="relative" rAng="0" ptsTypes="AAAAA">
                                      <p:cBhvr>
                                        <p:cTn id="6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88" y="2685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85185E-6 L -0.07721 0.04004 C -0.09323 0.04907 -0.11745 0.05393 -0.14271 0.05393 C -0.17148 0.05393 -0.19466 0.04907 -0.21068 0.04004 L -0.28776 1.85185E-6 " pathEditMode="relative" rAng="0" ptsTypes="AAAAA">
                                      <p:cBhvr>
                                        <p:cTn id="6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88" y="2685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-0.07721 0.04004 C -0.09322 0.04907 -0.11745 0.05393 -0.14271 0.05393 C -0.17149 0.05393 -0.19467 0.04907 -0.21068 0.04004 L -0.28777 4.81481E-6 " pathEditMode="relative" rAng="0" ptsTypes="AAAAA">
                                      <p:cBhvr>
                                        <p:cTn id="6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88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Semi-Magic ways…</a:t>
            </a:r>
            <a:endParaRPr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EMC Control Panel - Simplification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4" y="5403972"/>
            <a:ext cx="8772525" cy="710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524" y="2198018"/>
            <a:ext cx="9205912" cy="31799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47105"/>
            <a:ext cx="1984333" cy="6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99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Semi-Magic ways…</a:t>
            </a:r>
            <a:endParaRPr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Post Refresh Cleanup Procedures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 of custom SQL Framework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SQL Agent (Jobs, Alerts, Operators, Proxies)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Database settings (Recovery, Encryption)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Security (Logins, Roles, Credentials, Audits)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Server Management (Resource Governor, Policies, </a:t>
            </a:r>
            <a:r>
              <a:rPr lang="en-US" dirty="0"/>
              <a:t>Extended Events and </a:t>
            </a:r>
            <a:r>
              <a:rPr lang="en-US" dirty="0" smtClean="0"/>
              <a:t>traces, Maintenance Plans, Mail, DTC)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Server Objects (Triggers, Linked Servers, Endpoints, Backup Devices)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Replication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SSIS, SSRS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Custom Rule Automation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Verification procedures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Delivery Automation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On-Demand Magic</a:t>
            </a:r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47105"/>
            <a:ext cx="1984333" cy="6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0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Semi-Magic ways…</a:t>
            </a:r>
            <a:endParaRPr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Development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PowerShell Framework Integration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Custom PowerShell Modules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Server Control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Service Control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File Control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Windows Security Control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Security API (Password Management in Keypass)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Storage API (EMC XIO)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SQL Server Native PS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Idera Diagnostic Manager API</a:t>
            </a:r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47105"/>
            <a:ext cx="1984333" cy="6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0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Who am I?</a:t>
            </a:r>
            <a:endParaRPr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Senior Database Administrator / Solution Architect at </a:t>
            </a:r>
            <a:r>
              <a:rPr lang="en-US" dirty="0" smtClean="0"/>
              <a:t>Bracebridge </a:t>
            </a:r>
            <a:r>
              <a:rPr lang="en-US" dirty="0"/>
              <a:t>Capital</a:t>
            </a:r>
          </a:p>
          <a:p>
            <a:r>
              <a:rPr lang="en-US" dirty="0"/>
              <a:t>15 years of experience in Database Platforms, SQL Server 7.0 - 2014, Oracle, PostgreSQL</a:t>
            </a:r>
          </a:p>
          <a:p>
            <a:r>
              <a:rPr lang="en-US" dirty="0"/>
              <a:t>Microsoft Certified Professional - SQL Server</a:t>
            </a:r>
          </a:p>
          <a:p>
            <a:r>
              <a:rPr lang="en-US" dirty="0"/>
              <a:t>Working with large data in Healthcare, Insurance, and Financial Sectors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9" y="5105400"/>
            <a:ext cx="683789" cy="619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6400" y="523029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Andrzej.Pilacik@outlook.com</a:t>
            </a:r>
            <a:endParaRPr lang="en-US" dirty="0"/>
          </a:p>
        </p:txBody>
      </p:sp>
      <p:pic>
        <p:nvPicPr>
          <p:cNvPr id="2050" name="Picture 2" descr="http://sqlblog.com/blogs/michael_coles/attachment/17195.ash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580" y="3688593"/>
            <a:ext cx="3848100" cy="230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granburytheatrecompany.org/wp-content/uploads/2014/02/Twitter-Logo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732370"/>
            <a:ext cx="440203" cy="43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76400" y="5774293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@cypisek77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 of existing SQL Luns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2057400"/>
            <a:ext cx="3017522" cy="992188"/>
          </a:xfrm>
        </p:spPr>
        <p:txBody>
          <a:bodyPr/>
          <a:lstStyle/>
          <a:p>
            <a:r>
              <a:rPr lang="en-US" dirty="0" smtClean="0"/>
              <a:t>Time analysis of </a:t>
            </a:r>
            <a:br>
              <a:rPr lang="en-US" dirty="0" smtClean="0"/>
            </a:br>
            <a:r>
              <a:rPr lang="en-US" dirty="0" smtClean="0"/>
              <a:t>Snapshot LUN creation</a:t>
            </a:r>
            <a:endParaRPr dirty="0"/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9423010"/>
              </p:ext>
            </p:extLst>
          </p:nvPr>
        </p:nvGraphicFramePr>
        <p:xfrm>
          <a:off x="4495800" y="2057400"/>
          <a:ext cx="7010400" cy="19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2209800"/>
                <a:gridCol w="1752600"/>
              </a:tblGrid>
              <a:tr h="496094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103940" marR="1039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10GB Delta</a:t>
                      </a:r>
                      <a:endParaRPr dirty="0"/>
                    </a:p>
                  </a:txBody>
                  <a:tcPr marL="103940" marR="1039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500GB Delta</a:t>
                      </a:r>
                      <a:endParaRPr dirty="0"/>
                    </a:p>
                  </a:txBody>
                  <a:tcPr marL="103940" marR="103940" anchor="ctr"/>
                </a:tc>
              </a:tr>
              <a:tr h="496094">
                <a:tc>
                  <a:txBody>
                    <a:bodyPr/>
                    <a:lstStyle/>
                    <a:p>
                      <a:r>
                        <a:rPr lang="en-US" dirty="0" smtClean="0"/>
                        <a:t>Refresh</a:t>
                      </a:r>
                      <a:r>
                        <a:rPr lang="en-US" baseline="0" dirty="0" smtClean="0"/>
                        <a:t> Time 1 TB Database</a:t>
                      </a:r>
                      <a:endParaRPr dirty="0"/>
                    </a:p>
                  </a:txBody>
                  <a:tcPr marL="103940" marR="1039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baseline="0" dirty="0" smtClean="0"/>
                        <a:t> 1</a:t>
                      </a:r>
                      <a:r>
                        <a:rPr lang="en-US" dirty="0" smtClean="0"/>
                        <a:t> sec</a:t>
                      </a:r>
                      <a:endParaRPr dirty="0"/>
                    </a:p>
                  </a:txBody>
                  <a:tcPr marL="103940" marR="1039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baseline="0" dirty="0" smtClean="0"/>
                        <a:t> 10 </a:t>
                      </a:r>
                      <a:r>
                        <a:rPr lang="en-US" dirty="0" smtClean="0"/>
                        <a:t>sec</a:t>
                      </a:r>
                      <a:endParaRPr dirty="0"/>
                    </a:p>
                  </a:txBody>
                  <a:tcPr marL="103940" marR="103940" anchor="ctr"/>
                </a:tc>
              </a:tr>
              <a:tr h="496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Refresh</a:t>
                      </a:r>
                      <a:r>
                        <a:rPr lang="en-US" baseline="0" dirty="0" smtClean="0"/>
                        <a:t> Time 1.5 TB Database</a:t>
                      </a:r>
                      <a:endParaRPr lang="en-US" dirty="0" smtClean="0"/>
                    </a:p>
                  </a:txBody>
                  <a:tcPr marL="103940" marR="10394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</a:t>
                      </a:r>
                      <a:r>
                        <a:rPr lang="en-US" baseline="0" dirty="0" smtClean="0"/>
                        <a:t> 1</a:t>
                      </a:r>
                      <a:r>
                        <a:rPr lang="en-US" dirty="0" smtClean="0"/>
                        <a:t> sec</a:t>
                      </a:r>
                    </a:p>
                  </a:txBody>
                  <a:tcPr marL="103940" marR="10394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</a:t>
                      </a:r>
                      <a:r>
                        <a:rPr lang="en-US" baseline="0" dirty="0" smtClean="0"/>
                        <a:t> 10 </a:t>
                      </a:r>
                      <a:r>
                        <a:rPr lang="en-US" dirty="0" smtClean="0"/>
                        <a:t>sec</a:t>
                      </a:r>
                    </a:p>
                  </a:txBody>
                  <a:tcPr marL="103940" marR="103940" anchor="ctr"/>
                </a:tc>
              </a:tr>
              <a:tr h="496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Refresh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smtClean="0"/>
                        <a:t>Time 2 </a:t>
                      </a:r>
                      <a:r>
                        <a:rPr lang="en-US" baseline="0" dirty="0" smtClean="0"/>
                        <a:t>TB Database</a:t>
                      </a:r>
                      <a:endParaRPr lang="en-US" dirty="0" smtClean="0"/>
                    </a:p>
                  </a:txBody>
                  <a:tcPr marL="103940" marR="10394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</a:t>
                      </a:r>
                      <a:r>
                        <a:rPr lang="en-US" baseline="0" dirty="0" smtClean="0"/>
                        <a:t> 1</a:t>
                      </a:r>
                      <a:r>
                        <a:rPr lang="en-US" dirty="0" smtClean="0"/>
                        <a:t> sec</a:t>
                      </a:r>
                    </a:p>
                  </a:txBody>
                  <a:tcPr marL="103940" marR="10394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</a:t>
                      </a:r>
                      <a:r>
                        <a:rPr lang="en-US" baseline="0" dirty="0" smtClean="0"/>
                        <a:t> 10 </a:t>
                      </a:r>
                      <a:r>
                        <a:rPr lang="en-US" dirty="0" smtClean="0"/>
                        <a:t>sec</a:t>
                      </a:r>
                    </a:p>
                  </a:txBody>
                  <a:tcPr marL="103940" marR="103940" anchor="ctr"/>
                </a:tc>
              </a:tr>
            </a:tbl>
          </a:graphicData>
        </a:graphic>
      </p:graphicFrame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47105"/>
            <a:ext cx="1984333" cy="6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47800" y="1143000"/>
            <a:ext cx="9296400" cy="23431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Refresh a </a:t>
            </a:r>
            <a:r>
              <a:rPr lang="en-US" dirty="0" smtClean="0">
                <a:solidFill>
                  <a:schemeClr val="accent2"/>
                </a:solidFill>
              </a:rPr>
              <a:t>10TB+</a:t>
            </a:r>
            <a:r>
              <a:rPr lang="en-US" dirty="0" smtClean="0">
                <a:solidFill>
                  <a:srgbClr val="0070C0"/>
                </a:solidFill>
              </a:rPr>
              <a:t> database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in under </a:t>
            </a:r>
            <a:r>
              <a:rPr lang="en-US" dirty="0" smtClean="0">
                <a:solidFill>
                  <a:schemeClr val="accent2"/>
                </a:solidFill>
              </a:rPr>
              <a:t>60 seconds</a:t>
            </a:r>
            <a:r>
              <a:rPr lang="en-US" dirty="0" smtClean="0">
                <a:solidFill>
                  <a:srgbClr val="0070C0"/>
                </a:solidFill>
              </a:rPr>
              <a:t>…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2050" name="Picture 2" descr="http://media.fyre.co/QzTUMDERZiJpum2PV9xu_6837-Wandtattoo-Speedy-Gonzales-DS-1753-LT-1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768" y="3486150"/>
            <a:ext cx="2694464" cy="211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47105"/>
            <a:ext cx="1984333" cy="6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25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47800" y="1143000"/>
            <a:ext cx="8991600" cy="16764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Questions?</a:t>
            </a:r>
            <a:br>
              <a:rPr lang="en-US" dirty="0">
                <a:solidFill>
                  <a:schemeClr val="accent2"/>
                </a:solidFill>
              </a:rPr>
            </a:br>
            <a:endParaRPr dirty="0">
              <a:solidFill>
                <a:schemeClr val="accent2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47800" y="2286000"/>
            <a:ext cx="89916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/>
                </a:solidFill>
              </a:rPr>
              <a:t>Thank you !</a:t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4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3298613" y="3833377"/>
            <a:ext cx="1503217" cy="5871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2058" tIns="0" rIns="82058" bIns="0" anchor="ctr"/>
          <a:lstStyle/>
          <a:p>
            <a:pPr algn="ctr">
              <a:defRPr/>
            </a:pPr>
            <a:r>
              <a:rPr lang="en-US" sz="1100" b="1" cap="small" dirty="0">
                <a:solidFill>
                  <a:schemeClr val="bg1"/>
                </a:solidFill>
                <a:ea typeface="New MingLiu" charset="-120"/>
                <a:cs typeface="Times New Roman" pitchFamily="18" charset="0"/>
              </a:rPr>
              <a:t>Emerging Markets</a:t>
            </a:r>
          </a:p>
        </p:txBody>
      </p:sp>
      <p:sp>
        <p:nvSpPr>
          <p:cNvPr id="3" name="Left-Right Arrow 24"/>
          <p:cNvSpPr>
            <a:spLocks noChangeArrowheads="1"/>
          </p:cNvSpPr>
          <p:nvPr/>
        </p:nvSpPr>
        <p:spPr bwMode="auto">
          <a:xfrm>
            <a:off x="5181601" y="4953001"/>
            <a:ext cx="751609" cy="21764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lIns="82058" tIns="41029" rIns="82058" bIns="41029"/>
          <a:lstStyle/>
          <a:p>
            <a:endParaRPr lang="en-US" sz="1100" dirty="0"/>
          </a:p>
        </p:txBody>
      </p:sp>
      <p:sp>
        <p:nvSpPr>
          <p:cNvPr id="4" name="Oval 3"/>
          <p:cNvSpPr/>
          <p:nvPr/>
        </p:nvSpPr>
        <p:spPr bwMode="auto">
          <a:xfrm>
            <a:off x="1667781" y="4157383"/>
            <a:ext cx="1357745" cy="5558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2058" tIns="0" rIns="82058" bIns="0" anchor="ctr"/>
          <a:lstStyle/>
          <a:p>
            <a:pPr algn="ctr">
              <a:defRPr/>
            </a:pPr>
            <a:r>
              <a:rPr lang="en-US" sz="1100" b="1" cap="small" dirty="0">
                <a:solidFill>
                  <a:schemeClr val="bg1"/>
                </a:solidFill>
                <a:ea typeface="New MingLiu" charset="-120"/>
                <a:cs typeface="Times New Roman" pitchFamily="18" charset="0"/>
              </a:rPr>
              <a:t>Corporate Credit</a:t>
            </a:r>
            <a:endParaRPr lang="en-US" sz="1100" dirty="0">
              <a:solidFill>
                <a:schemeClr val="bg1"/>
              </a:solidFill>
              <a:ea typeface="New MingLiu" charset="-12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122860" y="5029200"/>
            <a:ext cx="1723158" cy="609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2058" tIns="0" rIns="82058" bIns="0" anchor="ctr"/>
          <a:lstStyle/>
          <a:p>
            <a:pPr algn="ctr">
              <a:defRPr/>
            </a:pPr>
            <a:r>
              <a:rPr lang="en-US" sz="1100" b="1" cap="small" dirty="0">
                <a:solidFill>
                  <a:schemeClr val="bg1"/>
                </a:solidFill>
                <a:ea typeface="New MingLiu" charset="-120"/>
                <a:cs typeface="Times New Roman" pitchFamily="18" charset="0"/>
              </a:rPr>
              <a:t>Treasury &amp; Agency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276599" y="5544670"/>
            <a:ext cx="1503217" cy="685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100" b="1" cap="small" dirty="0">
                <a:solidFill>
                  <a:schemeClr val="bg1"/>
                </a:solidFill>
                <a:ea typeface="New MingLiu" charset="-120"/>
                <a:cs typeface="Times New Roman" pitchFamily="18" charset="0"/>
              </a:rPr>
              <a:t>Structured Products</a:t>
            </a:r>
          </a:p>
        </p:txBody>
      </p:sp>
      <p:cxnSp>
        <p:nvCxnSpPr>
          <p:cNvPr id="7" name="Straight Connector 39"/>
          <p:cNvCxnSpPr>
            <a:cxnSpLocks noChangeShapeType="1"/>
          </p:cNvCxnSpPr>
          <p:nvPr/>
        </p:nvCxnSpPr>
        <p:spPr bwMode="auto">
          <a:xfrm flipV="1">
            <a:off x="2667000" y="5105400"/>
            <a:ext cx="685800" cy="381000"/>
          </a:xfrm>
          <a:prstGeom prst="line">
            <a:avLst/>
          </a:prstGeom>
          <a:noFill/>
          <a:ln w="952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46"/>
          <p:cNvCxnSpPr>
            <a:cxnSpLocks noChangeShapeType="1"/>
          </p:cNvCxnSpPr>
          <p:nvPr/>
        </p:nvCxnSpPr>
        <p:spPr bwMode="auto">
          <a:xfrm>
            <a:off x="2667001" y="4267200"/>
            <a:ext cx="688975" cy="489700"/>
          </a:xfrm>
          <a:prstGeom prst="line">
            <a:avLst/>
          </a:prstGeom>
          <a:noFill/>
          <a:ln w="952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49"/>
          <p:cNvCxnSpPr>
            <a:cxnSpLocks noChangeShapeType="1"/>
          </p:cNvCxnSpPr>
          <p:nvPr/>
        </p:nvCxnSpPr>
        <p:spPr bwMode="auto">
          <a:xfrm rot="5400000">
            <a:off x="3713600" y="4457700"/>
            <a:ext cx="708591" cy="152400"/>
          </a:xfrm>
          <a:prstGeom prst="line">
            <a:avLst/>
          </a:prstGeom>
          <a:noFill/>
          <a:ln w="952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56"/>
          <p:cNvSpPr>
            <a:spLocks noChangeArrowheads="1"/>
          </p:cNvSpPr>
          <p:nvPr/>
        </p:nvSpPr>
        <p:spPr bwMode="auto">
          <a:xfrm>
            <a:off x="3311500" y="4660023"/>
            <a:ext cx="1600200" cy="685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lIns="82058" tIns="41029" rIns="82058" bIns="41029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cs typeface="Times New Roman" pitchFamily="18" charset="0"/>
              </a:rPr>
              <a:t>TRADING 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  <a:cs typeface="Times New Roman" pitchFamily="18" charset="0"/>
              </a:rPr>
              <a:t>TEAM OF 24</a:t>
            </a:r>
          </a:p>
        </p:txBody>
      </p:sp>
      <p:cxnSp>
        <p:nvCxnSpPr>
          <p:cNvPr id="11" name="Straight Connector 20"/>
          <p:cNvCxnSpPr>
            <a:cxnSpLocks noChangeShapeType="1"/>
          </p:cNvCxnSpPr>
          <p:nvPr/>
        </p:nvCxnSpPr>
        <p:spPr bwMode="auto">
          <a:xfrm>
            <a:off x="7391400" y="5334000"/>
            <a:ext cx="412174" cy="210670"/>
          </a:xfrm>
          <a:prstGeom prst="line">
            <a:avLst/>
          </a:prstGeom>
          <a:noFill/>
          <a:ln w="952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33"/>
          <p:cNvCxnSpPr>
            <a:cxnSpLocks noChangeShapeType="1"/>
          </p:cNvCxnSpPr>
          <p:nvPr/>
        </p:nvCxnSpPr>
        <p:spPr bwMode="auto">
          <a:xfrm rot="5400000">
            <a:off x="6965579" y="4159624"/>
            <a:ext cx="546845" cy="457200"/>
          </a:xfrm>
          <a:prstGeom prst="line">
            <a:avLst/>
          </a:prstGeom>
          <a:noFill/>
          <a:ln w="952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59"/>
          <p:cNvCxnSpPr>
            <a:cxnSpLocks noChangeShapeType="1"/>
          </p:cNvCxnSpPr>
          <p:nvPr/>
        </p:nvCxnSpPr>
        <p:spPr bwMode="auto">
          <a:xfrm flipV="1">
            <a:off x="7620001" y="4724400"/>
            <a:ext cx="595745" cy="197224"/>
          </a:xfrm>
          <a:prstGeom prst="line">
            <a:avLst/>
          </a:prstGeom>
          <a:noFill/>
          <a:ln w="952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3"/>
          <p:cNvSpPr/>
          <p:nvPr/>
        </p:nvSpPr>
        <p:spPr bwMode="auto">
          <a:xfrm>
            <a:off x="8077199" y="4495800"/>
            <a:ext cx="1598973" cy="76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2058" tIns="0" rIns="82058" bIns="0" anchor="ctr"/>
          <a:lstStyle/>
          <a:p>
            <a:pPr algn="ctr">
              <a:defRPr/>
            </a:pPr>
            <a:r>
              <a:rPr lang="en-US" sz="1100" b="1" cap="small" dirty="0">
                <a:solidFill>
                  <a:schemeClr val="bg1"/>
                </a:solidFill>
                <a:ea typeface="New MingLiu" charset="-120"/>
                <a:cs typeface="Times New Roman" pitchFamily="18" charset="0"/>
              </a:rPr>
              <a:t>Security Modeling &amp; Analytics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7239000" y="3733800"/>
            <a:ext cx="1752600" cy="7037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2058" tIns="0" rIns="82058" bIns="0" anchor="ctr"/>
          <a:lstStyle/>
          <a:p>
            <a:pPr algn="ctr">
              <a:defRPr/>
            </a:pPr>
            <a:r>
              <a:rPr lang="en-US" sz="1100" b="1" cap="small" dirty="0">
                <a:solidFill>
                  <a:schemeClr val="bg1"/>
                </a:solidFill>
                <a:ea typeface="New MingLiu" charset="-120"/>
                <a:cs typeface="Times New Roman" pitchFamily="18" charset="0"/>
              </a:rPr>
              <a:t>Data Collection &amp; Management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7543800" y="5410199"/>
            <a:ext cx="1752600" cy="8202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82058" tIns="0" rIns="82058" bIns="0" anchor="ctr"/>
          <a:lstStyle/>
          <a:p>
            <a:pPr algn="ctr">
              <a:defRPr/>
            </a:pPr>
            <a:r>
              <a:rPr lang="en-US" sz="1100" b="1" cap="small" dirty="0">
                <a:solidFill>
                  <a:schemeClr val="bg1"/>
                </a:solidFill>
                <a:ea typeface="New MingLiu" charset="-120"/>
                <a:cs typeface="Times New Roman" pitchFamily="18" charset="0"/>
              </a:rPr>
              <a:t>Risk Management Software</a:t>
            </a:r>
          </a:p>
          <a:p>
            <a:pPr algn="ctr">
              <a:defRPr/>
            </a:pPr>
            <a:r>
              <a:rPr lang="en-US" sz="1100" b="1" cap="small" dirty="0">
                <a:solidFill>
                  <a:schemeClr val="bg1"/>
                </a:solidFill>
                <a:ea typeface="New MingLiu" charset="-120"/>
                <a:cs typeface="Times New Roman" pitchFamily="18" charset="0"/>
              </a:rPr>
              <a:t>Development</a:t>
            </a:r>
          </a:p>
        </p:txBody>
      </p:sp>
      <p:sp>
        <p:nvSpPr>
          <p:cNvPr id="17" name="Rectangle 58"/>
          <p:cNvSpPr>
            <a:spLocks noChangeArrowheads="1"/>
          </p:cNvSpPr>
          <p:nvPr/>
        </p:nvSpPr>
        <p:spPr bwMode="auto">
          <a:xfrm>
            <a:off x="6172201" y="4648200"/>
            <a:ext cx="1467199" cy="685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lIns="82058" tIns="41029" rIns="82058" bIns="41029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cs typeface="Times New Roman" pitchFamily="18" charset="0"/>
              </a:rPr>
              <a:t>QUANTITATIVE RESEARCH TEAM OF 18           </a:t>
            </a:r>
          </a:p>
        </p:txBody>
      </p:sp>
      <p:cxnSp>
        <p:nvCxnSpPr>
          <p:cNvPr id="18" name="Straight Connector 39"/>
          <p:cNvCxnSpPr>
            <a:cxnSpLocks noChangeShapeType="1"/>
          </p:cNvCxnSpPr>
          <p:nvPr/>
        </p:nvCxnSpPr>
        <p:spPr bwMode="auto">
          <a:xfrm flipH="1" flipV="1">
            <a:off x="4208960" y="5334000"/>
            <a:ext cx="96340" cy="457200"/>
          </a:xfrm>
          <a:prstGeom prst="line">
            <a:avLst/>
          </a:prstGeom>
          <a:noFill/>
          <a:ln w="952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533401" y="1295428"/>
            <a:ext cx="11277600" cy="230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spcAft>
                <a:spcPts val="600"/>
              </a:spcAft>
              <a:buClr>
                <a:srgbClr val="07033E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ja-JP" sz="1400" dirty="0">
                <a:ea typeface="New MingLiu" charset="-120"/>
                <a:cs typeface="Times New Roman" charset="0"/>
              </a:rPr>
              <a:t>Bracebridge Capital is a hedge fund founded in 1994 that pursues an absolute return strategy using a broad array of investment </a:t>
            </a:r>
            <a:r>
              <a:rPr lang="en-US" altLang="ja-JP" sz="1400" dirty="0" smtClean="0">
                <a:ea typeface="New MingLiu" charset="-120"/>
                <a:cs typeface="Times New Roman" charset="0"/>
              </a:rPr>
              <a:t>instruments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Clr>
                <a:srgbClr val="07033E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ja-JP" sz="1400" dirty="0" smtClean="0">
                <a:ea typeface="New MingLiu" charset="-120"/>
                <a:cs typeface="Times New Roman" charset="0"/>
              </a:rPr>
              <a:t>We </a:t>
            </a:r>
            <a:r>
              <a:rPr lang="en-US" altLang="ja-JP" sz="1400" dirty="0">
                <a:ea typeface="New MingLiu" charset="-120"/>
                <a:cs typeface="Times New Roman" charset="0"/>
              </a:rPr>
              <a:t>manage approximately $10 billion in capital for global investors including  endowments &amp; foundations, </a:t>
            </a:r>
            <a:r>
              <a:rPr lang="en-US" altLang="ja-JP" sz="1400" dirty="0" smtClean="0">
                <a:ea typeface="New MingLiu" charset="-120"/>
                <a:cs typeface="Times New Roman" charset="0"/>
              </a:rPr>
              <a:t/>
            </a:r>
            <a:br>
              <a:rPr lang="en-US" altLang="ja-JP" sz="1400" dirty="0" smtClean="0">
                <a:ea typeface="New MingLiu" charset="-120"/>
                <a:cs typeface="Times New Roman" charset="0"/>
              </a:rPr>
            </a:br>
            <a:r>
              <a:rPr lang="en-US" altLang="ja-JP" sz="1400" dirty="0" smtClean="0">
                <a:ea typeface="New MingLiu" charset="-120"/>
                <a:cs typeface="Times New Roman" charset="0"/>
              </a:rPr>
              <a:t>pensions</a:t>
            </a:r>
            <a:r>
              <a:rPr lang="en-US" altLang="ja-JP" sz="1400" dirty="0">
                <a:ea typeface="New MingLiu" charset="-120"/>
                <a:cs typeface="Times New Roman" charset="0"/>
              </a:rPr>
              <a:t>, high net worth individuals, fund of funds, and ourselves      </a:t>
            </a:r>
            <a:endParaRPr lang="en-US" altLang="ja-JP" sz="1400" dirty="0" smtClean="0">
              <a:ea typeface="New MingLiu" charset="-120"/>
              <a:cs typeface="Times New Roman" charset="0"/>
            </a:endParaRP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Clr>
                <a:srgbClr val="07033E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ja-JP" sz="1400" dirty="0" smtClean="0">
                <a:ea typeface="New MingLiu" charset="-120"/>
                <a:cs typeface="Times New Roman" charset="0"/>
              </a:rPr>
              <a:t>Approximately </a:t>
            </a:r>
            <a:r>
              <a:rPr lang="en-US" altLang="ja-JP" sz="1400" dirty="0">
                <a:ea typeface="New MingLiu" charset="-120"/>
                <a:cs typeface="Times New Roman" charset="0"/>
              </a:rPr>
              <a:t>100 employees are located at our office in Boston’s Back </a:t>
            </a:r>
            <a:r>
              <a:rPr lang="en-US" altLang="ja-JP" sz="1400" dirty="0" smtClean="0">
                <a:ea typeface="New MingLiu" charset="-120"/>
                <a:cs typeface="Times New Roman" charset="0"/>
              </a:rPr>
              <a:t>Bay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Clr>
                <a:srgbClr val="07033E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ja-JP" sz="1400" dirty="0" smtClean="0">
                <a:ea typeface="New MingLiu" charset="-120"/>
                <a:cs typeface="Times New Roman" charset="0"/>
              </a:rPr>
              <a:t>Our </a:t>
            </a:r>
            <a:r>
              <a:rPr lang="en-US" altLang="ja-JP" sz="1400" dirty="0">
                <a:ea typeface="New MingLiu" charset="-120"/>
                <a:cs typeface="Times New Roman" charset="0"/>
              </a:rPr>
              <a:t>senior investment professionals have worked at the firm for an average of more than 16 </a:t>
            </a:r>
            <a:r>
              <a:rPr lang="en-US" altLang="ja-JP" sz="1400" dirty="0" smtClean="0">
                <a:ea typeface="New MingLiu" charset="-120"/>
                <a:cs typeface="Times New Roman" charset="0"/>
              </a:rPr>
              <a:t>years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Clr>
                <a:srgbClr val="07033E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altLang="ja-JP" sz="1400" dirty="0" smtClean="0">
                <a:ea typeface="New MingLiu" charset="-120"/>
                <a:cs typeface="Times New Roman" charset="0"/>
              </a:rPr>
              <a:t>We </a:t>
            </a:r>
            <a:r>
              <a:rPr lang="en-US" altLang="ja-JP" sz="1400" dirty="0">
                <a:ea typeface="New MingLiu" charset="-120"/>
                <a:cs typeface="Times New Roman" charset="0"/>
              </a:rPr>
              <a:t>have a strong track record and are well respected within the industry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5523"/>
            <a:ext cx="3605017" cy="122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6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Database Platform Challenges</a:t>
            </a:r>
            <a:endParaRPr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Complicated Environments (multiple hardware and software layers)</a:t>
            </a:r>
          </a:p>
          <a:p>
            <a:r>
              <a:rPr lang="en-US" dirty="0"/>
              <a:t>Increasing need for higher RTO and RPO</a:t>
            </a:r>
          </a:p>
          <a:p>
            <a:r>
              <a:rPr lang="en-US" dirty="0"/>
              <a:t>Increasing data footprint</a:t>
            </a:r>
          </a:p>
          <a:p>
            <a:r>
              <a:rPr lang="en-US" dirty="0"/>
              <a:t>Increasing demand for instant data</a:t>
            </a:r>
          </a:p>
          <a:p>
            <a:r>
              <a:rPr lang="en-US" dirty="0" smtClean="0"/>
              <a:t>Constant Change</a:t>
            </a:r>
          </a:p>
          <a:p>
            <a:r>
              <a:rPr lang="en-US" dirty="0" smtClean="0"/>
              <a:t>Increasing cost of hardware and licensing</a:t>
            </a:r>
          </a:p>
          <a:p>
            <a:r>
              <a:rPr lang="en-US" dirty="0" smtClean="0"/>
              <a:t>Balancing budgets</a:t>
            </a:r>
          </a:p>
          <a:p>
            <a:r>
              <a:rPr lang="en-US" dirty="0" smtClean="0"/>
              <a:t>Our beloved Developers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47105"/>
            <a:ext cx="1984333" cy="6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1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Rule # 1</a:t>
            </a:r>
            <a:endParaRPr sz="3600" dirty="0"/>
          </a:p>
        </p:txBody>
      </p:sp>
      <p:sp>
        <p:nvSpPr>
          <p:cNvPr id="7" name="Rectangle 6"/>
          <p:cNvSpPr/>
          <p:nvPr/>
        </p:nvSpPr>
        <p:spPr>
          <a:xfrm>
            <a:off x="6324600" y="3332928"/>
            <a:ext cx="49530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 MAGIC !!!</a:t>
            </a:r>
            <a:endParaRPr lang="en-US" sz="6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42" name="Picture 18" descr="https://41.media.tumblr.com/500c7e344bda2598254d6288aea641c4/tumblr_n5ds6h6DQi1qa2yavo1_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2209800"/>
            <a:ext cx="5672027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47105"/>
            <a:ext cx="1984333" cy="6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0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Problem at hand…</a:t>
            </a:r>
            <a:endParaRPr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Creation of multiple read/write SQL Server Environments</a:t>
            </a:r>
            <a:br>
              <a:rPr lang="en-US" b="1" dirty="0" smtClean="0"/>
            </a:br>
            <a:endParaRPr lang="en-US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1-10TB+ database </a:t>
            </a:r>
            <a:r>
              <a:rPr lang="en-US" dirty="0" smtClean="0"/>
              <a:t>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Mixed database load (OLTP (30%), OLAP (70%))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Production </a:t>
            </a:r>
            <a:r>
              <a:rPr lang="en-US" dirty="0"/>
              <a:t>e</a:t>
            </a:r>
            <a:r>
              <a:rPr lang="en-US" dirty="0" smtClean="0"/>
              <a:t>nvironment with a limited, ever moving maintenance window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SQL Server recovery model – nothing other than SIMPLE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Daily creation of 1-10 DEV / 1-5 TEST / 1 UAT / 1 PROD (RO) environments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On-demand environment restores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Magic 24/7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47105"/>
            <a:ext cx="1984333" cy="6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World in SQL Server</a:t>
            </a:r>
            <a:endParaRPr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Read/Write Environment Delivery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Time consuming restores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Backup and Recovery model dependent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Limited to Read-only (Log Shipping</a:t>
            </a:r>
            <a:r>
              <a:rPr lang="en-US" smtClean="0"/>
              <a:t>, Mirroring, Always-On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Storage footprint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SQL </a:t>
            </a:r>
            <a:r>
              <a:rPr lang="en-US" dirty="0" smtClean="0"/>
              <a:t>Editions and licensing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Custom coding </a:t>
            </a:r>
          </a:p>
          <a:p>
            <a:pPr marL="0" indent="0">
              <a:buNone/>
            </a:pPr>
            <a:r>
              <a:rPr lang="en-US" b="1" dirty="0" smtClean="0"/>
              <a:t>Increasing </a:t>
            </a:r>
            <a:r>
              <a:rPr lang="en-US" b="1" dirty="0"/>
              <a:t>need for higher RTO and </a:t>
            </a:r>
            <a:r>
              <a:rPr lang="en-US" b="1" dirty="0" smtClean="0"/>
              <a:t>RPO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Log Shipping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Mirroring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Always-On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Decreasing DBA maintenance </a:t>
            </a:r>
            <a:r>
              <a:rPr lang="en-US" dirty="0"/>
              <a:t>w</a:t>
            </a:r>
            <a:r>
              <a:rPr lang="en-US" dirty="0" smtClean="0"/>
              <a:t>indow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47105"/>
            <a:ext cx="1984333" cy="6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4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World in SQL Server</a:t>
            </a:r>
            <a:endParaRPr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Increasing </a:t>
            </a:r>
            <a:r>
              <a:rPr lang="en-US" b="1" dirty="0"/>
              <a:t>data </a:t>
            </a:r>
            <a:r>
              <a:rPr lang="en-US" b="1" dirty="0" smtClean="0"/>
              <a:t>footprint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Unpredictable data growth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Operational data growth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Unmanageable maintenance window</a:t>
            </a:r>
          </a:p>
          <a:p>
            <a:pPr marL="0" indent="0">
              <a:buNone/>
            </a:pPr>
            <a:r>
              <a:rPr lang="en-US" b="1" dirty="0" smtClean="0"/>
              <a:t>Increasing demand for instant data</a:t>
            </a:r>
            <a:br>
              <a:rPr lang="en-US" b="1" dirty="0" smtClean="0"/>
            </a:br>
            <a:endParaRPr lang="en-US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Data Warehousing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Data availability 24/7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Read/write demands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Instant data refreshes</a:t>
            </a:r>
          </a:p>
          <a:p>
            <a:pPr marL="0" indent="0">
              <a:buNone/>
            </a:pPr>
            <a:r>
              <a:rPr lang="en-US" b="1" dirty="0" smtClean="0"/>
              <a:t>Constant Change</a:t>
            </a:r>
            <a:br>
              <a:rPr lang="en-US" b="1" dirty="0" smtClean="0"/>
            </a:br>
            <a:endParaRPr lang="en-US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Custom solutions – code maintenance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Legacy code support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Windows / SQL Server patching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SQL Version support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47105"/>
            <a:ext cx="1984333" cy="6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World in SQL Server</a:t>
            </a:r>
            <a:endParaRPr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1400" b="1" dirty="0" smtClean="0"/>
              <a:t>Increasing cost of hardware and licensing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 smtClean="0"/>
              <a:t>SQL Server Licensing (Enterprise Core model)</a:t>
            </a:r>
            <a:endParaRPr lang="en-US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 smtClean="0"/>
              <a:t>Windows Licensing (Core model)</a:t>
            </a:r>
            <a:endParaRPr lang="en-US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 smtClean="0"/>
              <a:t>Cheaper / Faster hardware – reality check</a:t>
            </a:r>
          </a:p>
          <a:p>
            <a:pPr marL="0" indent="0">
              <a:buNone/>
            </a:pPr>
            <a:r>
              <a:rPr lang="en-US" sz="1400" b="1" dirty="0" smtClean="0"/>
              <a:t>Balancing budgets</a:t>
            </a:r>
            <a:br>
              <a:rPr lang="en-US" sz="1400" b="1" dirty="0" smtClean="0"/>
            </a:br>
            <a:endParaRPr lang="en-US" sz="14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 smtClean="0"/>
              <a:t>Ever increasing maintenance costs</a:t>
            </a:r>
            <a:endParaRPr lang="en-US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 smtClean="0"/>
              <a:t>Ever increasing licensing costs</a:t>
            </a:r>
            <a:endParaRPr lang="en-US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 smtClean="0"/>
              <a:t>Shifting costs</a:t>
            </a:r>
            <a:endParaRPr lang="en-US" sz="1200" dirty="0"/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47105"/>
            <a:ext cx="1984333" cy="6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3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517</Words>
  <Application>Microsoft Macintosh PowerPoint</Application>
  <PresentationFormat>Widescreen</PresentationFormat>
  <Paragraphs>230</Paragraphs>
  <Slides>22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</vt:lpstr>
      <vt:lpstr>Calibri Light</vt:lpstr>
      <vt:lpstr>Candara</vt:lpstr>
      <vt:lpstr>New MingLiu</vt:lpstr>
      <vt:lpstr>Times New Roman</vt:lpstr>
      <vt:lpstr>Wingdings</vt:lpstr>
      <vt:lpstr>Arial</vt:lpstr>
      <vt:lpstr>Retrospect</vt:lpstr>
      <vt:lpstr>Refresh a 1TB+ database in under 10 seconds…</vt:lpstr>
      <vt:lpstr>Who am I?</vt:lpstr>
      <vt:lpstr>PowerPoint Presentation</vt:lpstr>
      <vt:lpstr>Database Platform Challenges</vt:lpstr>
      <vt:lpstr>Rule # 1</vt:lpstr>
      <vt:lpstr>Problem at hand…</vt:lpstr>
      <vt:lpstr>World in SQL Server</vt:lpstr>
      <vt:lpstr>World in SQL Server</vt:lpstr>
      <vt:lpstr>World in SQL Server</vt:lpstr>
      <vt:lpstr>SQL Server ways… Scalability…</vt:lpstr>
      <vt:lpstr>What now?</vt:lpstr>
      <vt:lpstr>What now?</vt:lpstr>
      <vt:lpstr>Semi-Magic ways… Production</vt:lpstr>
      <vt:lpstr>Semi-Magic ways… DR</vt:lpstr>
      <vt:lpstr>Semi-Magic way… Procedure</vt:lpstr>
      <vt:lpstr>Semi-Magic ways… Procedure cont.</vt:lpstr>
      <vt:lpstr>Semi-Magic ways…</vt:lpstr>
      <vt:lpstr>Semi-Magic ways…</vt:lpstr>
      <vt:lpstr>Semi-Magic ways…</vt:lpstr>
      <vt:lpstr>Snapshots of existing SQL Luns</vt:lpstr>
      <vt:lpstr>Refresh a 10TB+ database  in under 60 seconds…</vt:lpstr>
      <vt:lpstr>Questions?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2015-12-28T20:11:01Z</dcterms:created>
  <dcterms:modified xsi:type="dcterms:W3CDTF">2016-03-20T16:00:18Z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  <property fmtid="{D5CDD505-2E9C-101B-9397-08002B2CF9AE}" pid="3" name="Tfs.IsStoryboard">
    <vt:bool>true</vt:bool>
  </property>
  <property fmtid="{D5CDD505-2E9C-101B-9397-08002B2CF9AE}" pid="4" name="Tfs.LastKnownPath">
    <vt:lpwstr>https://d.docs.live.net/226b2983467547b2/Andrzej/Presentations/Refresh%20a%20Large%20database%20in%20seconds.pptx</vt:lpwstr>
  </property>
</Properties>
</file>