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67" r:id="rId2"/>
    <p:sldId id="258" r:id="rId3"/>
    <p:sldId id="269" r:id="rId4"/>
    <p:sldId id="270" r:id="rId5"/>
    <p:sldId id="271" r:id="rId6"/>
    <p:sldId id="291" r:id="rId7"/>
    <p:sldId id="292" r:id="rId8"/>
    <p:sldId id="272" r:id="rId9"/>
    <p:sldId id="273" r:id="rId10"/>
    <p:sldId id="275" r:id="rId11"/>
    <p:sldId id="274" r:id="rId12"/>
    <p:sldId id="276" r:id="rId13"/>
    <p:sldId id="277" r:id="rId14"/>
    <p:sldId id="278" r:id="rId15"/>
    <p:sldId id="279" r:id="rId16"/>
    <p:sldId id="281" r:id="rId17"/>
    <p:sldId id="282" r:id="rId18"/>
    <p:sldId id="283" r:id="rId19"/>
    <p:sldId id="285" r:id="rId20"/>
    <p:sldId id="284" r:id="rId21"/>
    <p:sldId id="286" r:id="rId22"/>
    <p:sldId id="293" r:id="rId23"/>
    <p:sldId id="287" r:id="rId24"/>
    <p:sldId id="288" r:id="rId25"/>
    <p:sldId id="289" r:id="rId26"/>
    <p:sldId id="290" r:id="rId27"/>
    <p:sldId id="26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75540" autoAdjust="0"/>
  </p:normalViewPr>
  <p:slideViewPr>
    <p:cSldViewPr>
      <p:cViewPr varScale="1">
        <p:scale>
          <a:sx n="89" d="100"/>
          <a:sy n="89" d="100"/>
        </p:scale>
        <p:origin x="2232" y="78"/>
      </p:cViewPr>
      <p:guideLst>
        <p:guide orient="horz" pos="2160"/>
        <p:guide pos="3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14-05-2015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57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Compatibilty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level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increase</a:t>
            </a:r>
            <a:endParaRPr lang="pl-PL" baseline="0" dirty="0" smtClean="0"/>
          </a:p>
          <a:p>
            <a:r>
              <a:rPr lang="pl-PL" dirty="0" smtClean="0"/>
              <a:t>DBCC UPDATEUSAGE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32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Compatibilty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level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increase</a:t>
            </a:r>
            <a:endParaRPr lang="pl-PL" baseline="0" dirty="0" smtClean="0"/>
          </a:p>
          <a:p>
            <a:r>
              <a:rPr lang="pl-PL" dirty="0" smtClean="0"/>
              <a:t>DBCC UPDATEUSAGE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88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23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72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3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Hello,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let’s</a:t>
            </a:r>
            <a:r>
              <a:rPr lang="pl-PL" baseline="0" dirty="0" smtClean="0"/>
              <a:t> start!</a:t>
            </a:r>
          </a:p>
          <a:p>
            <a:r>
              <a:rPr lang="pl-PL" baseline="0" dirty="0" err="1" smtClean="0"/>
              <a:t>Few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words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about</a:t>
            </a:r>
            <a:r>
              <a:rPr lang="pl-PL" baseline="0" dirty="0" smtClean="0"/>
              <a:t> me – I </a:t>
            </a:r>
            <a:r>
              <a:rPr lang="pl-PL" baseline="0" dirty="0" err="1" smtClean="0"/>
              <a:t>am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working</a:t>
            </a:r>
            <a:r>
              <a:rPr lang="pl-PL" baseline="0" dirty="0" smtClean="0"/>
              <a:t> in </a:t>
            </a:r>
            <a:r>
              <a:rPr lang="pl-PL" baseline="0" dirty="0" err="1" smtClean="0"/>
              <a:t>international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corporation</a:t>
            </a:r>
            <a:r>
              <a:rPr lang="pl-PL" baseline="0" dirty="0" smtClean="0"/>
              <a:t> as DBA of </a:t>
            </a:r>
            <a:r>
              <a:rPr lang="pl-PL" baseline="0" dirty="0" err="1" smtClean="0"/>
              <a:t>financial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applications</a:t>
            </a:r>
            <a:endParaRPr lang="pl-PL" baseline="0" dirty="0" smtClean="0"/>
          </a:p>
          <a:p>
            <a:r>
              <a:rPr lang="pl-PL" baseline="0" dirty="0" err="1" smtClean="0"/>
              <a:t>Have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experience</a:t>
            </a:r>
            <a:r>
              <a:rPr lang="pl-PL" baseline="0" dirty="0" smtClean="0"/>
              <a:t> with Microsoft </a:t>
            </a:r>
            <a:r>
              <a:rPr lang="pl-PL" baseline="0" dirty="0" err="1" smtClean="0"/>
              <a:t>technology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since</a:t>
            </a:r>
            <a:r>
              <a:rPr lang="pl-PL" baseline="0" dirty="0" smtClean="0"/>
              <a:t> 2005 – I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started</a:t>
            </a:r>
            <a:r>
              <a:rPr lang="pl-PL" baseline="0" dirty="0" smtClean="0"/>
              <a:t> my </a:t>
            </a:r>
            <a:r>
              <a:rPr lang="pl-PL" baseline="0" dirty="0" err="1" smtClean="0"/>
              <a:t>jurney</a:t>
            </a:r>
            <a:r>
              <a:rPr lang="pl-PL" baseline="0" dirty="0" smtClean="0"/>
              <a:t> with Windows Server 2003 and SQL Server 2000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91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comfortable</a:t>
            </a:r>
            <a:r>
              <a:rPr lang="pl-PL" baseline="0" dirty="0" smtClean="0"/>
              <a:t> with </a:t>
            </a:r>
            <a:r>
              <a:rPr lang="pl-PL" baseline="0" dirty="0" err="1" smtClean="0"/>
              <a:t>current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solution</a:t>
            </a:r>
            <a:r>
              <a:rPr lang="pl-PL" baseline="0" dirty="0" smtClean="0"/>
              <a:t> – </a:t>
            </a:r>
            <a:r>
              <a:rPr lang="pl-PL" baseline="0" dirty="0" err="1" smtClean="0"/>
              <a:t>stay</a:t>
            </a:r>
            <a:r>
              <a:rPr lang="pl-PL" baseline="0" dirty="0" smtClean="0"/>
              <a:t> with </a:t>
            </a:r>
            <a:r>
              <a:rPr lang="pl-PL" baseline="0" dirty="0" err="1" smtClean="0"/>
              <a:t>it</a:t>
            </a:r>
            <a:endParaRPr lang="pl-PL" baseline="0" dirty="0" smtClean="0"/>
          </a:p>
          <a:p>
            <a:r>
              <a:rPr lang="pl-PL" baseline="0" dirty="0" err="1" smtClean="0"/>
              <a:t>AlwaysOn</a:t>
            </a:r>
            <a:r>
              <a:rPr lang="pl-PL" baseline="0" dirty="0" smtClean="0"/>
              <a:t> – </a:t>
            </a:r>
            <a:r>
              <a:rPr lang="pl-PL" baseline="0" dirty="0" err="1" smtClean="0"/>
              <a:t>use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secondaries</a:t>
            </a:r>
            <a:r>
              <a:rPr lang="pl-PL" baseline="0" dirty="0" smtClean="0"/>
              <a:t> for </a:t>
            </a:r>
            <a:r>
              <a:rPr lang="pl-PL" baseline="0" dirty="0" err="1" smtClean="0"/>
              <a:t>reporting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backups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loading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datawarehouse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other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activities</a:t>
            </a:r>
            <a:endParaRPr lang="pl-PL" baseline="0" dirty="0" smtClean="0"/>
          </a:p>
          <a:p>
            <a:endParaRPr lang="pl-PL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1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r>
              <a:rPr lang="pl-PL" dirty="0" smtClean="0"/>
              <a:t>: SSIS, SSAS, Engine </a:t>
            </a:r>
            <a:r>
              <a:rPr lang="pl-PL" dirty="0" err="1" smtClean="0"/>
              <a:t>itself</a:t>
            </a:r>
            <a:endParaRPr lang="en-US" dirty="0" smtClean="0"/>
          </a:p>
          <a:p>
            <a:r>
              <a:rPr lang="en-US" dirty="0" smtClean="0"/>
              <a:t>Editions</a:t>
            </a:r>
            <a:r>
              <a:rPr lang="pl-PL" dirty="0" smtClean="0"/>
              <a:t>: </a:t>
            </a:r>
            <a:r>
              <a:rPr lang="pl-PL" dirty="0" err="1" smtClean="0"/>
              <a:t>like</a:t>
            </a:r>
            <a:r>
              <a:rPr lang="pl-PL" baseline="0" dirty="0" smtClean="0"/>
              <a:t> Enterprise to Standard </a:t>
            </a:r>
            <a:r>
              <a:rPr lang="pl-PL" baseline="0" dirty="0" err="1" smtClean="0"/>
              <a:t>edition</a:t>
            </a:r>
            <a:endParaRPr lang="en-US" dirty="0" smtClean="0"/>
          </a:p>
          <a:p>
            <a:r>
              <a:rPr lang="en-US" dirty="0" smtClean="0"/>
              <a:t>Partial upgrade</a:t>
            </a:r>
            <a:r>
              <a:rPr lang="pl-PL" dirty="0" smtClean="0"/>
              <a:t>: </a:t>
            </a:r>
            <a:r>
              <a:rPr lang="pl-PL" dirty="0" err="1" smtClean="0"/>
              <a:t>move</a:t>
            </a:r>
            <a:r>
              <a:rPr lang="pl-PL" dirty="0" smtClean="0"/>
              <a:t>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few</a:t>
            </a:r>
            <a:r>
              <a:rPr lang="pl-PL" dirty="0" smtClean="0"/>
              <a:t> </a:t>
            </a:r>
            <a:r>
              <a:rPr lang="pl-PL" dirty="0" err="1" smtClean="0"/>
              <a:t>databases</a:t>
            </a:r>
            <a:r>
              <a:rPr lang="pl-PL" dirty="0" smtClean="0"/>
              <a:t> and </a:t>
            </a:r>
            <a:r>
              <a:rPr lang="pl-PL" dirty="0" err="1" smtClean="0"/>
              <a:t>leave</a:t>
            </a:r>
            <a:r>
              <a:rPr lang="pl-PL" dirty="0" smtClean="0"/>
              <a:t> the </a:t>
            </a:r>
            <a:r>
              <a:rPr lang="pl-PL" dirty="0" err="1" smtClean="0"/>
              <a:t>rest</a:t>
            </a:r>
            <a:r>
              <a:rPr lang="pl-PL" dirty="0" smtClean="0"/>
              <a:t> on the </a:t>
            </a:r>
            <a:r>
              <a:rPr lang="pl-PL" dirty="0" err="1" smtClean="0"/>
              <a:t>legacy</a:t>
            </a:r>
            <a:r>
              <a:rPr lang="pl-PL" dirty="0" smtClean="0"/>
              <a:t> version</a:t>
            </a:r>
            <a:endParaRPr lang="en-US" dirty="0" smtClean="0"/>
          </a:p>
          <a:p>
            <a:r>
              <a:rPr lang="en-US" dirty="0" smtClean="0"/>
              <a:t>Upgrading over time</a:t>
            </a:r>
            <a:r>
              <a:rPr lang="pl-PL" dirty="0" smtClean="0"/>
              <a:t>: To </a:t>
            </a:r>
            <a:r>
              <a:rPr lang="pl-PL" dirty="0" err="1" smtClean="0"/>
              <a:t>transition</a:t>
            </a:r>
            <a:r>
              <a:rPr lang="pl-PL" dirty="0" smtClean="0"/>
              <a:t> </a:t>
            </a:r>
            <a:r>
              <a:rPr lang="pl-PL" dirty="0" err="1" smtClean="0"/>
              <a:t>database</a:t>
            </a:r>
            <a:r>
              <a:rPr lang="pl-PL" dirty="0" smtClean="0"/>
              <a:t> </a:t>
            </a:r>
            <a:r>
              <a:rPr lang="pl-PL" dirty="0" err="1" smtClean="0"/>
              <a:t>graually</a:t>
            </a:r>
            <a:r>
              <a:rPr lang="pl-PL" dirty="0" smtClean="0"/>
              <a:t> </a:t>
            </a:r>
            <a:endParaRPr lang="en-US" dirty="0" smtClean="0"/>
          </a:p>
          <a:p>
            <a:r>
              <a:rPr lang="en-US" dirty="0" smtClean="0"/>
              <a:t>Effect on application</a:t>
            </a:r>
            <a:r>
              <a:rPr lang="pl-PL" dirty="0" smtClean="0"/>
              <a:t>: </a:t>
            </a:r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your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organization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requires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minimal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disturbance</a:t>
            </a:r>
            <a:r>
              <a:rPr lang="pl-PL" baseline="0" dirty="0" smtClean="0"/>
              <a:t> to the </a:t>
            </a:r>
            <a:r>
              <a:rPr lang="pl-PL" baseline="0" dirty="0" err="1" smtClean="0"/>
              <a:t>existing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app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user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choose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wisely</a:t>
            </a:r>
            <a:endParaRPr lang="en-US" dirty="0" smtClean="0"/>
          </a:p>
          <a:p>
            <a:r>
              <a:rPr lang="en-US" dirty="0" smtClean="0"/>
              <a:t>Availability</a:t>
            </a:r>
            <a:r>
              <a:rPr lang="pl-PL" dirty="0" smtClean="0"/>
              <a:t>: </a:t>
            </a:r>
            <a:r>
              <a:rPr lang="pl-PL" dirty="0" err="1" smtClean="0"/>
              <a:t>both</a:t>
            </a:r>
            <a:r>
              <a:rPr lang="pl-PL" dirty="0" smtClean="0"/>
              <a:t> in-place and </a:t>
            </a:r>
            <a:r>
              <a:rPr lang="pl-PL" dirty="0" err="1" smtClean="0"/>
              <a:t>side</a:t>
            </a:r>
            <a:r>
              <a:rPr lang="pl-PL" dirty="0" smtClean="0"/>
              <a:t>-by-</a:t>
            </a:r>
            <a:r>
              <a:rPr lang="pl-PL" dirty="0" err="1" smtClean="0"/>
              <a:t>side</a:t>
            </a:r>
            <a:r>
              <a:rPr lang="pl-PL" dirty="0" smtClean="0"/>
              <a:t> </a:t>
            </a:r>
            <a:r>
              <a:rPr lang="pl-PL" dirty="0" err="1" smtClean="0"/>
              <a:t>requires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db</a:t>
            </a:r>
            <a:r>
              <a:rPr lang="pl-PL" dirty="0" smtClean="0"/>
              <a:t> be </a:t>
            </a:r>
            <a:r>
              <a:rPr lang="pl-PL" dirty="0" err="1" smtClean="0"/>
              <a:t>unavailable</a:t>
            </a:r>
            <a:r>
              <a:rPr lang="pl-PL" dirty="0" smtClean="0"/>
              <a:t> for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endParaRPr lang="en-US" dirty="0" smtClean="0"/>
          </a:p>
          <a:p>
            <a:r>
              <a:rPr lang="en-US" dirty="0" smtClean="0"/>
              <a:t>Rollback</a:t>
            </a:r>
            <a:r>
              <a:rPr lang="pl-PL" dirty="0" smtClean="0"/>
              <a:t>: for </a:t>
            </a:r>
            <a:r>
              <a:rPr lang="pl-PL" dirty="0" err="1" smtClean="0"/>
              <a:t>many</a:t>
            </a:r>
            <a:r>
              <a:rPr lang="pl-PL" dirty="0" smtClean="0"/>
              <a:t> </a:t>
            </a:r>
            <a:r>
              <a:rPr lang="pl-PL" dirty="0" err="1" smtClean="0"/>
              <a:t>db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systems</a:t>
            </a:r>
            <a:r>
              <a:rPr lang="pl-PL" baseline="0" dirty="0" smtClean="0"/>
              <a:t> in </a:t>
            </a:r>
            <a:r>
              <a:rPr lang="pl-PL" baseline="0" dirty="0" err="1" smtClean="0"/>
              <a:t>production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imposible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justify</a:t>
            </a:r>
            <a:r>
              <a:rPr lang="pl-PL" baseline="0" dirty="0" smtClean="0"/>
              <a:t> a </a:t>
            </a:r>
            <a:r>
              <a:rPr lang="pl-PL" baseline="0" dirty="0" err="1" smtClean="0"/>
              <a:t>change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without</a:t>
            </a:r>
            <a:r>
              <a:rPr lang="pl-PL" baseline="0" dirty="0" smtClean="0"/>
              <a:t> a </a:t>
            </a:r>
            <a:r>
              <a:rPr lang="pl-PL" baseline="0" dirty="0" err="1" smtClean="0"/>
              <a:t>rollback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strategy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65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features are scheduled to be removed in a future release of SQL Server. Deprecated features should not be used in new applications.</a:t>
            </a:r>
          </a:p>
          <a:p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Compatibility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90 in 2014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changes might break applications, scripts, or functionalities that are based on earlier versions of SQL Server.</a:t>
            </a:r>
          </a:p>
          <a:p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PIVOT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CTE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 TABLE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DMVs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catalog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collations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Xquery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in 2005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UTC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mapped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2008+</a:t>
            </a:r>
          </a:p>
          <a:p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flag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changes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changes affect how features work or interact in SQL Server 2014 as compared to earlier versions of SQL Server.</a:t>
            </a:r>
          </a:p>
          <a:p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verify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Scripting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agent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string (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4020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97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49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51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Sp_WhoIsActive</a:t>
            </a:r>
            <a:endParaRPr lang="pl-PL" dirty="0" smtClean="0"/>
          </a:p>
          <a:p>
            <a:r>
              <a:rPr lang="pl-PL" dirty="0" err="1" smtClean="0"/>
              <a:t>Login_sync</a:t>
            </a:r>
            <a:r>
              <a:rPr lang="pl-PL" dirty="0" smtClean="0"/>
              <a:t> </a:t>
            </a:r>
            <a:r>
              <a:rPr lang="pl-PL" dirty="0" err="1" smtClean="0"/>
              <a:t>script</a:t>
            </a:r>
            <a:endParaRPr lang="pl-PL" dirty="0" smtClean="0"/>
          </a:p>
          <a:p>
            <a:r>
              <a:rPr lang="pl-PL" dirty="0" smtClean="0"/>
              <a:t>Ola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Hallengreen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maintenance</a:t>
            </a:r>
            <a:r>
              <a:rPr lang="pl-PL" baseline="0" dirty="0" smtClean="0"/>
              <a:t> scripts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25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53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Polis</a:t>
            </a:r>
            <a:r>
              <a:rPr lang="pl-PL" noProof="0" dirty="0" smtClean="0"/>
              <a:t>h</a:t>
            </a:r>
            <a:r>
              <a:rPr lang="en-US" noProof="0" dirty="0" smtClean="0"/>
              <a:t> SQL Server User Group</a:t>
            </a:r>
            <a:endParaRPr lang="en-US" noProof="0" dirty="0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00" y="70846"/>
            <a:ext cx="1298195" cy="130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Obraz 9" descr="Untitled-1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86446" y="214290"/>
            <a:ext cx="3249113" cy="78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4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635" y="6673686"/>
            <a:ext cx="495344" cy="194684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34634" y="1816516"/>
            <a:ext cx="8229600" cy="4201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>
                <a:solidFill>
                  <a:srgbClr val="0084CC"/>
                </a:solidFill>
                <a:latin typeface="+mn-lt"/>
              </a:defRPr>
            </a:lvl1pPr>
            <a:lvl2pPr marL="342892" indent="-342892">
              <a:buClr>
                <a:schemeClr val="accent4"/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638159" indent="-342892">
              <a:buClr>
                <a:schemeClr val="accent4"/>
              </a:buClr>
              <a:buFont typeface="Arial"/>
              <a:buChar char="•"/>
              <a:defRPr sz="1800" b="0">
                <a:solidFill>
                  <a:srgbClr val="0084CC"/>
                </a:solidFill>
                <a:latin typeface="+mn-lt"/>
              </a:defRPr>
            </a:lvl3pPr>
            <a:lvl4pPr marL="922315" indent="-342892">
              <a:buClr>
                <a:schemeClr val="accent4"/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1189008" indent="-342892">
              <a:buClr>
                <a:schemeClr val="accent4"/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295268" lvl="2" indent="-295268">
              <a:buNone/>
            </a:pPr>
            <a:r>
              <a:rPr lang="en-US" sz="2400" dirty="0" smtClean="0">
                <a:solidFill>
                  <a:schemeClr val="accent4"/>
                </a:solidFill>
              </a:rPr>
              <a:t>Heading One Style </a:t>
            </a:r>
          </a:p>
          <a:p>
            <a:pPr marL="295268" lvl="2" indent="-295268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Body content, 18pt Segoe UI (gray)</a:t>
            </a:r>
          </a:p>
          <a:p>
            <a:pPr marL="295268" lvl="2" indent="-295268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95268" lvl="2" indent="-295268"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Heading Two Style</a:t>
            </a:r>
          </a:p>
          <a:p>
            <a:pPr marL="295268" lvl="2" indent="-295268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Body content, 18pt Segoe UI (gray)</a:t>
            </a:r>
          </a:p>
          <a:p>
            <a:pPr marL="295268" lvl="2" indent="-295268">
              <a:buNone/>
            </a:pPr>
            <a:endParaRPr lang="en-US" sz="2000" dirty="0" smtClean="0">
              <a:solidFill>
                <a:schemeClr val="accent3"/>
              </a:solidFill>
            </a:endParaRPr>
          </a:p>
          <a:p>
            <a:pPr marL="295268" lvl="2" indent="-295268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HEADING THREE STYLE</a:t>
            </a:r>
          </a:p>
          <a:p>
            <a:pPr marL="295268" lvl="2" indent="-295268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Body content, 18pt Segoe UI (gray)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0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552700" y="6400800"/>
            <a:ext cx="40386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SQLDay</a:t>
            </a:r>
            <a:r>
              <a:rPr kumimoji="0" lang="pl-PL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0" y="6684264"/>
            <a:ext cx="40386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pic>
        <p:nvPicPr>
          <p:cNvPr id="13" name="Obraz 21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8" y="6448426"/>
            <a:ext cx="410400" cy="409575"/>
          </a:xfrm>
          <a:prstGeom prst="rect">
            <a:avLst/>
          </a:prstGeom>
        </p:spPr>
      </p:pic>
      <p:pic>
        <p:nvPicPr>
          <p:cNvPr id="14" name="Picture 2" descr="F:\!My Stuff!\PLSSUG\SQLDay Lite 2013\logo_SQLDay_Generic_Transparent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566" y="6408000"/>
            <a:ext cx="1604434" cy="3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ichal.sadowski@plssug.org.pl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bit.ly/SQLDay2015-Upgrad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michal.sadowski@plssug.org.pl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lifecycl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7143768" y="1643050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Media Partners</a:t>
            </a:r>
            <a:endParaRPr lang="pl-PL" sz="1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Obraz 5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40" y="1500174"/>
            <a:ext cx="6350812" cy="4674404"/>
          </a:xfrm>
          <a:prstGeom prst="rect">
            <a:avLst/>
          </a:prstGeom>
        </p:spPr>
      </p:pic>
      <p:pic>
        <p:nvPicPr>
          <p:cNvPr id="7" name="Obraz 6" descr="sqldaymapabeztl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454" y="2000240"/>
            <a:ext cx="2085839" cy="342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Side</a:t>
            </a:r>
            <a:r>
              <a:rPr lang="pl-PL" dirty="0"/>
              <a:t>-by-</a:t>
            </a:r>
            <a:r>
              <a:rPr lang="pl-PL" dirty="0" err="1"/>
              <a:t>side</a:t>
            </a:r>
            <a:r>
              <a:rPr lang="pl-PL" dirty="0"/>
              <a:t> </a:t>
            </a:r>
            <a:r>
              <a:rPr lang="pl-PL" dirty="0" err="1" smtClean="0"/>
              <a:t>upgrade</a:t>
            </a:r>
            <a:r>
              <a:rPr lang="pl-PL" dirty="0" smtClean="0"/>
              <a:t> on the same </a:t>
            </a:r>
            <a:r>
              <a:rPr lang="pl-PL" dirty="0" err="1" smtClean="0"/>
              <a:t>server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29000" y="2971800"/>
            <a:ext cx="1371600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875" y="2362200"/>
            <a:ext cx="913950" cy="12436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775" y="2362200"/>
            <a:ext cx="913950" cy="124362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410150" y="3886200"/>
            <a:ext cx="2057400" cy="892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SQL Server 2005/</a:t>
            </a:r>
          </a:p>
          <a:p>
            <a:pPr algn="ctr"/>
            <a:r>
              <a:rPr lang="pl-PL" dirty="0"/>
              <a:t>2008/2008R2/</a:t>
            </a:r>
          </a:p>
          <a:p>
            <a:pPr algn="ctr"/>
            <a:r>
              <a:rPr lang="pl-PL" dirty="0"/>
              <a:t>2012 </a:t>
            </a:r>
            <a:r>
              <a:rPr lang="pl-PL" dirty="0" err="1"/>
              <a:t>instance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4895625" y="3886200"/>
            <a:ext cx="1790250" cy="63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New SQL </a:t>
            </a:r>
            <a:r>
              <a:rPr lang="pl-PL" dirty="0"/>
              <a:t>Server </a:t>
            </a:r>
            <a:r>
              <a:rPr lang="pl-PL" dirty="0" smtClean="0"/>
              <a:t>2014 </a:t>
            </a:r>
            <a:r>
              <a:rPr lang="pl-PL" dirty="0" err="1" smtClean="0"/>
              <a:t>instance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6685874" y="1885646"/>
            <a:ext cx="1924725" cy="1086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SQL Server 2005/</a:t>
            </a:r>
          </a:p>
          <a:p>
            <a:pPr algn="ctr"/>
            <a:r>
              <a:rPr lang="pl-PL" dirty="0"/>
              <a:t>2008/2008R2/</a:t>
            </a:r>
          </a:p>
          <a:p>
            <a:pPr algn="ctr"/>
            <a:r>
              <a:rPr lang="pl-PL" dirty="0"/>
              <a:t>2012 </a:t>
            </a:r>
            <a:r>
              <a:rPr lang="pl-PL" dirty="0" err="1" smtClean="0"/>
              <a:t>instance</a:t>
            </a:r>
            <a:r>
              <a:rPr lang="pl-PL" dirty="0" smtClean="0"/>
              <a:t> (</a:t>
            </a:r>
            <a:r>
              <a:rPr lang="pl-PL" dirty="0" err="1" smtClean="0"/>
              <a:t>unchanged</a:t>
            </a:r>
            <a:r>
              <a:rPr lang="pl-PL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06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Side</a:t>
            </a:r>
            <a:r>
              <a:rPr lang="pl-PL" dirty="0"/>
              <a:t>-by-</a:t>
            </a:r>
            <a:r>
              <a:rPr lang="pl-PL" dirty="0" err="1"/>
              <a:t>side</a:t>
            </a:r>
            <a:r>
              <a:rPr lang="pl-PL" dirty="0"/>
              <a:t> </a:t>
            </a:r>
            <a:r>
              <a:rPr lang="pl-PL" dirty="0" err="1"/>
              <a:t>upgrade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76600" y="2362200"/>
            <a:ext cx="1828800" cy="40542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875" y="2362200"/>
            <a:ext cx="913950" cy="12436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775" y="3727050"/>
            <a:ext cx="913950" cy="124362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410150" y="3886200"/>
            <a:ext cx="2057400" cy="892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SQL Server 2005/</a:t>
            </a:r>
          </a:p>
          <a:p>
            <a:pPr algn="ctr"/>
            <a:r>
              <a:rPr lang="pl-PL" dirty="0"/>
              <a:t>2008/2008R2/</a:t>
            </a:r>
          </a:p>
          <a:p>
            <a:pPr algn="ctr"/>
            <a:r>
              <a:rPr lang="pl-PL" dirty="0"/>
              <a:t>2012 </a:t>
            </a:r>
            <a:r>
              <a:rPr lang="pl-PL" dirty="0" err="1"/>
              <a:t>instance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6553200" y="4024416"/>
            <a:ext cx="1867350" cy="616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New SQL </a:t>
            </a:r>
            <a:r>
              <a:rPr lang="pl-PL" dirty="0"/>
              <a:t>Server </a:t>
            </a:r>
            <a:r>
              <a:rPr lang="pl-PL" dirty="0" smtClean="0"/>
              <a:t>2014 </a:t>
            </a:r>
            <a:r>
              <a:rPr lang="pl-PL" dirty="0" err="1" smtClean="0"/>
              <a:t>instance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775" y="1524000"/>
            <a:ext cx="913950" cy="124362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420075" y="1734250"/>
            <a:ext cx="2133600" cy="823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Old</a:t>
            </a:r>
            <a:r>
              <a:rPr lang="pl-PL" dirty="0" smtClean="0"/>
              <a:t> </a:t>
            </a:r>
            <a:r>
              <a:rPr lang="pl-PL" dirty="0" err="1" smtClean="0"/>
              <a:t>instance</a:t>
            </a:r>
            <a:r>
              <a:rPr lang="pl-PL" dirty="0" smtClean="0"/>
              <a:t> of SQL Server </a:t>
            </a:r>
            <a:r>
              <a:rPr lang="pl-PL" dirty="0" err="1" smtClean="0"/>
              <a:t>remains</a:t>
            </a:r>
            <a:r>
              <a:rPr lang="pl-PL" dirty="0" smtClean="0"/>
              <a:t> </a:t>
            </a:r>
            <a:r>
              <a:rPr lang="pl-PL" dirty="0" err="1" smtClean="0"/>
              <a:t>unchanged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76600" y="3200400"/>
            <a:ext cx="1884825" cy="1132191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89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Considerations</a:t>
            </a:r>
            <a:r>
              <a:rPr lang="pl-PL" dirty="0" smtClean="0"/>
              <a:t> for </a:t>
            </a:r>
            <a:r>
              <a:rPr lang="pl-PL" dirty="0" err="1" smtClean="0"/>
              <a:t>choosing</a:t>
            </a:r>
            <a:r>
              <a:rPr lang="pl-PL" dirty="0" smtClean="0"/>
              <a:t>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upgrade</a:t>
            </a:r>
            <a:r>
              <a:rPr lang="pl-PL" dirty="0" smtClean="0"/>
              <a:t> </a:t>
            </a:r>
            <a:r>
              <a:rPr lang="pl-PL" dirty="0" err="1" smtClean="0"/>
              <a:t>strategy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</a:p>
          <a:p>
            <a:r>
              <a:rPr lang="en-US" dirty="0" smtClean="0"/>
              <a:t>Editions</a:t>
            </a:r>
          </a:p>
          <a:p>
            <a:r>
              <a:rPr lang="en-US" dirty="0" smtClean="0"/>
              <a:t>Partial upgrade</a:t>
            </a:r>
          </a:p>
          <a:p>
            <a:r>
              <a:rPr lang="en-US" dirty="0" smtClean="0"/>
              <a:t>Upgrading over time</a:t>
            </a:r>
          </a:p>
          <a:p>
            <a:r>
              <a:rPr lang="en-US" dirty="0" smtClean="0"/>
              <a:t>Effect on application</a:t>
            </a:r>
          </a:p>
          <a:p>
            <a:r>
              <a:rPr lang="en-US" dirty="0" smtClean="0"/>
              <a:t>Availability</a:t>
            </a:r>
          </a:p>
          <a:p>
            <a:r>
              <a:rPr lang="en-US" dirty="0" smtClean="0"/>
              <a:t>Rollback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6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Planning for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upgrade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Backward compatibility</a:t>
            </a:r>
          </a:p>
          <a:p>
            <a:r>
              <a:rPr lang="en-US" dirty="0" smtClean="0"/>
              <a:t>Deprecated Features</a:t>
            </a:r>
          </a:p>
          <a:p>
            <a:r>
              <a:rPr lang="en-US" dirty="0" smtClean="0"/>
              <a:t>Discontinued Features</a:t>
            </a:r>
          </a:p>
          <a:p>
            <a:r>
              <a:rPr lang="en-US" dirty="0" smtClean="0"/>
              <a:t>Breaking Changes</a:t>
            </a:r>
          </a:p>
          <a:p>
            <a:r>
              <a:rPr lang="en-US" dirty="0" smtClean="0"/>
              <a:t>Behavior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3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Possible</a:t>
            </a:r>
            <a:r>
              <a:rPr lang="pl-PL" dirty="0"/>
              <a:t> </a:t>
            </a:r>
            <a:r>
              <a:rPr lang="pl-PL" dirty="0" smtClean="0"/>
              <a:t>version </a:t>
            </a:r>
            <a:r>
              <a:rPr lang="pl-PL" dirty="0" err="1" smtClean="0"/>
              <a:t>upgrade</a:t>
            </a:r>
            <a:r>
              <a:rPr lang="pl-PL" dirty="0" smtClean="0"/>
              <a:t> </a:t>
            </a:r>
            <a:r>
              <a:rPr lang="pl-PL" dirty="0" err="1"/>
              <a:t>paths</a:t>
            </a:r>
            <a:endParaRPr lang="pl-PL" dirty="0"/>
          </a:p>
        </p:txBody>
      </p:sp>
      <p:sp>
        <p:nvSpPr>
          <p:cNvPr id="3" name="Rounded Rectangle 2"/>
          <p:cNvSpPr/>
          <p:nvPr/>
        </p:nvSpPr>
        <p:spPr>
          <a:xfrm>
            <a:off x="457200" y="2438400"/>
            <a:ext cx="1463040" cy="36896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SQL 2000 SP4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68767" y="2879015"/>
            <a:ext cx="1463040" cy="36896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SQL 2005 SP4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865120" y="3462377"/>
            <a:ext cx="1463040" cy="36896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SQL 2008 </a:t>
            </a:r>
            <a:r>
              <a:rPr lang="en-GB" sz="1400" dirty="0" smtClean="0"/>
              <a:t>SP</a:t>
            </a:r>
            <a:r>
              <a:rPr lang="pl-PL" sz="1400" dirty="0" smtClean="0"/>
              <a:t>3</a:t>
            </a:r>
            <a:endParaRPr lang="en-GB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2865120" y="4045739"/>
            <a:ext cx="1463040" cy="36896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SQL 2008R2 </a:t>
            </a:r>
            <a:r>
              <a:rPr lang="en-GB" sz="1400" dirty="0" smtClean="0"/>
              <a:t>SP</a:t>
            </a:r>
            <a:r>
              <a:rPr lang="pl-PL" sz="1400" dirty="0"/>
              <a:t>2</a:t>
            </a:r>
            <a:endParaRPr lang="en-GB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4328160" y="4626408"/>
            <a:ext cx="1463040" cy="36896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SQL 2012 SP1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198864" y="2438400"/>
            <a:ext cx="1463040" cy="36896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SQL 2014</a:t>
            </a:r>
          </a:p>
        </p:txBody>
      </p:sp>
      <p:cxnSp>
        <p:nvCxnSpPr>
          <p:cNvPr id="18" name="Straight Arrow Connector 17"/>
          <p:cNvCxnSpPr>
            <a:stCxn id="3" idx="3"/>
            <a:endCxn id="5" idx="1"/>
          </p:cNvCxnSpPr>
          <p:nvPr/>
        </p:nvCxnSpPr>
        <p:spPr>
          <a:xfrm>
            <a:off x="1920240" y="2622884"/>
            <a:ext cx="948527" cy="440615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3"/>
            <a:endCxn id="6" idx="1"/>
          </p:cNvCxnSpPr>
          <p:nvPr/>
        </p:nvCxnSpPr>
        <p:spPr>
          <a:xfrm>
            <a:off x="1920240" y="2622884"/>
            <a:ext cx="944880" cy="1023977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3"/>
            <a:endCxn id="7" idx="1"/>
          </p:cNvCxnSpPr>
          <p:nvPr/>
        </p:nvCxnSpPr>
        <p:spPr>
          <a:xfrm>
            <a:off x="1920240" y="2622884"/>
            <a:ext cx="944880" cy="1607339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9" idx="1"/>
          </p:cNvCxnSpPr>
          <p:nvPr/>
        </p:nvCxnSpPr>
        <p:spPr>
          <a:xfrm flipV="1">
            <a:off x="4331807" y="2622884"/>
            <a:ext cx="2867057" cy="440615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9" idx="1"/>
          </p:cNvCxnSpPr>
          <p:nvPr/>
        </p:nvCxnSpPr>
        <p:spPr>
          <a:xfrm flipV="1">
            <a:off x="4328160" y="2622884"/>
            <a:ext cx="2870704" cy="1023977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3"/>
            <a:endCxn id="9" idx="1"/>
          </p:cNvCxnSpPr>
          <p:nvPr/>
        </p:nvCxnSpPr>
        <p:spPr>
          <a:xfrm flipV="1">
            <a:off x="4328160" y="2622884"/>
            <a:ext cx="2870704" cy="1607339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3"/>
            <a:endCxn id="9" idx="1"/>
          </p:cNvCxnSpPr>
          <p:nvPr/>
        </p:nvCxnSpPr>
        <p:spPr>
          <a:xfrm>
            <a:off x="1920240" y="2622884"/>
            <a:ext cx="5278624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9" idx="1"/>
          </p:cNvCxnSpPr>
          <p:nvPr/>
        </p:nvCxnSpPr>
        <p:spPr>
          <a:xfrm flipV="1">
            <a:off x="5791200" y="2622884"/>
            <a:ext cx="1407664" cy="218800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ultiply 27"/>
          <p:cNvSpPr/>
          <p:nvPr/>
        </p:nvSpPr>
        <p:spPr>
          <a:xfrm>
            <a:off x="4114338" y="2216641"/>
            <a:ext cx="368968" cy="77260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84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Possible</a:t>
            </a:r>
            <a:r>
              <a:rPr lang="pl-PL" dirty="0"/>
              <a:t> </a:t>
            </a:r>
            <a:r>
              <a:rPr lang="pl-PL" dirty="0" err="1" smtClean="0"/>
              <a:t>edition</a:t>
            </a:r>
            <a:r>
              <a:rPr lang="pl-PL" dirty="0" smtClean="0"/>
              <a:t> </a:t>
            </a:r>
            <a:r>
              <a:rPr lang="pl-PL" dirty="0" err="1" smtClean="0"/>
              <a:t>upgrade</a:t>
            </a:r>
            <a:r>
              <a:rPr lang="pl-PL" dirty="0" smtClean="0"/>
              <a:t> </a:t>
            </a:r>
            <a:r>
              <a:rPr lang="pl-PL" dirty="0" err="1"/>
              <a:t>paths</a:t>
            </a:r>
            <a:endParaRPr lang="pl-PL" dirty="0"/>
          </a:p>
        </p:txBody>
      </p:sp>
      <p:sp>
        <p:nvSpPr>
          <p:cNvPr id="3" name="Rounded Rectangle 2"/>
          <p:cNvSpPr/>
          <p:nvPr/>
        </p:nvSpPr>
        <p:spPr>
          <a:xfrm>
            <a:off x="609600" y="1839088"/>
            <a:ext cx="1828800" cy="36896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Express</a:t>
            </a:r>
            <a:endParaRPr lang="en-GB" sz="1400" dirty="0"/>
          </a:p>
        </p:txBody>
      </p:sp>
      <p:cxnSp>
        <p:nvCxnSpPr>
          <p:cNvPr id="22" name="Straight Arrow Connector 21"/>
          <p:cNvCxnSpPr>
            <a:stCxn id="3" idx="3"/>
            <a:endCxn id="50" idx="1"/>
          </p:cNvCxnSpPr>
          <p:nvPr/>
        </p:nvCxnSpPr>
        <p:spPr>
          <a:xfrm>
            <a:off x="2438400" y="2023572"/>
            <a:ext cx="4419600" cy="575714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09600" y="2314415"/>
            <a:ext cx="1828800" cy="36896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Workgroup</a:t>
            </a:r>
            <a:endParaRPr lang="en-GB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612550" y="2789742"/>
            <a:ext cx="1828800" cy="36896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Web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11075" y="3740396"/>
            <a:ext cx="1828800" cy="36896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Standard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11075" y="4215723"/>
            <a:ext cx="1828800" cy="36896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Business Intelligence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28400" y="5166377"/>
            <a:ext cx="1828800" cy="36896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/>
              <a:t>Developer</a:t>
            </a:r>
            <a:endParaRPr lang="en-GB" sz="1400" dirty="0"/>
          </a:p>
        </p:txBody>
      </p:sp>
      <p:sp>
        <p:nvSpPr>
          <p:cNvPr id="47" name="Rounded Rectangle 46"/>
          <p:cNvSpPr/>
          <p:nvPr/>
        </p:nvSpPr>
        <p:spPr>
          <a:xfrm>
            <a:off x="628400" y="5641704"/>
            <a:ext cx="1828800" cy="36896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/>
              <a:t>Enterprise</a:t>
            </a:r>
            <a:endParaRPr lang="en-GB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6858000" y="2414802"/>
            <a:ext cx="1828800" cy="36896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Express</a:t>
            </a:r>
            <a:endParaRPr lang="en-GB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6843369" y="2871080"/>
            <a:ext cx="1828800" cy="36896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Web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6840419" y="3329685"/>
            <a:ext cx="1828800" cy="36896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Standard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858000" y="3788289"/>
            <a:ext cx="1828800" cy="36896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Business Intelligence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6858000" y="4249223"/>
            <a:ext cx="1828800" cy="36896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/>
              <a:t>Developer</a:t>
            </a:r>
            <a:endParaRPr lang="en-GB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6858000" y="4705498"/>
            <a:ext cx="1828800" cy="36896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/>
              <a:t>Enterprise</a:t>
            </a:r>
            <a:endParaRPr lang="en-GB" sz="1400" dirty="0"/>
          </a:p>
        </p:txBody>
      </p:sp>
      <p:cxnSp>
        <p:nvCxnSpPr>
          <p:cNvPr id="56" name="Straight Arrow Connector 55"/>
          <p:cNvCxnSpPr>
            <a:stCxn id="3" idx="3"/>
            <a:endCxn id="51" idx="1"/>
          </p:cNvCxnSpPr>
          <p:nvPr/>
        </p:nvCxnSpPr>
        <p:spPr>
          <a:xfrm>
            <a:off x="2438400" y="2023572"/>
            <a:ext cx="4404969" cy="1031992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" idx="3"/>
            <a:endCxn id="52" idx="1"/>
          </p:cNvCxnSpPr>
          <p:nvPr/>
        </p:nvCxnSpPr>
        <p:spPr>
          <a:xfrm>
            <a:off x="2438400" y="2023572"/>
            <a:ext cx="4402019" cy="1490597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" idx="3"/>
            <a:endCxn id="53" idx="1"/>
          </p:cNvCxnSpPr>
          <p:nvPr/>
        </p:nvCxnSpPr>
        <p:spPr>
          <a:xfrm>
            <a:off x="2438400" y="2023572"/>
            <a:ext cx="4419600" cy="1949201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" idx="3"/>
            <a:endCxn id="55" idx="1"/>
          </p:cNvCxnSpPr>
          <p:nvPr/>
        </p:nvCxnSpPr>
        <p:spPr>
          <a:xfrm>
            <a:off x="2438400" y="2023572"/>
            <a:ext cx="4419600" cy="286641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3" idx="3"/>
            <a:endCxn id="51" idx="1"/>
          </p:cNvCxnSpPr>
          <p:nvPr/>
        </p:nvCxnSpPr>
        <p:spPr>
          <a:xfrm>
            <a:off x="2438400" y="2498899"/>
            <a:ext cx="4404969" cy="556665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3" idx="3"/>
            <a:endCxn id="52" idx="1"/>
          </p:cNvCxnSpPr>
          <p:nvPr/>
        </p:nvCxnSpPr>
        <p:spPr>
          <a:xfrm>
            <a:off x="2438400" y="2498899"/>
            <a:ext cx="4402019" cy="101527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3" idx="3"/>
            <a:endCxn id="53" idx="1"/>
          </p:cNvCxnSpPr>
          <p:nvPr/>
        </p:nvCxnSpPr>
        <p:spPr>
          <a:xfrm>
            <a:off x="2438400" y="2498899"/>
            <a:ext cx="4419600" cy="1473874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3" idx="3"/>
            <a:endCxn id="55" idx="1"/>
          </p:cNvCxnSpPr>
          <p:nvPr/>
        </p:nvCxnSpPr>
        <p:spPr>
          <a:xfrm>
            <a:off x="2438400" y="2498899"/>
            <a:ext cx="4419600" cy="2391083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0" idx="3"/>
            <a:endCxn id="51" idx="1"/>
          </p:cNvCxnSpPr>
          <p:nvPr/>
        </p:nvCxnSpPr>
        <p:spPr>
          <a:xfrm>
            <a:off x="2441350" y="2974226"/>
            <a:ext cx="4402019" cy="8133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0" idx="3"/>
            <a:endCxn id="52" idx="1"/>
          </p:cNvCxnSpPr>
          <p:nvPr/>
        </p:nvCxnSpPr>
        <p:spPr>
          <a:xfrm>
            <a:off x="2441350" y="2974226"/>
            <a:ext cx="4399069" cy="539943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30" idx="3"/>
            <a:endCxn id="53" idx="1"/>
          </p:cNvCxnSpPr>
          <p:nvPr/>
        </p:nvCxnSpPr>
        <p:spPr>
          <a:xfrm>
            <a:off x="2441350" y="2974226"/>
            <a:ext cx="4416650" cy="998547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0" idx="3"/>
            <a:endCxn id="55" idx="1"/>
          </p:cNvCxnSpPr>
          <p:nvPr/>
        </p:nvCxnSpPr>
        <p:spPr>
          <a:xfrm>
            <a:off x="2441350" y="2974226"/>
            <a:ext cx="4416650" cy="1915756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35" idx="3"/>
            <a:endCxn id="52" idx="1"/>
          </p:cNvCxnSpPr>
          <p:nvPr/>
        </p:nvCxnSpPr>
        <p:spPr>
          <a:xfrm flipV="1">
            <a:off x="2439875" y="3514169"/>
            <a:ext cx="4400544" cy="410711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5" idx="3"/>
            <a:endCxn id="53" idx="1"/>
          </p:cNvCxnSpPr>
          <p:nvPr/>
        </p:nvCxnSpPr>
        <p:spPr>
          <a:xfrm>
            <a:off x="2439875" y="3924880"/>
            <a:ext cx="4418125" cy="47893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35" idx="3"/>
            <a:endCxn id="55" idx="1"/>
          </p:cNvCxnSpPr>
          <p:nvPr/>
        </p:nvCxnSpPr>
        <p:spPr>
          <a:xfrm>
            <a:off x="2439875" y="3924880"/>
            <a:ext cx="4418125" cy="965102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38" idx="3"/>
            <a:endCxn id="53" idx="1"/>
          </p:cNvCxnSpPr>
          <p:nvPr/>
        </p:nvCxnSpPr>
        <p:spPr>
          <a:xfrm flipV="1">
            <a:off x="2439875" y="3972773"/>
            <a:ext cx="4418125" cy="427434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38" idx="3"/>
            <a:endCxn id="55" idx="1"/>
          </p:cNvCxnSpPr>
          <p:nvPr/>
        </p:nvCxnSpPr>
        <p:spPr>
          <a:xfrm>
            <a:off x="2439875" y="4400207"/>
            <a:ext cx="4418125" cy="489775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41" idx="3"/>
            <a:endCxn id="54" idx="1"/>
          </p:cNvCxnSpPr>
          <p:nvPr/>
        </p:nvCxnSpPr>
        <p:spPr>
          <a:xfrm flipV="1">
            <a:off x="2457200" y="4433707"/>
            <a:ext cx="4400800" cy="917154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47" idx="3"/>
            <a:endCxn id="55" idx="1"/>
          </p:cNvCxnSpPr>
          <p:nvPr/>
        </p:nvCxnSpPr>
        <p:spPr>
          <a:xfrm flipV="1">
            <a:off x="2457200" y="4889982"/>
            <a:ext cx="4400800" cy="936206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47" idx="3"/>
            <a:endCxn id="53" idx="1"/>
          </p:cNvCxnSpPr>
          <p:nvPr/>
        </p:nvCxnSpPr>
        <p:spPr>
          <a:xfrm flipV="1">
            <a:off x="2457200" y="3972773"/>
            <a:ext cx="4400800" cy="1853415"/>
          </a:xfrm>
          <a:prstGeom prst="straightConnector1">
            <a:avLst/>
          </a:prstGeom>
          <a:ln w="60325">
            <a:solidFill>
              <a:srgbClr val="4A7E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/>
          <p:cNvSpPr/>
          <p:nvPr/>
        </p:nvSpPr>
        <p:spPr>
          <a:xfrm>
            <a:off x="604625" y="3265069"/>
            <a:ext cx="1828800" cy="36896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Small Business</a:t>
            </a:r>
            <a:endParaRPr lang="en-GB" sz="1400" dirty="0"/>
          </a:p>
        </p:txBody>
      </p:sp>
      <p:sp>
        <p:nvSpPr>
          <p:cNvPr id="145" name="Rounded Rectangle 144"/>
          <p:cNvSpPr/>
          <p:nvPr/>
        </p:nvSpPr>
        <p:spPr>
          <a:xfrm>
            <a:off x="611075" y="4691050"/>
            <a:ext cx="1828800" cy="36896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Datacenter</a:t>
            </a:r>
          </a:p>
        </p:txBody>
      </p:sp>
      <p:cxnSp>
        <p:nvCxnSpPr>
          <p:cNvPr id="167" name="Straight Arrow Connector 166"/>
          <p:cNvCxnSpPr>
            <a:stCxn id="144" idx="3"/>
            <a:endCxn id="52" idx="1"/>
          </p:cNvCxnSpPr>
          <p:nvPr/>
        </p:nvCxnSpPr>
        <p:spPr>
          <a:xfrm>
            <a:off x="2433425" y="3449553"/>
            <a:ext cx="4406994" cy="64616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45" idx="3"/>
            <a:endCxn id="53" idx="1"/>
          </p:cNvCxnSpPr>
          <p:nvPr/>
        </p:nvCxnSpPr>
        <p:spPr>
          <a:xfrm flipV="1">
            <a:off x="2439875" y="3972773"/>
            <a:ext cx="4418125" cy="902761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45" idx="3"/>
            <a:endCxn id="55" idx="1"/>
          </p:cNvCxnSpPr>
          <p:nvPr/>
        </p:nvCxnSpPr>
        <p:spPr>
          <a:xfrm>
            <a:off x="2439875" y="4875534"/>
            <a:ext cx="4418125" cy="1444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6896100" y="196861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SQL Server 2014</a:t>
            </a:r>
            <a:endParaRPr lang="en-GB" dirty="0"/>
          </a:p>
        </p:txBody>
      </p:sp>
      <p:sp>
        <p:nvSpPr>
          <p:cNvPr id="177" name="TextBox 176"/>
          <p:cNvSpPr txBox="1"/>
          <p:nvPr/>
        </p:nvSpPr>
        <p:spPr>
          <a:xfrm>
            <a:off x="304678" y="1403008"/>
            <a:ext cx="247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SQL Server 2005 - 2012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854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SQL Server 2014 Upgrade Advisor</a:t>
            </a:r>
          </a:p>
          <a:p>
            <a:r>
              <a:rPr lang="en-US" dirty="0" smtClean="0"/>
              <a:t>Best Practices Analyzer for SQL Server </a:t>
            </a:r>
          </a:p>
          <a:p>
            <a:r>
              <a:rPr lang="en-US" dirty="0" smtClean="0"/>
              <a:t>SQL Server 2014 Setup: System Configuration Checker</a:t>
            </a:r>
          </a:p>
          <a:p>
            <a:r>
              <a:rPr lang="en-US" dirty="0" smtClean="0"/>
              <a:t>Upgrade Assistant for SQL Server 2012 (UAFS) plays together with Distributed Replay</a:t>
            </a:r>
          </a:p>
          <a:p>
            <a:r>
              <a:rPr lang="en-US" dirty="0" err="1" smtClean="0"/>
              <a:t>RMLUtils</a:t>
            </a:r>
            <a:endParaRPr lang="en-US" dirty="0" smtClean="0"/>
          </a:p>
          <a:p>
            <a:r>
              <a:rPr lang="en-US" dirty="0" smtClean="0"/>
              <a:t>SQL Server Profiler/Extended Events</a:t>
            </a:r>
          </a:p>
          <a:p>
            <a:r>
              <a:rPr lang="en-US" dirty="0" smtClean="0"/>
              <a:t>System Monitor – SQL Server: Deprecated Features Object</a:t>
            </a:r>
          </a:p>
          <a:p>
            <a:r>
              <a:rPr lang="en-US" dirty="0" smtClean="0"/>
              <a:t>Custom scripts*</a:t>
            </a:r>
          </a:p>
        </p:txBody>
      </p:sp>
    </p:spTree>
    <p:extLst>
      <p:ext uri="{BB962C8B-B14F-4D97-AF65-F5344CB8AC3E}">
        <p14:creationId xmlns:p14="http://schemas.microsoft.com/office/powerpoint/2010/main" val="417203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Rounded Rectangle 2"/>
          <p:cNvSpPr/>
          <p:nvPr/>
        </p:nvSpPr>
        <p:spPr>
          <a:xfrm>
            <a:off x="458650" y="4724400"/>
            <a:ext cx="1463040" cy="36896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SQL 2000 SP4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841930" y="4724400"/>
            <a:ext cx="1463040" cy="36896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SQL 2005 SP4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200314" y="4724400"/>
            <a:ext cx="1463040" cy="36896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SQL 2014</a:t>
            </a:r>
          </a:p>
        </p:txBody>
      </p:sp>
      <p:cxnSp>
        <p:nvCxnSpPr>
          <p:cNvPr id="18" name="Straight Arrow Connector 17"/>
          <p:cNvCxnSpPr>
            <a:stCxn id="3" idx="3"/>
            <a:endCxn id="5" idx="1"/>
          </p:cNvCxnSpPr>
          <p:nvPr/>
        </p:nvCxnSpPr>
        <p:spPr>
          <a:xfrm>
            <a:off x="1921690" y="4908884"/>
            <a:ext cx="1920240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9" idx="1"/>
          </p:cNvCxnSpPr>
          <p:nvPr/>
        </p:nvCxnSpPr>
        <p:spPr>
          <a:xfrm>
            <a:off x="5304970" y="4908884"/>
            <a:ext cx="1895344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91441" y="3429000"/>
            <a:ext cx="1194558" cy="1131332"/>
            <a:chOff x="591441" y="3429000"/>
            <a:chExt cx="1194558" cy="1131332"/>
          </a:xfrm>
        </p:grpSpPr>
        <p:sp>
          <p:nvSpPr>
            <p:cNvPr id="12" name="Can 11"/>
            <p:cNvSpPr/>
            <p:nvPr/>
          </p:nvSpPr>
          <p:spPr>
            <a:xfrm>
              <a:off x="838200" y="3429000"/>
              <a:ext cx="609600" cy="6858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1441" y="4191000"/>
              <a:ext cx="1194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err="1" smtClean="0"/>
                <a:t>Northwind</a:t>
              </a:r>
              <a:endParaRPr lang="en-GB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74721" y="3432476"/>
            <a:ext cx="1194558" cy="1131332"/>
            <a:chOff x="591441" y="3429000"/>
            <a:chExt cx="1194558" cy="1131332"/>
          </a:xfrm>
        </p:grpSpPr>
        <p:sp>
          <p:nvSpPr>
            <p:cNvPr id="29" name="Can 28"/>
            <p:cNvSpPr/>
            <p:nvPr/>
          </p:nvSpPr>
          <p:spPr>
            <a:xfrm>
              <a:off x="838200" y="3429000"/>
              <a:ext cx="609600" cy="6858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1441" y="4191000"/>
              <a:ext cx="1194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err="1" smtClean="0"/>
                <a:t>Northwind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0510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L 0.36997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36667 0.0018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 smtClean="0"/>
              <a:t>DEMO #2</a:t>
            </a:r>
            <a:br>
              <a:rPr lang="pl-PL" sz="4000" dirty="0" smtClean="0"/>
            </a:br>
            <a:r>
              <a:rPr lang="pl-PL" sz="2400" dirty="0" smtClean="0"/>
              <a:t>Upgrade from SQL Server 2000 to SQL Server 2014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59664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 smtClean="0"/>
              <a:t>DEMO #2</a:t>
            </a:r>
            <a:br>
              <a:rPr lang="pl-PL" sz="4000" dirty="0" smtClean="0"/>
            </a:br>
            <a:r>
              <a:rPr lang="pl-PL" sz="2400" dirty="0" smtClean="0"/>
              <a:t>Using mirroring for </a:t>
            </a:r>
            <a:r>
              <a:rPr lang="pl-PL" sz="2400" dirty="0" err="1" smtClean="0"/>
              <a:t>upgrade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9801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Upgrading</a:t>
            </a:r>
            <a:r>
              <a:rPr lang="pl-PL" dirty="0"/>
              <a:t> to SQL Server 2014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Michał Sadowski</a:t>
            </a:r>
          </a:p>
          <a:p>
            <a:r>
              <a:rPr lang="pl-PL" dirty="0"/>
              <a:t>PLSSUG Kraków</a:t>
            </a:r>
          </a:p>
          <a:p>
            <a:r>
              <a:rPr lang="pl-PL" dirty="0" smtClean="0">
                <a:hlinkClick r:id="rId2"/>
              </a:rPr>
              <a:t>michal.sadowski@plssug.org.pl</a:t>
            </a:r>
            <a:endParaRPr lang="pl-PL" dirty="0" smtClean="0"/>
          </a:p>
          <a:p>
            <a:r>
              <a:rPr lang="pl-PL" dirty="0" smtClean="0"/>
              <a:t>@</a:t>
            </a:r>
            <a:r>
              <a:rPr lang="pl-PL" dirty="0" err="1" smtClean="0"/>
              <a:t>SadowskiMichal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72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 #2</a:t>
            </a:r>
            <a:endParaRPr lang="pl-PL" dirty="0"/>
          </a:p>
        </p:txBody>
      </p:sp>
      <p:sp>
        <p:nvSpPr>
          <p:cNvPr id="5" name="Rounded Rectangle 4"/>
          <p:cNvSpPr/>
          <p:nvPr/>
        </p:nvSpPr>
        <p:spPr>
          <a:xfrm>
            <a:off x="778853" y="1963379"/>
            <a:ext cx="1571170" cy="36896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SQL 2005 SP4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68794" y="1963379"/>
            <a:ext cx="1463040" cy="36896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SQL 2014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5800" y="2819400"/>
            <a:ext cx="1757276" cy="1127856"/>
            <a:chOff x="591441" y="3432476"/>
            <a:chExt cx="1757276" cy="1127856"/>
          </a:xfrm>
        </p:grpSpPr>
        <p:sp>
          <p:nvSpPr>
            <p:cNvPr id="12" name="Can 11"/>
            <p:cNvSpPr/>
            <p:nvPr/>
          </p:nvSpPr>
          <p:spPr>
            <a:xfrm>
              <a:off x="1165279" y="3432476"/>
              <a:ext cx="609600" cy="6858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1441" y="4191000"/>
              <a:ext cx="1757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err="1" smtClean="0"/>
                <a:t>AdventureWorks</a:t>
              </a:r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21676" y="2857500"/>
            <a:ext cx="1757276" cy="1127856"/>
            <a:chOff x="591441" y="3432476"/>
            <a:chExt cx="1757276" cy="112785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7" name="Can 16"/>
            <p:cNvSpPr/>
            <p:nvPr/>
          </p:nvSpPr>
          <p:spPr>
            <a:xfrm>
              <a:off x="1165279" y="3432476"/>
              <a:ext cx="609600" cy="685800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441" y="4191000"/>
              <a:ext cx="17572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l-PL" dirty="0" err="1" smtClean="0"/>
                <a:t>AdventureWorks</a:t>
              </a:r>
              <a:endParaRPr lang="en-GB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2209800" y="3124200"/>
            <a:ext cx="4419600" cy="0"/>
          </a:xfrm>
          <a:prstGeom prst="straightConnector1">
            <a:avLst/>
          </a:prstGeom>
          <a:ln w="603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33800" y="2680637"/>
            <a:ext cx="10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Mirroring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599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Best </a:t>
            </a:r>
            <a:r>
              <a:rPr lang="pl-PL" dirty="0" err="1" smtClean="0"/>
              <a:t>Practises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Take side-by-side (new installation) option if possible</a:t>
            </a:r>
          </a:p>
          <a:p>
            <a:r>
              <a:rPr lang="en-US" dirty="0" smtClean="0"/>
              <a:t>Prepare new instance in advance:</a:t>
            </a:r>
          </a:p>
          <a:p>
            <a:pPr lvl="1"/>
            <a:r>
              <a:rPr lang="en-US" dirty="0" smtClean="0"/>
              <a:t>SQL logins</a:t>
            </a:r>
          </a:p>
          <a:p>
            <a:pPr lvl="1"/>
            <a:r>
              <a:rPr lang="en-US" dirty="0" smtClean="0"/>
              <a:t>SQL jobs</a:t>
            </a:r>
          </a:p>
          <a:p>
            <a:pPr lvl="1"/>
            <a:r>
              <a:rPr lang="en-US" dirty="0" smtClean="0"/>
              <a:t>Extended Events with deprecated features</a:t>
            </a:r>
          </a:p>
          <a:p>
            <a:pPr lvl="1"/>
            <a:r>
              <a:rPr lang="en-US" dirty="0" smtClean="0"/>
              <a:t>Prepare step-by-step migration plan (document) with rough time estimation and rollback description</a:t>
            </a:r>
          </a:p>
          <a:p>
            <a:pPr lvl="1"/>
            <a:r>
              <a:rPr lang="en-US" dirty="0" smtClean="0"/>
              <a:t>Prepare test cases for </a:t>
            </a:r>
            <a:r>
              <a:rPr lang="en-US" dirty="0" err="1" smtClean="0"/>
              <a:t>baselining</a:t>
            </a:r>
            <a:r>
              <a:rPr lang="en-US" dirty="0" smtClean="0"/>
              <a:t> new instance</a:t>
            </a:r>
          </a:p>
          <a:p>
            <a:pPr lvl="1"/>
            <a:r>
              <a:rPr lang="en-US" dirty="0" smtClean="0"/>
              <a:t>Use SQL Server Agent jobs whenever possible to automate all tasks</a:t>
            </a:r>
          </a:p>
          <a:p>
            <a:pPr lvl="1"/>
            <a:r>
              <a:rPr lang="pl-PL" dirty="0" err="1" smtClean="0"/>
              <a:t>Rebuild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indexes</a:t>
            </a:r>
            <a:r>
              <a:rPr lang="pl-PL" dirty="0" smtClean="0"/>
              <a:t> </a:t>
            </a:r>
            <a:r>
              <a:rPr lang="en-US" dirty="0" smtClean="0"/>
              <a:t>after upgrade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1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Document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steps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57" y="1417638"/>
            <a:ext cx="8135485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6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Start preparation early  and plan well</a:t>
            </a:r>
          </a:p>
          <a:p>
            <a:pPr marL="0" indent="0">
              <a:buNone/>
            </a:pPr>
            <a:r>
              <a:rPr lang="en-US" dirty="0" smtClean="0"/>
              <a:t>Be ready for rollback</a:t>
            </a:r>
          </a:p>
          <a:p>
            <a:pPr marL="0" indent="0">
              <a:buNone/>
            </a:pPr>
            <a:r>
              <a:rPr lang="en-US" dirty="0" smtClean="0"/>
              <a:t>Check the timing</a:t>
            </a:r>
          </a:p>
          <a:p>
            <a:pPr marL="0" indent="0">
              <a:buNone/>
            </a:pPr>
            <a:r>
              <a:rPr lang="en-US" dirty="0" smtClean="0"/>
              <a:t>Don’t forget about backups after each major step</a:t>
            </a:r>
          </a:p>
          <a:p>
            <a:pPr marL="0" indent="0">
              <a:buNone/>
            </a:pPr>
            <a:r>
              <a:rPr lang="en-US" dirty="0" smtClean="0"/>
              <a:t>Practice, practice and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5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learn more, go here</a:t>
            </a:r>
            <a:r>
              <a:rPr lang="pl-PL" dirty="0"/>
              <a:t>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416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/>
              <a:t>SQL Server 2014 Upgrade technical guide </a:t>
            </a:r>
            <a:endParaRPr lang="pl-PL" dirty="0" smtClean="0"/>
          </a:p>
          <a:p>
            <a:r>
              <a:rPr lang="pl-PL" dirty="0" smtClean="0"/>
              <a:t>Microsoft </a:t>
            </a:r>
            <a:r>
              <a:rPr lang="en-GB" dirty="0" smtClean="0"/>
              <a:t>SQL </a:t>
            </a:r>
            <a:r>
              <a:rPr lang="en-GB" dirty="0"/>
              <a:t>Server 2014 Upgrade </a:t>
            </a:r>
            <a:r>
              <a:rPr lang="en-GB" dirty="0" smtClean="0"/>
              <a:t>Advisor</a:t>
            </a:r>
            <a:endParaRPr lang="pl-PL" dirty="0" smtClean="0"/>
          </a:p>
          <a:p>
            <a:r>
              <a:rPr lang="en-US" dirty="0" smtClean="0"/>
              <a:t>SQL </a:t>
            </a:r>
            <a:r>
              <a:rPr lang="en-US" dirty="0"/>
              <a:t>Server 2012 Best Practices </a:t>
            </a:r>
            <a:r>
              <a:rPr lang="en-US" dirty="0" smtClean="0"/>
              <a:t>Analyzer</a:t>
            </a:r>
            <a:endParaRPr lang="pl-PL" dirty="0"/>
          </a:p>
          <a:p>
            <a:r>
              <a:rPr lang="en-GB" dirty="0" smtClean="0"/>
              <a:t>Discontinued </a:t>
            </a:r>
            <a:r>
              <a:rPr lang="en-GB" dirty="0"/>
              <a:t>Database Engine </a:t>
            </a:r>
            <a:r>
              <a:rPr lang="en-GB" dirty="0" smtClean="0"/>
              <a:t>Functionality</a:t>
            </a:r>
            <a:endParaRPr lang="pl-PL" dirty="0"/>
          </a:p>
          <a:p>
            <a:r>
              <a:rPr lang="en-US" dirty="0" smtClean="0"/>
              <a:t>Breaking </a:t>
            </a:r>
            <a:r>
              <a:rPr lang="en-US" dirty="0"/>
              <a:t>Changes to SQL Server </a:t>
            </a:r>
            <a:r>
              <a:rPr lang="en-US" dirty="0" smtClean="0"/>
              <a:t>Features</a:t>
            </a:r>
            <a:endParaRPr lang="pl-PL" dirty="0"/>
          </a:p>
          <a:p>
            <a:r>
              <a:rPr lang="pl-PL" dirty="0" smtClean="0"/>
              <a:t>Microsoft Virtual </a:t>
            </a:r>
            <a:r>
              <a:rPr lang="pl-PL" dirty="0" err="1" smtClean="0"/>
              <a:t>Academy</a:t>
            </a:r>
            <a:endParaRPr lang="pl-PL" dirty="0" smtClean="0"/>
          </a:p>
          <a:p>
            <a:endParaRPr lang="pl-PL" dirty="0"/>
          </a:p>
          <a:p>
            <a:pPr marL="400050" lvl="1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bit.ly/SQLDay2015-Upgrad</a:t>
            </a:r>
            <a:r>
              <a:rPr lang="pl-PL" dirty="0" smtClean="0">
                <a:hlinkClick r:id="rId2"/>
              </a:rPr>
              <a:t>e</a:t>
            </a:r>
            <a:r>
              <a:rPr lang="pl-PL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4221088"/>
            <a:ext cx="20097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1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</a:t>
            </a:r>
            <a:r>
              <a:rPr lang="en-GB" dirty="0"/>
              <a:t>help, contact me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1800" cap="none" dirty="0" smtClean="0">
                <a:hlinkClick r:id="rId2"/>
              </a:rPr>
              <a:t>michal.sadowski@plssug.org.pl</a:t>
            </a:r>
            <a:r>
              <a:rPr lang="pl-PL" sz="1800" cap="none" dirty="0" smtClean="0"/>
              <a:t/>
            </a:r>
            <a:br>
              <a:rPr lang="pl-PL" sz="1800" cap="none" dirty="0" smtClean="0"/>
            </a:br>
            <a:r>
              <a:rPr lang="pl-PL" sz="1800" cap="none" dirty="0" smtClean="0"/>
              <a:t>@</a:t>
            </a:r>
            <a:r>
              <a:rPr lang="pl-PL" sz="1800" cap="none" smtClean="0"/>
              <a:t>SadowskiMichal 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387605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96952"/>
            <a:ext cx="7772400" cy="792087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THANK YOU!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141047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7143768" y="1643050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Media Partners</a:t>
            </a:r>
            <a:endParaRPr lang="pl-PL" sz="1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Obraz 6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40" y="1500174"/>
            <a:ext cx="6350812" cy="4674404"/>
          </a:xfrm>
          <a:prstGeom prst="rect">
            <a:avLst/>
          </a:prstGeom>
        </p:spPr>
      </p:pic>
      <p:pic>
        <p:nvPicPr>
          <p:cNvPr id="8" name="Obraz 7" descr="sqldaymapabeztl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454" y="2000240"/>
            <a:ext cx="2085839" cy="342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5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Few</a:t>
            </a:r>
            <a:r>
              <a:rPr lang="pl-PL" dirty="0" smtClean="0"/>
              <a:t> </a:t>
            </a:r>
            <a:r>
              <a:rPr lang="pl-PL" dirty="0" err="1" smtClean="0"/>
              <a:t>words</a:t>
            </a:r>
            <a:r>
              <a:rPr lang="pl-PL" dirty="0" smtClean="0"/>
              <a:t> </a:t>
            </a:r>
            <a:r>
              <a:rPr lang="pl-PL" dirty="0" err="1" smtClean="0"/>
              <a:t>about</a:t>
            </a:r>
            <a:r>
              <a:rPr lang="pl-PL" dirty="0" smtClean="0"/>
              <a:t> 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Leader of PLSSUG </a:t>
            </a:r>
            <a:r>
              <a:rPr lang="en-US" dirty="0" err="1" smtClean="0"/>
              <a:t>Kraków</a:t>
            </a:r>
            <a:endParaRPr lang="en-US" dirty="0" smtClean="0"/>
          </a:p>
          <a:p>
            <a:r>
              <a:rPr lang="en-US" dirty="0" smtClean="0"/>
              <a:t>DBA of financial applications </a:t>
            </a:r>
            <a:endParaRPr lang="pl-PL" dirty="0" smtClean="0"/>
          </a:p>
          <a:p>
            <a:pPr marL="400050" lvl="1" indent="0">
              <a:buNone/>
            </a:pPr>
            <a:r>
              <a:rPr lang="en-US" dirty="0" smtClean="0"/>
              <a:t>in international corporation</a:t>
            </a:r>
          </a:p>
          <a:p>
            <a:r>
              <a:rPr lang="en-US" dirty="0" smtClean="0"/>
              <a:t>MCP since 2005</a:t>
            </a:r>
          </a:p>
          <a:p>
            <a:r>
              <a:rPr lang="en-US" dirty="0" smtClean="0"/>
              <a:t>MCITP: SQL Server DBA 2005/2008</a:t>
            </a:r>
          </a:p>
          <a:p>
            <a:r>
              <a:rPr lang="en-US" dirty="0" smtClean="0"/>
              <a:t>Interests: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Disaster Recovery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Performance tuning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408" y="4749229"/>
            <a:ext cx="2093896" cy="1536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408" y="3254531"/>
            <a:ext cx="2093896" cy="14794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2316" y="2822176"/>
            <a:ext cx="2114550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8272" y="1086709"/>
            <a:ext cx="1512168" cy="164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4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Reasons for upgrade</a:t>
            </a:r>
          </a:p>
          <a:p>
            <a:r>
              <a:rPr lang="en-US" dirty="0" smtClean="0"/>
              <a:t>Upgrade strategies</a:t>
            </a:r>
          </a:p>
          <a:p>
            <a:r>
              <a:rPr lang="en-US" dirty="0" smtClean="0"/>
              <a:t>Possible upgrade paths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Best Practices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7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Reasons</a:t>
            </a:r>
            <a:r>
              <a:rPr lang="pl-PL" dirty="0"/>
              <a:t> for </a:t>
            </a:r>
            <a:r>
              <a:rPr lang="pl-PL" dirty="0" err="1" smtClean="0"/>
              <a:t>upgrade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End of mainstream support</a:t>
            </a:r>
          </a:p>
          <a:p>
            <a:r>
              <a:rPr lang="en-US" dirty="0" smtClean="0"/>
              <a:t>New features:</a:t>
            </a:r>
          </a:p>
          <a:p>
            <a:pPr lvl="1"/>
            <a:r>
              <a:rPr lang="en-US" dirty="0" smtClean="0"/>
              <a:t>In-memory OLTP</a:t>
            </a:r>
          </a:p>
          <a:p>
            <a:pPr lvl="1"/>
            <a:r>
              <a:rPr lang="en-US" dirty="0" smtClean="0"/>
              <a:t>Updateable clustered </a:t>
            </a:r>
            <a:r>
              <a:rPr lang="en-US" dirty="0" err="1" smtClean="0"/>
              <a:t>columnstore</a:t>
            </a:r>
            <a:r>
              <a:rPr lang="en-US" dirty="0" smtClean="0"/>
              <a:t> index</a:t>
            </a:r>
          </a:p>
          <a:p>
            <a:pPr lvl="1"/>
            <a:r>
              <a:rPr lang="en-US" dirty="0" smtClean="0"/>
              <a:t>Delayed durability</a:t>
            </a:r>
          </a:p>
          <a:p>
            <a:pPr lvl="1"/>
            <a:r>
              <a:rPr lang="en-US" dirty="0" err="1" smtClean="0"/>
              <a:t>AlwaysOn</a:t>
            </a:r>
            <a:endParaRPr lang="en-US" dirty="0" smtClean="0"/>
          </a:p>
          <a:p>
            <a:pPr lvl="1"/>
            <a:r>
              <a:rPr lang="en-US" dirty="0" smtClean="0"/>
              <a:t>SQL 2014 on Windows Core</a:t>
            </a:r>
          </a:p>
          <a:p>
            <a:pPr lvl="1"/>
            <a:r>
              <a:rPr lang="en-US" dirty="0" smtClean="0"/>
              <a:t>Better BI tools</a:t>
            </a:r>
          </a:p>
          <a:p>
            <a:r>
              <a:rPr lang="en-US" dirty="0" smtClean="0"/>
              <a:t>Hardware upgrade</a:t>
            </a:r>
          </a:p>
          <a:p>
            <a:r>
              <a:rPr lang="en-US" dirty="0" smtClean="0"/>
              <a:t>Consolidation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0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Mainstream and </a:t>
            </a:r>
            <a:r>
              <a:rPr lang="pl-PL" dirty="0" err="1" smtClean="0"/>
              <a:t>extended</a:t>
            </a:r>
            <a:r>
              <a:rPr lang="pl-PL" dirty="0" smtClean="0"/>
              <a:t> </a:t>
            </a:r>
            <a:r>
              <a:rPr lang="pl-PL" dirty="0" err="1" smtClean="0"/>
              <a:t>support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248379"/>
              </p:ext>
            </p:extLst>
          </p:nvPr>
        </p:nvGraphicFramePr>
        <p:xfrm>
          <a:off x="1043608" y="1988840"/>
          <a:ext cx="6948772" cy="3524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8607"/>
                <a:gridCol w="1910805"/>
                <a:gridCol w="1679360"/>
              </a:tblGrid>
              <a:tr h="46272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400" dirty="0" smtClean="0">
                          <a:effectLst/>
                          <a:latin typeface="Calibri" panose="020F0502020204030204" pitchFamily="34" charset="0"/>
                        </a:rPr>
                        <a:t>Version</a:t>
                      </a:r>
                      <a:endParaRPr lang="pl-PL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400">
                          <a:effectLst/>
                          <a:latin typeface="Calibri" panose="020F0502020204030204" pitchFamily="34" charset="0"/>
                        </a:rPr>
                        <a:t>Mainstream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400" dirty="0" smtClean="0">
                          <a:effectLst/>
                          <a:latin typeface="Calibri" panose="020F0502020204030204" pitchFamily="34" charset="0"/>
                        </a:rPr>
                        <a:t>Extended</a:t>
                      </a:r>
                      <a:endParaRPr lang="pl-PL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539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400" dirty="0" smtClean="0">
                          <a:effectLst/>
                          <a:latin typeface="Calibri" panose="020F0502020204030204" pitchFamily="34" charset="0"/>
                        </a:rPr>
                        <a:t>SQL Server 2000 </a:t>
                      </a:r>
                      <a:r>
                        <a:rPr lang="pl-PL" sz="2400" dirty="0">
                          <a:effectLst/>
                          <a:latin typeface="Calibri" panose="020F0502020204030204" pitchFamily="34" charset="0"/>
                        </a:rPr>
                        <a:t>SP4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08-04-2008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09-04-2013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400" dirty="0" smtClean="0">
                          <a:effectLst/>
                          <a:latin typeface="Calibri" panose="020F0502020204030204" pitchFamily="34" charset="0"/>
                        </a:rPr>
                        <a:t>SQL Server 2005 </a:t>
                      </a:r>
                      <a:r>
                        <a:rPr lang="pl-PL" sz="2400" dirty="0">
                          <a:effectLst/>
                          <a:latin typeface="Calibri" panose="020F0502020204030204" pitchFamily="34" charset="0"/>
                        </a:rPr>
                        <a:t>SP4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12-04-2011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400" b="1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12-04-2016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525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400" dirty="0" smtClean="0">
                          <a:effectLst/>
                          <a:latin typeface="Calibri" panose="020F0502020204030204" pitchFamily="34" charset="0"/>
                        </a:rPr>
                        <a:t>SQL Server 2008 </a:t>
                      </a:r>
                      <a:r>
                        <a:rPr lang="pl-PL" sz="2400" dirty="0">
                          <a:effectLst/>
                          <a:latin typeface="Calibri" panose="020F0502020204030204" pitchFamily="34" charset="0"/>
                        </a:rPr>
                        <a:t>SP4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08-04-2014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400" dirty="0">
                          <a:effectLst/>
                          <a:latin typeface="Calibri" panose="020F0502020204030204" pitchFamily="34" charset="0"/>
                        </a:rPr>
                        <a:t>09-07-2019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249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400" dirty="0" smtClean="0">
                          <a:effectLst/>
                          <a:latin typeface="Calibri" panose="020F0502020204030204" pitchFamily="34" charset="0"/>
                        </a:rPr>
                        <a:t>SQL Server 2008 </a:t>
                      </a:r>
                      <a:r>
                        <a:rPr lang="pl-PL" sz="2400" dirty="0">
                          <a:effectLst/>
                          <a:latin typeface="Calibri" panose="020F0502020204030204" pitchFamily="34" charset="0"/>
                        </a:rPr>
                        <a:t>R2 SP3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400">
                          <a:effectLst/>
                          <a:latin typeface="Calibri" panose="020F0502020204030204" pitchFamily="34" charset="0"/>
                        </a:rPr>
                        <a:t>08-04-2014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400">
                          <a:effectLst/>
                          <a:latin typeface="Calibri" panose="020F0502020204030204" pitchFamily="34" charset="0"/>
                        </a:rPr>
                        <a:t>09-07-2019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874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400" dirty="0" smtClean="0">
                          <a:effectLst/>
                          <a:latin typeface="Calibri" panose="020F0502020204030204" pitchFamily="34" charset="0"/>
                        </a:rPr>
                        <a:t>SQL Server 2012 </a:t>
                      </a:r>
                      <a:r>
                        <a:rPr lang="pl-PL" sz="2400" dirty="0">
                          <a:effectLst/>
                          <a:latin typeface="Calibri" panose="020F0502020204030204" pitchFamily="34" charset="0"/>
                        </a:rPr>
                        <a:t>SP2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400">
                          <a:effectLst/>
                          <a:latin typeface="Calibri" panose="020F0502020204030204" pitchFamily="34" charset="0"/>
                        </a:rPr>
                        <a:t>11-07-2017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400">
                          <a:effectLst/>
                          <a:latin typeface="Calibri" panose="020F0502020204030204" pitchFamily="34" charset="0"/>
                        </a:rPr>
                        <a:t>12-07-2022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400" dirty="0" smtClean="0">
                          <a:effectLst/>
                          <a:latin typeface="Calibri" panose="020F0502020204030204" pitchFamily="34" charset="0"/>
                        </a:rPr>
                        <a:t>SQL Server 2014 </a:t>
                      </a:r>
                      <a:r>
                        <a:rPr lang="pl-PL" sz="2400" dirty="0">
                          <a:effectLst/>
                          <a:latin typeface="Calibri" panose="020F0502020204030204" pitchFamily="34" charset="0"/>
                        </a:rPr>
                        <a:t>SP1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400">
                          <a:effectLst/>
                          <a:latin typeface="Calibri" panose="020F0502020204030204" pitchFamily="34" charset="0"/>
                        </a:rPr>
                        <a:t>09-07-2019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400" dirty="0">
                          <a:effectLst/>
                          <a:latin typeface="Calibri" panose="020F0502020204030204" pitchFamily="34" charset="0"/>
                        </a:rPr>
                        <a:t>09-07-2024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5949280"/>
            <a:ext cx="454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support.microsoft.com/en-us/lifecycle</a:t>
            </a:r>
            <a:r>
              <a:rPr lang="pl-PL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7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Hotfix</a:t>
            </a:r>
            <a:r>
              <a:rPr lang="pl-PL" dirty="0" smtClean="0"/>
              <a:t> vs </a:t>
            </a:r>
            <a:r>
              <a:rPr lang="pl-PL" dirty="0" err="1"/>
              <a:t>Patch</a:t>
            </a:r>
            <a:r>
              <a:rPr lang="pl-PL" dirty="0"/>
              <a:t> vs </a:t>
            </a:r>
            <a:r>
              <a:rPr lang="pl-PL" dirty="0" err="1"/>
              <a:t>Cumulative</a:t>
            </a:r>
            <a:r>
              <a:rPr lang="pl-PL" dirty="0"/>
              <a:t> Update vs Service Pack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Patch - </a:t>
            </a:r>
            <a:r>
              <a:rPr lang="en-US" dirty="0" smtClean="0"/>
              <a:t>Publicly released update to fix a known bug/issue</a:t>
            </a:r>
          </a:p>
          <a:p>
            <a:r>
              <a:rPr lang="en-US" dirty="0" smtClean="0"/>
              <a:t>Hotfix - update to fix a very specific issue, not always publicly released</a:t>
            </a:r>
          </a:p>
          <a:p>
            <a:r>
              <a:rPr lang="pl-PL" dirty="0" err="1" smtClean="0"/>
              <a:t>Cumulative</a:t>
            </a:r>
            <a:r>
              <a:rPr lang="pl-PL" dirty="0" smtClean="0"/>
              <a:t> Update</a:t>
            </a:r>
            <a:r>
              <a:rPr lang="en-US" dirty="0" smtClean="0"/>
              <a:t> </a:t>
            </a:r>
            <a:r>
              <a:rPr lang="en-US" dirty="0"/>
              <a:t>- Incremental update between service packs or software versions to fix multiple outstanding </a:t>
            </a:r>
            <a:r>
              <a:rPr lang="en-US" dirty="0" smtClean="0"/>
              <a:t>issues</a:t>
            </a:r>
            <a:endParaRPr lang="pl-PL" dirty="0"/>
          </a:p>
          <a:p>
            <a:r>
              <a:rPr lang="en-US" dirty="0" smtClean="0"/>
              <a:t>Service </a:t>
            </a:r>
            <a:r>
              <a:rPr lang="en-US" dirty="0"/>
              <a:t>Pack - A </a:t>
            </a:r>
            <a:r>
              <a:rPr lang="en-US" b="1" dirty="0"/>
              <a:t>tested</a:t>
            </a:r>
            <a:r>
              <a:rPr lang="en-US" dirty="0"/>
              <a:t>, cumulative set of all hotfixes, security updates, critical updates, and </a:t>
            </a:r>
            <a:r>
              <a:rPr lang="en-US" dirty="0" smtClean="0"/>
              <a:t>updates</a:t>
            </a:r>
            <a:r>
              <a:rPr lang="pl-PL" dirty="0" smtClean="0"/>
              <a:t>, </a:t>
            </a:r>
            <a:r>
              <a:rPr lang="pl-PL" dirty="0" err="1" smtClean="0"/>
              <a:t>sometimes</a:t>
            </a:r>
            <a:r>
              <a:rPr lang="pl-PL" dirty="0" smtClean="0"/>
              <a:t> </a:t>
            </a:r>
            <a:r>
              <a:rPr lang="pl-PL" dirty="0" err="1" smtClean="0"/>
              <a:t>features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539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Upgrade </a:t>
            </a:r>
            <a:r>
              <a:rPr lang="pl-PL" dirty="0" err="1" smtClean="0"/>
              <a:t>strategies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upgrade – use setup program to directly upgrade an instance of SQL Server 2005, 2008, 2008 R2 or 2012. Older instance is replaced</a:t>
            </a:r>
          </a:p>
          <a:p>
            <a:r>
              <a:rPr lang="en-US" dirty="0" smtClean="0"/>
              <a:t>Sid</a:t>
            </a:r>
            <a:r>
              <a:rPr lang="pl-PL" dirty="0" smtClean="0"/>
              <a:t>e</a:t>
            </a:r>
            <a:r>
              <a:rPr lang="en-US" dirty="0" smtClean="0"/>
              <a:t>-by-side upgrade:</a:t>
            </a:r>
          </a:p>
          <a:p>
            <a:pPr lvl="1"/>
            <a:r>
              <a:rPr lang="en-US" dirty="0" smtClean="0"/>
              <a:t>One server – The new instance exists on the same server as the target instance</a:t>
            </a:r>
          </a:p>
          <a:p>
            <a:pPr lvl="1"/>
            <a:r>
              <a:rPr lang="en-US" dirty="0" smtClean="0"/>
              <a:t>Two servers - The new instance exists on a different server than the target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64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In-place </a:t>
            </a:r>
            <a:r>
              <a:rPr lang="pl-PL" dirty="0" err="1" smtClean="0"/>
              <a:t>upgrade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29000" y="2971800"/>
            <a:ext cx="1371600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875" y="2362200"/>
            <a:ext cx="913950" cy="12436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775" y="2362200"/>
            <a:ext cx="913950" cy="124362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410150" y="3886200"/>
            <a:ext cx="2057400" cy="892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SQL Server 2005/</a:t>
            </a:r>
          </a:p>
          <a:p>
            <a:pPr algn="ctr"/>
            <a:r>
              <a:rPr lang="pl-PL" dirty="0"/>
              <a:t>2008/2008R2/</a:t>
            </a:r>
          </a:p>
          <a:p>
            <a:pPr algn="ctr"/>
            <a:r>
              <a:rPr lang="pl-PL" dirty="0"/>
              <a:t>2012 </a:t>
            </a:r>
            <a:r>
              <a:rPr lang="pl-PL" dirty="0" err="1"/>
              <a:t>instance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4762050" y="3886200"/>
            <a:ext cx="2057400" cy="892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SQL Server </a:t>
            </a:r>
            <a:r>
              <a:rPr lang="pl-PL" dirty="0" smtClean="0"/>
              <a:t>2014 </a:t>
            </a:r>
            <a:r>
              <a:rPr lang="pl-PL" dirty="0" err="1" smtClean="0"/>
              <a:t>instance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735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8822</TotalTime>
  <Words>866</Words>
  <Application>Microsoft Office PowerPoint</Application>
  <PresentationFormat>On-screen Show (4:3)</PresentationFormat>
  <Paragraphs>226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Verdana</vt:lpstr>
      <vt:lpstr>Office Theme</vt:lpstr>
      <vt:lpstr>PowerPoint Presentation</vt:lpstr>
      <vt:lpstr>Upgrading to SQL Server 2014</vt:lpstr>
      <vt:lpstr>Few words about me</vt:lpstr>
      <vt:lpstr>Overview</vt:lpstr>
      <vt:lpstr>Reasons for upgrade</vt:lpstr>
      <vt:lpstr>Mainstream and extended support</vt:lpstr>
      <vt:lpstr>Hotfix vs Patch vs Cumulative Update vs Service Pack </vt:lpstr>
      <vt:lpstr>Upgrade strategies</vt:lpstr>
      <vt:lpstr>In-place upgrade</vt:lpstr>
      <vt:lpstr>Side-by-side upgrade on the same server</vt:lpstr>
      <vt:lpstr>Side-by-side upgrade</vt:lpstr>
      <vt:lpstr>Considerations for choosing an upgrade strategy</vt:lpstr>
      <vt:lpstr>Planning for an upgrade</vt:lpstr>
      <vt:lpstr>Possible version upgrade paths</vt:lpstr>
      <vt:lpstr>Possible edition upgrade paths</vt:lpstr>
      <vt:lpstr>Tools</vt:lpstr>
      <vt:lpstr>Demo</vt:lpstr>
      <vt:lpstr>DEMO #2 Upgrade from SQL Server 2000 to SQL Server 2014</vt:lpstr>
      <vt:lpstr>DEMO #2 Using mirroring for upgrade</vt:lpstr>
      <vt:lpstr>Demo #2</vt:lpstr>
      <vt:lpstr>Best Practises</vt:lpstr>
      <vt:lpstr>Document all steps</vt:lpstr>
      <vt:lpstr>Summary</vt:lpstr>
      <vt:lpstr>To learn more, go here:</vt:lpstr>
      <vt:lpstr>for help, contact me michal.sadowski@plssug.org.pl @SadowskiMichal </vt:lpstr>
      <vt:lpstr>THANK YOU!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Hubert Kobierzewski</dc:creator>
  <cp:lastModifiedBy>Michal Sadowski</cp:lastModifiedBy>
  <cp:revision>135</cp:revision>
  <dcterms:created xsi:type="dcterms:W3CDTF">2011-11-24T02:19:03Z</dcterms:created>
  <dcterms:modified xsi:type="dcterms:W3CDTF">2015-05-18T02:34:47Z</dcterms:modified>
</cp:coreProperties>
</file>