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341" r:id="rId3"/>
    <p:sldId id="32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305" r:id="rId22"/>
  </p:sldIdLst>
  <p:sldSz cx="9144000" cy="6858000" type="screen4x3"/>
  <p:notesSz cx="6669088"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2880">
          <p15:clr>
            <a:srgbClr val="A4A3A4"/>
          </p15:clr>
        </p15:guide>
        <p15:guide id="3" orient="horz" pos="216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110">
          <p15:clr>
            <a:srgbClr val="A4A3A4"/>
          </p15:clr>
        </p15:guide>
        <p15:guide id="4"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6561"/>
    <a:srgbClr val="89A4A7"/>
    <a:srgbClr val="B3CDEF"/>
    <a:srgbClr val="548DDA"/>
    <a:srgbClr val="E0E0E0"/>
    <a:srgbClr val="EAEAEA"/>
    <a:srgbClr val="FFFFFF"/>
    <a:srgbClr val="FFFFCC"/>
    <a:srgbClr val="D5DAE7"/>
    <a:srgbClr val="D2B7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558" autoAdjust="0"/>
    <p:restoredTop sz="59314" autoAdjust="0"/>
  </p:normalViewPr>
  <p:slideViewPr>
    <p:cSldViewPr snapToGrid="0" snapToObjects="1">
      <p:cViewPr varScale="1">
        <p:scale>
          <a:sx n="68" d="100"/>
          <a:sy n="68" d="100"/>
        </p:scale>
        <p:origin x="-2862" y="-90"/>
      </p:cViewPr>
      <p:guideLst>
        <p:guide orient="horz" pos="2160"/>
        <p:guide pos="2880"/>
      </p:guideLst>
    </p:cSldViewPr>
  </p:slideViewPr>
  <p:outlineViewPr>
    <p:cViewPr>
      <p:scale>
        <a:sx n="33" d="100"/>
        <a:sy n="33" d="100"/>
      </p:scale>
      <p:origin x="0" y="825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2" d="100"/>
          <a:sy n="82" d="100"/>
        </p:scale>
        <p:origin x="-3984" y="-84"/>
      </p:cViewPr>
      <p:guideLst>
        <p:guide orient="horz" pos="2880"/>
        <p:guide orient="horz" pos="3110"/>
        <p:guide pos="2160"/>
        <p:guide pos="21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7607" y="0"/>
            <a:ext cx="2889938" cy="493633"/>
          </a:xfrm>
          <a:prstGeom prst="rect">
            <a:avLst/>
          </a:prstGeom>
        </p:spPr>
        <p:txBody>
          <a:bodyPr vert="horz" lIns="91440" tIns="45720" rIns="91440" bIns="45720" rtlCol="0"/>
          <a:lstStyle>
            <a:lvl1pPr algn="r">
              <a:defRPr sz="1200"/>
            </a:lvl1pPr>
          </a:lstStyle>
          <a:p>
            <a:fld id="{A3ED81D1-0F85-456B-AD71-A7B4745286D1}" type="datetimeFigureOut">
              <a:rPr lang="en-GB" smtClean="0"/>
              <a:t>01/09/2015</a:t>
            </a:fld>
            <a:endParaRPr lang="en-GB"/>
          </a:p>
        </p:txBody>
      </p:sp>
      <p:sp>
        <p:nvSpPr>
          <p:cNvPr id="4" name="Footer Placeholder 3"/>
          <p:cNvSpPr>
            <a:spLocks noGrp="1"/>
          </p:cNvSpPr>
          <p:nvPr>
            <p:ph type="ftr" sz="quarter" idx="2"/>
          </p:nvPr>
        </p:nvSpPr>
        <p:spPr>
          <a:xfrm>
            <a:off x="0" y="9377316"/>
            <a:ext cx="2889938" cy="49363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7607" y="9377316"/>
            <a:ext cx="2889938" cy="493633"/>
          </a:xfrm>
          <a:prstGeom prst="rect">
            <a:avLst/>
          </a:prstGeom>
        </p:spPr>
        <p:txBody>
          <a:bodyPr vert="horz" lIns="91440" tIns="45720" rIns="91440" bIns="45720" rtlCol="0" anchor="b"/>
          <a:lstStyle>
            <a:lvl1pPr algn="r">
              <a:defRPr sz="1200"/>
            </a:lvl1pPr>
          </a:lstStyle>
          <a:p>
            <a:fld id="{F24DDFCC-C392-4785-A224-0E8151D04C89}" type="slidenum">
              <a:rPr lang="en-GB" smtClean="0"/>
              <a:t>‹#›</a:t>
            </a:fld>
            <a:endParaRPr lang="en-GB"/>
          </a:p>
        </p:txBody>
      </p:sp>
    </p:spTree>
    <p:extLst>
      <p:ext uri="{BB962C8B-B14F-4D97-AF65-F5344CB8AC3E}">
        <p14:creationId xmlns:p14="http://schemas.microsoft.com/office/powerpoint/2010/main" val="91543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A038A896-42E3-44B7-9103-1AD1C3801152}" type="datetimeFigureOut">
              <a:rPr lang="en-GB" smtClean="0"/>
              <a:t>01/09/2015</a:t>
            </a:fld>
            <a:endParaRPr lang="en-GB"/>
          </a:p>
        </p:txBody>
      </p:sp>
      <p:sp>
        <p:nvSpPr>
          <p:cNvPr id="5" name="Notes Placeholder 4"/>
          <p:cNvSpPr>
            <a:spLocks noGrp="1"/>
          </p:cNvSpPr>
          <p:nvPr>
            <p:ph type="body" sz="quarter" idx="3"/>
          </p:nvPr>
        </p:nvSpPr>
        <p:spPr>
          <a:xfrm>
            <a:off x="146326" y="4689515"/>
            <a:ext cx="6258249" cy="444269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DC95D82D-47D2-4BFF-B919-04BEF2605DD9}" type="slidenum">
              <a:rPr lang="en-GB" smtClean="0"/>
              <a:t>‹#›</a:t>
            </a:fld>
            <a:endParaRPr lang="en-GB"/>
          </a:p>
        </p:txBody>
      </p:sp>
      <p:sp>
        <p:nvSpPr>
          <p:cNvPr id="8" name="Slide Image Placeholder 7"/>
          <p:cNvSpPr>
            <a:spLocks noGrp="1" noRot="1" noChangeAspect="1"/>
          </p:cNvSpPr>
          <p:nvPr>
            <p:ph type="sldImg" idx="2"/>
          </p:nvPr>
        </p:nvSpPr>
        <p:spPr>
          <a:xfrm>
            <a:off x="866775" y="739775"/>
            <a:ext cx="4935538" cy="3703638"/>
          </a:xfrm>
          <a:prstGeom prst="rect">
            <a:avLst/>
          </a:prstGeom>
          <a:noFill/>
          <a:ln w="12700">
            <a:solidFill>
              <a:prstClr val="black"/>
            </a:solidFill>
          </a:ln>
        </p:spPr>
        <p:txBody>
          <a:bodyPr vert="horz" lIns="91440" tIns="45720" rIns="91440" bIns="45720" rtlCol="0" anchor="ctr"/>
          <a:lstStyle/>
          <a:p>
            <a:endParaRPr lang="en-GB"/>
          </a:p>
        </p:txBody>
      </p:sp>
    </p:spTree>
    <p:extLst>
      <p:ext uri="{BB962C8B-B14F-4D97-AF65-F5344CB8AC3E}">
        <p14:creationId xmlns:p14="http://schemas.microsoft.com/office/powerpoint/2010/main" val="373410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ethynellis.co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3838" y="265113"/>
            <a:ext cx="3779837" cy="2836862"/>
          </a:xfrm>
          <a:prstGeom prst="rect">
            <a:avLst/>
          </a:prstGeom>
        </p:spPr>
      </p:sp>
      <p:sp>
        <p:nvSpPr>
          <p:cNvPr id="3" name="Notes Placeholder 2"/>
          <p:cNvSpPr>
            <a:spLocks noGrp="1"/>
          </p:cNvSpPr>
          <p:nvPr>
            <p:ph type="body" idx="1"/>
          </p:nvPr>
        </p:nvSpPr>
        <p:spPr>
          <a:xfrm>
            <a:off x="254061" y="3666990"/>
            <a:ext cx="6224481" cy="5864831"/>
          </a:xfrm>
        </p:spPr>
        <p:txBody>
          <a:bodyPr/>
          <a:lstStyle/>
          <a:p>
            <a:r>
              <a:rPr lang="en-GB" b="1" i="1" dirty="0" smtClean="0"/>
              <a:t>Abstract</a:t>
            </a:r>
          </a:p>
          <a:p>
            <a:r>
              <a:rPr lang="en-GB" b="1" i="1" dirty="0" smtClean="0"/>
              <a:t>Taming the Beast</a:t>
            </a:r>
            <a:r>
              <a:rPr lang="en-GB" b="1" i="1" baseline="0" dirty="0" smtClean="0"/>
              <a:t> – How can a SQL DBA keep Kerberos under control</a:t>
            </a:r>
          </a:p>
          <a:p>
            <a:endParaRPr lang="en-GB" b="1" i="1" baseline="0" dirty="0" smtClean="0"/>
          </a:p>
          <a:p>
            <a:r>
              <a:rPr lang="en-GB" sz="1200" b="0" i="1" kern="1200" dirty="0" smtClean="0">
                <a:solidFill>
                  <a:schemeClr val="tx1"/>
                </a:solidFill>
                <a:effectLst/>
                <a:latin typeface="+mn-lt"/>
                <a:ea typeface="+mn-ea"/>
                <a:cs typeface="+mn-cs"/>
              </a:rPr>
              <a:t>The</a:t>
            </a:r>
            <a:r>
              <a:rPr lang="en-GB" sz="1200" b="0" i="1" kern="1200" baseline="0" dirty="0" smtClean="0">
                <a:solidFill>
                  <a:schemeClr val="tx1"/>
                </a:solidFill>
                <a:effectLst/>
                <a:latin typeface="+mn-lt"/>
                <a:ea typeface="+mn-ea"/>
                <a:cs typeface="+mn-cs"/>
              </a:rPr>
              <a:t> word Kerberos can strike fear into a SQL DBA as well as many Windows Server Administrators. </a:t>
            </a:r>
          </a:p>
          <a:p>
            <a:r>
              <a:rPr lang="en-GB" sz="1200" b="0" i="1" kern="1200" baseline="0" dirty="0" smtClean="0">
                <a:solidFill>
                  <a:schemeClr val="tx1"/>
                </a:solidFill>
                <a:effectLst/>
                <a:latin typeface="+mn-lt"/>
                <a:ea typeface="+mn-ea"/>
                <a:cs typeface="+mn-cs"/>
              </a:rPr>
              <a:t>What should be a straight forward and simple process can lead to all sorts of issues and trying to resolve them can turn into a nightmare.</a:t>
            </a:r>
          </a:p>
          <a:p>
            <a:r>
              <a:rPr lang="en-GB" sz="1200" b="0" i="1" kern="1200" baseline="0" dirty="0" smtClean="0">
                <a:solidFill>
                  <a:schemeClr val="tx1"/>
                </a:solidFill>
                <a:effectLst/>
                <a:latin typeface="+mn-lt"/>
                <a:ea typeface="+mn-ea"/>
                <a:cs typeface="+mn-cs"/>
              </a:rPr>
              <a:t>This talk looks at the principle of Kerberos, how it applies to SQL </a:t>
            </a:r>
            <a:r>
              <a:rPr lang="en-GB" sz="1200" b="0" i="0" kern="1200" baseline="0" dirty="0" smtClean="0">
                <a:solidFill>
                  <a:schemeClr val="tx1"/>
                </a:solidFill>
                <a:effectLst/>
                <a:latin typeface="+mn-lt"/>
                <a:ea typeface="+mn-ea"/>
                <a:cs typeface="+mn-cs"/>
              </a:rPr>
              <a:t>Server and what we need to do ensure it works</a:t>
            </a:r>
          </a:p>
          <a:p>
            <a:endParaRPr lang="en-GB" sz="1200" b="0" kern="1200" dirty="0" smtClean="0">
              <a:solidFill>
                <a:schemeClr val="tx1"/>
              </a:solidFill>
              <a:effectLst/>
              <a:latin typeface="+mn-lt"/>
              <a:ea typeface="+mn-ea"/>
              <a:cs typeface="+mn-cs"/>
            </a:endParaRPr>
          </a:p>
          <a:p>
            <a:r>
              <a:rPr lang="en-GB" b="1" i="1" dirty="0" smtClean="0"/>
              <a:t>About </a:t>
            </a:r>
            <a:r>
              <a:rPr lang="en-GB" b="1" i="1" dirty="0"/>
              <a:t>the Author</a:t>
            </a:r>
            <a:endParaRPr lang="en-GB" b="1" dirty="0"/>
          </a:p>
          <a:p>
            <a:r>
              <a:rPr lang="en-GB" i="1" dirty="0"/>
              <a:t>David Postlethwaite has been a SQL Server and Oracle DBA for Liverpool Victoria in Bournemouth, England for the last </a:t>
            </a:r>
            <a:r>
              <a:rPr lang="en-GB" i="1" dirty="0" smtClean="0"/>
              <a:t>6</a:t>
            </a:r>
            <a:r>
              <a:rPr lang="en-GB" i="1" baseline="0" dirty="0" smtClean="0"/>
              <a:t> </a:t>
            </a:r>
            <a:r>
              <a:rPr lang="en-GB" i="1" dirty="0" smtClean="0"/>
              <a:t>years</a:t>
            </a:r>
            <a:r>
              <a:rPr lang="en-GB" i="1" dirty="0"/>
              <a:t>. He </a:t>
            </a:r>
            <a:r>
              <a:rPr lang="en-GB" i="1" dirty="0" smtClean="0"/>
              <a:t>manages over </a:t>
            </a:r>
            <a:r>
              <a:rPr lang="en-GB" i="1" dirty="0"/>
              <a:t>200 SQL </a:t>
            </a:r>
            <a:r>
              <a:rPr lang="en-GB" i="1" dirty="0" smtClean="0"/>
              <a:t>and Oracle Servers </a:t>
            </a:r>
            <a:r>
              <a:rPr lang="en-GB" i="1" dirty="0"/>
              <a:t>from 2000 to 2012, DBMS, SSIS, SSAS and Reporting Services. Before that he was a .NET developer and way back in history a Windows and Netware administrator.</a:t>
            </a:r>
            <a:endParaRPr lang="en-GB" dirty="0"/>
          </a:p>
          <a:p>
            <a:endParaRPr lang="en-GB" i="1" dirty="0" smtClean="0"/>
          </a:p>
          <a:p>
            <a:r>
              <a:rPr lang="en-GB" i="1" dirty="0" smtClean="0"/>
              <a:t>He </a:t>
            </a:r>
            <a:r>
              <a:rPr lang="en-GB" i="1" dirty="0"/>
              <a:t>is an occasional blogger on </a:t>
            </a:r>
            <a:r>
              <a:rPr lang="en-GB" u="sng" dirty="0" smtClean="0">
                <a:hlinkClick r:id="rId3"/>
              </a:rPr>
              <a:t>www.gethynellis.com</a:t>
            </a:r>
            <a:endParaRPr lang="en-GB" u="sng" dirty="0" smtClean="0"/>
          </a:p>
          <a:p>
            <a:endParaRPr lang="en-GB" u="sng" dirty="0"/>
          </a:p>
          <a:p>
            <a:r>
              <a:rPr lang="en-GB" dirty="0"/>
              <a:t>Good Morning.</a:t>
            </a:r>
          </a:p>
          <a:p>
            <a:r>
              <a:rPr lang="en-GB" dirty="0"/>
              <a:t>Welcome to this morning’s presentation. This presentation is </a:t>
            </a:r>
            <a:r>
              <a:rPr lang="en-GB" dirty="0" smtClean="0"/>
              <a:t>entitled “Kerberos for the SQL </a:t>
            </a:r>
            <a:r>
              <a:rPr lang="en-GB" dirty="0"/>
              <a:t>Server </a:t>
            </a:r>
            <a:r>
              <a:rPr lang="en-GB" dirty="0" smtClean="0"/>
              <a:t>DBA” </a:t>
            </a:r>
            <a:r>
              <a:rPr lang="en-GB" dirty="0"/>
              <a:t>so if you are expecting to hear something else you are in the wrong room.</a:t>
            </a:r>
          </a:p>
          <a:p>
            <a:endParaRPr lang="en-GB" dirty="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a:t>
            </a:fld>
            <a:endParaRPr lang="en-GB" dirty="0"/>
          </a:p>
        </p:txBody>
      </p:sp>
    </p:spTree>
    <p:extLst>
      <p:ext uri="{BB962C8B-B14F-4D97-AF65-F5344CB8AC3E}">
        <p14:creationId xmlns:p14="http://schemas.microsoft.com/office/powerpoint/2010/main" val="3485833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3078865"/>
            <a:ext cx="6258249" cy="6668651"/>
          </a:xfrm>
        </p:spPr>
        <p:txBody>
          <a:bodyPr/>
          <a:lstStyle/>
          <a:p>
            <a:r>
              <a:rPr lang="en-GB" b="1" dirty="0" smtClean="0"/>
              <a:t>Configuring Kerberos</a:t>
            </a:r>
          </a:p>
          <a:p>
            <a:r>
              <a:rPr lang="en-GB" b="0" dirty="0" smtClean="0"/>
              <a:t>So how do we configure Kerberos in Windows?</a:t>
            </a:r>
          </a:p>
          <a:p>
            <a:endParaRPr lang="en-GB" b="0" dirty="0" smtClean="0"/>
          </a:p>
          <a:p>
            <a:r>
              <a:rPr lang="en-GB" b="0" dirty="0" smtClean="0"/>
              <a:t>As I’ve already mentioned Kerberos is the default protocol used</a:t>
            </a:r>
            <a:r>
              <a:rPr lang="en-GB" b="0" baseline="0" dirty="0" smtClean="0"/>
              <a:t> by Active Directory. </a:t>
            </a:r>
          </a:p>
          <a:p>
            <a:r>
              <a:rPr lang="en-GB" b="0" baseline="0" dirty="0" smtClean="0"/>
              <a:t>And your SQL Server may already be using Kerberos authentication without you having to do anything.</a:t>
            </a:r>
            <a:endParaRPr lang="en-GB" b="0" dirty="0" smtClean="0"/>
          </a:p>
          <a:p>
            <a:endParaRPr lang="en-GB" b="0" dirty="0" smtClean="0"/>
          </a:p>
          <a:p>
            <a:r>
              <a:rPr lang="en-GB" b="0" dirty="0" smtClean="0"/>
              <a:t>If not then you</a:t>
            </a:r>
            <a:r>
              <a:rPr lang="en-GB" b="0" baseline="0" dirty="0" smtClean="0"/>
              <a:t> will have to configure it manually.</a:t>
            </a:r>
            <a:endParaRPr lang="en-GB" b="0" dirty="0" smtClean="0"/>
          </a:p>
          <a:p>
            <a:r>
              <a:rPr lang="en-GB" b="0" baseline="0" dirty="0" smtClean="0"/>
              <a:t>To configure a service such as SQL to use Kerberos you need to be a domain administrator or as a minimum have the </a:t>
            </a:r>
            <a:r>
              <a:rPr lang="en-US" sz="1200" b="1" i="0" kern="1200" dirty="0" smtClean="0">
                <a:solidFill>
                  <a:schemeClr val="tx1"/>
                </a:solidFill>
                <a:effectLst/>
                <a:latin typeface="+mn-lt"/>
                <a:ea typeface="+mn-ea"/>
                <a:cs typeface="+mn-cs"/>
              </a:rPr>
              <a:t>Write </a:t>
            </a:r>
            <a:r>
              <a:rPr lang="en-US" sz="1200" b="1" i="0" kern="1200" dirty="0" err="1" smtClean="0">
                <a:solidFill>
                  <a:schemeClr val="tx1"/>
                </a:solidFill>
                <a:effectLst/>
                <a:latin typeface="+mn-lt"/>
                <a:ea typeface="+mn-ea"/>
                <a:cs typeface="+mn-cs"/>
              </a:rPr>
              <a:t>servicePrincipalName</a:t>
            </a:r>
            <a:r>
              <a:rPr lang="en-US" sz="1200" b="1" i="0" kern="1200" dirty="0" smtClean="0">
                <a:solidFill>
                  <a:schemeClr val="tx1"/>
                </a:solidFill>
                <a:effectLst/>
                <a:latin typeface="+mn-lt"/>
                <a:ea typeface="+mn-ea"/>
                <a:cs typeface="+mn-cs"/>
              </a:rPr>
              <a:t> </a:t>
            </a:r>
            <a:r>
              <a:rPr lang="en-GB" b="0" baseline="0" dirty="0" smtClean="0"/>
              <a:t>permission in active Directory.</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So the good news is that Kerberos configuration is probably not done by you, the</a:t>
            </a:r>
            <a:r>
              <a:rPr lang="en-GB" b="0" baseline="0" dirty="0" smtClean="0"/>
              <a:t> </a:t>
            </a:r>
            <a:r>
              <a:rPr lang="en-GB" b="0" dirty="0" smtClean="0"/>
              <a:t>DBA, but by a Windows Admin.</a:t>
            </a:r>
            <a:r>
              <a:rPr lang="en-GB" b="0" baseline="0" dirty="0" smtClean="0"/>
              <a:t> </a:t>
            </a:r>
          </a:p>
          <a:p>
            <a:r>
              <a:rPr lang="en-GB" b="0" baseline="0" dirty="0" smtClean="0"/>
              <a:t>In my experience a lot of Windows admins don’t understand Kerberos either so, although you won’t be doing the work, its worth understanding what’s required and, even better, be able to tell your Windows admin what you need.</a:t>
            </a:r>
          </a:p>
          <a:p>
            <a:r>
              <a:rPr lang="en-GB" b="0" dirty="0" smtClean="0"/>
              <a:t> </a:t>
            </a:r>
          </a:p>
          <a:p>
            <a:r>
              <a:rPr lang="en-GB" b="0" dirty="0" smtClean="0"/>
              <a:t>To enable</a:t>
            </a:r>
            <a:r>
              <a:rPr lang="en-GB" b="0" baseline="0" dirty="0" smtClean="0"/>
              <a:t> </a:t>
            </a:r>
            <a:r>
              <a:rPr lang="en-GB" b="0" dirty="0" smtClean="0"/>
              <a:t>Kerberos authentication on our SQL instance we </a:t>
            </a:r>
            <a:r>
              <a:rPr lang="en-GB" b="0" baseline="0" dirty="0" smtClean="0"/>
              <a:t>must register a </a:t>
            </a:r>
            <a:r>
              <a:rPr lang="en-GB" b="1" baseline="0" dirty="0" smtClean="0"/>
              <a:t>Server Principle Name </a:t>
            </a:r>
            <a:r>
              <a:rPr lang="en-GB" b="0" baseline="0" dirty="0" smtClean="0"/>
              <a:t>or </a:t>
            </a:r>
            <a:r>
              <a:rPr lang="en-GB" b="1" baseline="0" dirty="0" smtClean="0"/>
              <a:t>SPN </a:t>
            </a:r>
            <a:r>
              <a:rPr lang="en-GB" b="0" baseline="0" dirty="0" smtClean="0"/>
              <a:t>for our SQL Server service.</a:t>
            </a:r>
          </a:p>
          <a:p>
            <a:endParaRPr lang="en-GB" b="0" baseline="0" dirty="0" smtClean="0"/>
          </a:p>
          <a:p>
            <a:r>
              <a:rPr lang="en-US" dirty="0" smtClean="0">
                <a:effectLst/>
              </a:rPr>
              <a:t>An</a:t>
            </a:r>
            <a:r>
              <a:rPr lang="en-US" baseline="0" dirty="0" smtClean="0">
                <a:effectLst/>
              </a:rPr>
              <a:t> </a:t>
            </a:r>
            <a:r>
              <a:rPr lang="en-US" dirty="0" smtClean="0">
                <a:effectLst/>
              </a:rPr>
              <a:t>SPN is a unique name by which a client can identify a service on a particular</a:t>
            </a:r>
            <a:r>
              <a:rPr lang="en-US" baseline="0" dirty="0" smtClean="0">
                <a:effectLst/>
              </a:rPr>
              <a:t> host</a:t>
            </a:r>
            <a:r>
              <a:rPr lang="en-US" dirty="0" smtClean="0">
                <a:effectLst/>
              </a:rPr>
              <a:t>. </a:t>
            </a:r>
          </a:p>
          <a:p>
            <a:r>
              <a:rPr lang="en-US" dirty="0" smtClean="0">
                <a:effectLst/>
              </a:rPr>
              <a:t>These SPNs are registered into Active Directory.</a:t>
            </a:r>
          </a:p>
          <a:p>
            <a:endParaRPr lang="en-US" sz="1200" kern="1200" dirty="0" smtClean="0">
              <a:solidFill>
                <a:schemeClr val="tx1"/>
              </a:solidFill>
              <a:effectLst/>
              <a:latin typeface="+mn-lt"/>
              <a:ea typeface="+mn-ea"/>
              <a:cs typeface="+mn-cs"/>
            </a:endParaRPr>
          </a:p>
          <a:p>
            <a:r>
              <a:rPr lang="en-US" dirty="0" smtClean="0">
                <a:effectLst/>
              </a:rPr>
              <a:t>Like most complicated things that people</a:t>
            </a:r>
            <a:r>
              <a:rPr lang="en-US" baseline="0" dirty="0" smtClean="0">
                <a:effectLst/>
              </a:rPr>
              <a:t> struggle to understand, Microsoft has only produced a simple command line tool to configure it </a:t>
            </a:r>
            <a:r>
              <a:rPr lang="en-US" baseline="0" dirty="0" smtClean="0">
                <a:effectLst/>
                <a:sym typeface="Wingdings" panose="05000000000000000000" pitchFamily="2" charset="2"/>
              </a:rPr>
              <a:t></a:t>
            </a:r>
            <a:endParaRPr lang="en-US" baseline="0" dirty="0" smtClean="0">
              <a:effectLst/>
            </a:endParaRPr>
          </a:p>
          <a:p>
            <a:endParaRPr lang="en-US" baseline="0" dirty="0" smtClean="0">
              <a:effectLst/>
            </a:endParaRPr>
          </a:p>
          <a:p>
            <a:r>
              <a:rPr lang="en-US" baseline="0" dirty="0" smtClean="0">
                <a:effectLst/>
              </a:rPr>
              <a:t>This tool is </a:t>
            </a:r>
            <a:r>
              <a:rPr lang="en-US" b="1" baseline="0" dirty="0" smtClean="0">
                <a:effectLst/>
              </a:rPr>
              <a:t>setspn.exe. </a:t>
            </a:r>
          </a:p>
          <a:p>
            <a:r>
              <a:rPr lang="en-US" baseline="0" dirty="0" smtClean="0">
                <a:effectLst/>
              </a:rPr>
              <a:t>It should be already installed on your Windows servers. If its not installed on your desktop you can download it. </a:t>
            </a:r>
          </a:p>
          <a:p>
            <a:endParaRPr lang="en-US" baseline="0" dirty="0" smtClean="0">
              <a:effectLst/>
            </a:endParaRPr>
          </a:p>
          <a:p>
            <a:r>
              <a:rPr lang="en-GB" sz="1200" kern="1200" dirty="0" smtClean="0">
                <a:solidFill>
                  <a:schemeClr val="tx1"/>
                </a:solidFill>
                <a:effectLst/>
                <a:latin typeface="+mn-lt"/>
                <a:ea typeface="+mn-ea"/>
                <a:cs typeface="+mn-cs"/>
              </a:rPr>
              <a:t>To create an SPN we need four things:     </a:t>
            </a:r>
          </a:p>
          <a:p>
            <a:r>
              <a:rPr lang="en-GB" sz="1200" kern="1200" dirty="0" smtClean="0">
                <a:solidFill>
                  <a:schemeClr val="tx1"/>
                </a:solidFill>
                <a:effectLst/>
                <a:latin typeface="+mn-lt"/>
                <a:ea typeface="+mn-ea"/>
                <a:cs typeface="+mn-cs"/>
              </a:rPr>
              <a:t>• Service Class: This identifies the general class of service. For SQL Server</a:t>
            </a:r>
            <a:r>
              <a:rPr lang="en-GB" sz="1200" kern="1200" baseline="0" dirty="0" smtClean="0">
                <a:solidFill>
                  <a:schemeClr val="tx1"/>
                </a:solidFill>
                <a:effectLst/>
                <a:latin typeface="+mn-lt"/>
                <a:ea typeface="+mn-ea"/>
                <a:cs typeface="+mn-cs"/>
              </a:rPr>
              <a:t> it</a:t>
            </a:r>
            <a:r>
              <a:rPr lang="en-GB" sz="1200" kern="1200" dirty="0" smtClean="0">
                <a:solidFill>
                  <a:schemeClr val="tx1"/>
                </a:solidFill>
                <a:effectLst/>
                <a:latin typeface="+mn-lt"/>
                <a:ea typeface="+mn-ea"/>
                <a:cs typeface="+mn-cs"/>
              </a:rPr>
              <a:t> is always </a:t>
            </a:r>
            <a:r>
              <a:rPr lang="en-GB" sz="1200" kern="1200" dirty="0" err="1" smtClean="0">
                <a:solidFill>
                  <a:schemeClr val="tx1"/>
                </a:solidFill>
                <a:effectLst/>
                <a:latin typeface="+mn-lt"/>
                <a:ea typeface="+mn-ea"/>
                <a:cs typeface="+mn-cs"/>
              </a:rPr>
              <a:t>MSSQLSvc</a:t>
            </a:r>
            <a:r>
              <a:rPr lang="en-GB" sz="1200" kern="1200" dirty="0" smtClean="0">
                <a:solidFill>
                  <a:schemeClr val="tx1"/>
                </a:solidFill>
                <a:effectLst/>
                <a:latin typeface="+mn-lt"/>
                <a:ea typeface="+mn-ea"/>
                <a:cs typeface="+mn-cs"/>
              </a:rPr>
              <a:t> </a:t>
            </a:r>
            <a:endParaRPr lang="en-GB" dirty="0"/>
          </a:p>
          <a:p>
            <a:r>
              <a:rPr lang="en-GB" sz="1200" kern="1200" dirty="0" smtClean="0">
                <a:solidFill>
                  <a:schemeClr val="tx1"/>
                </a:solidFill>
                <a:effectLst/>
                <a:latin typeface="+mn-lt"/>
                <a:ea typeface="+mn-ea"/>
                <a:cs typeface="+mn-cs"/>
              </a:rPr>
              <a:t>• Host Name:    This is the fully qualified domain name in DNS of the computer that is running SQL Server. </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 Port:              This is the port number that the service is listening on. </a:t>
            </a:r>
          </a:p>
          <a:p>
            <a:r>
              <a:rPr lang="en-GB" sz="1200" kern="1200" dirty="0" smtClean="0">
                <a:solidFill>
                  <a:schemeClr val="tx1"/>
                </a:solidFill>
                <a:effectLst/>
                <a:latin typeface="+mn-lt"/>
                <a:ea typeface="+mn-ea"/>
                <a:cs typeface="+mn-cs"/>
              </a:rPr>
              <a:t>• Service Name The account that is running</a:t>
            </a:r>
            <a:r>
              <a:rPr lang="en-GB" sz="1200" kern="1200" baseline="0" dirty="0" smtClean="0">
                <a:solidFill>
                  <a:schemeClr val="tx1"/>
                </a:solidFill>
                <a:effectLst/>
                <a:latin typeface="+mn-lt"/>
                <a:ea typeface="+mn-ea"/>
                <a:cs typeface="+mn-cs"/>
              </a:rPr>
              <a:t> the service</a:t>
            </a:r>
            <a:endParaRPr lang="en-GB" sz="1200" kern="1200" dirty="0" smtClean="0">
              <a:solidFill>
                <a:schemeClr val="tx1"/>
              </a:solidFill>
              <a:effectLst/>
              <a:latin typeface="+mn-lt"/>
              <a:ea typeface="+mn-ea"/>
              <a:cs typeface="+mn-cs"/>
            </a:endParaRPr>
          </a:p>
          <a:p>
            <a:endParaRPr lang="en-US" baseline="0" dirty="0" smtClean="0">
              <a:effectLst/>
            </a:endParaRPr>
          </a:p>
          <a:p>
            <a:r>
              <a:rPr lang="en-GB" b="0" dirty="0" smtClean="0"/>
              <a:t>The syntax to create an</a:t>
            </a:r>
            <a:r>
              <a:rPr lang="en-GB" b="0" baseline="0" dirty="0" smtClean="0"/>
              <a:t> SPN for SQL Server service is</a:t>
            </a:r>
          </a:p>
          <a:p>
            <a:r>
              <a:rPr lang="en-GB" sz="1200" b="1" i="0" kern="1200" dirty="0" smtClean="0">
                <a:solidFill>
                  <a:schemeClr val="tx1"/>
                </a:solidFill>
                <a:effectLst/>
                <a:latin typeface="+mn-lt"/>
                <a:ea typeface="+mn-ea"/>
                <a:cs typeface="+mn-cs"/>
              </a:rPr>
              <a:t>Setspn.exe –s </a:t>
            </a:r>
            <a:r>
              <a:rPr lang="en-GB" sz="1200" b="0" i="0" kern="1200" dirty="0" smtClean="0">
                <a:solidFill>
                  <a:schemeClr val="tx1"/>
                </a:solidFill>
                <a:effectLst/>
                <a:latin typeface="+mn-lt"/>
                <a:ea typeface="+mn-ea"/>
                <a:cs typeface="+mn-cs"/>
              </a:rPr>
              <a:t> </a:t>
            </a:r>
            <a:r>
              <a:rPr lang="en-GB" sz="1200" b="1" i="1" kern="1200" dirty="0" err="1" smtClean="0">
                <a:solidFill>
                  <a:schemeClr val="tx1"/>
                </a:solidFill>
                <a:effectLst/>
                <a:latin typeface="+mn-lt"/>
                <a:ea typeface="+mn-ea"/>
                <a:cs typeface="+mn-cs"/>
              </a:rPr>
              <a:t>serviceclass</a:t>
            </a:r>
            <a:r>
              <a:rPr lang="en-GB" sz="1200" b="1" i="0" kern="1200" dirty="0" smtClean="0">
                <a:solidFill>
                  <a:schemeClr val="tx1"/>
                </a:solidFill>
                <a:effectLst/>
                <a:latin typeface="+mn-lt"/>
                <a:ea typeface="+mn-ea"/>
                <a:cs typeface="+mn-cs"/>
              </a:rPr>
              <a:t>/</a:t>
            </a:r>
            <a:r>
              <a:rPr lang="en-GB" sz="1200" b="1" i="1" kern="1200" dirty="0" err="1" smtClean="0">
                <a:solidFill>
                  <a:schemeClr val="tx1"/>
                </a:solidFill>
                <a:effectLst/>
                <a:latin typeface="+mn-lt"/>
                <a:ea typeface="+mn-ea"/>
                <a:cs typeface="+mn-cs"/>
              </a:rPr>
              <a:t>host</a:t>
            </a:r>
            <a:r>
              <a:rPr lang="en-GB" sz="1200" b="1" i="0" kern="1200" dirty="0" err="1" smtClean="0">
                <a:solidFill>
                  <a:schemeClr val="tx1"/>
                </a:solidFill>
                <a:effectLst/>
                <a:latin typeface="+mn-lt"/>
                <a:ea typeface="+mn-ea"/>
                <a:cs typeface="+mn-cs"/>
              </a:rPr>
              <a:t>:</a:t>
            </a:r>
            <a:r>
              <a:rPr lang="en-GB" sz="1200" b="1" i="1" kern="1200" dirty="0" err="1" smtClean="0">
                <a:solidFill>
                  <a:schemeClr val="tx1"/>
                </a:solidFill>
                <a:effectLst/>
                <a:latin typeface="+mn-lt"/>
                <a:ea typeface="+mn-ea"/>
                <a:cs typeface="+mn-cs"/>
              </a:rPr>
              <a:t>portnumber</a:t>
            </a:r>
            <a:r>
              <a:rPr lang="en-GB" sz="1200" b="1" i="1" kern="1200" dirty="0" smtClean="0">
                <a:solidFill>
                  <a:schemeClr val="tx1"/>
                </a:solidFill>
                <a:effectLst/>
                <a:latin typeface="+mn-lt"/>
                <a:ea typeface="+mn-ea"/>
                <a:cs typeface="+mn-cs"/>
              </a:rPr>
              <a:t> </a:t>
            </a:r>
            <a:r>
              <a:rPr lang="en-GB" sz="1200" b="1" i="1" kern="1200" dirty="0" err="1" smtClean="0">
                <a:solidFill>
                  <a:schemeClr val="tx1"/>
                </a:solidFill>
                <a:effectLst/>
                <a:latin typeface="+mn-lt"/>
                <a:ea typeface="+mn-ea"/>
                <a:cs typeface="+mn-cs"/>
              </a:rPr>
              <a:t>servicename</a:t>
            </a:r>
            <a:endParaRPr lang="en-GB" sz="1200" b="1" i="1" kern="1200" dirty="0" smtClean="0">
              <a:solidFill>
                <a:schemeClr val="tx1"/>
              </a:solidFill>
              <a:effectLst/>
              <a:latin typeface="+mn-lt"/>
              <a:ea typeface="+mn-ea"/>
              <a:cs typeface="+mn-cs"/>
            </a:endParaRPr>
          </a:p>
          <a:p>
            <a:endParaRPr lang="en-GB" sz="1200" b="1" i="1"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So for SQL Server it will look like</a:t>
            </a:r>
            <a:endParaRPr lang="en-GB"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err="1" smtClean="0"/>
              <a:t>SetSPN</a:t>
            </a:r>
            <a:r>
              <a:rPr lang="en-GB" sz="1200" dirty="0" smtClean="0"/>
              <a:t> -s </a:t>
            </a:r>
            <a:r>
              <a:rPr lang="en-GB" sz="1200" dirty="0" err="1" smtClean="0"/>
              <a:t>MSSQLSvc</a:t>
            </a:r>
            <a:r>
              <a:rPr lang="en-GB" sz="1200" dirty="0" smtClean="0"/>
              <a:t>/clw-sw-s008:1433 CW1\sqlservice2</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If you have aliases</a:t>
            </a:r>
            <a:r>
              <a:rPr lang="en-GB" sz="1200" baseline="0" dirty="0" smtClean="0"/>
              <a:t> for your server, each of those must be registered as well.</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Restart</a:t>
            </a:r>
            <a:r>
              <a:rPr lang="en-GB" sz="1200" baseline="0" dirty="0" smtClean="0"/>
              <a:t> the SQL instance and you will now communicating with your SQL server using Kerberos</a:t>
            </a: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And that’s it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FYI</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Every pc and server automatically has several SPNs running on them. </a:t>
            </a:r>
            <a:r>
              <a:rPr lang="en-US" sz="1200" kern="1200" dirty="0" smtClean="0">
                <a:solidFill>
                  <a:schemeClr val="tx1"/>
                </a:solidFill>
                <a:effectLst/>
                <a:latin typeface="+mn-lt"/>
                <a:ea typeface="+mn-ea"/>
                <a:cs typeface="+mn-cs"/>
              </a:rPr>
              <a:t> For example whenever a computer is joined to a domain, it is assigned two SPN's called HOST </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HOST/</a:t>
            </a:r>
            <a:r>
              <a:rPr lang="en-US" sz="1200" kern="1200" dirty="0" err="1" smtClean="0">
                <a:solidFill>
                  <a:schemeClr val="tx1"/>
                </a:solidFill>
                <a:effectLst/>
                <a:latin typeface="+mn-lt"/>
                <a:ea typeface="+mn-ea"/>
                <a:cs typeface="+mn-cs"/>
              </a:rPr>
              <a:t>netbiosName</a:t>
            </a:r>
            <a:r>
              <a:rPr lang="en-US" sz="1200" kern="1200" dirty="0" smtClean="0">
                <a:solidFill>
                  <a:schemeClr val="tx1"/>
                </a:solidFill>
                <a:effectLst/>
                <a:latin typeface="+mn-lt"/>
                <a:ea typeface="+mn-ea"/>
                <a:cs typeface="+mn-cs"/>
              </a:rPr>
              <a:t>, and HOST/FQDN.com)</a:t>
            </a:r>
            <a:r>
              <a:rPr lang="en-US" sz="1200" kern="1200" baseline="0" dirty="0" smtClean="0">
                <a:solidFill>
                  <a:schemeClr val="tx1"/>
                </a:solidFill>
                <a:effectLst/>
                <a:latin typeface="+mn-lt"/>
                <a:ea typeface="+mn-ea"/>
                <a:cs typeface="+mn-cs"/>
              </a:rPr>
              <a:t> T</a:t>
            </a:r>
            <a:r>
              <a:rPr lang="en-US" sz="1200" kern="1200" dirty="0" smtClean="0">
                <a:solidFill>
                  <a:schemeClr val="tx1"/>
                </a:solidFill>
                <a:effectLst/>
                <a:latin typeface="+mn-lt"/>
                <a:ea typeface="+mn-ea"/>
                <a:cs typeface="+mn-cs"/>
              </a:rPr>
              <a:t>hese SPNS are used to </a:t>
            </a:r>
            <a:r>
              <a:rPr lang="en-US" sz="1200" kern="1200" baseline="0" dirty="0" smtClean="0">
                <a:solidFill>
                  <a:schemeClr val="tx1"/>
                </a:solidFill>
                <a:effectLst/>
                <a:latin typeface="+mn-lt"/>
                <a:ea typeface="+mn-ea"/>
                <a:cs typeface="+mn-cs"/>
              </a:rPr>
              <a:t>login to a domain using Kerberos.</a:t>
            </a: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(Quick note. Use the latest version of setspn.exe. This is much improved. With this version we can use –s to add a new SPN. NOT</a:t>
            </a:r>
            <a:r>
              <a:rPr lang="en-GB" sz="1200" baseline="0" dirty="0" smtClean="0"/>
              <a:t> –a)</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Remote Server Administration Tools for Windows 8.1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http://www.microsoft.com/en-gb/download/details.aspx?id=39296</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b="1" baseline="0" dirty="0" err="1" smtClean="0"/>
              <a:t>Setspn</a:t>
            </a:r>
            <a:r>
              <a:rPr lang="en-GB" sz="1200" b="1" baseline="0" dirty="0" smtClean="0"/>
              <a:t> Full syntax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aseline="0" dirty="0" smtClean="0"/>
              <a:t>https://technet.microsoft.com/en-us/library/cc731241.aspx</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b="1" dirty="0" smtClean="0"/>
          </a:p>
          <a:p>
            <a:endParaRPr lang="en-GB" b="1" dirty="0" smtClean="0"/>
          </a:p>
          <a:p>
            <a:endParaRPr lang="en-GB" b="1" dirty="0"/>
          </a:p>
        </p:txBody>
      </p:sp>
      <p:sp>
        <p:nvSpPr>
          <p:cNvPr id="4" name="Slide Number Placeholder 3"/>
          <p:cNvSpPr>
            <a:spLocks noGrp="1"/>
          </p:cNvSpPr>
          <p:nvPr>
            <p:ph type="sldNum" sz="quarter" idx="10"/>
          </p:nvPr>
        </p:nvSpPr>
        <p:spPr/>
        <p:txBody>
          <a:bodyPr/>
          <a:lstStyle/>
          <a:p>
            <a:fld id="{DC95D82D-47D2-4BFF-B919-04BEF2605DD9}" type="slidenum">
              <a:rPr lang="en-GB" smtClean="0"/>
              <a:t>11</a:t>
            </a:fld>
            <a:endParaRPr lang="en-GB"/>
          </a:p>
        </p:txBody>
      </p:sp>
      <p:sp>
        <p:nvSpPr>
          <p:cNvPr id="2" name="Slide Image Placeholder 1"/>
          <p:cNvSpPr>
            <a:spLocks noGrp="1" noRot="1" noChangeAspect="1"/>
          </p:cNvSpPr>
          <p:nvPr>
            <p:ph type="sldImg"/>
          </p:nvPr>
        </p:nvSpPr>
        <p:spPr>
          <a:xfrm>
            <a:off x="1851025" y="658813"/>
            <a:ext cx="2878138" cy="2160587"/>
          </a:xfrm>
        </p:spPr>
      </p:sp>
    </p:spTree>
    <p:extLst>
      <p:ext uri="{BB962C8B-B14F-4D97-AF65-F5344CB8AC3E}">
        <p14:creationId xmlns:p14="http://schemas.microsoft.com/office/powerpoint/2010/main" val="285127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577850"/>
            <a:ext cx="2878137" cy="2160588"/>
          </a:xfrm>
          <a:prstGeom prst="rect">
            <a:avLst/>
          </a:prstGeom>
        </p:spPr>
      </p:sp>
      <p:sp>
        <p:nvSpPr>
          <p:cNvPr id="3" name="Notes Placeholder 2"/>
          <p:cNvSpPr>
            <a:spLocks noGrp="1"/>
          </p:cNvSpPr>
          <p:nvPr>
            <p:ph type="body" idx="1"/>
          </p:nvPr>
        </p:nvSpPr>
        <p:spPr>
          <a:xfrm>
            <a:off x="146326" y="3073041"/>
            <a:ext cx="6258249" cy="6059173"/>
          </a:xfrm>
        </p:spPr>
        <p:txBody>
          <a:bodyPr/>
          <a:lstStyle/>
          <a:p>
            <a:r>
              <a:rPr lang="en-GB" b="1" dirty="0" smtClean="0"/>
              <a:t>Double</a:t>
            </a:r>
            <a:r>
              <a:rPr lang="en-GB" b="1" baseline="0" dirty="0" smtClean="0"/>
              <a:t> Hop</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To complete the configuration and enable the ability to double hop then you must make one more  change. </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This is to enable delegation </a:t>
            </a:r>
            <a:endParaRPr lang="en-GB" b="0" baseline="0" dirty="0" smtClean="0"/>
          </a:p>
          <a:p>
            <a:endParaRPr lang="en-GB" b="0" baseline="0" dirty="0" smtClean="0"/>
          </a:p>
          <a:p>
            <a:r>
              <a:rPr lang="en-GB" b="0" baseline="0" dirty="0" smtClean="0"/>
              <a:t>You can configure this using </a:t>
            </a:r>
            <a:r>
              <a:rPr lang="en-GB" b="1" baseline="0" dirty="0" smtClean="0"/>
              <a:t>Active Directory Users and Computers</a:t>
            </a:r>
          </a:p>
          <a:p>
            <a:r>
              <a:rPr lang="en-GB" b="0" dirty="0" smtClean="0"/>
              <a:t>If you’ve never heard of ADUC, this is the tool that is used to manage</a:t>
            </a:r>
            <a:r>
              <a:rPr lang="en-GB" b="0" baseline="0" dirty="0" smtClean="0"/>
              <a:t> user and computer accounts in Active Directory.</a:t>
            </a:r>
          </a:p>
          <a:p>
            <a:endParaRPr lang="en-GB" b="0" baseline="0" dirty="0" smtClean="0"/>
          </a:p>
          <a:p>
            <a:r>
              <a:rPr lang="en-GB" b="0" baseline="0" dirty="0" smtClean="0"/>
              <a:t>Find the service account that is running your SQL Service</a:t>
            </a:r>
          </a:p>
          <a:p>
            <a:r>
              <a:rPr lang="en-GB" b="0" baseline="0" dirty="0" smtClean="0"/>
              <a:t>Then select the Delegation Tab (This only appears if the account has an SPN and you’ve enabled Advanced features under the View menu)</a:t>
            </a:r>
          </a:p>
          <a:p>
            <a:r>
              <a:rPr lang="en-GB" b="0" baseline="0" dirty="0" smtClean="0"/>
              <a:t>Select </a:t>
            </a:r>
            <a:r>
              <a:rPr lang="en-GB" b="0" i="1" baseline="0" dirty="0" smtClean="0"/>
              <a:t>Trust this user for delegation to any service (Kerberos Only)</a:t>
            </a:r>
          </a:p>
          <a:p>
            <a:r>
              <a:rPr lang="en-GB" b="0" baseline="0" dirty="0" smtClean="0"/>
              <a:t>Or if you want to be more restrictive on what this account can delegate then use </a:t>
            </a:r>
          </a:p>
          <a:p>
            <a:r>
              <a:rPr lang="en-GB" b="1" baseline="0" dirty="0" smtClean="0"/>
              <a:t>Trust this user for delegation to specified services only</a:t>
            </a:r>
          </a:p>
          <a:p>
            <a:r>
              <a:rPr lang="en-GB" b="0" baseline="0" dirty="0" smtClean="0"/>
              <a:t>And then enter the </a:t>
            </a:r>
            <a:r>
              <a:rPr lang="en-GB" b="0" baseline="0" dirty="0" err="1" smtClean="0"/>
              <a:t>spn</a:t>
            </a:r>
            <a:r>
              <a:rPr lang="en-GB" b="0" baseline="0" dirty="0" smtClean="0"/>
              <a:t> details for the service you wish your SQL server to connect to</a:t>
            </a:r>
          </a:p>
          <a:p>
            <a:endParaRPr lang="en-GB" b="0" baseline="0" dirty="0" smtClean="0"/>
          </a:p>
          <a:p>
            <a:r>
              <a:rPr lang="en-GB" b="0" baseline="0" dirty="0" smtClean="0"/>
              <a:t>You don’t need to Restart SQL</a:t>
            </a:r>
          </a:p>
          <a:p>
            <a:endParaRPr lang="en-GB" b="0" baseline="0" dirty="0" smtClean="0"/>
          </a:p>
          <a:p>
            <a:r>
              <a:rPr lang="en-GB" sz="1200" b="0" i="0" kern="1200" dirty="0" smtClean="0">
                <a:solidFill>
                  <a:schemeClr val="tx1"/>
                </a:solidFill>
                <a:effectLst/>
                <a:latin typeface="+mn-lt"/>
                <a:ea typeface="+mn-ea"/>
                <a:cs typeface="+mn-cs"/>
              </a:rPr>
              <a:t>Even if you aren’t a windows admin or involved in managing</a:t>
            </a:r>
            <a:r>
              <a:rPr lang="en-GB" sz="1200" b="0" i="0" kern="1200" baseline="0" dirty="0" smtClean="0">
                <a:solidFill>
                  <a:schemeClr val="tx1"/>
                </a:solidFill>
                <a:effectLst/>
                <a:latin typeface="+mn-lt"/>
                <a:ea typeface="+mn-ea"/>
                <a:cs typeface="+mn-cs"/>
              </a:rPr>
              <a:t> user accounts</a:t>
            </a:r>
            <a:r>
              <a:rPr lang="en-GB" sz="1200" b="0" i="0" kern="1200" dirty="0" smtClean="0">
                <a:solidFill>
                  <a:schemeClr val="tx1"/>
                </a:solidFill>
                <a:effectLst/>
                <a:latin typeface="+mn-lt"/>
                <a:ea typeface="+mn-ea"/>
                <a:cs typeface="+mn-cs"/>
              </a:rPr>
              <a:t> ADUC</a:t>
            </a:r>
            <a:r>
              <a:rPr lang="en-GB" sz="1200" b="0" i="0" kern="1200" baseline="0" dirty="0" smtClean="0">
                <a:solidFill>
                  <a:schemeClr val="tx1"/>
                </a:solidFill>
                <a:effectLst/>
                <a:latin typeface="+mn-lt"/>
                <a:ea typeface="+mn-ea"/>
                <a:cs typeface="+mn-cs"/>
              </a:rPr>
              <a:t> can be invaluable for checking a user’s permissions in your domain. </a:t>
            </a:r>
          </a:p>
          <a:p>
            <a:r>
              <a:rPr lang="en-GB" sz="1200" b="0" i="0" kern="1200" baseline="0" dirty="0" smtClean="0">
                <a:solidFill>
                  <a:schemeClr val="tx1"/>
                </a:solidFill>
                <a:effectLst/>
                <a:latin typeface="+mn-lt"/>
                <a:ea typeface="+mn-ea"/>
                <a:cs typeface="+mn-cs"/>
              </a:rPr>
              <a:t>It has helped me many times when someone has claimed they can’t get access to a SQL instance and it turns out they aren’t in the required AD group.</a:t>
            </a:r>
          </a:p>
          <a:p>
            <a:endParaRPr lang="en-GB" sz="1200" b="0" i="0" kern="1200" baseline="0" dirty="0" smtClean="0">
              <a:solidFill>
                <a:schemeClr val="tx1"/>
              </a:solidFill>
              <a:effectLst/>
              <a:latin typeface="+mn-lt"/>
              <a:ea typeface="+mn-ea"/>
              <a:cs typeface="+mn-cs"/>
            </a:endParaRPr>
          </a:p>
          <a:p>
            <a:r>
              <a:rPr lang="en-GB" b="0" baseline="0" dirty="0" smtClean="0"/>
              <a:t>ADUC can be downloaded from Microsoft as part of the </a:t>
            </a:r>
            <a:r>
              <a:rPr lang="en-GB" sz="1200" b="1" i="0" kern="1200" baseline="0" dirty="0" smtClean="0">
                <a:solidFill>
                  <a:schemeClr val="tx1"/>
                </a:solidFill>
                <a:effectLst/>
                <a:latin typeface="+mn-lt"/>
                <a:ea typeface="+mn-ea"/>
                <a:cs typeface="+mn-cs"/>
              </a:rPr>
              <a:t>R</a:t>
            </a:r>
            <a:r>
              <a:rPr lang="en-GB" sz="1200" b="1" i="0" kern="1200" dirty="0" smtClean="0">
                <a:solidFill>
                  <a:schemeClr val="tx1"/>
                </a:solidFill>
                <a:effectLst/>
                <a:latin typeface="+mn-lt"/>
                <a:ea typeface="+mn-ea"/>
                <a:cs typeface="+mn-cs"/>
              </a:rPr>
              <a:t>emote Server Administration Tools. </a:t>
            </a:r>
            <a:r>
              <a:rPr lang="en-GB" sz="1200" b="0" i="0" kern="1200" dirty="0" smtClean="0">
                <a:solidFill>
                  <a:schemeClr val="tx1"/>
                </a:solidFill>
                <a:effectLst/>
                <a:latin typeface="+mn-lt"/>
                <a:ea typeface="+mn-ea"/>
                <a:cs typeface="+mn-cs"/>
              </a:rPr>
              <a:t>It’s part of the Windows 8 installation</a:t>
            </a:r>
          </a:p>
          <a:p>
            <a:endParaRPr lang="en-GB" sz="1200" b="1" i="0" kern="120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sz="1200" b="0" i="0" kern="1200" baseline="0" dirty="0" smtClean="0">
              <a:solidFill>
                <a:schemeClr val="tx1"/>
              </a:solidFill>
              <a:effectLst/>
              <a:latin typeface="+mn-lt"/>
              <a:ea typeface="+mn-ea"/>
              <a:cs typeface="+mn-cs"/>
            </a:endParaRPr>
          </a:p>
          <a:p>
            <a:endParaRPr lang="en-GB" b="0" dirty="0"/>
          </a:p>
        </p:txBody>
      </p:sp>
      <p:sp>
        <p:nvSpPr>
          <p:cNvPr id="4" name="Slide Number Placeholder 3"/>
          <p:cNvSpPr>
            <a:spLocks noGrp="1"/>
          </p:cNvSpPr>
          <p:nvPr>
            <p:ph type="sldNum" sz="quarter" idx="10"/>
          </p:nvPr>
        </p:nvSpPr>
        <p:spPr/>
        <p:txBody>
          <a:bodyPr/>
          <a:lstStyle/>
          <a:p>
            <a:fld id="{DC95D82D-47D2-4BFF-B919-04BEF2605DD9}" type="slidenum">
              <a:rPr lang="en-GB" smtClean="0"/>
              <a:t>12</a:t>
            </a:fld>
            <a:endParaRPr lang="en-GB"/>
          </a:p>
        </p:txBody>
      </p:sp>
    </p:spTree>
    <p:extLst>
      <p:ext uri="{BB962C8B-B14F-4D97-AF65-F5344CB8AC3E}">
        <p14:creationId xmlns:p14="http://schemas.microsoft.com/office/powerpoint/2010/main" val="263309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2288" y="739775"/>
            <a:ext cx="2878137" cy="2160588"/>
          </a:xfrm>
          <a:prstGeom prst="rect">
            <a:avLst/>
          </a:prstGeom>
        </p:spPr>
      </p:sp>
      <p:sp>
        <p:nvSpPr>
          <p:cNvPr id="3" name="Notes Placeholder 2"/>
          <p:cNvSpPr>
            <a:spLocks noGrp="1"/>
          </p:cNvSpPr>
          <p:nvPr>
            <p:ph type="body" idx="1"/>
          </p:nvPr>
        </p:nvSpPr>
        <p:spPr>
          <a:xfrm>
            <a:off x="146326" y="3379808"/>
            <a:ext cx="6258249" cy="5752405"/>
          </a:xfrm>
        </p:spPr>
        <p:txBody>
          <a:bodyPr/>
          <a:lstStyle/>
          <a:p>
            <a:r>
              <a:rPr lang="en-GB" b="1" dirty="0" smtClean="0"/>
              <a:t>SQL Script to Check Kerberos</a:t>
            </a:r>
          </a:p>
          <a:p>
            <a:endParaRPr lang="en-GB" dirty="0" smtClean="0"/>
          </a:p>
          <a:p>
            <a:r>
              <a:rPr lang="en-GB" dirty="0" smtClean="0"/>
              <a:t>How do we check if</a:t>
            </a:r>
            <a:r>
              <a:rPr lang="en-GB" baseline="0" dirty="0" smtClean="0"/>
              <a:t> SQL is using Kerberos authentication?</a:t>
            </a:r>
          </a:p>
          <a:p>
            <a:r>
              <a:rPr lang="en-GB" dirty="0" smtClean="0"/>
              <a:t>It wouldn’t be SQL if there wasn’t a DMV</a:t>
            </a:r>
            <a:r>
              <a:rPr lang="en-GB" baseline="0" dirty="0" smtClean="0"/>
              <a:t> to help you</a:t>
            </a:r>
          </a:p>
          <a:p>
            <a:endParaRPr lang="en-GB" baseline="0" dirty="0" smtClean="0"/>
          </a:p>
          <a:p>
            <a:r>
              <a:rPr lang="en-GB" baseline="0" dirty="0" smtClean="0"/>
              <a:t>To see what authentication is being used use: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sys.dm_exec_connections</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GB" sz="1200" dirty="0" smtClean="0"/>
              <a:t>SELECT </a:t>
            </a:r>
            <a:r>
              <a:rPr lang="en-GB" sz="1200" dirty="0" err="1" smtClean="0"/>
              <a:t>s.session_id,s.original_login_name</a:t>
            </a:r>
            <a:r>
              <a:rPr lang="en-GB" sz="1200" dirty="0" smtClean="0"/>
              <a:t>, </a:t>
            </a:r>
            <a:r>
              <a:rPr lang="en-GB" sz="1200" dirty="0" err="1" smtClean="0"/>
              <a:t>c.net_transport</a:t>
            </a:r>
            <a:r>
              <a:rPr lang="en-GB" sz="1200" dirty="0" smtClean="0"/>
              <a:t>, c.auth_scheme,c.local_net_address,c.local_tcp_port,s.program_name</a:t>
            </a:r>
          </a:p>
          <a:p>
            <a:r>
              <a:rPr lang="en-US" sz="1200" dirty="0" smtClean="0"/>
              <a:t>FROM </a:t>
            </a:r>
            <a:r>
              <a:rPr lang="en-US" sz="1200" dirty="0" err="1" smtClean="0"/>
              <a:t>sys.dm_exec_sessions</a:t>
            </a:r>
            <a:r>
              <a:rPr lang="en-US" sz="1200" dirty="0" smtClean="0"/>
              <a:t> s </a:t>
            </a:r>
          </a:p>
          <a:p>
            <a:r>
              <a:rPr lang="en-US" sz="1200" dirty="0" smtClean="0"/>
              <a:t>LEFT OUTER JOIN </a:t>
            </a:r>
          </a:p>
          <a:p>
            <a:r>
              <a:rPr lang="en-US" sz="1200" dirty="0" err="1" smtClean="0"/>
              <a:t>sys.dm_exec_connections</a:t>
            </a:r>
            <a:r>
              <a:rPr lang="en-US" sz="1200" dirty="0" smtClean="0"/>
              <a:t> c ON (</a:t>
            </a:r>
            <a:r>
              <a:rPr lang="en-US" sz="1200" dirty="0" err="1" smtClean="0"/>
              <a:t>s.session_id</a:t>
            </a:r>
            <a:r>
              <a:rPr lang="en-US" sz="1200" dirty="0" smtClean="0"/>
              <a:t> = </a:t>
            </a:r>
            <a:r>
              <a:rPr lang="en-US" sz="1200" dirty="0" err="1" smtClean="0"/>
              <a:t>c.session_id</a:t>
            </a:r>
            <a:r>
              <a:rPr lang="en-US" sz="1200" dirty="0" smtClean="0"/>
              <a:t>) </a:t>
            </a:r>
          </a:p>
          <a:p>
            <a:r>
              <a:rPr lang="en-GB" sz="1200" dirty="0" smtClean="0"/>
              <a:t>where </a:t>
            </a:r>
            <a:r>
              <a:rPr lang="en-GB" sz="1200" dirty="0" err="1" smtClean="0"/>
              <a:t>s.is_user_process</a:t>
            </a:r>
            <a:r>
              <a:rPr lang="en-GB" sz="1200" dirty="0" smtClean="0"/>
              <a:t> = 1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13</a:t>
            </a:fld>
            <a:endParaRPr lang="en-GB"/>
          </a:p>
        </p:txBody>
      </p:sp>
    </p:spTree>
    <p:extLst>
      <p:ext uri="{BB962C8B-B14F-4D97-AF65-F5344CB8AC3E}">
        <p14:creationId xmlns:p14="http://schemas.microsoft.com/office/powerpoint/2010/main" val="261327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8175" y="739775"/>
            <a:ext cx="2878138" cy="2160588"/>
          </a:xfrm>
          <a:prstGeom prst="rect">
            <a:avLst/>
          </a:prstGeom>
        </p:spPr>
      </p:sp>
      <p:sp>
        <p:nvSpPr>
          <p:cNvPr id="3" name="Notes Placeholder 2"/>
          <p:cNvSpPr>
            <a:spLocks noGrp="1"/>
          </p:cNvSpPr>
          <p:nvPr>
            <p:ph type="body" idx="1"/>
          </p:nvPr>
        </p:nvSpPr>
        <p:spPr>
          <a:xfrm>
            <a:off x="146326" y="3240911"/>
            <a:ext cx="6258249" cy="5891302"/>
          </a:xfrm>
        </p:spPr>
        <p:txBody>
          <a:bodyPr/>
          <a:lstStyle/>
          <a:p>
            <a:r>
              <a:rPr lang="en-GB" b="1" dirty="0" smtClean="0"/>
              <a:t>Create the </a:t>
            </a:r>
            <a:r>
              <a:rPr lang="en-GB" b="1" dirty="0" err="1" smtClean="0"/>
              <a:t>spn</a:t>
            </a:r>
            <a:r>
              <a:rPr lang="en-GB" b="1" baseline="0" dirty="0" smtClean="0"/>
              <a:t> using </a:t>
            </a:r>
            <a:r>
              <a:rPr lang="en-GB" b="1" baseline="0" dirty="0" err="1" smtClean="0"/>
              <a:t>setspn</a:t>
            </a:r>
            <a:endParaRPr lang="en-GB" b="1" dirty="0" smtClean="0"/>
          </a:p>
          <a:p>
            <a:endParaRPr lang="en-GB" dirty="0" smtClean="0"/>
          </a:p>
          <a:p>
            <a:r>
              <a:rPr lang="en-GB" dirty="0" smtClean="0"/>
              <a:t>Set</a:t>
            </a:r>
            <a:r>
              <a:rPr lang="en-GB" baseline="0" dirty="0" smtClean="0"/>
              <a:t> up the delegation using Active Directory users and Computers</a:t>
            </a:r>
          </a:p>
          <a:p>
            <a:endParaRPr lang="en-GB" baseline="0" dirty="0" smtClean="0"/>
          </a:p>
          <a:p>
            <a:r>
              <a:rPr lang="en-GB" baseline="0" dirty="0" smtClean="0"/>
              <a:t>Restart SQL</a:t>
            </a:r>
          </a:p>
          <a:p>
            <a:endParaRPr lang="en-GB" baseline="0" dirty="0" smtClean="0"/>
          </a:p>
          <a:p>
            <a:r>
              <a:rPr lang="en-GB" baseline="0" dirty="0" smtClean="0"/>
              <a:t>And demonstrate the three hops working</a:t>
            </a: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14</a:t>
            </a:fld>
            <a:endParaRPr lang="en-GB"/>
          </a:p>
        </p:txBody>
      </p:sp>
    </p:spTree>
    <p:extLst>
      <p:ext uri="{BB962C8B-B14F-4D97-AF65-F5344CB8AC3E}">
        <p14:creationId xmlns:p14="http://schemas.microsoft.com/office/powerpoint/2010/main" val="2194895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264198"/>
            <a:ext cx="6258249" cy="8885398"/>
          </a:xfrm>
        </p:spPr>
        <p:txBody>
          <a:bodyPr/>
          <a:lstStyle/>
          <a:p>
            <a:r>
              <a:rPr lang="en-GB" b="1" dirty="0" smtClean="0"/>
              <a:t>Problems</a:t>
            </a:r>
          </a:p>
          <a:p>
            <a:endParaRPr lang="en-GB" dirty="0" smtClean="0"/>
          </a:p>
          <a:p>
            <a:r>
              <a:rPr lang="en-GB" dirty="0" smtClean="0"/>
              <a:t>So if its so simple why do so many people</a:t>
            </a:r>
            <a:r>
              <a:rPr lang="en-GB" baseline="0" dirty="0" smtClean="0"/>
              <a:t> struggle with Kerberos?</a:t>
            </a:r>
          </a:p>
          <a:p>
            <a:r>
              <a:rPr lang="en-GB" baseline="0" dirty="0" smtClean="0"/>
              <a:t>The error messages you receive won’t always tell you that Kerberos is the issue</a:t>
            </a:r>
          </a:p>
          <a:p>
            <a:endParaRPr lang="en-GB" baseline="0" dirty="0" smtClean="0"/>
          </a:p>
          <a:p>
            <a:r>
              <a:rPr lang="en-GB" baseline="0" dirty="0" smtClean="0"/>
              <a:t>The most common mistake used to be creating </a:t>
            </a:r>
            <a:r>
              <a:rPr lang="en-GB" b="1" baseline="0" dirty="0" smtClean="0"/>
              <a:t>Duplicate SPNs</a:t>
            </a:r>
          </a:p>
          <a:p>
            <a:r>
              <a:rPr lang="en-GB" baseline="0" dirty="0" smtClean="0"/>
              <a:t>It used to be very easy to create more than one SPN for your SQL Server. If there are two SPNs, which one are you going to authenticate against?</a:t>
            </a:r>
          </a:p>
          <a:p>
            <a:r>
              <a:rPr lang="en-GB" baseline="0" dirty="0" smtClean="0"/>
              <a:t>Unfortunately the error you receive isn’t very helpful and doesn’t point to the fact you have a duplicate SPN</a:t>
            </a:r>
          </a:p>
          <a:p>
            <a:endParaRPr lang="en-GB" baseline="0" dirty="0" smtClean="0"/>
          </a:p>
          <a:p>
            <a:r>
              <a:rPr lang="en-GB" baseline="0" dirty="0" smtClean="0"/>
              <a:t>Microsoft has helped here. </a:t>
            </a:r>
          </a:p>
          <a:p>
            <a:r>
              <a:rPr lang="en-GB" baseline="0" dirty="0" smtClean="0"/>
              <a:t>In setspn.exe</a:t>
            </a:r>
          </a:p>
          <a:p>
            <a:r>
              <a:rPr lang="en-GB" baseline="0" dirty="0" smtClean="0"/>
              <a:t>Originally you used the –a option to create an SPN. This didn’t check for duplicates</a:t>
            </a:r>
          </a:p>
          <a:p>
            <a:r>
              <a:rPr lang="en-GB" baseline="0" dirty="0" smtClean="0"/>
              <a:t>Now, there is the option  “–s”. This will check for a duplicate before it creates the SPN</a:t>
            </a:r>
          </a:p>
          <a:p>
            <a:r>
              <a:rPr lang="en-GB" baseline="0" dirty="0" smtClean="0"/>
              <a:t>The version of </a:t>
            </a:r>
            <a:r>
              <a:rPr lang="en-GB" baseline="0" dirty="0" err="1" smtClean="0"/>
              <a:t>setspn</a:t>
            </a:r>
            <a:r>
              <a:rPr lang="en-GB" baseline="0" dirty="0" smtClean="0"/>
              <a:t> that comes with Windows 2012 and Windows 8  has changed to make the –a option also checks for duplicates so now it is very difficult to create a duplicate SPN.</a:t>
            </a:r>
          </a:p>
          <a:p>
            <a:endParaRPr lang="en-GB" baseline="0" dirty="0" smtClean="0"/>
          </a:p>
          <a:p>
            <a:r>
              <a:rPr lang="en-GB" baseline="0" dirty="0" smtClean="0"/>
              <a:t>http://blogs.msdn.com/b/psssql/archive/2012/08/17/setspn-a-with-windows-2012-does-a-duplicate-check-upfront.aspx</a:t>
            </a:r>
          </a:p>
          <a:p>
            <a:endParaRPr lang="en-GB" baseline="0" dirty="0" smtClean="0"/>
          </a:p>
          <a:p>
            <a:r>
              <a:rPr lang="en-GB" baseline="0" dirty="0" smtClean="0"/>
              <a:t>Use the –X option to look for duplicates across the whole domain</a:t>
            </a:r>
          </a:p>
          <a:p>
            <a:endParaRPr lang="en-GB" baseline="0" dirty="0" smtClean="0"/>
          </a:p>
          <a:p>
            <a:r>
              <a:rPr lang="en-GB" baseline="0" dirty="0" smtClean="0"/>
              <a:t>You can delete the offending SPN with the –D option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Use –L to list all SPNs for a particular account. You can use it to list SPNs for a server but it will only list those registered to the local server account, it will not list those using a domain account on that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(-s option was released with Windows 2003 SP 2 so chances are you are using the latest version. I can only find v6.1 and above on our systems and that has –s option)</a:t>
            </a:r>
          </a:p>
          <a:p>
            <a:endParaRPr lang="en-GB" baseline="0" dirty="0" smtClean="0"/>
          </a:p>
          <a:p>
            <a:r>
              <a:rPr lang="en-GB" b="1" baseline="0" dirty="0" smtClean="0"/>
              <a:t>Incorrect SPN</a:t>
            </a:r>
          </a:p>
          <a:p>
            <a:r>
              <a:rPr lang="en-GB" b="0" baseline="0" dirty="0" smtClean="0"/>
              <a:t>Easy to type it wrong,  it won’t complain about spelling mistakes </a:t>
            </a:r>
          </a:p>
          <a:p>
            <a:endParaRPr lang="en-GB" b="0" baseline="0" dirty="0" smtClean="0"/>
          </a:p>
          <a:p>
            <a:r>
              <a:rPr lang="en-GB" b="1" baseline="0" dirty="0" smtClean="0"/>
              <a:t>Wrong Server Name </a:t>
            </a:r>
          </a:p>
          <a:p>
            <a:r>
              <a:rPr lang="en-GB" baseline="0" dirty="0" smtClean="0"/>
              <a:t>Use the FQDN when you register rather than just the server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If you are connecting using an alias you must register that alias name as well as the server name</a:t>
            </a:r>
          </a:p>
          <a:p>
            <a:endParaRPr lang="en-GB" baseline="0" dirty="0" smtClean="0"/>
          </a:p>
          <a:p>
            <a:r>
              <a:rPr lang="en-GB" baseline="0" dirty="0" smtClean="0"/>
              <a:t>You must register the correct port number</a:t>
            </a:r>
          </a:p>
          <a:p>
            <a:endParaRPr lang="en-GB" baseline="0" dirty="0" smtClean="0"/>
          </a:p>
          <a:p>
            <a:r>
              <a:rPr lang="en-GB" b="1" baseline="0" dirty="0" smtClean="0"/>
              <a:t>Wrong Service Account</a:t>
            </a:r>
          </a:p>
          <a:p>
            <a:r>
              <a:rPr lang="en-GB" baseline="0" dirty="0" smtClean="0"/>
              <a:t>The SPN only works for the service account it was configured for.  If you  change SQL to use a different service account you will not be able to connect.</a:t>
            </a:r>
          </a:p>
          <a:p>
            <a:r>
              <a:rPr lang="en-GB" baseline="0" dirty="0" smtClean="0"/>
              <a:t>If you are going to change service account delete old SPN first then create the new one</a:t>
            </a:r>
          </a:p>
          <a:p>
            <a:endParaRPr lang="en-GB" baseline="0" dirty="0" smtClean="0"/>
          </a:p>
          <a:p>
            <a:r>
              <a:rPr lang="en-GB" b="1" baseline="0" dirty="0" smtClean="0"/>
              <a:t>Forgetting to turn on delegation</a:t>
            </a:r>
          </a:p>
          <a:p>
            <a:r>
              <a:rPr lang="en-GB" dirty="0" smtClean="0"/>
              <a:t>Delegation won’t work if its not turned on</a:t>
            </a:r>
          </a:p>
          <a:p>
            <a:endParaRPr lang="en-GB"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15</a:t>
            </a:fld>
            <a:endParaRPr lang="en-GB"/>
          </a:p>
        </p:txBody>
      </p:sp>
    </p:spTree>
    <p:extLst>
      <p:ext uri="{BB962C8B-B14F-4D97-AF65-F5344CB8AC3E}">
        <p14:creationId xmlns:p14="http://schemas.microsoft.com/office/powerpoint/2010/main" val="42788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305914"/>
            <a:ext cx="6258249" cy="8826300"/>
          </a:xfrm>
        </p:spPr>
        <p:txBody>
          <a:bodyPr/>
          <a:lstStyle/>
          <a:p>
            <a:r>
              <a:rPr lang="en-GB" b="1" baseline="0" dirty="0" smtClean="0"/>
              <a:t>Problems 2</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baseline="0" dirty="0" smtClean="0"/>
              <a:t>Remember to restart the SQL Service </a:t>
            </a:r>
            <a:r>
              <a:rPr lang="en-GB" baseline="0" dirty="0" smtClean="0"/>
              <a:t>after changing an SPN</a:t>
            </a:r>
          </a:p>
          <a:p>
            <a:endParaRPr lang="en-GB" b="1" dirty="0" smtClean="0"/>
          </a:p>
          <a:p>
            <a:r>
              <a:rPr lang="en-GB" b="1" baseline="0" dirty="0" smtClean="0"/>
              <a:t>Replication</a:t>
            </a:r>
          </a:p>
          <a:p>
            <a:r>
              <a:rPr lang="en-GB" b="0" baseline="0" dirty="0" smtClean="0"/>
              <a:t>Active Directory can take quite a while to replicate changes to all domain controllers so you may have to be wait a while before it works.</a:t>
            </a:r>
          </a:p>
          <a:p>
            <a:endParaRPr lang="en-GB" b="1" baseline="0" dirty="0" smtClean="0"/>
          </a:p>
          <a:p>
            <a:r>
              <a:rPr lang="en-GB" b="1" baseline="0" dirty="0" smtClean="0"/>
              <a:t>Stale Kerberos Tickets</a:t>
            </a:r>
          </a:p>
          <a:p>
            <a:r>
              <a:rPr lang="en-GB" baseline="0" dirty="0" smtClean="0"/>
              <a:t>Even when everything looks correct it can still not work.</a:t>
            </a:r>
          </a:p>
          <a:p>
            <a:r>
              <a:rPr lang="en-GB" baseline="0" dirty="0" smtClean="0"/>
              <a:t>The ticket on your pc may not recognise the new SPN</a:t>
            </a:r>
          </a:p>
          <a:p>
            <a:r>
              <a:rPr lang="en-GB" baseline="0" dirty="0" smtClean="0"/>
              <a:t>Klist.exe (part of the </a:t>
            </a:r>
            <a:r>
              <a:rPr lang="en-GB" sz="1200" b="1" i="0" kern="1200" baseline="0" dirty="0" smtClean="0">
                <a:solidFill>
                  <a:schemeClr val="tx1"/>
                </a:solidFill>
                <a:effectLst/>
                <a:latin typeface="+mn-lt"/>
                <a:ea typeface="+mn-ea"/>
                <a:cs typeface="+mn-cs"/>
              </a:rPr>
              <a:t>R</a:t>
            </a:r>
            <a:r>
              <a:rPr lang="en-GB" sz="1200" b="1" i="0" kern="1200" dirty="0" smtClean="0">
                <a:solidFill>
                  <a:schemeClr val="tx1"/>
                </a:solidFill>
                <a:effectLst/>
                <a:latin typeface="+mn-lt"/>
                <a:ea typeface="+mn-ea"/>
                <a:cs typeface="+mn-cs"/>
              </a:rPr>
              <a:t>emote Server Administration Tools</a:t>
            </a:r>
            <a:r>
              <a:rPr lang="en-GB" baseline="0" dirty="0" smtClean="0"/>
              <a:t>) allows you to list cached tickets on your desktop and purge them forcing your pc to obtain a new Kerberos ticket</a:t>
            </a:r>
          </a:p>
          <a:p>
            <a:endParaRPr lang="en-GB" baseline="0" dirty="0" smtClean="0"/>
          </a:p>
          <a:p>
            <a:r>
              <a:rPr lang="en-GB" b="1" baseline="0" dirty="0" smtClean="0"/>
              <a:t>Sensitive Clients</a:t>
            </a:r>
          </a:p>
          <a:p>
            <a:r>
              <a:rPr lang="en-GB" b="0" baseline="0" dirty="0" smtClean="0"/>
              <a:t>In ADUC there is a setting called “Account is Sensitive and cannot be Delegated”</a:t>
            </a:r>
          </a:p>
          <a:p>
            <a:r>
              <a:rPr lang="en-GB" b="0" baseline="0" dirty="0" smtClean="0"/>
              <a:t>If this is set then your account won’t be able to do the two hops</a:t>
            </a:r>
          </a:p>
          <a:p>
            <a:endParaRPr lang="en-GB" b="0" baseline="0" dirty="0" smtClean="0"/>
          </a:p>
          <a:p>
            <a:r>
              <a:rPr lang="en-GB" b="1" baseline="0" dirty="0" smtClean="0"/>
              <a:t>Time Synchronisation</a:t>
            </a:r>
          </a:p>
          <a:p>
            <a:r>
              <a:rPr lang="en-GB" b="0" baseline="0" dirty="0" smtClean="0"/>
              <a:t>Kerberos is time sensitive. If the time is not correct across all servers in the domain then Kerberos may fail</a:t>
            </a:r>
          </a:p>
          <a:p>
            <a:endParaRPr lang="en-GB" b="0" baseline="0" dirty="0" smtClean="0"/>
          </a:p>
          <a:p>
            <a:r>
              <a:rPr lang="en-GB" b="1" baseline="0" dirty="0" smtClean="0"/>
              <a:t>Dynamic Ports or IP addresses</a:t>
            </a:r>
          </a:p>
          <a:p>
            <a:r>
              <a:rPr lang="en-GB" b="0" baseline="0" dirty="0" smtClean="0"/>
              <a:t>If the TCP port or IP address changes each time the server is restarted then the SPN will have to be deleted and recreated each time</a:t>
            </a:r>
          </a:p>
          <a:p>
            <a:endParaRPr lang="en-GB" b="0" baseline="0" dirty="0" smtClean="0"/>
          </a:p>
          <a:p>
            <a:r>
              <a:rPr lang="en-GB" b="1" baseline="0" dirty="0" smtClean="0"/>
              <a:t>The End Server</a:t>
            </a:r>
          </a:p>
          <a:p>
            <a:r>
              <a:rPr lang="en-GB" b="0" baseline="0" dirty="0" smtClean="0"/>
              <a:t>Make sure that the server at the end of the hop is also configured for Kerberos </a:t>
            </a:r>
          </a:p>
          <a:p>
            <a:endParaRPr lang="en-GB" b="0" baseline="0" dirty="0" smtClean="0"/>
          </a:p>
          <a:p>
            <a:r>
              <a:rPr lang="en-GB" b="1" baseline="0" dirty="0" smtClean="0"/>
              <a:t>Hosts File</a:t>
            </a:r>
          </a:p>
          <a:p>
            <a:r>
              <a:rPr lang="en-GB" b="0" baseline="0" dirty="0" smtClean="0"/>
              <a:t>If you use a hosts file ensure that the server name use the FQDN. Better not to use a hosts file</a:t>
            </a:r>
          </a:p>
          <a:p>
            <a:endParaRPr lang="en-GB" baseline="0" dirty="0" smtClean="0"/>
          </a:p>
          <a:p>
            <a:r>
              <a:rPr lang="en-GB" baseline="0" dirty="0" smtClean="0"/>
              <a:t>Sometimes you just have to be patient and wait for the changes to take effect.</a:t>
            </a:r>
          </a:p>
          <a:p>
            <a:endParaRPr lang="en-GB" baseline="0" dirty="0" smtClean="0"/>
          </a:p>
        </p:txBody>
      </p:sp>
      <p:sp>
        <p:nvSpPr>
          <p:cNvPr id="4" name="Slide Number Placeholder 3"/>
          <p:cNvSpPr>
            <a:spLocks noGrp="1"/>
          </p:cNvSpPr>
          <p:nvPr>
            <p:ph type="sldNum" sz="quarter" idx="10"/>
          </p:nvPr>
        </p:nvSpPr>
        <p:spPr/>
        <p:txBody>
          <a:bodyPr/>
          <a:lstStyle/>
          <a:p>
            <a:fld id="{DC95D82D-47D2-4BFF-B919-04BEF2605DD9}" type="slidenum">
              <a:rPr lang="en-GB" smtClean="0"/>
              <a:t>16</a:t>
            </a:fld>
            <a:endParaRPr lang="en-GB"/>
          </a:p>
        </p:txBody>
      </p:sp>
    </p:spTree>
    <p:extLst>
      <p:ext uri="{BB962C8B-B14F-4D97-AF65-F5344CB8AC3E}">
        <p14:creationId xmlns:p14="http://schemas.microsoft.com/office/powerpoint/2010/main" val="285115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9450" y="739775"/>
            <a:ext cx="2879725" cy="2160588"/>
          </a:xfrm>
          <a:prstGeom prst="rect">
            <a:avLst/>
          </a:prstGeom>
        </p:spPr>
      </p:sp>
      <p:sp>
        <p:nvSpPr>
          <p:cNvPr id="3" name="Notes Placeholder 2"/>
          <p:cNvSpPr>
            <a:spLocks noGrp="1"/>
          </p:cNvSpPr>
          <p:nvPr>
            <p:ph type="body" idx="1"/>
          </p:nvPr>
        </p:nvSpPr>
        <p:spPr>
          <a:xfrm>
            <a:off x="146326" y="3142566"/>
            <a:ext cx="6258249" cy="5989648"/>
          </a:xfrm>
        </p:spPr>
        <p:txBody>
          <a:bodyPr/>
          <a:lstStyle/>
          <a:p>
            <a:r>
              <a:rPr lang="en-GB" b="1" dirty="0" smtClean="0"/>
              <a:t>Making the Job Easier</a:t>
            </a:r>
          </a:p>
          <a:p>
            <a:endParaRPr lang="en-GB" dirty="0" smtClean="0"/>
          </a:p>
          <a:p>
            <a:r>
              <a:rPr lang="en-GB" dirty="0" smtClean="0"/>
              <a:t>You may remember I said that there was only a command line tool for managing</a:t>
            </a:r>
            <a:r>
              <a:rPr lang="en-GB" baseline="0" dirty="0" smtClean="0"/>
              <a:t> your SPNs</a:t>
            </a:r>
          </a:p>
          <a:p>
            <a:r>
              <a:rPr lang="en-GB" baseline="0" dirty="0" smtClean="0"/>
              <a:t>Well Microsoft have developed a graphical tool especially for SQL Server</a:t>
            </a:r>
          </a:p>
          <a:p>
            <a:r>
              <a:rPr lang="en-GB" baseline="0" dirty="0" smtClean="0"/>
              <a:t>called </a:t>
            </a:r>
          </a:p>
          <a:p>
            <a:r>
              <a:rPr lang="en-GB" b="1" dirty="0" smtClean="0"/>
              <a:t>Microsoft Kerberos Configuration Manager for SQL Server</a:t>
            </a:r>
          </a:p>
          <a:p>
            <a:r>
              <a:rPr lang="en-GB" dirty="0" smtClean="0"/>
              <a:t>And it’s really, really good.</a:t>
            </a:r>
          </a:p>
          <a:p>
            <a:endParaRPr lang="en-GB" dirty="0" smtClean="0"/>
          </a:p>
          <a:p>
            <a:r>
              <a:rPr lang="en-GB" dirty="0" smtClean="0"/>
              <a:t>You can</a:t>
            </a:r>
            <a:r>
              <a:rPr lang="en-GB" baseline="0" dirty="0" smtClean="0"/>
              <a:t> download and install it, but it doesn’t create a shortcut so you’ll need to go and create one yourself</a:t>
            </a:r>
          </a:p>
          <a:p>
            <a:r>
              <a:rPr lang="en-GB" dirty="0" smtClean="0"/>
              <a:t>C:\Program Files\Microsoft\Kerberos Configuration Manager for SQL Server</a:t>
            </a:r>
          </a:p>
          <a:p>
            <a:endParaRPr lang="en-GB" dirty="0" smtClean="0"/>
          </a:p>
          <a:p>
            <a:r>
              <a:rPr lang="en-GB" dirty="0" smtClean="0"/>
              <a:t>This will tell you what SPNs</a:t>
            </a:r>
            <a:r>
              <a:rPr lang="en-GB" baseline="0" dirty="0" smtClean="0"/>
              <a:t> are missing or duplicated for your SQL instance.</a:t>
            </a:r>
          </a:p>
          <a:p>
            <a:r>
              <a:rPr lang="en-GB" baseline="0" dirty="0" smtClean="0"/>
              <a:t> it will even write the </a:t>
            </a:r>
            <a:r>
              <a:rPr lang="en-GB" baseline="0" dirty="0" err="1" smtClean="0"/>
              <a:t>setspn</a:t>
            </a:r>
            <a:r>
              <a:rPr lang="en-GB" baseline="0" dirty="0" smtClean="0"/>
              <a:t> scripts for you to give to your Windows admins</a:t>
            </a:r>
          </a:p>
          <a:p>
            <a:endParaRPr lang="en-GB" baseline="0" dirty="0" smtClean="0"/>
          </a:p>
          <a:p>
            <a:r>
              <a:rPr lang="en-GB" baseline="0" dirty="0" smtClean="0"/>
              <a:t>This is a must have for any SQL DBA dealing with Kerberos</a:t>
            </a:r>
          </a:p>
          <a:p>
            <a:endParaRPr lang="en-GB" baseline="0" dirty="0" smtClean="0"/>
          </a:p>
          <a:p>
            <a:r>
              <a:rPr lang="en-GB" baseline="0" dirty="0" smtClean="0"/>
              <a:t>Latest version is v3. This supports SQL 2014 and below, DBMS, SSRS and SSAS instances. </a:t>
            </a:r>
          </a:p>
          <a:p>
            <a:r>
              <a:rPr lang="en-GB" baseline="0" dirty="0" smtClean="0"/>
              <a:t>Note – I found a bug in v3. if you only have SQL 2012 or below installed it won’t find them. It uses WMI to find the SQL servers. V3 looks in the location where SQL 2014 would be so can't find any previous versions</a:t>
            </a:r>
          </a:p>
          <a:p>
            <a:r>
              <a:rPr lang="en-GB" baseline="0" dirty="0" smtClean="0"/>
              <a:t>V2 supports 2012 and below DBMS and SSRS. It doesn’t recognise SQL 2014 instances.</a:t>
            </a: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17</a:t>
            </a:fld>
            <a:endParaRPr lang="en-GB"/>
          </a:p>
        </p:txBody>
      </p:sp>
    </p:spTree>
    <p:extLst>
      <p:ext uri="{BB962C8B-B14F-4D97-AF65-F5344CB8AC3E}">
        <p14:creationId xmlns:p14="http://schemas.microsoft.com/office/powerpoint/2010/main" val="3849688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194673"/>
            <a:ext cx="6258249" cy="9441603"/>
          </a:xfrm>
        </p:spPr>
        <p:txBody>
          <a:bodyPr/>
          <a:lstStyle/>
          <a:p>
            <a:r>
              <a:rPr lang="en-GB" b="1" dirty="0" smtClean="0"/>
              <a:t>Final Thoughts</a:t>
            </a:r>
          </a:p>
          <a:p>
            <a:r>
              <a:rPr lang="en-GB" dirty="0" smtClean="0"/>
              <a:t>You may be wondering why you have to go</a:t>
            </a:r>
            <a:r>
              <a:rPr lang="en-GB" baseline="0" dirty="0" smtClean="0"/>
              <a:t> through the pain of creating SPNs manually</a:t>
            </a:r>
          </a:p>
          <a:p>
            <a:r>
              <a:rPr lang="en-GB" baseline="0" dirty="0" smtClean="0"/>
              <a:t>Why can’t SQL server just create them a</a:t>
            </a:r>
            <a:r>
              <a:rPr lang="en-GB" dirty="0" smtClean="0"/>
              <a:t>utomatically?</a:t>
            </a:r>
          </a:p>
          <a:p>
            <a:endParaRPr lang="en-GB" dirty="0" smtClean="0"/>
          </a:p>
          <a:p>
            <a:r>
              <a:rPr lang="en-GB" dirty="0" smtClean="0"/>
              <a:t>Well SQL Server can and does.</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By default, </a:t>
            </a:r>
            <a:r>
              <a:rPr lang="en-US" dirty="0" smtClean="0">
                <a:effectLst/>
              </a:rPr>
              <a:t>when the SQL service starts, it will attempt to register the SPN. </a:t>
            </a:r>
            <a:br>
              <a:rPr lang="en-US" dirty="0" smtClean="0">
                <a:effectLst/>
              </a:rPr>
            </a:br>
            <a:r>
              <a:rPr lang="en-GB" baseline="0" dirty="0" smtClean="0"/>
              <a:t>If your service account is a domain admin or </a:t>
            </a:r>
            <a:r>
              <a:rPr lang="en-US" dirty="0" smtClean="0">
                <a:effectLst/>
              </a:rPr>
              <a:t>a built-in account such as Local System </a:t>
            </a:r>
            <a:r>
              <a:rPr lang="en-GB" baseline="0" dirty="0" smtClean="0"/>
              <a:t>(And I hope it isn’t) it will automatically create an SPN when SQL starts and then automatically delete it when it shuts down. </a:t>
            </a:r>
          </a:p>
          <a:p>
            <a:endParaRPr lang="en-US" dirty="0" smtClean="0">
              <a:effectLst/>
            </a:endParaRPr>
          </a:p>
          <a:p>
            <a:r>
              <a:rPr lang="en-US" dirty="0" smtClean="0">
                <a:effectLst/>
              </a:rPr>
              <a:t>If the SQL Service</a:t>
            </a:r>
            <a:r>
              <a:rPr lang="en-US" baseline="0" dirty="0" smtClean="0">
                <a:effectLst/>
              </a:rPr>
              <a:t> </a:t>
            </a:r>
            <a:r>
              <a:rPr lang="en-US" dirty="0" smtClean="0">
                <a:effectLst/>
              </a:rPr>
              <a:t>account doesn’t have permission to register an SPN in Active Directory Domain Services, this call will fail and a warning message will be logged in the SQL Server error log. </a:t>
            </a:r>
          </a:p>
          <a:p>
            <a:pPr marL="0" marR="0" indent="0" algn="l" defTabSz="914400" rtl="0" eaLnBrk="1" fontAlgn="auto" latinLnBrk="0" hangingPunct="1">
              <a:lnSpc>
                <a:spcPct val="100000"/>
              </a:lnSpc>
              <a:spcBef>
                <a:spcPts val="0"/>
              </a:spcBef>
              <a:spcAft>
                <a:spcPts val="0"/>
              </a:spcAft>
              <a:buClrTx/>
              <a:buSzTx/>
              <a:buFontTx/>
              <a:buNone/>
              <a:tabLst/>
              <a:defRPr/>
            </a:pPr>
            <a:r>
              <a:rPr lang="en-GB" i="1" baseline="0" dirty="0" smtClean="0"/>
              <a:t>SQL Server is attempting to register a Service Principal Name (SPN) for the SQL Server service. Kerberos authentication will not be possible until a SPN is registered for the SQL Server service. This is an informational message. No user action is required.</a:t>
            </a:r>
          </a:p>
          <a:p>
            <a:endParaRPr lang="en-GB" i="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0" baseline="0" dirty="0" smtClean="0"/>
              <a:t>This is why we have to create the SPNs manually if you are using a domain account to run the SQL Server service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i="0" baseline="0" dirty="0" smtClean="0"/>
          </a:p>
          <a:p>
            <a:r>
              <a:rPr lang="en-GB" i="0" baseline="0" dirty="0" smtClean="0"/>
              <a:t>It is possible to automate the process by giving the domain accounts </a:t>
            </a:r>
            <a:r>
              <a:rPr lang="en-US" sz="1200" b="1" i="0" kern="1200" dirty="0" smtClean="0">
                <a:solidFill>
                  <a:schemeClr val="tx1"/>
                </a:solidFill>
                <a:effectLst/>
                <a:latin typeface="+mn-lt"/>
                <a:ea typeface="+mn-ea"/>
                <a:cs typeface="+mn-cs"/>
              </a:rPr>
              <a:t>Write </a:t>
            </a:r>
            <a:r>
              <a:rPr lang="en-US" sz="1200" b="1" i="0" kern="1200" dirty="0" err="1" smtClean="0">
                <a:solidFill>
                  <a:schemeClr val="tx1"/>
                </a:solidFill>
                <a:effectLst/>
                <a:latin typeface="+mn-lt"/>
                <a:ea typeface="+mn-ea"/>
                <a:cs typeface="+mn-cs"/>
              </a:rPr>
              <a:t>servicePrincipalName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permissions</a:t>
            </a:r>
          </a:p>
          <a:p>
            <a:r>
              <a:rPr lang="en-US" sz="1200" b="0" i="0" kern="1200" baseline="0" dirty="0" smtClean="0">
                <a:solidFill>
                  <a:schemeClr val="tx1"/>
                </a:solidFill>
                <a:effectLst/>
                <a:latin typeface="+mn-lt"/>
                <a:ea typeface="+mn-ea"/>
                <a:cs typeface="+mn-cs"/>
              </a:rPr>
              <a:t>That is way beyond the scope of this talk but I have included an article at the end of this PowerPoint slide deck if anyone is interested</a:t>
            </a:r>
          </a:p>
          <a:p>
            <a:r>
              <a:rPr lang="en-US" sz="1200" b="0" i="0" kern="1200" baseline="0" dirty="0" smtClean="0">
                <a:solidFill>
                  <a:schemeClr val="tx1"/>
                </a:solidFill>
                <a:effectLst/>
                <a:latin typeface="+mn-lt"/>
                <a:ea typeface="+mn-ea"/>
                <a:cs typeface="+mn-cs"/>
              </a:rPr>
              <a:t>Microsoft doesn’t recommend automating the SPN creation for SQL clusters.</a:t>
            </a:r>
          </a:p>
          <a:p>
            <a:endParaRPr lang="en-US" sz="1200" b="0" i="0" kern="1200" baseline="0" dirty="0" smtClean="0">
              <a:solidFill>
                <a:schemeClr val="tx1"/>
              </a:solidFill>
              <a:effectLst/>
              <a:latin typeface="+mn-lt"/>
              <a:ea typeface="+mn-ea"/>
              <a:cs typeface="+mn-cs"/>
            </a:endParaRPr>
          </a:p>
          <a:p>
            <a:r>
              <a:rPr lang="en-GB" b="1" i="1" baseline="0" dirty="0" smtClean="0"/>
              <a:t>Local  and Virtual Accounts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If you are using SQL 2012 or 2014 then its quite likely you are using a virtual account or a managed service account (MSA) as your service account.  (such as NT Service/</a:t>
            </a:r>
            <a:r>
              <a:rPr lang="en-US" dirty="0" err="1" smtClean="0">
                <a:effectLst/>
              </a:rPr>
              <a:t>MSSQLServer</a:t>
            </a:r>
            <a:r>
              <a:rPr lang="en-US"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Both virtual accounts and MSA’s can register an SPN.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SQL Server must be running on the Windows 7 or above or Windows Server 2008 R2 and above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Otherwise you can register a local account manually</a:t>
            </a:r>
          </a:p>
          <a:p>
            <a:r>
              <a:rPr lang="en-GB" i="0" baseline="0" dirty="0" smtClean="0"/>
              <a:t>When you use local and virtual accounts the SPN is registered against the server name instead of the domain account</a:t>
            </a:r>
          </a:p>
          <a:p>
            <a:endParaRPr lang="en-GB" i="0" baseline="0" dirty="0" smtClean="0"/>
          </a:p>
          <a:p>
            <a:r>
              <a:rPr lang="en-GB" i="0" baseline="0" dirty="0" smtClean="0"/>
              <a:t>I would recommend using the Configuration Tool to ensure you get the syntax correct</a:t>
            </a:r>
          </a:p>
          <a:p>
            <a:endParaRPr lang="en-GB" i="1" baseline="0" dirty="0" smtClean="0"/>
          </a:p>
          <a:p>
            <a:r>
              <a:rPr lang="en-GB" b="1" i="0" baseline="0" dirty="0" smtClean="0"/>
              <a:t>Useful Article</a:t>
            </a:r>
          </a:p>
          <a:p>
            <a:r>
              <a:rPr lang="en-GB" i="0" dirty="0" smtClean="0"/>
              <a:t>http://blogs.msdn.com/b/saponsqlserver/archive/2013/05/03/faqs-around-kerberos-and-sql-server.aspx</a:t>
            </a:r>
          </a:p>
          <a:p>
            <a:endParaRPr lang="en-GB" i="1" baseline="0" dirty="0" smtClean="0"/>
          </a:p>
          <a:p>
            <a:r>
              <a:rPr lang="en-GB" b="1" i="1" baseline="0" dirty="0" smtClean="0"/>
              <a:t>SSRS</a:t>
            </a:r>
          </a:p>
          <a:p>
            <a:r>
              <a:rPr lang="en-GB" i="1" dirty="0" smtClean="0"/>
              <a:t>We haven’t mentioned Reporting Services</a:t>
            </a:r>
            <a:r>
              <a:rPr lang="en-GB" i="1" baseline="0" dirty="0" smtClean="0"/>
              <a:t> but this is often where the double hop is required. You can be hopping from Web Browser to Web Server to SQL database .</a:t>
            </a:r>
          </a:p>
          <a:p>
            <a:pPr marL="0" marR="0" indent="0" algn="l" defTabSz="914400" rtl="0" eaLnBrk="1" fontAlgn="auto" latinLnBrk="0" hangingPunct="1">
              <a:lnSpc>
                <a:spcPct val="100000"/>
              </a:lnSpc>
              <a:spcBef>
                <a:spcPts val="0"/>
              </a:spcBef>
              <a:spcAft>
                <a:spcPts val="0"/>
              </a:spcAft>
              <a:buClrTx/>
              <a:buSzTx/>
              <a:buFontTx/>
              <a:buNone/>
              <a:tabLst/>
              <a:defRPr/>
            </a:pPr>
            <a:r>
              <a:rPr lang="en-GB" i="1" baseline="0" dirty="0" smtClean="0"/>
              <a:t>This link </a:t>
            </a:r>
            <a:r>
              <a:rPr lang="en-GB" sz="1200" dirty="0" smtClean="0"/>
              <a:t>http://sqlmag.com/sql-server-reporting-services/implement-kerberos-delegation-ssrs</a:t>
            </a:r>
          </a:p>
          <a:p>
            <a:r>
              <a:rPr lang="en-GB" i="1" baseline="0" dirty="0" smtClean="0"/>
              <a:t>provides a very good explanation of Kerberos and SSRS.</a:t>
            </a:r>
          </a:p>
          <a:p>
            <a:r>
              <a:rPr lang="en-GB" i="1" baseline="0" dirty="0" smtClean="0"/>
              <a:t>Also  Kerberos Configuration  Manager also supports SPNs for the SSRS service.</a:t>
            </a:r>
          </a:p>
          <a:p>
            <a:endParaRPr lang="en-GB" i="1" baseline="0" dirty="0" smtClean="0"/>
          </a:p>
          <a:p>
            <a:endParaRPr lang="en-GB" i="1" dirty="0" smtClean="0"/>
          </a:p>
          <a:p>
            <a:endParaRPr lang="en-GB" i="1" dirty="0"/>
          </a:p>
        </p:txBody>
      </p:sp>
      <p:sp>
        <p:nvSpPr>
          <p:cNvPr id="4" name="Slide Number Placeholder 3"/>
          <p:cNvSpPr>
            <a:spLocks noGrp="1"/>
          </p:cNvSpPr>
          <p:nvPr>
            <p:ph type="sldNum" sz="quarter" idx="10"/>
          </p:nvPr>
        </p:nvSpPr>
        <p:spPr/>
        <p:txBody>
          <a:bodyPr/>
          <a:lstStyle/>
          <a:p>
            <a:fld id="{DC95D82D-47D2-4BFF-B919-04BEF2605DD9}" type="slidenum">
              <a:rPr lang="en-GB" smtClean="0"/>
              <a:t>18</a:t>
            </a:fld>
            <a:endParaRPr lang="en-GB"/>
          </a:p>
        </p:txBody>
      </p:sp>
    </p:spTree>
    <p:extLst>
      <p:ext uri="{BB962C8B-B14F-4D97-AF65-F5344CB8AC3E}">
        <p14:creationId xmlns:p14="http://schemas.microsoft.com/office/powerpoint/2010/main" val="1774552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7213" y="739775"/>
            <a:ext cx="2878137" cy="2160588"/>
          </a:xfrm>
          <a:prstGeom prst="rect">
            <a:avLst/>
          </a:prstGeom>
        </p:spPr>
      </p:sp>
      <p:sp>
        <p:nvSpPr>
          <p:cNvPr id="3" name="Notes Placeholder 2"/>
          <p:cNvSpPr>
            <a:spLocks noGrp="1"/>
          </p:cNvSpPr>
          <p:nvPr>
            <p:ph type="body" idx="1"/>
          </p:nvPr>
        </p:nvSpPr>
        <p:spPr/>
        <p:txBody>
          <a:bodyPr/>
          <a:lstStyle/>
          <a:p>
            <a:r>
              <a:rPr lang="en-GB" b="1" dirty="0" smtClean="0"/>
              <a:t>Any Questions</a:t>
            </a:r>
          </a:p>
          <a:p>
            <a:endParaRPr lang="en-GB" b="1" dirty="0" smtClean="0"/>
          </a:p>
          <a:p>
            <a:r>
              <a:rPr lang="en-GB" sz="1200" dirty="0" smtClean="0"/>
              <a:t>Hopefully you now have a better understanding of Kerberos</a:t>
            </a:r>
          </a:p>
          <a:p>
            <a:r>
              <a:rPr lang="en-GB" sz="1200" dirty="0" smtClean="0"/>
              <a:t>And will be able to use it safely</a:t>
            </a:r>
            <a:r>
              <a:rPr lang="en-GB" sz="1200" baseline="0" dirty="0" smtClean="0"/>
              <a:t> in your environment</a:t>
            </a:r>
            <a:endParaRPr lang="en-GB" b="1" dirty="0"/>
          </a:p>
        </p:txBody>
      </p:sp>
      <p:sp>
        <p:nvSpPr>
          <p:cNvPr id="4" name="Slide Number Placeholder 3"/>
          <p:cNvSpPr>
            <a:spLocks noGrp="1"/>
          </p:cNvSpPr>
          <p:nvPr>
            <p:ph type="sldNum" sz="quarter" idx="10"/>
          </p:nvPr>
        </p:nvSpPr>
        <p:spPr/>
        <p:txBody>
          <a:bodyPr/>
          <a:lstStyle/>
          <a:p>
            <a:fld id="{DC95D82D-47D2-4BFF-B919-04BEF2605DD9}" type="slidenum">
              <a:rPr lang="en-GB" smtClean="0"/>
              <a:t>19</a:t>
            </a:fld>
            <a:endParaRPr lang="en-GB"/>
          </a:p>
        </p:txBody>
      </p:sp>
    </p:spTree>
    <p:extLst>
      <p:ext uri="{BB962C8B-B14F-4D97-AF65-F5344CB8AC3E}">
        <p14:creationId xmlns:p14="http://schemas.microsoft.com/office/powerpoint/2010/main" val="2066046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230188"/>
            <a:ext cx="2878137" cy="2160587"/>
          </a:xfrm>
          <a:prstGeom prst="rect">
            <a:avLst/>
          </a:prstGeom>
        </p:spPr>
      </p:sp>
      <p:sp>
        <p:nvSpPr>
          <p:cNvPr id="3" name="Notes Placeholder 2"/>
          <p:cNvSpPr>
            <a:spLocks noGrp="1"/>
          </p:cNvSpPr>
          <p:nvPr>
            <p:ph type="body" idx="1"/>
          </p:nvPr>
        </p:nvSpPr>
        <p:spPr>
          <a:xfrm>
            <a:off x="146326" y="2546430"/>
            <a:ext cx="6258249" cy="6724892"/>
          </a:xfrm>
        </p:spPr>
        <p:txBody>
          <a:bodyPr/>
          <a:lstStyle/>
          <a:p>
            <a:r>
              <a:rPr lang="en-US" sz="1200" b="1" i="0" kern="1200" dirty="0" smtClean="0">
                <a:solidFill>
                  <a:schemeClr val="tx1"/>
                </a:solidFill>
                <a:effectLst/>
                <a:latin typeface="+mn-lt"/>
                <a:ea typeface="+mn-ea"/>
                <a:cs typeface="+mn-cs"/>
              </a:rPr>
              <a:t>Dynamically Set SPN's for SQL Service Accounts </a:t>
            </a:r>
          </a:p>
          <a:p>
            <a:r>
              <a:rPr lang="en-US" sz="1200" b="0" i="0" kern="1200" dirty="0" smtClean="0">
                <a:solidFill>
                  <a:schemeClr val="tx1"/>
                </a:solidFill>
                <a:effectLst/>
                <a:latin typeface="+mn-lt"/>
                <a:ea typeface="+mn-ea"/>
                <a:cs typeface="+mn-cs"/>
              </a:rPr>
              <a:t>From an article by Clint </a:t>
            </a:r>
            <a:r>
              <a:rPr lang="en-US" sz="1200" b="0" i="0" kern="1200" dirty="0" err="1" smtClean="0">
                <a:solidFill>
                  <a:schemeClr val="tx1"/>
                </a:solidFill>
                <a:effectLst/>
                <a:latin typeface="+mn-lt"/>
                <a:ea typeface="+mn-ea"/>
                <a:cs typeface="+mn-cs"/>
              </a:rPr>
              <a:t>Boessen</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http://clintboessen.blogspot.co.uk/2010/02/dynamically-set-spns-for-sql-service.html</a:t>
            </a:r>
          </a:p>
          <a:p>
            <a:endParaRPr lang="en-US" sz="1200" b="1"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For SQL Services Accounts they must have a SPN (service principal name) set. If the service account is also a Domain Admin this will be done automatically. If your SQL service account is not a Domain Admin it will not be able to set the SPN automatically. Usually a way to get around this is to use a program called setspn.exe and set the SPN on behalf of the user account as an Administrator. setspn.exe is part of the windows resource kit.</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I am going to show you another way how to do this - to allow a non-Domain Admin SQL service account to dynamically register its own SPN without having to use setspn.exe.</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1. Click Start, click Run, type </a:t>
            </a:r>
            <a:r>
              <a:rPr lang="en-US" sz="1200" i="0" kern="1200" dirty="0" err="1" smtClean="0">
                <a:solidFill>
                  <a:schemeClr val="tx1"/>
                </a:solidFill>
                <a:effectLst/>
                <a:latin typeface="+mn-lt"/>
                <a:ea typeface="+mn-ea"/>
                <a:cs typeface="+mn-cs"/>
              </a:rPr>
              <a:t>Adsiedit.msc</a:t>
            </a:r>
            <a:r>
              <a:rPr lang="en-US" sz="1200" i="0" kern="1200" dirty="0" smtClean="0">
                <a:solidFill>
                  <a:schemeClr val="tx1"/>
                </a:solidFill>
                <a:effectLst/>
                <a:latin typeface="+mn-lt"/>
                <a:ea typeface="+mn-ea"/>
                <a:cs typeface="+mn-cs"/>
              </a:rPr>
              <a:t>, and then click OK.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2. In the ADSI Edit snap-in, expand Domain [</a:t>
            </a:r>
            <a:r>
              <a:rPr lang="en-US" sz="1200" i="0" kern="1200" dirty="0" err="1" smtClean="0">
                <a:solidFill>
                  <a:schemeClr val="tx1"/>
                </a:solidFill>
                <a:effectLst/>
                <a:latin typeface="+mn-lt"/>
                <a:ea typeface="+mn-ea"/>
                <a:cs typeface="+mn-cs"/>
              </a:rPr>
              <a:t>DomainName</a:t>
            </a:r>
            <a:r>
              <a:rPr lang="en-US" sz="1200" i="0" kern="1200" dirty="0" smtClean="0">
                <a:solidFill>
                  <a:schemeClr val="tx1"/>
                </a:solidFill>
                <a:effectLst/>
                <a:latin typeface="+mn-lt"/>
                <a:ea typeface="+mn-ea"/>
                <a:cs typeface="+mn-cs"/>
              </a:rPr>
              <a:t>], expand DC= </a:t>
            </a:r>
            <a:r>
              <a:rPr lang="en-US" sz="1200" i="0" kern="1200" dirty="0" err="1" smtClean="0">
                <a:solidFill>
                  <a:schemeClr val="tx1"/>
                </a:solidFill>
                <a:effectLst/>
                <a:latin typeface="+mn-lt"/>
                <a:ea typeface="+mn-ea"/>
                <a:cs typeface="+mn-cs"/>
              </a:rPr>
              <a:t>RootDomainName</a:t>
            </a:r>
            <a:r>
              <a:rPr lang="en-US" sz="1200" i="0" kern="1200" dirty="0" smtClean="0">
                <a:solidFill>
                  <a:schemeClr val="tx1"/>
                </a:solidFill>
                <a:effectLst/>
                <a:latin typeface="+mn-lt"/>
                <a:ea typeface="+mn-ea"/>
                <a:cs typeface="+mn-cs"/>
              </a:rPr>
              <a:t>, expand CN=Users, right-click CN= </a:t>
            </a:r>
            <a:r>
              <a:rPr lang="en-US" sz="1200" i="0" kern="1200" dirty="0" err="1" smtClean="0">
                <a:solidFill>
                  <a:schemeClr val="tx1"/>
                </a:solidFill>
                <a:effectLst/>
                <a:latin typeface="+mn-lt"/>
                <a:ea typeface="+mn-ea"/>
                <a:cs typeface="+mn-cs"/>
              </a:rPr>
              <a:t>AccountName</a:t>
            </a:r>
            <a:r>
              <a:rPr lang="en-US" sz="1200" i="0" kern="1200" dirty="0" smtClean="0">
                <a:solidFill>
                  <a:schemeClr val="tx1"/>
                </a:solidFill>
                <a:effectLst/>
                <a:latin typeface="+mn-lt"/>
                <a:ea typeface="+mn-ea"/>
                <a:cs typeface="+mn-cs"/>
              </a:rPr>
              <a:t>, and then click Properties.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3. In the CN= </a:t>
            </a:r>
            <a:r>
              <a:rPr lang="en-US" sz="1200" i="0" kern="1200" dirty="0" err="1" smtClean="0">
                <a:solidFill>
                  <a:schemeClr val="tx1"/>
                </a:solidFill>
                <a:effectLst/>
                <a:latin typeface="+mn-lt"/>
                <a:ea typeface="+mn-ea"/>
                <a:cs typeface="+mn-cs"/>
              </a:rPr>
              <a:t>AccountName</a:t>
            </a:r>
            <a:r>
              <a:rPr lang="en-US" sz="1200" i="0" kern="1200" dirty="0" smtClean="0">
                <a:solidFill>
                  <a:schemeClr val="tx1"/>
                </a:solidFill>
                <a:effectLst/>
                <a:latin typeface="+mn-lt"/>
                <a:ea typeface="+mn-ea"/>
                <a:cs typeface="+mn-cs"/>
              </a:rPr>
              <a:t> Properties dialog box, click the Security tab.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4. On the Security tab, click Advanced.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5. In the Advanced Security Settings dialog box, make sure that SELF is listed under Permission entries. If SELF is not listed, click Add, and then add SELF.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6. Under Permission entries, click SELF, and then click Edit.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7. In the Permission Entry dialog box, click the Properties tab</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8. On the Properties tab, click This object only in the Apply onto list, and then make sure that the check boxes for the following permissions are selected under Permissions:</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Read </a:t>
            </a:r>
            <a:r>
              <a:rPr lang="en-US" sz="1200" i="0" kern="1200" dirty="0" err="1" smtClean="0">
                <a:solidFill>
                  <a:schemeClr val="tx1"/>
                </a:solidFill>
                <a:effectLst/>
                <a:latin typeface="+mn-lt"/>
                <a:ea typeface="+mn-ea"/>
                <a:cs typeface="+mn-cs"/>
              </a:rPr>
              <a:t>servicePrincipalName</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Write </a:t>
            </a:r>
            <a:r>
              <a:rPr lang="en-US" sz="1200" i="0" kern="1200" dirty="0" err="1" smtClean="0">
                <a:solidFill>
                  <a:schemeClr val="tx1"/>
                </a:solidFill>
                <a:effectLst/>
                <a:latin typeface="+mn-lt"/>
                <a:ea typeface="+mn-ea"/>
                <a:cs typeface="+mn-cs"/>
              </a:rPr>
              <a:t>servicePrincipalName</a:t>
            </a: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9. Click OK three times, and then exit the ADSI Edit snap-in. </a:t>
            </a:r>
            <a:br>
              <a:rPr lang="en-US" sz="1200" i="0" kern="1200" dirty="0" smtClean="0">
                <a:solidFill>
                  <a:schemeClr val="tx1"/>
                </a:solidFill>
                <a:effectLst/>
                <a:latin typeface="+mn-lt"/>
                <a:ea typeface="+mn-ea"/>
                <a:cs typeface="+mn-cs"/>
              </a:rPr>
            </a:br>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21</a:t>
            </a:fld>
            <a:endParaRPr lang="en-GB"/>
          </a:p>
        </p:txBody>
      </p:sp>
    </p:spTree>
    <p:extLst>
      <p:ext uri="{BB962C8B-B14F-4D97-AF65-F5344CB8AC3E}">
        <p14:creationId xmlns:p14="http://schemas.microsoft.com/office/powerpoint/2010/main" val="412867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47800" y="246063"/>
            <a:ext cx="3783013" cy="2838450"/>
          </a:xfrm>
          <a:prstGeom prst="rect">
            <a:avLst/>
          </a:prstGeom>
        </p:spPr>
      </p:sp>
      <p:sp>
        <p:nvSpPr>
          <p:cNvPr id="3" name="Notes Placeholder 2"/>
          <p:cNvSpPr>
            <a:spLocks noGrp="1"/>
          </p:cNvSpPr>
          <p:nvPr>
            <p:ph type="body" idx="1"/>
          </p:nvPr>
        </p:nvSpPr>
        <p:spPr>
          <a:xfrm>
            <a:off x="232889" y="3290888"/>
            <a:ext cx="6203310" cy="6240933"/>
          </a:xfrm>
        </p:spPr>
        <p:txBody>
          <a:bodyPr/>
          <a:lstStyle/>
          <a:p>
            <a:r>
              <a:rPr lang="en-GB" b="1" dirty="0" smtClean="0"/>
              <a:t>About Me</a:t>
            </a:r>
          </a:p>
          <a:p>
            <a:endParaRPr lang="en-GB" dirty="0" smtClean="0"/>
          </a:p>
          <a:p>
            <a:r>
              <a:rPr lang="en-GB" dirty="0" smtClean="0"/>
              <a:t>Good Afternoon.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Welcome to this presentation which is entitled “</a:t>
            </a:r>
            <a:r>
              <a:rPr lang="en-GB" b="1" i="1" baseline="0" dirty="0" smtClean="0"/>
              <a:t>How can a SQL DBA keep Kerberos under control</a:t>
            </a:r>
          </a:p>
          <a:p>
            <a:endParaRPr lang="en-GB" dirty="0" smtClean="0"/>
          </a:p>
          <a:p>
            <a:r>
              <a:rPr lang="en-GB" dirty="0" smtClean="0"/>
              <a:t>so if you are expecting to hear something else you are in the wrong room.</a:t>
            </a:r>
          </a:p>
          <a:p>
            <a:endParaRPr lang="en-GB" dirty="0" smtClean="0"/>
          </a:p>
          <a:p>
            <a:r>
              <a:rPr lang="en-GB" dirty="0" smtClean="0"/>
              <a:t>My name is David Postlethwaite, I am a senior SQL Server DBA for Liverpool Victoria, </a:t>
            </a:r>
          </a:p>
          <a:p>
            <a:r>
              <a:rPr lang="en-GB" dirty="0" smtClean="0"/>
              <a:t>one of the largest insurance companies in the UK with over five million customers</a:t>
            </a:r>
          </a:p>
          <a:p>
            <a:endParaRPr lang="en-GB" dirty="0" smtClean="0"/>
          </a:p>
          <a:p>
            <a:r>
              <a:rPr lang="en-GB" dirty="0" smtClean="0"/>
              <a:t>I have been working as a DBA for the last 6 years</a:t>
            </a:r>
          </a:p>
          <a:p>
            <a:r>
              <a:rPr lang="en-GB" dirty="0" smtClean="0"/>
              <a:t>I currently manage SQL and</a:t>
            </a:r>
            <a:r>
              <a:rPr lang="en-GB" baseline="0" dirty="0" smtClean="0"/>
              <a:t> Oracle </a:t>
            </a:r>
            <a:r>
              <a:rPr lang="en-GB" dirty="0" smtClean="0"/>
              <a:t>instances including</a:t>
            </a:r>
            <a:r>
              <a:rPr lang="en-GB" baseline="0" dirty="0" smtClean="0"/>
              <a:t> database, analysis services, Integration services and Reporting Services.</a:t>
            </a:r>
            <a:endParaRPr lang="en-GB" dirty="0" smtClean="0"/>
          </a:p>
          <a:p>
            <a:endParaRPr lang="en-GB" dirty="0" smtClean="0"/>
          </a:p>
          <a:p>
            <a:r>
              <a:rPr lang="en-GB" dirty="0" smtClean="0"/>
              <a:t>Previous to that I was a developer using .NET, SQL, Access, FoxPro</a:t>
            </a:r>
            <a:r>
              <a:rPr lang="en-GB" baseline="0" dirty="0" smtClean="0"/>
              <a:t> and Oracle </a:t>
            </a:r>
          </a:p>
          <a:p>
            <a:r>
              <a:rPr lang="en-GB" baseline="0" dirty="0" smtClean="0"/>
              <a:t>And before that I was a Windows and Netware administrator.</a:t>
            </a:r>
          </a:p>
          <a:p>
            <a:endParaRPr lang="en-GB" baseline="0" dirty="0" smtClean="0"/>
          </a:p>
          <a:p>
            <a:r>
              <a:rPr lang="en-GB" baseline="0" dirty="0" smtClean="0"/>
              <a:t>I contribute to the blog on gethynellis.com</a:t>
            </a:r>
          </a:p>
          <a:p>
            <a:r>
              <a:rPr lang="en-GB" dirty="0"/>
              <a:t> </a:t>
            </a:r>
            <a:endParaRPr lang="en-GB" dirty="0" smtClean="0"/>
          </a:p>
          <a:p>
            <a:endParaRPr lang="en-GB" dirty="0" smtClean="0"/>
          </a:p>
          <a:p>
            <a:endParaRPr lang="en-GB" baseline="0" dirty="0" smtClean="0"/>
          </a:p>
          <a:p>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3</a:t>
            </a:fld>
            <a:endParaRPr lang="en-GB" dirty="0"/>
          </a:p>
        </p:txBody>
      </p:sp>
    </p:spTree>
    <p:extLst>
      <p:ext uri="{BB962C8B-B14F-4D97-AF65-F5344CB8AC3E}">
        <p14:creationId xmlns:p14="http://schemas.microsoft.com/office/powerpoint/2010/main" val="366528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52613" y="341313"/>
            <a:ext cx="2879725" cy="2160587"/>
          </a:xfrm>
          <a:prstGeom prst="rect">
            <a:avLst/>
          </a:prstGeom>
        </p:spPr>
      </p:sp>
      <p:sp>
        <p:nvSpPr>
          <p:cNvPr id="3" name="Notes Placeholder 2"/>
          <p:cNvSpPr>
            <a:spLocks noGrp="1"/>
          </p:cNvSpPr>
          <p:nvPr>
            <p:ph type="body" idx="1"/>
          </p:nvPr>
        </p:nvSpPr>
        <p:spPr>
          <a:xfrm>
            <a:off x="146326" y="2743201"/>
            <a:ext cx="6258249" cy="6812128"/>
          </a:xfrm>
        </p:spPr>
        <p:txBody>
          <a:bodyPr/>
          <a:lstStyle/>
          <a:p>
            <a:r>
              <a:rPr lang="en-GB" b="1" dirty="0" smtClean="0"/>
              <a:t>Introduction</a:t>
            </a:r>
          </a:p>
          <a:p>
            <a:endParaRPr lang="en-GB" b="1" dirty="0" smtClean="0"/>
          </a:p>
          <a:p>
            <a:r>
              <a:rPr lang="en-GB" sz="1200" b="0" i="0" kern="1200" dirty="0" smtClean="0">
                <a:solidFill>
                  <a:schemeClr val="tx1"/>
                </a:solidFill>
                <a:effectLst/>
                <a:latin typeface="+mn-lt"/>
                <a:ea typeface="+mn-ea"/>
                <a:cs typeface="+mn-cs"/>
              </a:rPr>
              <a:t>As a matter of interest</a:t>
            </a:r>
            <a:r>
              <a:rPr lang="en-GB" sz="1200" b="0" i="0" kern="1200" baseline="0" dirty="0" smtClean="0">
                <a:solidFill>
                  <a:schemeClr val="tx1"/>
                </a:solidFill>
                <a:effectLst/>
                <a:latin typeface="+mn-lt"/>
                <a:ea typeface="+mn-ea"/>
                <a:cs typeface="+mn-cs"/>
              </a:rPr>
              <a:t> how many people have had experience of configuring Kerberos in Windows?</a:t>
            </a:r>
          </a:p>
          <a:p>
            <a:r>
              <a:rPr lang="en-GB" sz="1200" b="0" i="0" kern="1200" baseline="0" dirty="0" smtClean="0">
                <a:solidFill>
                  <a:schemeClr val="tx1"/>
                </a:solidFill>
                <a:effectLst/>
                <a:latin typeface="+mn-lt"/>
                <a:ea typeface="+mn-ea"/>
                <a:cs typeface="+mn-cs"/>
              </a:rPr>
              <a:t>And who has had problems?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Kerberos. It’s something that causes lots of problems for many SQL DBAs as well as many Windows Server Administrators.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effectLst/>
                <a:latin typeface="+mn-lt"/>
                <a:ea typeface="+mn-ea"/>
                <a:cs typeface="+mn-cs"/>
              </a:rPr>
              <a:t>But configuring Kerberos isn’t that difficult.</a:t>
            </a:r>
          </a:p>
          <a:p>
            <a:r>
              <a:rPr lang="en-GB" sz="1200" b="0" i="0" kern="1200" baseline="0" dirty="0" smtClean="0">
                <a:solidFill>
                  <a:schemeClr val="tx1"/>
                </a:solidFill>
                <a:effectLst/>
                <a:latin typeface="+mn-lt"/>
                <a:ea typeface="+mn-ea"/>
                <a:cs typeface="+mn-cs"/>
              </a:rPr>
              <a:t>What should be a straight forward and simple process can lead to all sorts of issues and trying to resolve them can sometimes be hard work</a:t>
            </a:r>
          </a:p>
          <a:p>
            <a:r>
              <a:rPr lang="en-GB" sz="1200" b="0" i="0" kern="1200" baseline="0" dirty="0" smtClean="0">
                <a:solidFill>
                  <a:schemeClr val="tx1"/>
                </a:solidFill>
                <a:effectLst/>
                <a:latin typeface="+mn-lt"/>
                <a:ea typeface="+mn-ea"/>
                <a:cs typeface="+mn-cs"/>
              </a:rPr>
              <a:t>In this talk we are going to look at Kerberos, how it applies to SQL Server and what we need to do ensure it works</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We are going to look at </a:t>
            </a: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 What is the purpose of Kerberos in relation to SQL Server?</a:t>
            </a:r>
          </a:p>
          <a:p>
            <a:r>
              <a:rPr lang="en-GB" sz="1200" dirty="0" smtClean="0">
                <a:latin typeface="Arial" panose="020B0604020202020204" pitchFamily="34" charset="0"/>
                <a:cs typeface="Arial" panose="020B0604020202020204" pitchFamily="34" charset="0"/>
              </a:rPr>
              <a:t>* When do we need to use it?  Do we need to worry about it at all?</a:t>
            </a:r>
          </a:p>
          <a:p>
            <a:r>
              <a:rPr lang="en-GB" sz="1200" dirty="0" smtClean="0">
                <a:latin typeface="Arial" panose="020B0604020202020204" pitchFamily="34" charset="0"/>
                <a:cs typeface="Arial" panose="020B0604020202020204" pitchFamily="34" charset="0"/>
              </a:rPr>
              <a:t>* How</a:t>
            </a:r>
            <a:r>
              <a:rPr lang="en-GB" sz="1200" baseline="0" dirty="0" smtClean="0">
                <a:latin typeface="Arial" panose="020B0604020202020204" pitchFamily="34" charset="0"/>
                <a:cs typeface="Arial" panose="020B0604020202020204" pitchFamily="34" charset="0"/>
              </a:rPr>
              <a:t> </a:t>
            </a:r>
            <a:r>
              <a:rPr lang="en-GB" sz="1200" dirty="0" smtClean="0">
                <a:latin typeface="Arial" panose="020B0604020202020204" pitchFamily="34" charset="0"/>
                <a:cs typeface="Arial" panose="020B0604020202020204" pitchFamily="34" charset="0"/>
              </a:rPr>
              <a:t> do we configure it?  What tools can we use?</a:t>
            </a:r>
            <a:endParaRPr lang="en-GB" sz="1200" baseline="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 Who can configure it?  Is it the DBA job to manage and configure Kerberos?</a:t>
            </a:r>
          </a:p>
          <a:p>
            <a:r>
              <a:rPr lang="en-GB" sz="1200" dirty="0" smtClean="0">
                <a:latin typeface="Arial" panose="020B0604020202020204" pitchFamily="34" charset="0"/>
                <a:cs typeface="Arial" panose="020B0604020202020204" pitchFamily="34" charset="0"/>
              </a:rPr>
              <a:t>* Why does it cause so many issues? </a:t>
            </a:r>
          </a:p>
          <a:p>
            <a:r>
              <a:rPr lang="en-GB" sz="1200" dirty="0" smtClean="0">
                <a:latin typeface="Arial" panose="020B0604020202020204" pitchFamily="34" charset="0"/>
                <a:cs typeface="Arial" panose="020B0604020202020204" pitchFamily="34" charset="0"/>
              </a:rPr>
              <a:t>Because</a:t>
            </a:r>
            <a:r>
              <a:rPr lang="en-GB" sz="1200" baseline="0" dirty="0" smtClean="0">
                <a:latin typeface="Arial" panose="020B0604020202020204" pitchFamily="34" charset="0"/>
                <a:cs typeface="Arial" panose="020B0604020202020204" pitchFamily="34" charset="0"/>
              </a:rPr>
              <a:t> o</a:t>
            </a:r>
            <a:r>
              <a:rPr lang="en-GB" sz="1200" dirty="0" smtClean="0">
                <a:latin typeface="Arial" panose="020B0604020202020204" pitchFamily="34" charset="0"/>
                <a:cs typeface="Arial" panose="020B0604020202020204" pitchFamily="34" charset="0"/>
              </a:rPr>
              <a:t>n the face of</a:t>
            </a:r>
            <a:r>
              <a:rPr lang="en-GB" sz="1200" baseline="0" dirty="0" smtClean="0">
                <a:latin typeface="Arial" panose="020B0604020202020204" pitchFamily="34" charset="0"/>
                <a:cs typeface="Arial" panose="020B0604020202020204" pitchFamily="34" charset="0"/>
              </a:rPr>
              <a:t> it setting up Kerberos for a SQL Server is actually straightforward but it is very easy to get wrong and then sometimes very difficult to see what is wrong</a:t>
            </a:r>
            <a:endParaRPr lang="en-GB" sz="1200" dirty="0" smtClean="0">
              <a:latin typeface="Arial" panose="020B0604020202020204" pitchFamily="34" charset="0"/>
              <a:cs typeface="Arial" panose="020B0604020202020204" pitchFamily="34" charset="0"/>
            </a:endParaRPr>
          </a:p>
          <a:p>
            <a:endParaRPr lang="en-GB" sz="1200" dirty="0" smtClean="0">
              <a:latin typeface="Arial" panose="020B0604020202020204" pitchFamily="34" charset="0"/>
              <a:cs typeface="Arial" panose="020B0604020202020204" pitchFamily="34" charset="0"/>
            </a:endParaRPr>
          </a:p>
          <a:p>
            <a:r>
              <a:rPr lang="en-GB" sz="1200" dirty="0" smtClean="0">
                <a:latin typeface="Arial" panose="020B0604020202020204" pitchFamily="34" charset="0"/>
                <a:cs typeface="Arial" panose="020B0604020202020204" pitchFamily="34" charset="0"/>
              </a:rPr>
              <a:t>And finally </a:t>
            </a:r>
          </a:p>
          <a:p>
            <a:r>
              <a:rPr lang="en-GB" sz="1200" dirty="0" smtClean="0">
                <a:latin typeface="Arial" panose="020B0604020202020204" pitchFamily="34" charset="0"/>
                <a:cs typeface="Arial" panose="020B0604020202020204" pitchFamily="34" charset="0"/>
              </a:rPr>
              <a:t>* How do we fix it?</a:t>
            </a:r>
          </a:p>
          <a:p>
            <a:r>
              <a:rPr lang="en-GB" sz="1200" dirty="0" smtClean="0">
                <a:latin typeface="Arial" panose="020B0604020202020204" pitchFamily="34" charset="0"/>
                <a:cs typeface="Arial" panose="020B0604020202020204" pitchFamily="34" charset="0"/>
              </a:rPr>
              <a:t>When it doesn't work what can we do to try and</a:t>
            </a:r>
            <a:r>
              <a:rPr lang="en-GB" sz="1200" baseline="0" dirty="0" smtClean="0">
                <a:latin typeface="Arial" panose="020B0604020202020204" pitchFamily="34" charset="0"/>
                <a:cs typeface="Arial" panose="020B0604020202020204" pitchFamily="34" charset="0"/>
              </a:rPr>
              <a:t> get it working</a:t>
            </a:r>
            <a:endParaRPr lang="en-GB" sz="1200" dirty="0" smtClean="0">
              <a:latin typeface="Arial" panose="020B0604020202020204" pitchFamily="34" charset="0"/>
              <a:cs typeface="Arial" panose="020B0604020202020204" pitchFamily="34" charset="0"/>
            </a:endParaRPr>
          </a:p>
          <a:p>
            <a:endParaRPr lang="en-GB" b="1" dirty="0" smtClean="0"/>
          </a:p>
          <a:p>
            <a:endParaRPr lang="en-GB" dirty="0" smtClean="0"/>
          </a:p>
        </p:txBody>
      </p:sp>
      <p:sp>
        <p:nvSpPr>
          <p:cNvPr id="4" name="Slide Number Placeholder 3"/>
          <p:cNvSpPr>
            <a:spLocks noGrp="1"/>
          </p:cNvSpPr>
          <p:nvPr>
            <p:ph type="sldNum" sz="quarter" idx="10"/>
          </p:nvPr>
        </p:nvSpPr>
        <p:spPr/>
        <p:txBody>
          <a:bodyPr/>
          <a:lstStyle/>
          <a:p>
            <a:fld id="{DC95D82D-47D2-4BFF-B919-04BEF2605DD9}" type="slidenum">
              <a:rPr lang="en-GB" smtClean="0"/>
              <a:t>4</a:t>
            </a:fld>
            <a:endParaRPr lang="en-GB" dirty="0"/>
          </a:p>
        </p:txBody>
      </p:sp>
    </p:spTree>
    <p:extLst>
      <p:ext uri="{BB962C8B-B14F-4D97-AF65-F5344CB8AC3E}">
        <p14:creationId xmlns:p14="http://schemas.microsoft.com/office/powerpoint/2010/main" val="33042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0063" y="577850"/>
            <a:ext cx="2878137" cy="2160588"/>
          </a:xfrm>
        </p:spPr>
      </p:sp>
      <p:sp>
        <p:nvSpPr>
          <p:cNvPr id="3" name="Notes Placeholder 2"/>
          <p:cNvSpPr>
            <a:spLocks noGrp="1"/>
          </p:cNvSpPr>
          <p:nvPr>
            <p:ph type="body" idx="1"/>
          </p:nvPr>
        </p:nvSpPr>
        <p:spPr>
          <a:xfrm>
            <a:off x="146326" y="3009417"/>
            <a:ext cx="6258249" cy="6122795"/>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Active Directory Domain CW1</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latin typeface="Arial" panose="020B0604020202020204" pitchFamily="34" charset="0"/>
                <a:cs typeface="Arial" panose="020B0604020202020204" pitchFamily="34" charset="0"/>
              </a:rPr>
              <a:t>Before I look at what Kerberos is I want</a:t>
            </a:r>
            <a:r>
              <a:rPr lang="en-GB" sz="1200" baseline="0" dirty="0" smtClean="0">
                <a:latin typeface="Arial" panose="020B0604020202020204" pitchFamily="34" charset="0"/>
                <a:cs typeface="Arial" panose="020B0604020202020204" pitchFamily="34" charset="0"/>
              </a:rPr>
              <a:t> to give a scenario where Kerberos authentication is required for SQL Server</a:t>
            </a:r>
          </a:p>
          <a:p>
            <a:endParaRPr lang="en-GB" dirty="0" smtClean="0"/>
          </a:p>
          <a:p>
            <a:r>
              <a:rPr lang="en-GB" dirty="0" smtClean="0"/>
              <a:t>Here is a diagram of my Windows setup</a:t>
            </a:r>
          </a:p>
          <a:p>
            <a:endParaRPr lang="en-GB" dirty="0" smtClean="0"/>
          </a:p>
          <a:p>
            <a:r>
              <a:rPr lang="en-GB" dirty="0" smtClean="0"/>
              <a:t>I have an Active Directory domain called CW1 </a:t>
            </a:r>
          </a:p>
          <a:p>
            <a:r>
              <a:rPr lang="en-GB" dirty="0" smtClean="0"/>
              <a:t>A domain controller</a:t>
            </a:r>
            <a:r>
              <a:rPr lang="en-GB" baseline="0" dirty="0" smtClean="0"/>
              <a:t> s007</a:t>
            </a:r>
          </a:p>
          <a:p>
            <a:r>
              <a:rPr lang="en-GB" baseline="0" dirty="0" smtClean="0"/>
              <a:t>Two SQL Servers s006 and s008</a:t>
            </a:r>
          </a:p>
          <a:p>
            <a:endParaRPr lang="en-GB" baseline="0" dirty="0" smtClean="0"/>
          </a:p>
          <a:p>
            <a:r>
              <a:rPr lang="en-GB" baseline="0" dirty="0" smtClean="0"/>
              <a:t>Both instances of SQL are using domain accounts to run the SQL Server service</a:t>
            </a:r>
          </a:p>
          <a:p>
            <a:endParaRPr lang="en-GB" baseline="0" dirty="0" smtClean="0"/>
          </a:p>
          <a:p>
            <a:r>
              <a:rPr lang="en-GB" baseline="0" dirty="0" smtClean="0"/>
              <a:t>My laptop is Cluny10</a:t>
            </a:r>
          </a:p>
          <a:p>
            <a:endParaRPr lang="en-GB" baseline="0" dirty="0" smtClean="0"/>
          </a:p>
          <a:p>
            <a:r>
              <a:rPr lang="en-GB" baseline="0" dirty="0" smtClean="0"/>
              <a:t>I am logged in as a domain admin and I have sysadmin permissions on all SQL instances</a:t>
            </a:r>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5</a:t>
            </a:fld>
            <a:endParaRPr lang="en-GB"/>
          </a:p>
        </p:txBody>
      </p:sp>
    </p:spTree>
    <p:extLst>
      <p:ext uri="{BB962C8B-B14F-4D97-AF65-F5344CB8AC3E}">
        <p14:creationId xmlns:p14="http://schemas.microsoft.com/office/powerpoint/2010/main" val="3658015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46326" y="111241"/>
            <a:ext cx="6258249" cy="9461022"/>
          </a:xfrm>
        </p:spPr>
        <p:txBody>
          <a:bodyPr/>
          <a:lstStyle/>
          <a:p>
            <a:r>
              <a:rPr lang="en-GB" sz="1200" b="1" dirty="0" smtClean="0">
                <a:latin typeface="Arial" panose="020B0604020202020204" pitchFamily="34" charset="0"/>
                <a:cs typeface="Arial" panose="020B0604020202020204" pitchFamily="34" charset="0"/>
              </a:rPr>
              <a:t>When do we need it?</a:t>
            </a:r>
          </a:p>
          <a:p>
            <a:endParaRPr lang="en-GB" sz="1200" baseline="0" dirty="0" smtClean="0">
              <a:latin typeface="Arial" panose="020B0604020202020204" pitchFamily="34" charset="0"/>
              <a:cs typeface="Arial" panose="020B0604020202020204" pitchFamily="34" charset="0"/>
            </a:endParaRPr>
          </a:p>
          <a:p>
            <a:r>
              <a:rPr lang="en-GB" sz="1200" baseline="0" dirty="0" smtClean="0">
                <a:latin typeface="Arial" panose="020B0604020202020204" pitchFamily="34" charset="0"/>
                <a:cs typeface="Arial" panose="020B0604020202020204" pitchFamily="34" charset="0"/>
              </a:rPr>
              <a:t>RDP to SQL Server (clw-sw-s008) </a:t>
            </a:r>
          </a:p>
          <a:p>
            <a:r>
              <a:rPr lang="en-GB" sz="1200" baseline="0" dirty="0" smtClean="0">
                <a:latin typeface="Arial" panose="020B0604020202020204" pitchFamily="34" charset="0"/>
                <a:cs typeface="Arial" panose="020B0604020202020204" pitchFamily="34" charset="0"/>
              </a:rPr>
              <a:t>I want to insert some data from a text file using bulk insert. On the server I can run </a:t>
            </a:r>
          </a:p>
          <a:p>
            <a:endParaRPr lang="en-GB" sz="1200" baseline="0" dirty="0" smtClean="0">
              <a:latin typeface="Arial" panose="020B0604020202020204" pitchFamily="34" charset="0"/>
              <a:cs typeface="Arial" panose="020B0604020202020204" pitchFamily="34" charset="0"/>
            </a:endParaRPr>
          </a:p>
          <a:p>
            <a:r>
              <a:rPr lang="en-GB" sz="1200" dirty="0" smtClean="0"/>
              <a:t>BULK INSERT dbo.table1   FROM ‘c:\data\test1.csv‘  </a:t>
            </a:r>
          </a:p>
          <a:p>
            <a:r>
              <a:rPr lang="en-GB" sz="1200" dirty="0" smtClean="0"/>
              <a:t>WITH (FIELDTERMINATOR =,',ROWTERMINATOR = '\n')</a:t>
            </a:r>
          </a:p>
          <a:p>
            <a:endParaRPr lang="en-GB" sz="1200" dirty="0" smtClean="0"/>
          </a:p>
          <a:p>
            <a:r>
              <a:rPr lang="en-GB" sz="1200" dirty="0" smtClean="0"/>
              <a:t>And it works fine. There are no permissions issues because the data file is local</a:t>
            </a:r>
          </a:p>
          <a:p>
            <a:endParaRPr lang="en-GB" sz="1200" dirty="0" smtClean="0"/>
          </a:p>
          <a:p>
            <a:r>
              <a:rPr lang="en-GB" sz="1200" dirty="0" smtClean="0"/>
              <a:t>I can also</a:t>
            </a:r>
            <a:r>
              <a:rPr lang="en-GB" sz="1200" baseline="0" dirty="0" smtClean="0"/>
              <a:t> use a data file on another windows server (</a:t>
            </a:r>
            <a:r>
              <a:rPr lang="en-GB" sz="1200" dirty="0" smtClean="0"/>
              <a:t>clw-sw-s006)</a:t>
            </a:r>
            <a:endParaRPr lang="en-GB" sz="1200" baseline="0" dirty="0" smtClean="0"/>
          </a:p>
          <a:p>
            <a:r>
              <a:rPr lang="en-GB" sz="1200" dirty="0" smtClean="0"/>
              <a:t>BULK INSERT dbo.table1 </a:t>
            </a:r>
          </a:p>
          <a:p>
            <a:r>
              <a:rPr lang="en-GB" sz="1200" dirty="0" smtClean="0"/>
              <a:t>   FROM '\\clw-sw-s006\data$\test1.csv'</a:t>
            </a:r>
          </a:p>
          <a:p>
            <a:r>
              <a:rPr lang="en-GB" sz="1200" dirty="0" smtClean="0"/>
              <a:t>   WITH (FIELDTERMINATOR = ',',ROWTERMINATOR = '\n')</a:t>
            </a:r>
          </a:p>
          <a:p>
            <a:endParaRPr lang="en-GB" sz="1200" dirty="0" smtClean="0"/>
          </a:p>
          <a:p>
            <a:r>
              <a:rPr lang="en-GB" sz="1200" dirty="0" smtClean="0"/>
              <a:t>And it works fine. There are no permissions issues.</a:t>
            </a:r>
          </a:p>
          <a:p>
            <a:endParaRPr lang="en-GB" sz="1200" dirty="0" smtClean="0"/>
          </a:p>
          <a:p>
            <a:r>
              <a:rPr lang="en-GB" sz="1200" dirty="0" smtClean="0"/>
              <a:t>Let’s create a Linked</a:t>
            </a:r>
            <a:r>
              <a:rPr lang="en-GB" sz="1200" baseline="0" dirty="0" smtClean="0"/>
              <a:t> Server to the other SQL Server (</a:t>
            </a:r>
            <a:r>
              <a:rPr lang="en-GB" sz="1200" dirty="0" smtClean="0"/>
              <a:t>clw-sw-s006) and use the security option “Be Made using the login’s current security context”</a:t>
            </a:r>
          </a:p>
          <a:p>
            <a:r>
              <a:rPr lang="en-GB" sz="1200" dirty="0" smtClean="0"/>
              <a:t>I can run queries to select data</a:t>
            </a:r>
            <a:r>
              <a:rPr lang="en-GB" sz="1200" baseline="0" dirty="0" smtClean="0"/>
              <a:t> from the linked server without error</a:t>
            </a:r>
          </a:p>
          <a:p>
            <a:r>
              <a:rPr lang="en-GB" sz="1200" baseline="0" dirty="0" smtClean="0"/>
              <a:t>I can also use the “</a:t>
            </a:r>
            <a:r>
              <a:rPr lang="en-GB" sz="1200" baseline="0" dirty="0" err="1" smtClean="0"/>
              <a:t>openrowset</a:t>
            </a:r>
            <a:r>
              <a:rPr lang="en-GB" sz="1200" baseline="0" dirty="0" smtClean="0"/>
              <a:t>” command to do add-hoc queries from the remote server</a:t>
            </a:r>
            <a:endParaRPr lang="en-GB" sz="1200" dirty="0" smtClean="0"/>
          </a:p>
          <a:p>
            <a:endParaRPr lang="en-GB" sz="1200" dirty="0" smtClean="0"/>
          </a:p>
          <a:p>
            <a:r>
              <a:rPr lang="en-GB" sz="1200" dirty="0" smtClean="0"/>
              <a:t>Now lets move to </a:t>
            </a:r>
            <a:r>
              <a:rPr lang="en-GB" sz="1200" b="1" dirty="0" smtClean="0"/>
              <a:t>SSMS</a:t>
            </a:r>
            <a:r>
              <a:rPr lang="en-GB" sz="1200" b="1" baseline="0" dirty="0" smtClean="0"/>
              <a:t> on my desktop</a:t>
            </a:r>
            <a:r>
              <a:rPr lang="en-GB" sz="1200" baseline="0" dirty="0" smtClean="0"/>
              <a:t> connected to SQL server clw-sw-s008</a:t>
            </a:r>
          </a:p>
          <a:p>
            <a:r>
              <a:rPr lang="en-GB" sz="1200" dirty="0" smtClean="0"/>
              <a:t>BULK INSERT dbo.table1  FROM ‘c:\data\test1.csv'</a:t>
            </a:r>
          </a:p>
          <a:p>
            <a:r>
              <a:rPr lang="en-GB" sz="1200" dirty="0" smtClean="0"/>
              <a:t>   WITH (FIELDTERMINATOR = ',‘ ,ROWTERMINATOR = '\n')</a:t>
            </a:r>
          </a:p>
          <a:p>
            <a:endParaRPr lang="en-GB" sz="1200" dirty="0" smtClean="0"/>
          </a:p>
          <a:p>
            <a:r>
              <a:rPr lang="en-GB" sz="1200" dirty="0" smtClean="0"/>
              <a:t>Will work fine, the files are on my desktop</a:t>
            </a:r>
            <a:r>
              <a:rPr lang="en-GB" sz="1200" baseline="0" dirty="0" smtClean="0"/>
              <a:t>. </a:t>
            </a:r>
          </a:p>
          <a:p>
            <a:r>
              <a:rPr lang="en-GB" sz="1200" baseline="0" dirty="0" smtClean="0"/>
              <a:t>Interesting question. Who needs permissions to the data file? Me or the SQL Server service?</a:t>
            </a:r>
          </a:p>
          <a:p>
            <a:endParaRPr lang="en-GB" sz="1200" baseline="0" dirty="0" smtClean="0"/>
          </a:p>
          <a:p>
            <a:r>
              <a:rPr lang="en-GB" sz="1200" baseline="0" dirty="0" smtClean="0"/>
              <a:t>Now lets try inserting data from clw-sw-s006 data file to SQL Server clw-sw-s008</a:t>
            </a:r>
          </a:p>
          <a:p>
            <a:r>
              <a:rPr lang="en-GB" sz="1200" dirty="0" smtClean="0"/>
              <a:t>BULK INSERT dbo.table1 </a:t>
            </a:r>
          </a:p>
          <a:p>
            <a:r>
              <a:rPr lang="en-GB" sz="1200" dirty="0" smtClean="0"/>
              <a:t>   FROM '\\clw-sw-s006\data$\test1.csv'</a:t>
            </a:r>
          </a:p>
          <a:p>
            <a:r>
              <a:rPr lang="en-GB" sz="1200" dirty="0" smtClean="0"/>
              <a:t>   WITH (FIELDTERMINATOR = ',',ROWTERMINATOR = '\n')</a:t>
            </a:r>
          </a:p>
          <a:p>
            <a:endParaRPr lang="en-GB" sz="1200" dirty="0" smtClean="0"/>
          </a:p>
          <a:p>
            <a:r>
              <a:rPr lang="en-GB" sz="1200" dirty="0" smtClean="0"/>
              <a:t>And it will fail with</a:t>
            </a:r>
            <a:r>
              <a:rPr lang="en-GB" sz="1200" baseline="0" dirty="0" smtClean="0"/>
              <a:t> this error (assuming file permissions are correct)</a:t>
            </a:r>
          </a:p>
          <a:p>
            <a:r>
              <a:rPr lang="en-US" i="1" dirty="0" smtClean="0">
                <a:solidFill>
                  <a:srgbClr val="FF0000"/>
                </a:solidFill>
              </a:rPr>
              <a:t>Login failed for user ‘NT AUTHORITY\ANONYMOUS LOGON’ </a:t>
            </a:r>
            <a:endParaRPr lang="en-GB" sz="1200" baseline="0" dirty="0" smtClean="0">
              <a:solidFill>
                <a:srgbClr val="FF0000"/>
              </a:solidFill>
            </a:endParaRPr>
          </a:p>
          <a:p>
            <a:endParaRPr lang="en-GB" sz="1200" baseline="0" dirty="0" smtClean="0"/>
          </a:p>
          <a:p>
            <a:pPr lvl="0"/>
            <a:r>
              <a:rPr lang="en-GB" sz="1200" baseline="0" dirty="0" smtClean="0"/>
              <a:t>Let’s run the query that uses the linked server . </a:t>
            </a:r>
          </a:p>
          <a:p>
            <a:pPr lvl="0"/>
            <a:r>
              <a:rPr lang="en-GB" sz="1200" baseline="0" dirty="0" smtClean="0"/>
              <a:t>This also fails with the same error</a:t>
            </a:r>
          </a:p>
          <a:p>
            <a:pPr lvl="0"/>
            <a:endParaRPr lang="en-GB" sz="1200" baseline="0" dirty="0" smtClean="0"/>
          </a:p>
          <a:p>
            <a:pPr lvl="0"/>
            <a:r>
              <a:rPr lang="en-GB" sz="1200" baseline="0" dirty="0" smtClean="0"/>
              <a:t>In all cases I can connect directly to server clw-sw-s006 but I can’t connect to clw-sw-s006 via server clw-sw-s008</a:t>
            </a:r>
          </a:p>
          <a:p>
            <a:pPr lvl="1"/>
            <a:endParaRPr lang="en-GB" sz="1200" baseline="0" dirty="0" smtClean="0"/>
          </a:p>
          <a:p>
            <a:pPr lvl="0"/>
            <a:r>
              <a:rPr lang="en-GB" sz="1200" baseline="0" dirty="0" smtClean="0"/>
              <a:t>You may also experience similar errors in these scenarios</a:t>
            </a:r>
          </a:p>
          <a:p>
            <a:pPr lvl="0"/>
            <a:r>
              <a:rPr lang="en-US" dirty="0" smtClean="0"/>
              <a:t>Viewing a report in Reporting Services that connects to SQL Server</a:t>
            </a:r>
          </a:p>
          <a:p>
            <a:pPr lvl="0"/>
            <a:r>
              <a:rPr lang="en-US" dirty="0" smtClean="0"/>
              <a:t>Using a web application or other front-end applications such as SharePoint that accesses data from a SQL Server</a:t>
            </a:r>
          </a:p>
          <a:p>
            <a:endParaRPr lang="en-GB" sz="1200" baseline="0" dirty="0" smtClean="0"/>
          </a:p>
          <a:p>
            <a:r>
              <a:rPr lang="en-GB" sz="1200" baseline="0" dirty="0" smtClean="0"/>
              <a:t>The only way to fix this is to use Kerberos Delegation</a:t>
            </a:r>
            <a:endParaRPr lang="en-GB" sz="1200" baseline="0" dirty="0" smtClean="0">
              <a:latin typeface="Arial" panose="020B0604020202020204" pitchFamily="34" charset="0"/>
              <a:cs typeface="Arial" panose="020B0604020202020204" pitchFamily="34" charset="0"/>
            </a:endParaRPr>
          </a:p>
          <a:p>
            <a:endParaRPr lang="en-GB"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DC95D82D-47D2-4BFF-B919-04BEF2605DD9}" type="slidenum">
              <a:rPr lang="en-GB" smtClean="0"/>
              <a:t>6</a:t>
            </a:fld>
            <a:endParaRPr lang="en-GB"/>
          </a:p>
        </p:txBody>
      </p:sp>
    </p:spTree>
    <p:extLst>
      <p:ext uri="{BB962C8B-B14F-4D97-AF65-F5344CB8AC3E}">
        <p14:creationId xmlns:p14="http://schemas.microsoft.com/office/powerpoint/2010/main" val="234818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57375" y="336550"/>
            <a:ext cx="2878138" cy="2160588"/>
          </a:xfrm>
          <a:prstGeom prst="rect">
            <a:avLst/>
          </a:prstGeom>
        </p:spPr>
      </p:sp>
      <p:sp>
        <p:nvSpPr>
          <p:cNvPr id="3" name="Notes Placeholder 2"/>
          <p:cNvSpPr>
            <a:spLocks noGrp="1"/>
          </p:cNvSpPr>
          <p:nvPr>
            <p:ph type="body" idx="1"/>
          </p:nvPr>
        </p:nvSpPr>
        <p:spPr>
          <a:xfrm>
            <a:off x="0" y="2720051"/>
            <a:ext cx="6258249" cy="6671171"/>
          </a:xfrm>
        </p:spPr>
        <p:txBody>
          <a:bodyPr/>
          <a:lstStyle/>
          <a:p>
            <a:r>
              <a:rPr lang="en-GB" sz="1200" b="1" kern="1200" dirty="0" smtClean="0">
                <a:solidFill>
                  <a:schemeClr val="tx1"/>
                </a:solidFill>
                <a:effectLst/>
                <a:latin typeface="+mn-lt"/>
                <a:ea typeface="+mn-ea"/>
                <a:cs typeface="+mn-cs"/>
              </a:rPr>
              <a:t>NTLM Authentication Process</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So why does our</a:t>
            </a:r>
            <a:r>
              <a:rPr lang="en-GB" sz="1200" kern="1200" baseline="0" dirty="0" smtClean="0">
                <a:solidFill>
                  <a:schemeClr val="tx1"/>
                </a:solidFill>
                <a:effectLst/>
                <a:latin typeface="+mn-lt"/>
                <a:ea typeface="+mn-ea"/>
                <a:cs typeface="+mn-cs"/>
              </a:rPr>
              <a:t> query fail?</a:t>
            </a:r>
          </a:p>
          <a:p>
            <a:endParaRPr lang="en-GB" sz="1200" kern="1200" dirty="0" smtClean="0">
              <a:solidFill>
                <a:schemeClr val="tx1"/>
              </a:solidFill>
              <a:effectLst/>
              <a:latin typeface="+mn-lt"/>
              <a:ea typeface="+mn-ea"/>
              <a:cs typeface="+mn-cs"/>
            </a:endParaRPr>
          </a:p>
          <a:p>
            <a:r>
              <a:rPr lang="en-US" dirty="0" smtClean="0"/>
              <a:t>NTLM uses a challenge/response protocol to authenticate a user.</a:t>
            </a:r>
          </a:p>
          <a:p>
            <a:r>
              <a:rPr lang="en-US" dirty="0" smtClean="0"/>
              <a:t>To avoid sending your password over the network the system requesting authentication must perform a calculation that proves it has access to your</a:t>
            </a:r>
            <a:r>
              <a:rPr lang="en-US" baseline="0" dirty="0" smtClean="0"/>
              <a:t> login </a:t>
            </a:r>
            <a:r>
              <a:rPr lang="en-US" dirty="0" smtClean="0"/>
              <a:t>credentials.</a:t>
            </a:r>
          </a:p>
          <a:p>
            <a:r>
              <a:rPr lang="en-US" dirty="0" smtClean="0"/>
              <a:t>To keep it simple I’ve missed a few steps</a:t>
            </a:r>
          </a:p>
          <a:p>
            <a:endParaRPr lang="en-US" dirty="0" smtClean="0"/>
          </a:p>
          <a:p>
            <a:r>
              <a:rPr lang="en-US" dirty="0" smtClean="0"/>
              <a:t>Interactive Authentication</a:t>
            </a:r>
          </a:p>
          <a:p>
            <a:r>
              <a:rPr lang="en-US" dirty="0" smtClean="0"/>
              <a:t>1.  * A user logs on at a client computer and provides a domain name, user name, and password. </a:t>
            </a:r>
          </a:p>
          <a:p>
            <a:r>
              <a:rPr lang="en-US" dirty="0" smtClean="0"/>
              <a:t>       The client pc computes a cryptographic * hash of the password and then discards the actual password.</a:t>
            </a:r>
          </a:p>
          <a:p>
            <a:r>
              <a:rPr lang="en-US" dirty="0" smtClean="0"/>
              <a:t>    * It uses this to login to the Windows domain.</a:t>
            </a:r>
          </a:p>
          <a:p>
            <a:r>
              <a:rPr lang="en-US" dirty="0" smtClean="0"/>
              <a:t>2. * The client now wants to connect to</a:t>
            </a:r>
            <a:r>
              <a:rPr lang="en-US" baseline="0" dirty="0" smtClean="0"/>
              <a:t> the SQL Server. It </a:t>
            </a:r>
            <a:r>
              <a:rPr lang="en-US" dirty="0" smtClean="0"/>
              <a:t>sends the user name to the server in plaintext.</a:t>
            </a:r>
          </a:p>
          <a:p>
            <a:r>
              <a:rPr lang="en-US" dirty="0" smtClean="0"/>
              <a:t>3. * The server generates a 16-byte random number, called a </a:t>
            </a:r>
            <a:r>
              <a:rPr lang="en-US" i="1" dirty="0" smtClean="0"/>
              <a:t>challenge</a:t>
            </a:r>
            <a:r>
              <a:rPr lang="en-US" dirty="0" smtClean="0"/>
              <a:t> and sends it to the client.</a:t>
            </a:r>
          </a:p>
          <a:p>
            <a:r>
              <a:rPr lang="en-US" dirty="0" smtClean="0"/>
              <a:t>4. * The client encrypts this challenge with the hash of the user's password and returns the result to the server. This is called the </a:t>
            </a:r>
            <a:r>
              <a:rPr lang="en-US" i="1" dirty="0" smtClean="0"/>
              <a:t>response</a:t>
            </a:r>
            <a:r>
              <a:rPr lang="en-US" dirty="0" smtClean="0"/>
              <a:t>.</a:t>
            </a:r>
          </a:p>
          <a:p>
            <a:r>
              <a:rPr lang="en-US" dirty="0" smtClean="0"/>
              <a:t>5. * The SQL server sends to the domain controller:</a:t>
            </a:r>
          </a:p>
          <a:p>
            <a:pPr lvl="1"/>
            <a:r>
              <a:rPr lang="en-US" dirty="0" smtClean="0"/>
              <a:t>The User name</a:t>
            </a:r>
          </a:p>
          <a:p>
            <a:pPr lvl="1"/>
            <a:r>
              <a:rPr lang="en-US" dirty="0" smtClean="0"/>
              <a:t>The Challenge</a:t>
            </a:r>
          </a:p>
          <a:p>
            <a:pPr lvl="1"/>
            <a:r>
              <a:rPr lang="en-US" dirty="0" smtClean="0"/>
              <a:t>The</a:t>
            </a:r>
            <a:r>
              <a:rPr lang="en-US" baseline="0" dirty="0" smtClean="0"/>
              <a:t> </a:t>
            </a:r>
            <a:r>
              <a:rPr lang="en-US" dirty="0" smtClean="0"/>
              <a:t>Response</a:t>
            </a:r>
          </a:p>
          <a:p>
            <a:r>
              <a:rPr lang="en-US" dirty="0" smtClean="0"/>
              <a:t>6. * The domain controller looks</a:t>
            </a:r>
            <a:r>
              <a:rPr lang="en-US" baseline="0" dirty="0" smtClean="0"/>
              <a:t> up the user in Active Directory </a:t>
            </a:r>
          </a:p>
          <a:p>
            <a:r>
              <a:rPr lang="en-US" baseline="0" dirty="0" smtClean="0"/>
              <a:t>    </a:t>
            </a:r>
            <a:r>
              <a:rPr lang="en-US" dirty="0" smtClean="0"/>
              <a:t>and then computes</a:t>
            </a:r>
            <a:r>
              <a:rPr lang="en-US" baseline="0" dirty="0" smtClean="0"/>
              <a:t> </a:t>
            </a:r>
            <a:r>
              <a:rPr lang="en-US" dirty="0" smtClean="0"/>
              <a:t>its own version the Response</a:t>
            </a:r>
            <a:r>
              <a:rPr lang="en-US" baseline="0" dirty="0" smtClean="0"/>
              <a:t> from the password hash in Active Directory </a:t>
            </a:r>
          </a:p>
          <a:p>
            <a:r>
              <a:rPr lang="en-US" baseline="0" dirty="0" smtClean="0"/>
              <a:t>    and the </a:t>
            </a:r>
            <a:r>
              <a:rPr lang="en-US" dirty="0" smtClean="0"/>
              <a:t>challenge it received from the SQL Server.</a:t>
            </a:r>
          </a:p>
          <a:p>
            <a:r>
              <a:rPr lang="en-US" dirty="0" smtClean="0"/>
              <a:t>7.  *The domain controller compares the Response it computed (in step 6) to the response computed by the client (in step 4). </a:t>
            </a:r>
          </a:p>
          <a:p>
            <a:r>
              <a:rPr lang="en-US" dirty="0" smtClean="0"/>
              <a:t>    If they are identical, authentication is successful.</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7</a:t>
            </a:fld>
            <a:endParaRPr lang="en-GB"/>
          </a:p>
        </p:txBody>
      </p:sp>
    </p:spTree>
    <p:extLst>
      <p:ext uri="{BB962C8B-B14F-4D97-AF65-F5344CB8AC3E}">
        <p14:creationId xmlns:p14="http://schemas.microsoft.com/office/powerpoint/2010/main" val="3151879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6100" y="369888"/>
            <a:ext cx="2878138" cy="2159000"/>
          </a:xfrm>
          <a:prstGeom prst="rect">
            <a:avLst/>
          </a:prstGeom>
        </p:spPr>
      </p:sp>
      <p:sp>
        <p:nvSpPr>
          <p:cNvPr id="3" name="Notes Placeholder 2"/>
          <p:cNvSpPr>
            <a:spLocks noGrp="1"/>
          </p:cNvSpPr>
          <p:nvPr>
            <p:ph type="body" idx="1"/>
          </p:nvPr>
        </p:nvSpPr>
        <p:spPr>
          <a:xfrm>
            <a:off x="146326" y="3078866"/>
            <a:ext cx="6258249" cy="6053347"/>
          </a:xfrm>
        </p:spPr>
        <p:txBody>
          <a:bodyPr/>
          <a:lstStyle/>
          <a:p>
            <a:r>
              <a:rPr lang="en-GB" sz="1200" b="1" kern="1200" dirty="0" smtClean="0">
                <a:solidFill>
                  <a:schemeClr val="tx1"/>
                </a:solidFill>
                <a:effectLst/>
                <a:latin typeface="+mn-lt"/>
                <a:ea typeface="+mn-ea"/>
                <a:cs typeface="+mn-cs"/>
              </a:rPr>
              <a:t>NTLM Why it Fails </a:t>
            </a:r>
          </a:p>
          <a:p>
            <a:endParaRPr lang="en-GB" sz="1200" b="1" kern="1200" dirty="0" smtClean="0">
              <a:solidFill>
                <a:schemeClr val="tx1"/>
              </a:solidFill>
              <a:effectLst/>
              <a:latin typeface="+mn-lt"/>
              <a:ea typeface="+mn-ea"/>
              <a:cs typeface="+mn-cs"/>
            </a:endParaRPr>
          </a:p>
          <a:p>
            <a:r>
              <a:rPr lang="en-US" dirty="0" smtClean="0"/>
              <a:t>So what happens when</a:t>
            </a:r>
            <a:r>
              <a:rPr lang="en-US" baseline="0" dirty="0" smtClean="0"/>
              <a:t> the SQL server tries to authenticate to the 2</a:t>
            </a:r>
            <a:r>
              <a:rPr lang="en-US" baseline="30000" dirty="0" smtClean="0"/>
              <a:t>nd</a:t>
            </a:r>
            <a:r>
              <a:rPr lang="en-US" baseline="0" dirty="0" smtClean="0"/>
              <a:t> Server?</a:t>
            </a:r>
            <a:endParaRPr lang="en-US" dirty="0" smtClean="0"/>
          </a:p>
          <a:p>
            <a:endParaRPr lang="en-US" dirty="0" smtClean="0"/>
          </a:p>
          <a:p>
            <a:r>
              <a:rPr lang="en-US" dirty="0" smtClean="0"/>
              <a:t>As we’ve just seen when a client</a:t>
            </a:r>
            <a:r>
              <a:rPr lang="en-US" baseline="0" dirty="0" smtClean="0"/>
              <a:t> wants access to use a resource it must go through the challenge</a:t>
            </a:r>
          </a:p>
          <a:p>
            <a:r>
              <a:rPr lang="en-US" baseline="0" dirty="0" smtClean="0"/>
              <a:t>So the SQL server wants to connect to the File server using the client’s credentials</a:t>
            </a:r>
          </a:p>
          <a:p>
            <a:endParaRPr lang="en-US" baseline="0" dirty="0" smtClean="0"/>
          </a:p>
          <a:p>
            <a:r>
              <a:rPr lang="en-US" baseline="0" dirty="0" smtClean="0"/>
              <a:t>1.  * The user has authenticated to the first SQL Server</a:t>
            </a:r>
          </a:p>
          <a:p>
            <a:r>
              <a:rPr lang="en-US" dirty="0" smtClean="0"/>
              <a:t>2.  * The 1</a:t>
            </a:r>
            <a:r>
              <a:rPr lang="en-US" baseline="30000" dirty="0" smtClean="0"/>
              <a:t>st</a:t>
            </a:r>
            <a:r>
              <a:rPr lang="en-US" dirty="0" smtClean="0"/>
              <a:t> SQL </a:t>
            </a:r>
            <a:r>
              <a:rPr lang="en-US" baseline="0" dirty="0" smtClean="0"/>
              <a:t>server </a:t>
            </a:r>
            <a:r>
              <a:rPr lang="en-US" dirty="0" smtClean="0"/>
              <a:t>sends the client’s user name to </a:t>
            </a:r>
            <a:r>
              <a:rPr lang="en-US" baseline="0" dirty="0" smtClean="0"/>
              <a:t>the 2</a:t>
            </a:r>
            <a:r>
              <a:rPr lang="en-US" baseline="30000" dirty="0" smtClean="0"/>
              <a:t>nd</a:t>
            </a:r>
            <a:r>
              <a:rPr lang="en-US" baseline="0" dirty="0" smtClean="0"/>
              <a:t> server </a:t>
            </a:r>
          </a:p>
          <a:p>
            <a:r>
              <a:rPr lang="en-US" dirty="0" smtClean="0"/>
              <a:t>3.  * The 2</a:t>
            </a:r>
            <a:r>
              <a:rPr lang="en-US" baseline="30000" dirty="0" smtClean="0"/>
              <a:t>nd</a:t>
            </a:r>
            <a:r>
              <a:rPr lang="en-US" dirty="0" smtClean="0"/>
              <a:t>  server generates the 16-byte random number </a:t>
            </a:r>
            <a:r>
              <a:rPr lang="en-US" i="1" dirty="0" smtClean="0"/>
              <a:t>challenge</a:t>
            </a:r>
            <a:r>
              <a:rPr lang="en-US" dirty="0" smtClean="0"/>
              <a:t> and sends it back to the SQL server.</a:t>
            </a:r>
          </a:p>
          <a:p>
            <a:r>
              <a:rPr lang="en-US" dirty="0" smtClean="0"/>
              <a:t>4.  * The 1</a:t>
            </a:r>
            <a:r>
              <a:rPr lang="en-US" baseline="30000" dirty="0" smtClean="0"/>
              <a:t>st</a:t>
            </a:r>
            <a:r>
              <a:rPr lang="en-US" dirty="0" smtClean="0"/>
              <a:t> SQL server now needs to encrypt this challenge with the hash of the user's password to return to the file server.</a:t>
            </a:r>
          </a:p>
          <a:p>
            <a:r>
              <a:rPr lang="en-US" dirty="0" smtClean="0"/>
              <a:t>But</a:t>
            </a:r>
            <a:r>
              <a:rPr lang="en-US" baseline="0" dirty="0" smtClean="0"/>
              <a:t> it can’t because it doesn't know what that hash is. That is</a:t>
            </a:r>
            <a:r>
              <a:rPr lang="en-US" dirty="0" smtClean="0"/>
              <a:t> only held on the client pc and the client pc will not to pass it to anything else</a:t>
            </a:r>
          </a:p>
          <a:p>
            <a:r>
              <a:rPr lang="en-US" dirty="0" smtClean="0"/>
              <a:t> * So the connection fails</a:t>
            </a:r>
          </a:p>
          <a:p>
            <a:endParaRPr lang="en-US" dirty="0" smtClean="0"/>
          </a:p>
          <a:p>
            <a:r>
              <a:rPr lang="en-US" dirty="0" smtClean="0"/>
              <a:t>This is why NTLM fails.</a:t>
            </a:r>
          </a:p>
          <a:p>
            <a:r>
              <a:rPr lang="en-US" dirty="0" smtClean="0"/>
              <a:t>The server cannot authenticate to the next hop without the user’s original password, something which it can’t get. </a:t>
            </a:r>
          </a:p>
          <a:p>
            <a:r>
              <a:rPr lang="en-US" dirty="0" smtClean="0"/>
              <a:t>As a result, the process can only authenticate to the next tier as itself or NULL (anonymous).</a:t>
            </a:r>
          </a:p>
          <a:p>
            <a:endParaRPr lang="en-US" dirty="0" smtClean="0"/>
          </a:p>
          <a:p>
            <a:r>
              <a:rPr lang="en-US" dirty="0" smtClean="0"/>
              <a:t>Kerberos and its ability to delegate is the solution to this problem</a:t>
            </a:r>
          </a:p>
          <a:p>
            <a:endParaRPr lang="en-GB"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C95D82D-47D2-4BFF-B919-04BEF2605DD9}" type="slidenum">
              <a:rPr lang="en-GB" smtClean="0"/>
              <a:t>8</a:t>
            </a:fld>
            <a:endParaRPr lang="en-GB"/>
          </a:p>
        </p:txBody>
      </p:sp>
    </p:spTree>
    <p:extLst>
      <p:ext uri="{BB962C8B-B14F-4D97-AF65-F5344CB8AC3E}">
        <p14:creationId xmlns:p14="http://schemas.microsoft.com/office/powerpoint/2010/main" val="1199015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98638" y="441325"/>
            <a:ext cx="2878137" cy="2160588"/>
          </a:xfrm>
          <a:prstGeom prst="rect">
            <a:avLst/>
          </a:prstGeom>
        </p:spPr>
      </p:sp>
      <p:sp>
        <p:nvSpPr>
          <p:cNvPr id="3" name="Notes Placeholder 2"/>
          <p:cNvSpPr>
            <a:spLocks noGrp="1"/>
          </p:cNvSpPr>
          <p:nvPr>
            <p:ph type="body" idx="1"/>
          </p:nvPr>
        </p:nvSpPr>
        <p:spPr>
          <a:xfrm>
            <a:off x="146326" y="3267713"/>
            <a:ext cx="6258249" cy="5864501"/>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latin typeface="Arial" panose="020B0604020202020204" pitchFamily="34" charset="0"/>
                <a:cs typeface="Arial" panose="020B0604020202020204" pitchFamily="34" charset="0"/>
              </a:rPr>
              <a:t>What is Kerberos?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dirty="0" smtClean="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Kerberos is a network authentication protocol developed at the </a:t>
            </a:r>
            <a:r>
              <a:rPr lang="en-GB" sz="1200" kern="1200" dirty="0" smtClean="0">
                <a:solidFill>
                  <a:schemeClr val="tx1"/>
                </a:solidFill>
                <a:effectLst/>
                <a:latin typeface="+mn-lt"/>
                <a:ea typeface="+mn-ea"/>
                <a:cs typeface="+mn-cs"/>
              </a:rPr>
              <a:t>Massachusetts Institute of Technology in the USA in the 1980s.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name Kerberos</a:t>
            </a:r>
            <a:r>
              <a:rPr lang="en-US" baseline="0" dirty="0" smtClean="0"/>
              <a:t> </a:t>
            </a:r>
            <a:r>
              <a:rPr lang="en-GB" dirty="0" smtClean="0"/>
              <a:t>is based on the three-headed dog figure from Greek mythology known as Cerberus because there are three parts to the protocol.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Or possible from Harry Potter (Hagrid owned a Kerberos called Fluffy that guarded</a:t>
            </a:r>
            <a:r>
              <a:rPr lang="en-GB" baseline="0" dirty="0" smtClean="0"/>
              <a:t> the Philosopher's Stone)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Instead</a:t>
            </a:r>
            <a:r>
              <a:rPr lang="en-US" baseline="0" dirty="0" smtClean="0"/>
              <a:t> of using a challenge, each time a client needs to access a server, </a:t>
            </a:r>
            <a:r>
              <a:rPr lang="en-US" dirty="0" smtClean="0"/>
              <a:t>Kerberos uses a concept known as * cryptographic tickets.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GB" b="0" baseline="0" dirty="0" smtClean="0"/>
              <a:t>Kerberos is * faster and much more secure than NTLM and with the threat of hacking and data theft we should be looking to use Kerberos authentication throughout our Windows domain.</a:t>
            </a: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With the latest Windows 2012 R2 domains it is now possible to turn off NTLM authentication and I would expect one day that NTLM will be dropped from Windows altogether.</a:t>
            </a:r>
          </a:p>
          <a:p>
            <a:endParaRPr lang="en-GB" b="0" baseline="0" dirty="0" smtClean="0"/>
          </a:p>
          <a:p>
            <a:r>
              <a:rPr lang="en-GB" b="0" baseline="0" dirty="0" smtClean="0"/>
              <a:t>One major advantage of Kerberos authentication is that you can join Windows domains to other networks such as Unix allowing you to have one password domain covering all your systems.</a:t>
            </a:r>
            <a:endParaRPr lang="en-GB"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Interestingly prior to changes in US federal law in 2000, Kerberos was classified by the U.S. government as a munition (i.e. a military weapon) and could not be exported outside the USA.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(Kerberos has been built into Windows 2000 and all versions since)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GB" dirty="0"/>
          </a:p>
        </p:txBody>
      </p:sp>
      <p:sp>
        <p:nvSpPr>
          <p:cNvPr id="4" name="Slide Number Placeholder 3"/>
          <p:cNvSpPr>
            <a:spLocks noGrp="1"/>
          </p:cNvSpPr>
          <p:nvPr>
            <p:ph type="sldNum" sz="quarter" idx="10"/>
          </p:nvPr>
        </p:nvSpPr>
        <p:spPr/>
        <p:txBody>
          <a:bodyPr/>
          <a:lstStyle/>
          <a:p>
            <a:fld id="{DC95D82D-47D2-4BFF-B919-04BEF2605DD9}" type="slidenum">
              <a:rPr lang="en-GB" smtClean="0"/>
              <a:t>9</a:t>
            </a:fld>
            <a:endParaRPr lang="en-GB"/>
          </a:p>
        </p:txBody>
      </p:sp>
    </p:spTree>
    <p:extLst>
      <p:ext uri="{BB962C8B-B14F-4D97-AF65-F5344CB8AC3E}">
        <p14:creationId xmlns:p14="http://schemas.microsoft.com/office/powerpoint/2010/main" val="359384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25241" y="0"/>
            <a:ext cx="6424868" cy="9872663"/>
          </a:xfrm>
        </p:spPr>
        <p:txBody>
          <a:bodyPr/>
          <a:lstStyle/>
          <a:p>
            <a:r>
              <a:rPr lang="en-GB" sz="1200" b="1" u="sng" kern="1200" dirty="0" smtClean="0">
                <a:solidFill>
                  <a:schemeClr val="tx1"/>
                </a:solidFill>
                <a:effectLst/>
                <a:latin typeface="+mn-lt"/>
                <a:ea typeface="+mn-ea"/>
                <a:cs typeface="+mn-cs"/>
              </a:rPr>
              <a:t>How Kerberos Works: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three components to Kerberos:</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 A Key Distribution Center (KDC), which has two parts: an * Authentication Server and a * Ticket Granting Service.  In Windows this is a * domain controller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 A client  or user</a:t>
            </a:r>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 A server that the client wants to access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Step 0</a:t>
            </a:r>
            <a:r>
              <a:rPr lang="en-GB" sz="1200" kern="1200" dirty="0" smtClean="0">
                <a:solidFill>
                  <a:schemeClr val="tx1"/>
                </a:solidFill>
                <a:effectLst/>
                <a:latin typeface="+mn-lt"/>
                <a:ea typeface="+mn-ea"/>
                <a:cs typeface="+mn-cs"/>
              </a:rPr>
              <a:t> – * </a:t>
            </a:r>
            <a:r>
              <a:rPr lang="en-US" sz="1200" dirty="0" smtClean="0"/>
              <a:t>User </a:t>
            </a:r>
            <a:r>
              <a:rPr lang="en-GB" sz="1200" dirty="0" smtClean="0"/>
              <a:t>enters</a:t>
            </a:r>
            <a:r>
              <a:rPr lang="en-GB" sz="1200" baseline="0" dirty="0" smtClean="0"/>
              <a:t> his login name, password and domain</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kern="1200" dirty="0" smtClean="0">
                <a:solidFill>
                  <a:schemeClr val="tx1"/>
                </a:solidFill>
                <a:effectLst/>
                <a:latin typeface="+mn-lt"/>
                <a:ea typeface="+mn-ea"/>
                <a:cs typeface="+mn-cs"/>
              </a:rPr>
              <a:t>Step 1</a:t>
            </a:r>
            <a:r>
              <a:rPr lang="en-GB" sz="1200" kern="1200" dirty="0" smtClean="0">
                <a:solidFill>
                  <a:schemeClr val="tx1"/>
                </a:solidFill>
                <a:effectLst/>
                <a:latin typeface="+mn-lt"/>
                <a:ea typeface="+mn-ea"/>
                <a:cs typeface="+mn-cs"/>
              </a:rPr>
              <a:t> – * The client passes this to the Authentication Server (AS) for 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kern="1200" dirty="0" smtClean="0">
                <a:solidFill>
                  <a:schemeClr val="tx1"/>
                </a:solidFill>
                <a:effectLst/>
                <a:latin typeface="+mn-lt"/>
                <a:ea typeface="+mn-ea"/>
                <a:cs typeface="+mn-cs"/>
              </a:rPr>
              <a:t>Step 2 </a:t>
            </a:r>
            <a:r>
              <a:rPr lang="en-GB" sz="1200" kern="1200" dirty="0" smtClean="0">
                <a:solidFill>
                  <a:schemeClr val="tx1"/>
                </a:solidFill>
                <a:effectLst/>
                <a:latin typeface="+mn-lt"/>
                <a:ea typeface="+mn-ea"/>
                <a:cs typeface="+mn-cs"/>
              </a:rPr>
              <a:t>– * It then</a:t>
            </a:r>
            <a:r>
              <a:rPr lang="en-GB" sz="1200" kern="1200" baseline="0" dirty="0" smtClean="0">
                <a:solidFill>
                  <a:schemeClr val="tx1"/>
                </a:solidFill>
                <a:effectLst/>
                <a:latin typeface="+mn-lt"/>
                <a:ea typeface="+mn-ea"/>
                <a:cs typeface="+mn-cs"/>
              </a:rPr>
              <a:t> grants the client a </a:t>
            </a:r>
            <a:r>
              <a:rPr lang="en-GB" sz="1200" kern="1200" dirty="0" smtClean="0">
                <a:solidFill>
                  <a:schemeClr val="tx1"/>
                </a:solidFill>
                <a:effectLst/>
                <a:latin typeface="+mn-lt"/>
                <a:ea typeface="+mn-ea"/>
                <a:cs typeface="+mn-cs"/>
              </a:rPr>
              <a:t>TGT -</a:t>
            </a:r>
            <a:r>
              <a:rPr lang="en-GB" sz="1200" kern="1200" baseline="0" dirty="0" smtClean="0">
                <a:solidFill>
                  <a:schemeClr val="tx1"/>
                </a:solidFill>
                <a:effectLst/>
                <a:latin typeface="+mn-lt"/>
                <a:ea typeface="+mn-ea"/>
                <a:cs typeface="+mn-cs"/>
              </a:rPr>
              <a:t> A</a:t>
            </a:r>
            <a:r>
              <a:rPr lang="en-GB" sz="1200" kern="1200" dirty="0" smtClean="0">
                <a:solidFill>
                  <a:schemeClr val="tx1"/>
                </a:solidFill>
                <a:effectLst/>
                <a:latin typeface="+mn-lt"/>
                <a:ea typeface="+mn-ea"/>
                <a:cs typeface="+mn-cs"/>
              </a:rPr>
              <a:t> Ticket Granting Ticket.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Think of the TGT as a general admission ticket to the domain. It allows the user permission to get onto</a:t>
            </a:r>
            <a:r>
              <a:rPr lang="en-GB" sz="1200" kern="1200" baseline="0" dirty="0" smtClean="0">
                <a:solidFill>
                  <a:schemeClr val="tx1"/>
                </a:solidFill>
                <a:effectLst/>
                <a:latin typeface="+mn-lt"/>
                <a:ea typeface="+mn-ea"/>
                <a:cs typeface="+mn-cs"/>
              </a:rPr>
              <a:t> the domain but not necessarily access to a specific service </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Step 3</a:t>
            </a:r>
            <a:r>
              <a:rPr lang="en-GB" sz="1200" kern="1200" dirty="0" smtClean="0">
                <a:solidFill>
                  <a:schemeClr val="tx1"/>
                </a:solidFill>
                <a:effectLst/>
                <a:latin typeface="+mn-lt"/>
                <a:ea typeface="+mn-ea"/>
                <a:cs typeface="+mn-cs"/>
              </a:rPr>
              <a:t> – * When the client wants to connect to the SQL Server , </a:t>
            </a:r>
          </a:p>
          <a:p>
            <a:r>
              <a:rPr lang="en-GB" sz="1200" kern="1200" dirty="0" smtClean="0">
                <a:solidFill>
                  <a:schemeClr val="tx1"/>
                </a:solidFill>
                <a:effectLst/>
                <a:latin typeface="+mn-lt"/>
                <a:ea typeface="+mn-ea"/>
                <a:cs typeface="+mn-cs"/>
              </a:rPr>
              <a:t>              the client uses its TGT to request a * Service Ticket from the </a:t>
            </a:r>
            <a:r>
              <a:rPr lang="en-US" sz="1200" kern="1200" dirty="0" smtClean="0">
                <a:solidFill>
                  <a:schemeClr val="tx1"/>
                </a:solidFill>
                <a:effectLst/>
                <a:latin typeface="+mn-lt"/>
                <a:ea typeface="+mn-ea"/>
                <a:cs typeface="+mn-cs"/>
              </a:rPr>
              <a:t>KDC</a:t>
            </a:r>
            <a:r>
              <a:rPr lang="en-GB"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Step 4 – The KDC looks up the SQL Server in Active Directory.</a:t>
            </a:r>
            <a:r>
              <a:rPr lang="en-GB"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mn-lt"/>
                <a:ea typeface="+mn-ea"/>
                <a:cs typeface="+mn-cs"/>
              </a:rPr>
              <a:t>              I</a:t>
            </a:r>
            <a:r>
              <a:rPr lang="en-GB" sz="1200" kern="1200" dirty="0" smtClean="0">
                <a:solidFill>
                  <a:schemeClr val="tx1"/>
                </a:solidFill>
                <a:effectLst/>
                <a:latin typeface="+mn-lt"/>
                <a:ea typeface="+mn-ea"/>
                <a:cs typeface="+mn-cs"/>
              </a:rPr>
              <a:t>f the SQL Server</a:t>
            </a:r>
            <a:r>
              <a:rPr lang="en-GB" sz="1200" kern="1200" baseline="0" dirty="0" smtClean="0">
                <a:solidFill>
                  <a:schemeClr val="tx1"/>
                </a:solidFill>
                <a:effectLst/>
                <a:latin typeface="+mn-lt"/>
                <a:ea typeface="+mn-ea"/>
                <a:cs typeface="+mn-cs"/>
              </a:rPr>
              <a:t> is </a:t>
            </a:r>
            <a:r>
              <a:rPr lang="en-GB" sz="1200" kern="1200" dirty="0" smtClean="0">
                <a:solidFill>
                  <a:schemeClr val="tx1"/>
                </a:solidFill>
                <a:effectLst/>
                <a:latin typeface="+mn-lt"/>
                <a:ea typeface="+mn-ea"/>
                <a:cs typeface="+mn-cs"/>
              </a:rPr>
              <a:t>configured for Kerberos Authentication the Ticket Granting Service * provides</a:t>
            </a:r>
            <a:r>
              <a:rPr lang="en-GB" sz="1200" kern="1200" baseline="0" dirty="0" smtClean="0">
                <a:solidFill>
                  <a:schemeClr val="tx1"/>
                </a:solidFill>
                <a:effectLst/>
                <a:latin typeface="+mn-lt"/>
                <a:ea typeface="+mn-ea"/>
                <a:cs typeface="+mn-cs"/>
              </a:rPr>
              <a:t> a Service Ticket for that SQL Server to the client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             Think of this Service Ticket as an admission ticket for a specific</a:t>
            </a:r>
            <a:r>
              <a:rPr lang="en-GB" sz="1200" kern="1200" baseline="0" dirty="0" smtClean="0">
                <a:solidFill>
                  <a:schemeClr val="tx1"/>
                </a:solidFill>
                <a:effectLst/>
                <a:latin typeface="+mn-lt"/>
                <a:ea typeface="+mn-ea"/>
                <a:cs typeface="+mn-cs"/>
              </a:rPr>
              <a:t> service within the domain</a:t>
            </a:r>
          </a:p>
          <a:p>
            <a:r>
              <a:rPr lang="en-GB" sz="1200" i="1" kern="1200" dirty="0" smtClean="0">
                <a:solidFill>
                  <a:schemeClr val="tx1"/>
                </a:solidFill>
                <a:effectLst/>
                <a:latin typeface="+mn-lt"/>
                <a:ea typeface="+mn-ea"/>
                <a:cs typeface="+mn-cs"/>
              </a:rPr>
              <a:t>Step 5</a:t>
            </a:r>
            <a:r>
              <a:rPr lang="en-GB" sz="1200" kern="1200" dirty="0" smtClean="0">
                <a:solidFill>
                  <a:schemeClr val="tx1"/>
                </a:solidFill>
                <a:effectLst/>
                <a:latin typeface="+mn-lt"/>
                <a:ea typeface="+mn-ea"/>
                <a:cs typeface="+mn-cs"/>
              </a:rPr>
              <a:t> –  * The client can</a:t>
            </a:r>
            <a:r>
              <a:rPr lang="en-GB" sz="1200" kern="1200" baseline="0" dirty="0" smtClean="0">
                <a:solidFill>
                  <a:schemeClr val="tx1"/>
                </a:solidFill>
                <a:effectLst/>
                <a:latin typeface="+mn-lt"/>
                <a:ea typeface="+mn-ea"/>
                <a:cs typeface="+mn-cs"/>
              </a:rPr>
              <a:t> now offer the SQL Server its TGT and this Service Ticket </a:t>
            </a:r>
          </a:p>
          <a:p>
            <a:r>
              <a:rPr lang="en-GB" sz="1200" kern="1200" baseline="0" dirty="0" smtClean="0">
                <a:solidFill>
                  <a:schemeClr val="tx1"/>
                </a:solidFill>
                <a:effectLst/>
                <a:latin typeface="+mn-lt"/>
                <a:ea typeface="+mn-ea"/>
                <a:cs typeface="+mn-cs"/>
              </a:rPr>
              <a:t>             </a:t>
            </a:r>
            <a:r>
              <a:rPr lang="en-US" sz="1200" dirty="0" smtClean="0"/>
              <a:t>The SQL server doesn’t need to contact a Domain Controller for verification. </a:t>
            </a:r>
            <a:br>
              <a:rPr lang="en-US" sz="1200" dirty="0" smtClean="0"/>
            </a:br>
            <a:r>
              <a:rPr lang="en-US" sz="1200" dirty="0" smtClean="0"/>
              <a:t>             The fact that the client has a TGT and the Service Ticket for this SQL service means that it has already proven its identity to the Domain Controller</a:t>
            </a:r>
          </a:p>
          <a:p>
            <a:r>
              <a:rPr lang="en-US" sz="1200" dirty="0" smtClean="0"/>
              <a:t>              And that’s all the server needs to know. </a:t>
            </a:r>
          </a:p>
          <a:p>
            <a:r>
              <a:rPr lang="en-US" dirty="0" smtClean="0"/>
              <a:t>             It does not need to know the user’s password</a:t>
            </a:r>
          </a:p>
          <a:p>
            <a:r>
              <a:rPr lang="en-GB" sz="1200" i="1" kern="1200" dirty="0" smtClean="0">
                <a:solidFill>
                  <a:schemeClr val="tx1"/>
                </a:solidFill>
                <a:effectLst/>
                <a:latin typeface="+mn-lt"/>
                <a:ea typeface="+mn-ea"/>
                <a:cs typeface="+mn-cs"/>
              </a:rPr>
              <a:t>Step 6</a:t>
            </a:r>
            <a:r>
              <a:rPr lang="en-GB" sz="1200" kern="1200" dirty="0" smtClean="0">
                <a:solidFill>
                  <a:schemeClr val="tx1"/>
                </a:solidFill>
                <a:effectLst/>
                <a:latin typeface="+mn-lt"/>
                <a:ea typeface="+mn-ea"/>
                <a:cs typeface="+mn-cs"/>
              </a:rPr>
              <a:t> – * The SQ</a:t>
            </a:r>
            <a:r>
              <a:rPr lang="en-GB" sz="1200" kern="1200" baseline="0" dirty="0" smtClean="0">
                <a:solidFill>
                  <a:schemeClr val="tx1"/>
                </a:solidFill>
                <a:effectLst/>
                <a:latin typeface="+mn-lt"/>
                <a:ea typeface="+mn-ea"/>
                <a:cs typeface="+mn-cs"/>
              </a:rPr>
              <a:t>L Server can now return the data to the client. Assuming it has SQL permissions</a:t>
            </a:r>
          </a:p>
          <a:p>
            <a:endParaRPr lang="en-US" dirty="0" smtClean="0"/>
          </a:p>
          <a:p>
            <a:r>
              <a:rPr lang="en-US" dirty="0" smtClean="0"/>
              <a:t>One way to think of</a:t>
            </a:r>
            <a:r>
              <a:rPr lang="en-US" baseline="0" dirty="0" smtClean="0"/>
              <a:t> the TGT and ST is to compare it to a visit to a Theme park. The TGT gives you general access to the theme park for that day. To go on a specific ride you would present your TGT to the pay desk who would then issue you with a ticket specifically for that ride, your ST. You would then go to the ride and present both tickets to prove that you were allowed in the park today and  that you have paid to go on the ride.</a:t>
            </a:r>
            <a:endParaRPr lang="en-US" dirty="0" smtClean="0"/>
          </a:p>
          <a:p>
            <a:endParaRPr lang="en-US" dirty="0" smtClean="0"/>
          </a:p>
          <a:p>
            <a:r>
              <a:rPr lang="en-GB" sz="1200" i="1" kern="1200" dirty="0" smtClean="0">
                <a:solidFill>
                  <a:schemeClr val="tx1"/>
                </a:solidFill>
                <a:effectLst/>
                <a:latin typeface="+mn-lt"/>
                <a:ea typeface="+mn-ea"/>
                <a:cs typeface="+mn-cs"/>
              </a:rPr>
              <a:t>Step 7</a:t>
            </a:r>
            <a:r>
              <a:rPr lang="en-GB" sz="1200" kern="1200" dirty="0" smtClean="0">
                <a:solidFill>
                  <a:schemeClr val="tx1"/>
                </a:solidFill>
                <a:effectLst/>
                <a:latin typeface="+mn-lt"/>
                <a:ea typeface="+mn-ea"/>
                <a:cs typeface="+mn-cs"/>
              </a:rPr>
              <a:t> – When the SQL Server sees</a:t>
            </a:r>
            <a:r>
              <a:rPr lang="en-GB" sz="1200" kern="1200" baseline="0" dirty="0" smtClean="0">
                <a:solidFill>
                  <a:schemeClr val="tx1"/>
                </a:solidFill>
                <a:effectLst/>
                <a:latin typeface="+mn-lt"/>
                <a:ea typeface="+mn-ea"/>
                <a:cs typeface="+mn-cs"/>
              </a:rPr>
              <a:t> that it</a:t>
            </a:r>
            <a:r>
              <a:rPr lang="en-US" dirty="0" smtClean="0"/>
              <a:t> needs to connect to the * 2</a:t>
            </a:r>
            <a:r>
              <a:rPr lang="en-US" baseline="30000" dirty="0" smtClean="0"/>
              <a:t>nd</a:t>
            </a:r>
            <a:r>
              <a:rPr lang="en-US" dirty="0" smtClean="0"/>
              <a:t> Server it can </a:t>
            </a:r>
            <a:r>
              <a:rPr lang="en-GB" sz="1200" kern="1200" dirty="0" smtClean="0">
                <a:solidFill>
                  <a:schemeClr val="tx1"/>
                </a:solidFill>
                <a:effectLst/>
                <a:latin typeface="+mn-lt"/>
                <a:ea typeface="+mn-ea"/>
                <a:cs typeface="+mn-cs"/>
              </a:rPr>
              <a:t>use the * client’s TGT</a:t>
            </a:r>
          </a:p>
          <a:p>
            <a:r>
              <a:rPr lang="en-GB" sz="1200" kern="1200" dirty="0" smtClean="0">
                <a:solidFill>
                  <a:schemeClr val="tx1"/>
                </a:solidFill>
                <a:effectLst/>
                <a:latin typeface="+mn-lt"/>
                <a:ea typeface="+mn-ea"/>
                <a:cs typeface="+mn-cs"/>
              </a:rPr>
              <a:t>Step 8 – * To request a service ticket for that server </a:t>
            </a:r>
            <a:r>
              <a:rPr lang="en-US" dirty="0" smtClean="0"/>
              <a:t>from the KDC</a:t>
            </a:r>
            <a:endParaRPr lang="en-GB" sz="1200" kern="1200" dirty="0" smtClean="0">
              <a:solidFill>
                <a:schemeClr val="tx1"/>
              </a:solidFill>
              <a:effectLst/>
              <a:latin typeface="+mn-lt"/>
              <a:ea typeface="+mn-ea"/>
              <a:cs typeface="+mn-cs"/>
            </a:endParaRPr>
          </a:p>
          <a:p>
            <a:r>
              <a:rPr lang="en-GB" sz="1200" i="1" kern="1200" dirty="0" smtClean="0">
                <a:solidFill>
                  <a:schemeClr val="tx1"/>
                </a:solidFill>
                <a:effectLst/>
                <a:latin typeface="+mn-lt"/>
                <a:ea typeface="+mn-ea"/>
                <a:cs typeface="+mn-cs"/>
              </a:rPr>
              <a:t>Step 9</a:t>
            </a:r>
            <a:r>
              <a:rPr lang="en-GB" sz="1200" kern="1200" dirty="0" smtClean="0">
                <a:solidFill>
                  <a:schemeClr val="tx1"/>
                </a:solidFill>
                <a:effectLst/>
                <a:latin typeface="+mn-lt"/>
                <a:ea typeface="+mn-ea"/>
                <a:cs typeface="+mn-cs"/>
              </a:rPr>
              <a:t> –  * With this service ticket the SQL Server can now connect to the 2nd Server using the client’s credentials.</a:t>
            </a:r>
          </a:p>
          <a:p>
            <a:r>
              <a:rPr lang="en-GB" sz="1200" kern="1200" dirty="0" smtClean="0">
                <a:solidFill>
                  <a:schemeClr val="tx1"/>
                </a:solidFill>
                <a:effectLst/>
                <a:latin typeface="+mn-lt"/>
                <a:ea typeface="+mn-ea"/>
                <a:cs typeface="+mn-cs"/>
              </a:rPr>
              <a:t>Step 10 – The SQL</a:t>
            </a:r>
            <a:r>
              <a:rPr lang="en-GB" sz="1200" kern="1200" baseline="0" dirty="0" smtClean="0">
                <a:solidFill>
                  <a:schemeClr val="tx1"/>
                </a:solidFill>
                <a:effectLst/>
                <a:latin typeface="+mn-lt"/>
                <a:ea typeface="+mn-ea"/>
                <a:cs typeface="+mn-cs"/>
              </a:rPr>
              <a:t> Server can return the data to the client * *</a:t>
            </a:r>
            <a:endParaRPr lang="en-GB"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a:p>
            <a:r>
              <a:rPr lang="en-US" b="1" dirty="0" smtClean="0"/>
              <a:t>Why (and how) Kerberos succeeds</a:t>
            </a:r>
          </a:p>
          <a:p>
            <a:r>
              <a:rPr lang="en-US" dirty="0" smtClean="0"/>
              <a:t>As you can see Kerberos doesn’t depend on the original user password for authentication. </a:t>
            </a:r>
          </a:p>
          <a:p>
            <a:r>
              <a:rPr lang="en-US" dirty="0" smtClean="0"/>
              <a:t>The only time the original password is used is when the user first logs on and authenticates to the Authentication Server </a:t>
            </a:r>
          </a:p>
          <a:p>
            <a:r>
              <a:rPr lang="en-US" dirty="0" smtClean="0"/>
              <a:t>After that point, authentication to other services is based on the user possessing a Service Ticket for that service</a:t>
            </a:r>
          </a:p>
          <a:p>
            <a:r>
              <a:rPr lang="en-US" dirty="0" smtClean="0"/>
              <a:t>For the SQL server to authenticate to the 2nd Server all it needs is the client’s TGT an ST</a:t>
            </a:r>
          </a:p>
          <a:p>
            <a:endParaRPr lang="en-US" dirty="0" smtClean="0"/>
          </a:p>
          <a:p>
            <a:r>
              <a:rPr lang="en-US" b="1" dirty="0" smtClean="0"/>
              <a:t>Why doesn’t SQL always use Kerberos</a:t>
            </a:r>
          </a:p>
          <a:p>
            <a:r>
              <a:rPr lang="en-GB" b="0" dirty="0" smtClean="0"/>
              <a:t>Kerberos is now the default protocol used</a:t>
            </a:r>
            <a:r>
              <a:rPr lang="en-GB" b="0" baseline="0" dirty="0" smtClean="0"/>
              <a:t> by Active Directory. </a:t>
            </a:r>
          </a:p>
          <a:p>
            <a:r>
              <a:rPr lang="en-GB" b="0" baseline="0" dirty="0" smtClean="0"/>
              <a:t>In a Windows domain you will have logged into your pc using Kerberos authentication.</a:t>
            </a:r>
          </a:p>
          <a:p>
            <a:endParaRPr lang="en-US" b="1" dirty="0" smtClean="0"/>
          </a:p>
          <a:p>
            <a:r>
              <a:rPr lang="en-GB" sz="1200" kern="1200" dirty="0" smtClean="0">
                <a:solidFill>
                  <a:schemeClr val="tx1"/>
                </a:solidFill>
                <a:effectLst/>
                <a:latin typeface="+mn-lt"/>
                <a:ea typeface="+mn-ea"/>
                <a:cs typeface="+mn-cs"/>
              </a:rPr>
              <a:t>However many services and applications don’t</a:t>
            </a:r>
            <a:r>
              <a:rPr lang="en-GB" sz="1200" kern="1200" baseline="0" dirty="0" smtClean="0">
                <a:solidFill>
                  <a:schemeClr val="tx1"/>
                </a:solidFill>
                <a:effectLst/>
                <a:latin typeface="+mn-lt"/>
                <a:ea typeface="+mn-ea"/>
                <a:cs typeface="+mn-cs"/>
              </a:rPr>
              <a:t> yet support Kerberos authentication or require extra configuration before they can use it</a:t>
            </a:r>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Every time you login or connect to a server it will always first attempt to use Kerberos and if it can’t it will then revert to NTLM authentication.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In many</a:t>
            </a:r>
            <a:r>
              <a:rPr lang="en-GB" sz="1200" kern="1200" baseline="0" dirty="0" smtClean="0">
                <a:solidFill>
                  <a:schemeClr val="tx1"/>
                </a:solidFill>
                <a:effectLst/>
                <a:latin typeface="+mn-lt"/>
                <a:ea typeface="+mn-ea"/>
                <a:cs typeface="+mn-cs"/>
              </a:rPr>
              <a:t> cases </a:t>
            </a:r>
            <a:r>
              <a:rPr lang="en-GB" sz="1200" kern="1200" dirty="0" smtClean="0">
                <a:solidFill>
                  <a:schemeClr val="tx1"/>
                </a:solidFill>
                <a:effectLst/>
                <a:latin typeface="+mn-lt"/>
                <a:ea typeface="+mn-ea"/>
                <a:cs typeface="+mn-cs"/>
              </a:rPr>
              <a:t>SQL Server requires manual configuration to use Kerberos </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so in these cases you will use NTLM authentication when connecting to a SQL instance.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C95D82D-47D2-4BFF-B919-04BEF2605DD9}" type="slidenum">
              <a:rPr lang="en-GB" smtClean="0"/>
              <a:t>10</a:t>
            </a:fld>
            <a:endParaRPr lang="en-GB"/>
          </a:p>
        </p:txBody>
      </p:sp>
    </p:spTree>
    <p:extLst>
      <p:ext uri="{BB962C8B-B14F-4D97-AF65-F5344CB8AC3E}">
        <p14:creationId xmlns:p14="http://schemas.microsoft.com/office/powerpoint/2010/main" val="3795849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sqlsaturday.com/433/EventHome.aspx" TargetMode="External"/><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99392"/>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baseline="0">
                <a:solidFill>
                  <a:schemeClr val="accent1"/>
                </a:solidFill>
              </a:defRPr>
            </a:lvl1pPr>
          </a:lstStyle>
          <a:p>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457199" y="6197614"/>
            <a:ext cx="893648" cy="365125"/>
          </a:xfrm>
        </p:spPr>
        <p:txBody>
          <a:bodyPr/>
          <a:lstStyle>
            <a:lvl1pPr>
              <a:defRPr>
                <a:solidFill>
                  <a:schemeClr val="bg1">
                    <a:lumMod val="75000"/>
                  </a:schemeClr>
                </a:solidFill>
              </a:defRPr>
            </a:lvl1pPr>
          </a:lstStyle>
          <a:p>
            <a:r>
              <a:rPr lang="en-US" dirty="0" smtClean="0"/>
              <a:t>05/09/2015 </a:t>
            </a:r>
            <a:endParaRPr lang="en-US" dirty="0"/>
          </a:p>
        </p:txBody>
      </p:sp>
      <p:sp>
        <p:nvSpPr>
          <p:cNvPr id="5" name="Footer Placeholder 4"/>
          <p:cNvSpPr>
            <a:spLocks noGrp="1"/>
          </p:cNvSpPr>
          <p:nvPr>
            <p:ph type="ftr" sz="quarter" idx="11"/>
          </p:nvPr>
        </p:nvSpPr>
        <p:spPr>
          <a:xfrm>
            <a:off x="1350847" y="6197614"/>
            <a:ext cx="2895600" cy="365125"/>
          </a:xfrm>
        </p:spPr>
        <p:txBody>
          <a:bodyPr/>
          <a:lstStyle>
            <a:lvl1pPr algn="l">
              <a:defRPr>
                <a:solidFill>
                  <a:schemeClr val="bg1">
                    <a:lumMod val="75000"/>
                  </a:schemeClr>
                </a:solidFill>
              </a:defRPr>
            </a:lvl1pPr>
          </a:lstStyle>
          <a:p>
            <a:r>
              <a:rPr lang="en-US" dirty="0" smtClean="0"/>
              <a:t>David Postlethwaite</a:t>
            </a:r>
            <a:endParaRPr lang="en-US" dirty="0"/>
          </a:p>
        </p:txBody>
      </p:sp>
      <p:pic>
        <p:nvPicPr>
          <p:cNvPr id="9" name="Picture 6" descr="SQLSaturday #433 - Gothenburg 2015">
            <a:hlinkClick r:id="rId3"/>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049" y="5768803"/>
            <a:ext cx="179832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7303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05/09/2015 </a:t>
            </a:r>
            <a:endParaRPr lang="en-US" dirty="0"/>
          </a:p>
        </p:txBody>
      </p:sp>
      <p:sp>
        <p:nvSpPr>
          <p:cNvPr id="9"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40651406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Date Placeholder 3"/>
          <p:cNvSpPr>
            <a:spLocks noGrp="1"/>
          </p:cNvSpPr>
          <p:nvPr>
            <p:ph type="dt" sz="half" idx="10"/>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05/09/2015 </a:t>
            </a:r>
            <a:endParaRPr lang="en-US" dirty="0"/>
          </a:p>
        </p:txBody>
      </p:sp>
      <p:sp>
        <p:nvSpPr>
          <p:cNvPr id="10"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206298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 name="Date Placeholder 3"/>
          <p:cNvSpPr>
            <a:spLocks noGrp="1"/>
          </p:cNvSpPr>
          <p:nvPr>
            <p:ph type="dt" sz="half" idx="13"/>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05/09/2015 </a:t>
            </a:r>
            <a:endParaRPr lang="en-US" dirty="0"/>
          </a:p>
        </p:txBody>
      </p:sp>
      <p:sp>
        <p:nvSpPr>
          <p:cNvPr id="12" name="Footer Placeholder 4"/>
          <p:cNvSpPr>
            <a:spLocks noGrp="1"/>
          </p:cNvSpPr>
          <p:nvPr>
            <p:ph type="ftr" sz="quarter" idx="14"/>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315122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8" name="Date Placeholder 3"/>
          <p:cNvSpPr>
            <a:spLocks noGrp="1"/>
          </p:cNvSpPr>
          <p:nvPr>
            <p:ph type="dt" sz="half" idx="10"/>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05/09/2015 </a:t>
            </a:r>
            <a:endParaRPr lang="en-US" dirty="0"/>
          </a:p>
        </p:txBody>
      </p:sp>
      <p:sp>
        <p:nvSpPr>
          <p:cNvPr id="9"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255009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8" name="Date Placeholder 3"/>
          <p:cNvSpPr>
            <a:spLocks noGrp="1"/>
          </p:cNvSpPr>
          <p:nvPr>
            <p:ph type="dt" sz="half" idx="10"/>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05/09/2015 </a:t>
            </a:r>
            <a:endParaRPr lang="en-US" dirty="0"/>
          </a:p>
        </p:txBody>
      </p:sp>
      <p:sp>
        <p:nvSpPr>
          <p:cNvPr id="9"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hyperlink" Target="http://www.sqlsaturday.com/433/EventHome.aspx"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6" y="6106187"/>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A Guided Tour of Oracle</a:t>
            </a:r>
            <a:br>
              <a:rPr lang="en-US" dirty="0" smtClean="0"/>
            </a:br>
            <a:r>
              <a:rPr lang="en-US" dirty="0" smtClean="0"/>
              <a:t>for the SQL Server DBA</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1002728"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05/09/2015 </a:t>
            </a:r>
            <a:endParaRPr lang="en-US" dirty="0"/>
          </a:p>
        </p:txBody>
      </p:sp>
      <p:sp>
        <p:nvSpPr>
          <p:cNvPr id="5" name="Footer Placeholder 4"/>
          <p:cNvSpPr>
            <a:spLocks noGrp="1"/>
          </p:cNvSpPr>
          <p:nvPr>
            <p:ph type="ftr" sz="quarter" idx="3"/>
          </p:nvPr>
        </p:nvSpPr>
        <p:spPr>
          <a:xfrm>
            <a:off x="1931743" y="6303635"/>
            <a:ext cx="3153740"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David Postlethwaite</a:t>
            </a:r>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p:nvSpPr>
        <p:spPr>
          <a:xfrm>
            <a:off x="1260044" y="1220302"/>
            <a:ext cx="184666" cy="369332"/>
          </a:xfrm>
          <a:prstGeom prst="rect">
            <a:avLst/>
          </a:prstGeom>
          <a:noFill/>
        </p:spPr>
        <p:txBody>
          <a:bodyPr wrap="none" rtlCol="0">
            <a:spAutoFit/>
          </a:bodyPr>
          <a:lstStyle/>
          <a:p>
            <a:endParaRPr lang="en-US" dirty="0"/>
          </a:p>
        </p:txBody>
      </p:sp>
      <p:pic>
        <p:nvPicPr>
          <p:cNvPr id="11" name="Picture 6" descr="SQLSaturday #433 - Gothenburg 2015">
            <a:hlinkClick r:id="rId9"/>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196074" y="5848753"/>
            <a:ext cx="179832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6" r:id="rId5"/>
    <p:sldLayoutId id="2147483657" r:id="rId6"/>
  </p:sldLayoutIdLst>
  <p:timing>
    <p:tnLst>
      <p:par>
        <p:cTn id="1" dur="indefinite" restart="never" nodeType="tmRoot"/>
      </p:par>
    </p:tnLst>
  </p:timing>
  <p:hf hdr="0"/>
  <p:txStyles>
    <p:titleStyle>
      <a:lvl1pPr algn="l" defTabSz="457200" rtl="0" eaLnBrk="1" latinLnBrk="0" hangingPunct="1">
        <a:spcBef>
          <a:spcPct val="0"/>
        </a:spcBef>
        <a:buNone/>
        <a:defRPr sz="3600" kern="1200" baseline="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9.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com/en-gb/download/details.aspx?id=39046"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gif"/><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p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gif"/><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file:///\\boffil01.group.net\david.postlethwaite\My%20Documents\Presentations\Kerberos\KB1.vsd\Drawing\~Page-1\Sheet.93" TargetMode="External"/><Relationship Id="rId3" Type="http://schemas.openxmlformats.org/officeDocument/2006/relationships/notesSlide" Target="../notesSlides/notesSlide6.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oleObject" Target="file:///\\boffil01.group.net\david.postlethwaite\My%20Documents\Presentations\Kerberos\KB1.vsd\Drawing\~Page-1\Sheet.93" TargetMode="External"/><Relationship Id="rId3" Type="http://schemas.openxmlformats.org/officeDocument/2006/relationships/notesSlide" Target="../notesSlides/notesSlide7.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 Id="rId9"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4.png"/><Relationship Id="rId4" Type="http://schemas.openxmlformats.org/officeDocument/2006/relationships/hyperlink" Target="http://www.google.co.uk/url?sa=i&amp;rct=j&amp;q=&amp;esrc=s&amp;frm=1&amp;source=images&amp;cd=&amp;cad=rja&amp;uact=8&amp;docid=v7CsZsvzWe6AyM&amp;tbnid=oo5lxpi3IAR--M:&amp;ved=0CAUQjRw&amp;url=http://harrypotter.wikia.com/wiki/Three-headed_dog&amp;ei=9Yg-U6uJA42Y1AW-ioDoAw&amp;psig=AFQjCNF-JHL7mou2DpYBQ13UoYq-q89yuw&amp;ust=13966935288484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Taming the Beast</a:t>
            </a:r>
            <a:endParaRPr lang="en-US" dirty="0"/>
          </a:p>
        </p:txBody>
      </p:sp>
      <p:sp>
        <p:nvSpPr>
          <p:cNvPr id="3" name="Subtitle 2"/>
          <p:cNvSpPr>
            <a:spLocks noGrp="1"/>
          </p:cNvSpPr>
          <p:nvPr>
            <p:ph type="subTitle" idx="1"/>
          </p:nvPr>
        </p:nvSpPr>
        <p:spPr>
          <a:xfrm>
            <a:off x="458408" y="2114168"/>
            <a:ext cx="7925349" cy="2522225"/>
          </a:xfrm>
        </p:spPr>
        <p:txBody>
          <a:bodyPr>
            <a:normAutofit/>
          </a:bodyPr>
          <a:lstStyle/>
          <a:p>
            <a:r>
              <a:rPr lang="en-US" dirty="0"/>
              <a:t>How a SQL DBA </a:t>
            </a:r>
            <a:endParaRPr lang="en-US" dirty="0" smtClean="0"/>
          </a:p>
          <a:p>
            <a:r>
              <a:rPr lang="en-US" dirty="0" smtClean="0"/>
              <a:t>can </a:t>
            </a:r>
            <a:r>
              <a:rPr lang="en-US" dirty="0"/>
              <a:t>keep </a:t>
            </a:r>
            <a:r>
              <a:rPr lang="en-US" dirty="0" smtClean="0"/>
              <a:t>Kerberos under </a:t>
            </a:r>
            <a:r>
              <a:rPr lang="en-US" dirty="0"/>
              <a:t>control</a:t>
            </a:r>
          </a:p>
          <a:p>
            <a:endParaRPr lang="en-US" dirty="0"/>
          </a:p>
          <a:p>
            <a:r>
              <a:rPr lang="en-US" dirty="0" smtClean="0"/>
              <a:t>David Postlethwaite</a:t>
            </a:r>
            <a:endParaRPr lang="en-US" dirty="0"/>
          </a:p>
        </p:txBody>
      </p:sp>
      <p:sp>
        <p:nvSpPr>
          <p:cNvPr id="4" name="Date Placeholder 3"/>
          <p:cNvSpPr>
            <a:spLocks noGrp="1"/>
          </p:cNvSpPr>
          <p:nvPr>
            <p:ph type="dt" sz="half" idx="10"/>
          </p:nvPr>
        </p:nvSpPr>
        <p:spPr/>
        <p:txBody>
          <a:bodyPr/>
          <a:lstStyle/>
          <a:p>
            <a:r>
              <a:rPr lang="en-US" dirty="0" smtClean="0"/>
              <a:t>05/09/2015 </a:t>
            </a:r>
            <a:endParaRPr lang="en-US" dirty="0"/>
          </a:p>
        </p:txBody>
      </p:sp>
      <p:sp>
        <p:nvSpPr>
          <p:cNvPr id="5" name="Footer Placeholder 4"/>
          <p:cNvSpPr>
            <a:spLocks noGrp="1"/>
          </p:cNvSpPr>
          <p:nvPr>
            <p:ph type="ftr" sz="quarter" idx="11"/>
          </p:nvPr>
        </p:nvSpPr>
        <p:spPr/>
        <p:txBody>
          <a:bodyPr/>
          <a:lstStyle/>
          <a:p>
            <a:r>
              <a:rPr lang="en-US" dirty="0" smtClean="0"/>
              <a:t>David Postlethwaite</a:t>
            </a:r>
            <a:endParaRPr lang="en-US" dirty="0"/>
          </a:p>
        </p:txBody>
      </p:sp>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Kerberos </a:t>
            </a:r>
            <a:r>
              <a:rPr lang="en-GB" dirty="0" smtClean="0"/>
              <a:t>Works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10</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2612" y="1439844"/>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839" y="4408056"/>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0034" y="2984491"/>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344" y="4665333"/>
            <a:ext cx="5715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V="1">
            <a:off x="1967172" y="2461968"/>
            <a:ext cx="529468" cy="1651379"/>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5932563" y="3978858"/>
            <a:ext cx="1414026" cy="774951"/>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060798" y="3812371"/>
            <a:ext cx="1462319" cy="809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156553" y="3342364"/>
            <a:ext cx="263214" cy="261610"/>
          </a:xfrm>
          <a:prstGeom prst="rect">
            <a:avLst/>
          </a:prstGeom>
        </p:spPr>
        <p:txBody>
          <a:bodyPr wrap="none">
            <a:spAutoFit/>
          </a:bodyPr>
          <a:lstStyle/>
          <a:p>
            <a:r>
              <a:rPr lang="en-GB" sz="1100" dirty="0" smtClean="0"/>
              <a:t>4</a:t>
            </a:r>
            <a:endParaRPr lang="en-GB" sz="1100" dirty="0"/>
          </a:p>
        </p:txBody>
      </p:sp>
      <p:sp>
        <p:nvSpPr>
          <p:cNvPr id="23" name="Rectangle 22"/>
          <p:cNvSpPr/>
          <p:nvPr/>
        </p:nvSpPr>
        <p:spPr>
          <a:xfrm>
            <a:off x="3953050" y="3884434"/>
            <a:ext cx="263214" cy="261610"/>
          </a:xfrm>
          <a:prstGeom prst="rect">
            <a:avLst/>
          </a:prstGeom>
        </p:spPr>
        <p:txBody>
          <a:bodyPr wrap="none">
            <a:spAutoFit/>
          </a:bodyPr>
          <a:lstStyle/>
          <a:p>
            <a:r>
              <a:rPr lang="en-GB" sz="1100" dirty="0" smtClean="0"/>
              <a:t>5</a:t>
            </a:r>
            <a:endParaRPr lang="en-GB" sz="1100" dirty="0"/>
          </a:p>
        </p:txBody>
      </p:sp>
      <p:sp>
        <p:nvSpPr>
          <p:cNvPr id="24" name="Rectangle 23"/>
          <p:cNvSpPr/>
          <p:nvPr/>
        </p:nvSpPr>
        <p:spPr>
          <a:xfrm>
            <a:off x="2468366" y="3314843"/>
            <a:ext cx="263214" cy="261610"/>
          </a:xfrm>
          <a:prstGeom prst="rect">
            <a:avLst/>
          </a:prstGeom>
        </p:spPr>
        <p:txBody>
          <a:bodyPr wrap="none">
            <a:spAutoFit/>
          </a:bodyPr>
          <a:lstStyle/>
          <a:p>
            <a:r>
              <a:rPr lang="en-GB" sz="1100" dirty="0"/>
              <a:t>2</a:t>
            </a:r>
          </a:p>
        </p:txBody>
      </p:sp>
      <p:sp>
        <p:nvSpPr>
          <p:cNvPr id="26" name="Rectangle 25"/>
          <p:cNvSpPr/>
          <p:nvPr/>
        </p:nvSpPr>
        <p:spPr>
          <a:xfrm>
            <a:off x="2007348" y="3200605"/>
            <a:ext cx="263214" cy="261610"/>
          </a:xfrm>
          <a:prstGeom prst="rect">
            <a:avLst/>
          </a:prstGeom>
        </p:spPr>
        <p:txBody>
          <a:bodyPr wrap="none">
            <a:spAutoFit/>
          </a:bodyPr>
          <a:lstStyle/>
          <a:p>
            <a:r>
              <a:rPr lang="en-GB" sz="1100" dirty="0" smtClean="0"/>
              <a:t>1</a:t>
            </a:r>
            <a:endParaRPr lang="en-GB" sz="1100" dirty="0"/>
          </a:p>
        </p:txBody>
      </p:sp>
      <p:cxnSp>
        <p:nvCxnSpPr>
          <p:cNvPr id="28" name="Straight Arrow Connector 27"/>
          <p:cNvCxnSpPr/>
          <p:nvPr/>
        </p:nvCxnSpPr>
        <p:spPr>
          <a:xfrm flipH="1">
            <a:off x="2096643" y="2495977"/>
            <a:ext cx="540276" cy="1688258"/>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V="1">
            <a:off x="2882612" y="3823396"/>
            <a:ext cx="2140877" cy="734409"/>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908558" y="3947801"/>
            <a:ext cx="2156706" cy="76838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3657020" y="2646007"/>
            <a:ext cx="1414026" cy="7749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3744005" y="2453554"/>
            <a:ext cx="1462319" cy="809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676936" y="3080754"/>
            <a:ext cx="263214" cy="261610"/>
          </a:xfrm>
          <a:prstGeom prst="rect">
            <a:avLst/>
          </a:prstGeom>
        </p:spPr>
        <p:txBody>
          <a:bodyPr wrap="none">
            <a:spAutoFit/>
          </a:bodyPr>
          <a:lstStyle/>
          <a:p>
            <a:r>
              <a:rPr lang="en-GB" sz="1100" dirty="0" smtClean="0"/>
              <a:t>3</a:t>
            </a:r>
            <a:endParaRPr lang="en-GB" sz="1100" dirty="0"/>
          </a:p>
        </p:txBody>
      </p:sp>
      <p:cxnSp>
        <p:nvCxnSpPr>
          <p:cNvPr id="55" name="Straight Arrow Connector 54"/>
          <p:cNvCxnSpPr/>
          <p:nvPr/>
        </p:nvCxnSpPr>
        <p:spPr>
          <a:xfrm>
            <a:off x="1020865" y="5165244"/>
            <a:ext cx="5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1127613" y="4861079"/>
            <a:ext cx="633507" cy="261610"/>
          </a:xfrm>
          <a:prstGeom prst="rect">
            <a:avLst/>
          </a:prstGeom>
        </p:spPr>
        <p:txBody>
          <a:bodyPr wrap="none">
            <a:spAutoFit/>
          </a:bodyPr>
          <a:lstStyle/>
          <a:p>
            <a:r>
              <a:rPr lang="en-GB" sz="1100" dirty="0" smtClean="0"/>
              <a:t>“user1”</a:t>
            </a:r>
            <a:endParaRPr lang="en-GB" sz="1100" dirty="0"/>
          </a:p>
        </p:txBody>
      </p:sp>
      <p:sp>
        <p:nvSpPr>
          <p:cNvPr id="57" name="Rectangle 56"/>
          <p:cNvSpPr/>
          <p:nvPr/>
        </p:nvSpPr>
        <p:spPr>
          <a:xfrm>
            <a:off x="6224025" y="5314094"/>
            <a:ext cx="648586" cy="369332"/>
          </a:xfrm>
          <a:prstGeom prst="rect">
            <a:avLst/>
          </a:prstGeom>
        </p:spPr>
        <p:txBody>
          <a:bodyPr wrap="square">
            <a:spAutoFit/>
          </a:bodyPr>
          <a:lstStyle/>
          <a:p>
            <a:r>
              <a:rPr lang="en-US" dirty="0" smtClean="0">
                <a:solidFill>
                  <a:schemeClr val="bg1"/>
                </a:solidFill>
              </a:rPr>
              <a:t>.</a:t>
            </a:r>
            <a:endParaRPr lang="en-US" dirty="0">
              <a:solidFill>
                <a:schemeClr val="bg1"/>
              </a:solidFill>
            </a:endParaRPr>
          </a:p>
        </p:txBody>
      </p:sp>
      <p:sp>
        <p:nvSpPr>
          <p:cNvPr id="58" name="TextBox 57"/>
          <p:cNvSpPr txBox="1"/>
          <p:nvPr/>
        </p:nvSpPr>
        <p:spPr>
          <a:xfrm>
            <a:off x="3831022" y="1575914"/>
            <a:ext cx="2066591" cy="261610"/>
          </a:xfrm>
          <a:prstGeom prst="rect">
            <a:avLst/>
          </a:prstGeom>
          <a:noFill/>
        </p:spPr>
        <p:txBody>
          <a:bodyPr wrap="none" rtlCol="0">
            <a:spAutoFit/>
          </a:bodyPr>
          <a:lstStyle/>
          <a:p>
            <a:r>
              <a:rPr lang="en-GB" sz="1100" dirty="0" smtClean="0"/>
              <a:t>Key Distribution Centre (KDC)</a:t>
            </a:r>
          </a:p>
        </p:txBody>
      </p:sp>
      <p:sp>
        <p:nvSpPr>
          <p:cNvPr id="59" name="TextBox 58"/>
          <p:cNvSpPr txBox="1"/>
          <p:nvPr/>
        </p:nvSpPr>
        <p:spPr>
          <a:xfrm>
            <a:off x="1570507" y="1837524"/>
            <a:ext cx="1322798" cy="261610"/>
          </a:xfrm>
          <a:prstGeom prst="rect">
            <a:avLst/>
          </a:prstGeom>
          <a:noFill/>
        </p:spPr>
        <p:txBody>
          <a:bodyPr wrap="none" rtlCol="0">
            <a:spAutoFit/>
          </a:bodyPr>
          <a:lstStyle/>
          <a:p>
            <a:r>
              <a:rPr lang="en-GB" sz="1100" dirty="0" smtClean="0"/>
              <a:t>Domain Controller</a:t>
            </a:r>
            <a:endParaRPr lang="en-GB" sz="1100" dirty="0"/>
          </a:p>
        </p:txBody>
      </p:sp>
      <p:sp>
        <p:nvSpPr>
          <p:cNvPr id="60" name="TextBox 59"/>
          <p:cNvSpPr txBox="1"/>
          <p:nvPr/>
        </p:nvSpPr>
        <p:spPr>
          <a:xfrm>
            <a:off x="1549698" y="5609812"/>
            <a:ext cx="546945" cy="261610"/>
          </a:xfrm>
          <a:prstGeom prst="rect">
            <a:avLst/>
          </a:prstGeom>
          <a:noFill/>
        </p:spPr>
        <p:txBody>
          <a:bodyPr wrap="none" rtlCol="0">
            <a:spAutoFit/>
          </a:bodyPr>
          <a:lstStyle/>
          <a:p>
            <a:r>
              <a:rPr lang="en-GB" sz="1100" dirty="0" smtClean="0"/>
              <a:t>Client</a:t>
            </a:r>
            <a:endParaRPr lang="en-GB" sz="1100" dirty="0"/>
          </a:p>
        </p:txBody>
      </p:sp>
      <p:sp>
        <p:nvSpPr>
          <p:cNvPr id="61" name="TextBox 60"/>
          <p:cNvSpPr txBox="1"/>
          <p:nvPr/>
        </p:nvSpPr>
        <p:spPr>
          <a:xfrm>
            <a:off x="5244011" y="4217527"/>
            <a:ext cx="920445" cy="261610"/>
          </a:xfrm>
          <a:prstGeom prst="rect">
            <a:avLst/>
          </a:prstGeom>
          <a:noFill/>
        </p:spPr>
        <p:txBody>
          <a:bodyPr wrap="none" rtlCol="0">
            <a:spAutoFit/>
          </a:bodyPr>
          <a:lstStyle/>
          <a:p>
            <a:r>
              <a:rPr lang="en-GB" sz="1100" dirty="0" smtClean="0"/>
              <a:t>SQL Server</a:t>
            </a:r>
            <a:endParaRPr lang="en-GB" sz="1100" dirty="0"/>
          </a:p>
        </p:txBody>
      </p:sp>
      <p:sp>
        <p:nvSpPr>
          <p:cNvPr id="32" name="Rectangle 31"/>
          <p:cNvSpPr/>
          <p:nvPr/>
        </p:nvSpPr>
        <p:spPr>
          <a:xfrm>
            <a:off x="4201028" y="4191451"/>
            <a:ext cx="575799" cy="261610"/>
          </a:xfrm>
          <a:prstGeom prst="rect">
            <a:avLst/>
          </a:prstGeom>
        </p:spPr>
        <p:txBody>
          <a:bodyPr wrap="none">
            <a:spAutoFit/>
          </a:bodyPr>
          <a:lstStyle/>
          <a:p>
            <a:r>
              <a:rPr lang="en-GB" sz="1100" dirty="0" smtClean="0"/>
              <a:t>6 data</a:t>
            </a:r>
            <a:endParaRPr lang="en-GB" sz="1100" dirty="0"/>
          </a:p>
        </p:txBody>
      </p:sp>
      <p:cxnSp>
        <p:nvCxnSpPr>
          <p:cNvPr id="35" name="Straight Arrow Connector 34"/>
          <p:cNvCxnSpPr/>
          <p:nvPr/>
        </p:nvCxnSpPr>
        <p:spPr>
          <a:xfrm flipV="1">
            <a:off x="2627085" y="2640517"/>
            <a:ext cx="529468" cy="1651379"/>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2753288" y="2732324"/>
            <a:ext cx="540276" cy="1688258"/>
          </a:xfrm>
          <a:prstGeom prst="straightConnector1">
            <a:avLst/>
          </a:prstGeom>
          <a:ln>
            <a:solidFill>
              <a:schemeClr val="accent1"/>
            </a:solidFill>
            <a:tailEnd type="arrow"/>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3855304" y="3062462"/>
            <a:ext cx="263214" cy="261610"/>
          </a:xfrm>
          <a:prstGeom prst="rect">
            <a:avLst/>
          </a:prstGeom>
        </p:spPr>
        <p:txBody>
          <a:bodyPr wrap="none">
            <a:spAutoFit/>
          </a:bodyPr>
          <a:lstStyle/>
          <a:p>
            <a:r>
              <a:rPr lang="en-GB" sz="1100" dirty="0" smtClean="0"/>
              <a:t>7</a:t>
            </a:r>
            <a:endParaRPr lang="en-GB" sz="1100" dirty="0"/>
          </a:p>
        </p:txBody>
      </p:sp>
      <p:cxnSp>
        <p:nvCxnSpPr>
          <p:cNvPr id="41" name="Straight Arrow Connector 40"/>
          <p:cNvCxnSpPr/>
          <p:nvPr/>
        </p:nvCxnSpPr>
        <p:spPr>
          <a:xfrm flipH="1">
            <a:off x="3104126" y="4203402"/>
            <a:ext cx="2156706" cy="768388"/>
          </a:xfrm>
          <a:prstGeom prst="straightConnector1">
            <a:avLst/>
          </a:prstGeom>
          <a:ln>
            <a:solidFill>
              <a:schemeClr val="accent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378047" y="4551796"/>
            <a:ext cx="654346" cy="261610"/>
          </a:xfrm>
          <a:prstGeom prst="rect">
            <a:avLst/>
          </a:prstGeom>
        </p:spPr>
        <p:txBody>
          <a:bodyPr wrap="none">
            <a:spAutoFit/>
          </a:bodyPr>
          <a:lstStyle/>
          <a:p>
            <a:r>
              <a:rPr lang="en-GB" sz="1100" dirty="0" smtClean="0"/>
              <a:t>10 data</a:t>
            </a:r>
            <a:endParaRPr lang="en-GB" sz="1100" dirty="0"/>
          </a:p>
        </p:txBody>
      </p:sp>
      <p:pic>
        <p:nvPicPr>
          <p:cNvPr id="4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2739" y="4204545"/>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Box 45"/>
          <p:cNvSpPr txBox="1"/>
          <p:nvPr/>
        </p:nvSpPr>
        <p:spPr>
          <a:xfrm>
            <a:off x="7691135" y="5237150"/>
            <a:ext cx="1037463" cy="261610"/>
          </a:xfrm>
          <a:prstGeom prst="rect">
            <a:avLst/>
          </a:prstGeom>
          <a:noFill/>
        </p:spPr>
        <p:txBody>
          <a:bodyPr wrap="none" rtlCol="0">
            <a:spAutoFit/>
          </a:bodyPr>
          <a:lstStyle/>
          <a:p>
            <a:r>
              <a:rPr lang="en-GB" sz="1100" dirty="0" smtClean="0"/>
              <a:t>SQL Server 2</a:t>
            </a:r>
            <a:endParaRPr lang="en-GB" sz="1100" dirty="0"/>
          </a:p>
        </p:txBody>
      </p:sp>
      <p:sp>
        <p:nvSpPr>
          <p:cNvPr id="47" name="TextBox 46"/>
          <p:cNvSpPr txBox="1"/>
          <p:nvPr/>
        </p:nvSpPr>
        <p:spPr>
          <a:xfrm>
            <a:off x="6704599" y="1616504"/>
            <a:ext cx="1922321" cy="261610"/>
          </a:xfrm>
          <a:prstGeom prst="rect">
            <a:avLst/>
          </a:prstGeom>
          <a:noFill/>
        </p:spPr>
        <p:txBody>
          <a:bodyPr wrap="none" rtlCol="0">
            <a:spAutoFit/>
          </a:bodyPr>
          <a:lstStyle/>
          <a:p>
            <a:r>
              <a:rPr lang="en-GB" sz="1100" dirty="0" smtClean="0"/>
              <a:t>TGT Ticket Granting Ticket</a:t>
            </a:r>
            <a:endParaRPr lang="en-GB" sz="1100" dirty="0"/>
          </a:p>
        </p:txBody>
      </p:sp>
      <p:sp>
        <p:nvSpPr>
          <p:cNvPr id="48" name="TextBox 47"/>
          <p:cNvSpPr txBox="1"/>
          <p:nvPr/>
        </p:nvSpPr>
        <p:spPr>
          <a:xfrm>
            <a:off x="6704599" y="1884357"/>
            <a:ext cx="1290738" cy="261610"/>
          </a:xfrm>
          <a:prstGeom prst="rect">
            <a:avLst/>
          </a:prstGeom>
          <a:noFill/>
        </p:spPr>
        <p:txBody>
          <a:bodyPr wrap="none" rtlCol="0">
            <a:spAutoFit/>
          </a:bodyPr>
          <a:lstStyle/>
          <a:p>
            <a:r>
              <a:rPr lang="en-GB" sz="1100" dirty="0" smtClean="0"/>
              <a:t>ST Service Ticket</a:t>
            </a:r>
            <a:endParaRPr lang="en-GB" sz="1100" dirty="0"/>
          </a:p>
        </p:txBody>
      </p:sp>
      <p:sp>
        <p:nvSpPr>
          <p:cNvPr id="49" name="TextBox 48"/>
          <p:cNvSpPr txBox="1"/>
          <p:nvPr/>
        </p:nvSpPr>
        <p:spPr>
          <a:xfrm>
            <a:off x="2264786" y="3469823"/>
            <a:ext cx="466794" cy="261610"/>
          </a:xfrm>
          <a:prstGeom prst="rect">
            <a:avLst/>
          </a:prstGeom>
          <a:noFill/>
        </p:spPr>
        <p:txBody>
          <a:bodyPr wrap="none" rtlCol="0">
            <a:spAutoFit/>
          </a:bodyPr>
          <a:lstStyle/>
          <a:p>
            <a:r>
              <a:rPr lang="en-GB" sz="1100" dirty="0" smtClean="0"/>
              <a:t>TGT</a:t>
            </a:r>
            <a:endParaRPr lang="en-GB" sz="1100" dirty="0"/>
          </a:p>
        </p:txBody>
      </p:sp>
      <p:sp>
        <p:nvSpPr>
          <p:cNvPr id="50" name="TextBox 49"/>
          <p:cNvSpPr txBox="1"/>
          <p:nvPr/>
        </p:nvSpPr>
        <p:spPr>
          <a:xfrm>
            <a:off x="3104126" y="3535524"/>
            <a:ext cx="365806" cy="261610"/>
          </a:xfrm>
          <a:prstGeom prst="rect">
            <a:avLst/>
          </a:prstGeom>
          <a:noFill/>
        </p:spPr>
        <p:txBody>
          <a:bodyPr wrap="none" rtlCol="0">
            <a:spAutoFit/>
          </a:bodyPr>
          <a:lstStyle/>
          <a:p>
            <a:r>
              <a:rPr lang="en-GB" sz="1100" dirty="0" smtClean="0"/>
              <a:t>ST</a:t>
            </a:r>
            <a:endParaRPr lang="en-GB" sz="1100" dirty="0"/>
          </a:p>
        </p:txBody>
      </p:sp>
      <p:sp>
        <p:nvSpPr>
          <p:cNvPr id="51" name="TextBox 50"/>
          <p:cNvSpPr txBox="1"/>
          <p:nvPr/>
        </p:nvSpPr>
        <p:spPr>
          <a:xfrm>
            <a:off x="3910770" y="3681798"/>
            <a:ext cx="806631" cy="261610"/>
          </a:xfrm>
          <a:prstGeom prst="rect">
            <a:avLst/>
          </a:prstGeom>
          <a:noFill/>
        </p:spPr>
        <p:txBody>
          <a:bodyPr wrap="none" rtlCol="0">
            <a:spAutoFit/>
          </a:bodyPr>
          <a:lstStyle/>
          <a:p>
            <a:r>
              <a:rPr lang="en-GB" sz="1100" dirty="0" smtClean="0"/>
              <a:t>TGT + ST</a:t>
            </a:r>
            <a:endParaRPr lang="en-GB" sz="1100" dirty="0"/>
          </a:p>
        </p:txBody>
      </p:sp>
      <p:sp>
        <p:nvSpPr>
          <p:cNvPr id="52" name="TextBox 51"/>
          <p:cNvSpPr txBox="1"/>
          <p:nvPr/>
        </p:nvSpPr>
        <p:spPr>
          <a:xfrm>
            <a:off x="4138869" y="1831515"/>
            <a:ext cx="1532792" cy="261610"/>
          </a:xfrm>
          <a:prstGeom prst="rect">
            <a:avLst/>
          </a:prstGeom>
          <a:noFill/>
        </p:spPr>
        <p:txBody>
          <a:bodyPr wrap="none" rtlCol="0">
            <a:spAutoFit/>
          </a:bodyPr>
          <a:lstStyle/>
          <a:p>
            <a:r>
              <a:rPr lang="en-GB" sz="1100" dirty="0" smtClean="0"/>
              <a:t>Authentication Server</a:t>
            </a:r>
            <a:endParaRPr lang="en-GB" sz="1100" dirty="0"/>
          </a:p>
        </p:txBody>
      </p:sp>
      <p:sp>
        <p:nvSpPr>
          <p:cNvPr id="53" name="TextBox 52"/>
          <p:cNvSpPr txBox="1"/>
          <p:nvPr/>
        </p:nvSpPr>
        <p:spPr>
          <a:xfrm>
            <a:off x="4130618" y="2013283"/>
            <a:ext cx="1649811" cy="261610"/>
          </a:xfrm>
          <a:prstGeom prst="rect">
            <a:avLst/>
          </a:prstGeom>
          <a:noFill/>
        </p:spPr>
        <p:txBody>
          <a:bodyPr wrap="none" rtlCol="0">
            <a:spAutoFit/>
          </a:bodyPr>
          <a:lstStyle/>
          <a:p>
            <a:r>
              <a:rPr lang="en-GB" sz="1100" dirty="0" smtClean="0"/>
              <a:t>Ticket Granting Service</a:t>
            </a:r>
            <a:endParaRPr lang="en-GB" sz="1100" dirty="0"/>
          </a:p>
        </p:txBody>
      </p:sp>
      <p:sp>
        <p:nvSpPr>
          <p:cNvPr id="62" name="Rectangle 61"/>
          <p:cNvSpPr/>
          <p:nvPr/>
        </p:nvSpPr>
        <p:spPr>
          <a:xfrm>
            <a:off x="3997027" y="3003088"/>
            <a:ext cx="466794" cy="261610"/>
          </a:xfrm>
          <a:prstGeom prst="rect">
            <a:avLst/>
          </a:prstGeom>
        </p:spPr>
        <p:txBody>
          <a:bodyPr wrap="none">
            <a:spAutoFit/>
          </a:bodyPr>
          <a:lstStyle/>
          <a:p>
            <a:r>
              <a:rPr lang="en-GB" sz="1100" dirty="0" smtClean="0"/>
              <a:t>TGT</a:t>
            </a:r>
            <a:endParaRPr lang="en-GB" sz="1100" dirty="0"/>
          </a:p>
        </p:txBody>
      </p:sp>
      <p:sp>
        <p:nvSpPr>
          <p:cNvPr id="63" name="TextBox 62"/>
          <p:cNvSpPr txBox="1"/>
          <p:nvPr/>
        </p:nvSpPr>
        <p:spPr>
          <a:xfrm>
            <a:off x="4593924" y="2688871"/>
            <a:ext cx="521297" cy="261610"/>
          </a:xfrm>
          <a:prstGeom prst="rect">
            <a:avLst/>
          </a:prstGeom>
          <a:noFill/>
        </p:spPr>
        <p:txBody>
          <a:bodyPr wrap="none" rtlCol="0">
            <a:spAutoFit/>
          </a:bodyPr>
          <a:lstStyle/>
          <a:p>
            <a:r>
              <a:rPr lang="en-GB" sz="1100" dirty="0" smtClean="0"/>
              <a:t> 8 ST</a:t>
            </a:r>
            <a:endParaRPr lang="en-GB" sz="1100" dirty="0"/>
          </a:p>
        </p:txBody>
      </p:sp>
      <p:sp>
        <p:nvSpPr>
          <p:cNvPr id="64" name="TextBox 63"/>
          <p:cNvSpPr txBox="1"/>
          <p:nvPr/>
        </p:nvSpPr>
        <p:spPr>
          <a:xfrm>
            <a:off x="6791957" y="3935197"/>
            <a:ext cx="923651" cy="261610"/>
          </a:xfrm>
          <a:prstGeom prst="rect">
            <a:avLst/>
          </a:prstGeom>
          <a:noFill/>
        </p:spPr>
        <p:txBody>
          <a:bodyPr wrap="none" rtlCol="0">
            <a:spAutoFit/>
          </a:bodyPr>
          <a:lstStyle/>
          <a:p>
            <a:r>
              <a:rPr lang="en-GB" sz="1100" dirty="0" smtClean="0"/>
              <a:t>9 TGT + ST</a:t>
            </a:r>
            <a:endParaRPr lang="en-GB" sz="1100" dirty="0"/>
          </a:p>
        </p:txBody>
      </p:sp>
      <p:sp>
        <p:nvSpPr>
          <p:cNvPr id="65" name="Rectangle 64"/>
          <p:cNvSpPr/>
          <p:nvPr/>
        </p:nvSpPr>
        <p:spPr>
          <a:xfrm>
            <a:off x="6139390" y="4360610"/>
            <a:ext cx="692818" cy="261610"/>
          </a:xfrm>
          <a:prstGeom prst="rect">
            <a:avLst/>
          </a:prstGeom>
        </p:spPr>
        <p:txBody>
          <a:bodyPr wrap="none">
            <a:spAutoFit/>
          </a:bodyPr>
          <a:lstStyle/>
          <a:p>
            <a:r>
              <a:rPr lang="en-GB" sz="1100" dirty="0" smtClean="0"/>
              <a:t>10  data</a:t>
            </a:r>
            <a:endParaRPr lang="en-GB" sz="1100" dirty="0"/>
          </a:p>
        </p:txBody>
      </p:sp>
    </p:spTree>
    <p:extLst>
      <p:ext uri="{BB962C8B-B14F-4D97-AF65-F5344CB8AC3E}">
        <p14:creationId xmlns:p14="http://schemas.microsoft.com/office/powerpoint/2010/main" val="2590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4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63"/>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4"/>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4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6" grpId="0"/>
      <p:bldP spid="54" grpId="0"/>
      <p:bldP spid="56" grpId="0"/>
      <p:bldP spid="57" grpId="0"/>
      <p:bldP spid="58" grpId="0"/>
      <p:bldP spid="59" grpId="0"/>
      <p:bldP spid="60" grpId="0"/>
      <p:bldP spid="61" grpId="0"/>
      <p:bldP spid="32" grpId="0"/>
      <p:bldP spid="40" grpId="0"/>
      <p:bldP spid="44" grpId="0"/>
      <p:bldP spid="46" grpId="0"/>
      <p:bldP spid="47" grpId="0"/>
      <p:bldP spid="48" grpId="0"/>
      <p:bldP spid="49" grpId="0"/>
      <p:bldP spid="50" grpId="0"/>
      <p:bldP spid="51" grpId="0"/>
      <p:bldP spid="52" grpId="0"/>
      <p:bldP spid="53" grpId="0"/>
      <p:bldP spid="62" grpId="0"/>
      <p:bldP spid="63" grpId="0"/>
      <p:bldP spid="64" grpId="0"/>
      <p:bldP spid="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SQL for Kerberos</a:t>
            </a:r>
            <a:endParaRPr lang="en-GB" dirty="0"/>
          </a:p>
        </p:txBody>
      </p:sp>
      <p:sp>
        <p:nvSpPr>
          <p:cNvPr id="3" name="Content Placeholder 2"/>
          <p:cNvSpPr>
            <a:spLocks noGrp="1"/>
          </p:cNvSpPr>
          <p:nvPr>
            <p:ph idx="1"/>
          </p:nvPr>
        </p:nvSpPr>
        <p:spPr>
          <a:xfrm>
            <a:off x="228193" y="1417638"/>
            <a:ext cx="8704791" cy="4708525"/>
          </a:xfrm>
        </p:spPr>
        <p:txBody>
          <a:bodyPr>
            <a:normAutofit/>
          </a:bodyPr>
          <a:lstStyle/>
          <a:p>
            <a:r>
              <a:rPr lang="en-GB" dirty="0" smtClean="0"/>
              <a:t>Done by the Windows Admin not the DBA</a:t>
            </a:r>
          </a:p>
          <a:p>
            <a:r>
              <a:rPr lang="en-US" sz="2000" dirty="0" smtClean="0"/>
              <a:t>or someone with Write </a:t>
            </a:r>
            <a:r>
              <a:rPr lang="en-US" sz="2000" dirty="0" err="1"/>
              <a:t>servicePrincipalName</a:t>
            </a:r>
            <a:r>
              <a:rPr lang="en-US" sz="2000" dirty="0"/>
              <a:t> </a:t>
            </a:r>
            <a:r>
              <a:rPr lang="en-US" sz="2000" dirty="0" smtClean="0"/>
              <a:t>AD rights</a:t>
            </a:r>
            <a:endParaRPr lang="en-GB" sz="2000" dirty="0" smtClean="0"/>
          </a:p>
          <a:p>
            <a:endParaRPr lang="en-GB" sz="1000" dirty="0" smtClean="0"/>
          </a:p>
          <a:p>
            <a:r>
              <a:rPr lang="en-GB" dirty="0" smtClean="0"/>
              <a:t>Server Principle Name (SPN)</a:t>
            </a:r>
          </a:p>
          <a:p>
            <a:endParaRPr lang="en-GB" sz="1600" dirty="0"/>
          </a:p>
          <a:p>
            <a:r>
              <a:rPr lang="en-GB" dirty="0" smtClean="0"/>
              <a:t>SETSPN.exe</a:t>
            </a:r>
          </a:p>
          <a:p>
            <a:r>
              <a:rPr lang="en-GB" sz="2000" dirty="0" smtClean="0"/>
              <a:t>Setspn.exe -s </a:t>
            </a:r>
            <a:r>
              <a:rPr lang="en-GB" sz="2000" dirty="0"/>
              <a:t> </a:t>
            </a:r>
            <a:r>
              <a:rPr lang="en-GB" sz="2000" dirty="0" err="1" smtClean="0"/>
              <a:t>serviceclass</a:t>
            </a:r>
            <a:r>
              <a:rPr lang="en-GB" sz="2000" dirty="0" smtClean="0"/>
              <a:t>/</a:t>
            </a:r>
            <a:r>
              <a:rPr lang="en-GB" sz="2000" dirty="0" err="1" smtClean="0"/>
              <a:t>hostname:portnumber</a:t>
            </a:r>
            <a:r>
              <a:rPr lang="en-GB" sz="2000" dirty="0"/>
              <a:t> </a:t>
            </a:r>
            <a:r>
              <a:rPr lang="en-GB" sz="2000" dirty="0" err="1" smtClean="0"/>
              <a:t>serviceAccountName</a:t>
            </a:r>
            <a:endParaRPr lang="en-GB" sz="2000" dirty="0"/>
          </a:p>
          <a:p>
            <a:r>
              <a:rPr lang="en-GB" sz="2000" dirty="0" smtClean="0"/>
              <a:t>Setspn.exe -s </a:t>
            </a:r>
            <a:r>
              <a:rPr lang="en-GB" sz="2000" dirty="0" err="1" smtClean="0"/>
              <a:t>MSSQLSvc</a:t>
            </a:r>
            <a:r>
              <a:rPr lang="en-GB" sz="2000" dirty="0" smtClean="0"/>
              <a:t>/MySqlServer:1433  </a:t>
            </a:r>
            <a:r>
              <a:rPr lang="en-GB" sz="2000" dirty="0" err="1" smtClean="0"/>
              <a:t>mydomain</a:t>
            </a:r>
            <a:r>
              <a:rPr lang="en-GB" sz="2000" dirty="0" smtClean="0"/>
              <a:t>\</a:t>
            </a:r>
            <a:r>
              <a:rPr lang="en-GB" sz="2000" dirty="0" err="1" smtClean="0"/>
              <a:t>sqlservice</a:t>
            </a:r>
            <a:endParaRPr lang="en-GB" sz="2000" dirty="0" smtClean="0"/>
          </a:p>
          <a:p>
            <a:endParaRPr lang="en-GB" sz="1400" dirty="0"/>
          </a:p>
          <a:p>
            <a:r>
              <a:rPr lang="en-GB" sz="2000" dirty="0" smtClean="0"/>
              <a:t>SPN required for all aliases</a:t>
            </a:r>
          </a:p>
          <a:p>
            <a:r>
              <a:rPr lang="en-GB" sz="2000" dirty="0" smtClean="0"/>
              <a:t>Restart SQL</a:t>
            </a:r>
          </a:p>
        </p:txBody>
      </p:sp>
      <p:sp>
        <p:nvSpPr>
          <p:cNvPr id="4" name="Slide Number Placeholder 3"/>
          <p:cNvSpPr>
            <a:spLocks noGrp="1"/>
          </p:cNvSpPr>
          <p:nvPr>
            <p:ph type="sldNum" sz="quarter" idx="4"/>
          </p:nvPr>
        </p:nvSpPr>
        <p:spPr/>
        <p:txBody>
          <a:bodyPr/>
          <a:lstStyle/>
          <a:p>
            <a:fld id="{87FD5303-69AD-2E4D-B18B-E5EED0F0A60B}" type="slidenum">
              <a:rPr lang="en-US" smtClean="0"/>
              <a:pPr/>
              <a:t>11</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33201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Kerberos in Windows</a:t>
            </a:r>
          </a:p>
        </p:txBody>
      </p:sp>
      <p:sp>
        <p:nvSpPr>
          <p:cNvPr id="3" name="Content Placeholder 2"/>
          <p:cNvSpPr>
            <a:spLocks noGrp="1"/>
          </p:cNvSpPr>
          <p:nvPr>
            <p:ph idx="1"/>
          </p:nvPr>
        </p:nvSpPr>
        <p:spPr>
          <a:xfrm>
            <a:off x="457200" y="1417638"/>
            <a:ext cx="8229600" cy="4708525"/>
          </a:xfrm>
        </p:spPr>
        <p:txBody>
          <a:bodyPr/>
          <a:lstStyle/>
          <a:p>
            <a:r>
              <a:rPr lang="en-GB" dirty="0"/>
              <a:t>Delegation for Double </a:t>
            </a:r>
            <a:r>
              <a:rPr lang="en-GB" dirty="0" smtClean="0"/>
              <a:t>Hop</a:t>
            </a:r>
          </a:p>
          <a:p>
            <a:r>
              <a:rPr lang="en-GB" sz="1800" dirty="0" smtClean="0"/>
              <a:t>Active </a:t>
            </a:r>
            <a:r>
              <a:rPr lang="en-GB" sz="1800" dirty="0"/>
              <a:t>Directory </a:t>
            </a:r>
            <a:r>
              <a:rPr lang="en-GB" sz="1800" dirty="0" smtClean="0"/>
              <a:t>Users </a:t>
            </a:r>
            <a:r>
              <a:rPr lang="en-GB" sz="1800" dirty="0"/>
              <a:t>and </a:t>
            </a:r>
            <a:r>
              <a:rPr lang="en-GB" sz="1800" dirty="0" smtClean="0"/>
              <a:t>Computers (ADUC)</a:t>
            </a:r>
          </a:p>
          <a:p>
            <a:endParaRPr lang="en-GB" sz="1800" dirty="0" smtClean="0"/>
          </a:p>
          <a:p>
            <a:r>
              <a:rPr lang="en-GB" sz="1800" dirty="0" smtClean="0"/>
              <a:t>View/Advanced Features</a:t>
            </a:r>
          </a:p>
          <a:p>
            <a:r>
              <a:rPr lang="en-GB" sz="1800" dirty="0" smtClean="0"/>
              <a:t>Delegation Tab</a:t>
            </a:r>
          </a:p>
          <a:p>
            <a:endParaRPr lang="en-GB" sz="2000" dirty="0"/>
          </a:p>
          <a:p>
            <a:endParaRPr lang="en-GB" sz="2000" dirty="0" smtClean="0"/>
          </a:p>
          <a:p>
            <a:r>
              <a:rPr lang="en-GB" sz="1800" dirty="0" smtClean="0"/>
              <a:t>Remote Server Administration </a:t>
            </a:r>
            <a:r>
              <a:rPr lang="en-GB" sz="1800" dirty="0"/>
              <a:t>T</a:t>
            </a:r>
            <a:r>
              <a:rPr lang="en-GB" sz="1800" dirty="0" smtClean="0"/>
              <a:t>ools</a:t>
            </a:r>
            <a:endParaRPr lang="en-GB" sz="1800" dirty="0"/>
          </a:p>
          <a:p>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12</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6" descr="image"/>
          <p:cNvPicPr/>
          <p:nvPr/>
        </p:nvPicPr>
        <p:blipFill>
          <a:blip r:embed="rId3">
            <a:extLst>
              <a:ext uri="{28A0092B-C50C-407E-A947-70E740481C1C}">
                <a14:useLocalDpi xmlns:a14="http://schemas.microsoft.com/office/drawing/2010/main" val="0"/>
              </a:ext>
            </a:extLst>
          </a:blip>
          <a:srcRect/>
          <a:stretch>
            <a:fillRect/>
          </a:stretch>
        </p:blipFill>
        <p:spPr bwMode="auto">
          <a:xfrm>
            <a:off x="5085482" y="2235200"/>
            <a:ext cx="3601317" cy="3437586"/>
          </a:xfrm>
          <a:prstGeom prst="rect">
            <a:avLst/>
          </a:prstGeom>
          <a:noFill/>
          <a:ln>
            <a:noFill/>
          </a:ln>
        </p:spPr>
      </p:pic>
    </p:spTree>
    <p:extLst>
      <p:ext uri="{BB962C8B-B14F-4D97-AF65-F5344CB8AC3E}">
        <p14:creationId xmlns:p14="http://schemas.microsoft.com/office/powerpoint/2010/main" val="1073187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to see if SQL is using Kerberos</a:t>
            </a:r>
            <a:endParaRPr lang="en-GB" dirty="0"/>
          </a:p>
        </p:txBody>
      </p:sp>
      <p:sp>
        <p:nvSpPr>
          <p:cNvPr id="3" name="Content Placeholder 2"/>
          <p:cNvSpPr>
            <a:spLocks noGrp="1"/>
          </p:cNvSpPr>
          <p:nvPr>
            <p:ph idx="1"/>
          </p:nvPr>
        </p:nvSpPr>
        <p:spPr/>
        <p:txBody>
          <a:bodyPr/>
          <a:lstStyle/>
          <a:p>
            <a:r>
              <a:rPr lang="en-US" dirty="0" err="1"/>
              <a:t>sys.dm_exec_connections</a:t>
            </a:r>
            <a:endParaRPr lang="en-GB" dirty="0" smtClean="0"/>
          </a:p>
          <a:p>
            <a:endParaRPr lang="en-GB" sz="1600" dirty="0" smtClean="0"/>
          </a:p>
          <a:p>
            <a:r>
              <a:rPr lang="en-GB" sz="1600" dirty="0"/>
              <a:t>SELECT </a:t>
            </a:r>
            <a:endParaRPr lang="en-GB" sz="1600" dirty="0" smtClean="0"/>
          </a:p>
          <a:p>
            <a:r>
              <a:rPr lang="en-GB" sz="1600" dirty="0" err="1" smtClean="0"/>
              <a:t>s.session_id</a:t>
            </a:r>
            <a:r>
              <a:rPr lang="en-GB" sz="1600" dirty="0" smtClean="0"/>
              <a:t>, </a:t>
            </a:r>
            <a:r>
              <a:rPr lang="en-GB" sz="1600" dirty="0" err="1" smtClean="0"/>
              <a:t>s.original_login_name</a:t>
            </a:r>
            <a:r>
              <a:rPr lang="en-GB" sz="1600" dirty="0"/>
              <a:t>, </a:t>
            </a:r>
            <a:r>
              <a:rPr lang="en-GB" sz="1600" dirty="0" err="1"/>
              <a:t>c.net_transport</a:t>
            </a:r>
            <a:r>
              <a:rPr lang="en-GB" sz="1600" dirty="0"/>
              <a:t>, </a:t>
            </a:r>
            <a:r>
              <a:rPr lang="en-GB" sz="1600" dirty="0" err="1"/>
              <a:t>c.auth_scheme</a:t>
            </a:r>
            <a:r>
              <a:rPr lang="en-GB" sz="1600" dirty="0" smtClean="0"/>
              <a:t>,  </a:t>
            </a:r>
            <a:r>
              <a:rPr lang="en-GB" sz="1600" dirty="0" err="1" smtClean="0"/>
              <a:t>c.local_net_address</a:t>
            </a:r>
            <a:r>
              <a:rPr lang="en-GB" sz="1600" dirty="0" smtClean="0"/>
              <a:t>, </a:t>
            </a:r>
            <a:r>
              <a:rPr lang="en-GB" sz="1600" dirty="0" err="1" smtClean="0"/>
              <a:t>c.local_tcp_port</a:t>
            </a:r>
            <a:r>
              <a:rPr lang="en-GB" sz="1600" dirty="0" smtClean="0"/>
              <a:t>, </a:t>
            </a:r>
            <a:r>
              <a:rPr lang="en-GB" sz="1600" dirty="0" err="1" smtClean="0"/>
              <a:t>s.program_name</a:t>
            </a:r>
            <a:endParaRPr lang="en-GB" sz="1600" dirty="0"/>
          </a:p>
          <a:p>
            <a:r>
              <a:rPr lang="en-US" sz="1600" dirty="0"/>
              <a:t>FROM </a:t>
            </a:r>
            <a:r>
              <a:rPr lang="en-US" sz="1600" dirty="0" err="1"/>
              <a:t>sys.dm_exec_sessions</a:t>
            </a:r>
            <a:r>
              <a:rPr lang="en-US" sz="1600" dirty="0"/>
              <a:t> s </a:t>
            </a:r>
            <a:endParaRPr lang="en-US" sz="1600" dirty="0" smtClean="0"/>
          </a:p>
          <a:p>
            <a:r>
              <a:rPr lang="en-US" sz="1600" dirty="0" smtClean="0"/>
              <a:t>LEFT </a:t>
            </a:r>
            <a:r>
              <a:rPr lang="en-US" sz="1600" dirty="0"/>
              <a:t>OUTER JOIN </a:t>
            </a:r>
            <a:endParaRPr lang="en-US" sz="1600" dirty="0" smtClean="0"/>
          </a:p>
          <a:p>
            <a:r>
              <a:rPr lang="en-US" sz="1600" dirty="0" err="1" smtClean="0"/>
              <a:t>sys.dm_exec_connections</a:t>
            </a:r>
            <a:r>
              <a:rPr lang="en-US" sz="1600" dirty="0" smtClean="0"/>
              <a:t> </a:t>
            </a:r>
            <a:r>
              <a:rPr lang="en-US" sz="1600" dirty="0"/>
              <a:t>c </a:t>
            </a:r>
            <a:endParaRPr lang="en-US" sz="1600" dirty="0" smtClean="0"/>
          </a:p>
          <a:p>
            <a:r>
              <a:rPr lang="en-US" sz="1600" dirty="0" smtClean="0"/>
              <a:t>ON </a:t>
            </a:r>
            <a:r>
              <a:rPr lang="en-US" sz="1600" dirty="0"/>
              <a:t>(</a:t>
            </a:r>
            <a:r>
              <a:rPr lang="en-US" sz="1600" dirty="0" err="1"/>
              <a:t>s.session_id</a:t>
            </a:r>
            <a:r>
              <a:rPr lang="en-US" sz="1600" dirty="0"/>
              <a:t> = </a:t>
            </a:r>
            <a:r>
              <a:rPr lang="en-US" sz="1600" dirty="0" err="1"/>
              <a:t>c.session_id</a:t>
            </a:r>
            <a:r>
              <a:rPr lang="en-US" sz="1600" dirty="0"/>
              <a:t>) </a:t>
            </a:r>
            <a:endParaRPr lang="en-US" sz="1600" dirty="0" smtClean="0"/>
          </a:p>
          <a:p>
            <a:r>
              <a:rPr lang="en-GB" sz="1600" dirty="0" smtClean="0"/>
              <a:t>where </a:t>
            </a:r>
            <a:r>
              <a:rPr lang="en-GB" sz="1600" dirty="0" err="1"/>
              <a:t>s.is_user_process</a:t>
            </a:r>
            <a:r>
              <a:rPr lang="en-GB" sz="1600" dirty="0"/>
              <a:t> = 1 </a:t>
            </a:r>
          </a:p>
          <a:p>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13</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3307267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a:t>
            </a:r>
            <a:endParaRPr lang="en-GB" dirty="0"/>
          </a:p>
        </p:txBody>
      </p:sp>
      <p:sp>
        <p:nvSpPr>
          <p:cNvPr id="3" name="Content Placeholder 2"/>
          <p:cNvSpPr>
            <a:spLocks noGrp="1"/>
          </p:cNvSpPr>
          <p:nvPr>
            <p:ph idx="1"/>
          </p:nvPr>
        </p:nvSpPr>
        <p:spPr/>
        <p:txBody>
          <a:bodyPr/>
          <a:lstStyle/>
          <a:p>
            <a:r>
              <a:rPr lang="en-GB" dirty="0" smtClean="0"/>
              <a:t>Create the SPN</a:t>
            </a:r>
          </a:p>
          <a:p>
            <a:endParaRPr lang="en-GB" dirty="0"/>
          </a:p>
          <a:p>
            <a:r>
              <a:rPr lang="en-GB" dirty="0" smtClean="0"/>
              <a:t>Use ADUC  to enable delegation</a:t>
            </a:r>
          </a:p>
          <a:p>
            <a:endParaRPr lang="en-GB" dirty="0"/>
          </a:p>
          <a:p>
            <a:r>
              <a:rPr lang="en-GB" dirty="0" smtClean="0"/>
              <a:t>Restart SQL</a:t>
            </a:r>
          </a:p>
          <a:p>
            <a:endParaRPr lang="en-GB" dirty="0"/>
          </a:p>
          <a:p>
            <a:r>
              <a:rPr lang="en-GB" dirty="0" smtClean="0"/>
              <a:t>Rerun SQL script</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14</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4224432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GB" dirty="0"/>
          </a:p>
        </p:txBody>
      </p:sp>
      <p:sp>
        <p:nvSpPr>
          <p:cNvPr id="3" name="Content Placeholder 2"/>
          <p:cNvSpPr>
            <a:spLocks noGrp="1"/>
          </p:cNvSpPr>
          <p:nvPr>
            <p:ph idx="1"/>
          </p:nvPr>
        </p:nvSpPr>
        <p:spPr/>
        <p:txBody>
          <a:bodyPr>
            <a:normAutofit/>
          </a:bodyPr>
          <a:lstStyle/>
          <a:p>
            <a:r>
              <a:rPr lang="en-GB" sz="2000" dirty="0" smtClean="0"/>
              <a:t>Duplicate SPN</a:t>
            </a:r>
          </a:p>
          <a:p>
            <a:r>
              <a:rPr lang="en-GB" sz="1400" dirty="0" smtClean="0"/>
              <a:t>Use –s instead of –a when creating SPNs. </a:t>
            </a:r>
            <a:br>
              <a:rPr lang="en-GB" sz="1400" dirty="0" smtClean="0"/>
            </a:br>
            <a:r>
              <a:rPr lang="en-GB" sz="1400" dirty="0" smtClean="0"/>
              <a:t>  Or use the 2012 version</a:t>
            </a:r>
          </a:p>
          <a:p>
            <a:r>
              <a:rPr lang="en-GB" sz="1400" dirty="0" err="1" smtClean="0"/>
              <a:t>setspn</a:t>
            </a:r>
            <a:r>
              <a:rPr lang="en-GB" sz="1400" dirty="0" smtClean="0"/>
              <a:t> – X  to look for duplicates</a:t>
            </a:r>
          </a:p>
          <a:p>
            <a:r>
              <a:rPr lang="en-GB" sz="1400" dirty="0" err="1" smtClean="0"/>
              <a:t>setspn</a:t>
            </a:r>
            <a:r>
              <a:rPr lang="en-GB" sz="1400" dirty="0" smtClean="0"/>
              <a:t> </a:t>
            </a:r>
            <a:r>
              <a:rPr lang="en-GB" sz="1400" dirty="0"/>
              <a:t>– </a:t>
            </a:r>
            <a:r>
              <a:rPr lang="en-GB" sz="1400" dirty="0" smtClean="0"/>
              <a:t>D  to delete an SPN</a:t>
            </a:r>
          </a:p>
          <a:p>
            <a:r>
              <a:rPr lang="en-GB" sz="1400" dirty="0" err="1" smtClean="0"/>
              <a:t>Setspn</a:t>
            </a:r>
            <a:r>
              <a:rPr lang="en-GB" sz="1400" dirty="0" smtClean="0"/>
              <a:t> – L  to list SPNs for particular account</a:t>
            </a:r>
          </a:p>
          <a:p>
            <a:r>
              <a:rPr lang="en-GB" sz="2000" dirty="0" smtClean="0"/>
              <a:t>Incorrect SPN </a:t>
            </a:r>
          </a:p>
          <a:p>
            <a:r>
              <a:rPr lang="en-GB" sz="1400" dirty="0" smtClean="0"/>
              <a:t>Spelling mistakes</a:t>
            </a:r>
          </a:p>
          <a:p>
            <a:r>
              <a:rPr lang="en-GB" sz="1400" dirty="0" smtClean="0"/>
              <a:t>Wrong Server Name – NetBIOS or FQDN</a:t>
            </a:r>
          </a:p>
          <a:p>
            <a:r>
              <a:rPr lang="en-GB" sz="1400" dirty="0" smtClean="0"/>
              <a:t>Registering the Alias</a:t>
            </a:r>
          </a:p>
          <a:p>
            <a:r>
              <a:rPr lang="en-GB" sz="1400" dirty="0" smtClean="0"/>
              <a:t>Wrong Service Account</a:t>
            </a:r>
            <a:endParaRPr lang="en-GB" sz="1400" dirty="0"/>
          </a:p>
          <a:p>
            <a:r>
              <a:rPr lang="en-GB" sz="2000" dirty="0" smtClean="0"/>
              <a:t>Changing the service account invalidates SPN</a:t>
            </a:r>
          </a:p>
          <a:p>
            <a:r>
              <a:rPr lang="en-GB" sz="2000" dirty="0"/>
              <a:t>Forgetting </a:t>
            </a:r>
            <a:r>
              <a:rPr lang="en-GB" sz="2000" dirty="0" smtClean="0"/>
              <a:t>to</a:t>
            </a:r>
            <a:br>
              <a:rPr lang="en-GB" sz="2000" dirty="0" smtClean="0"/>
            </a:br>
            <a:r>
              <a:rPr lang="en-GB" sz="2000" dirty="0" smtClean="0"/>
              <a:t>Enable </a:t>
            </a:r>
            <a:r>
              <a:rPr lang="en-GB" sz="2000" dirty="0"/>
              <a:t>Delegation </a:t>
            </a:r>
            <a:endParaRPr lang="en-GB" sz="2000" dirty="0" smtClean="0"/>
          </a:p>
          <a:p>
            <a:endParaRPr lang="en-GB" sz="2000" dirty="0" smtClean="0"/>
          </a:p>
        </p:txBody>
      </p:sp>
      <p:sp>
        <p:nvSpPr>
          <p:cNvPr id="4" name="Slide Number Placeholder 3"/>
          <p:cNvSpPr>
            <a:spLocks noGrp="1"/>
          </p:cNvSpPr>
          <p:nvPr>
            <p:ph type="sldNum" sz="quarter" idx="4"/>
          </p:nvPr>
        </p:nvSpPr>
        <p:spPr/>
        <p:txBody>
          <a:bodyPr/>
          <a:lstStyle/>
          <a:p>
            <a:fld id="{87FD5303-69AD-2E4D-B18B-E5EED0F0A60B}" type="slidenum">
              <a:rPr lang="en-US" smtClean="0"/>
              <a:pPr/>
              <a:t>15</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4098"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351" y="1600200"/>
            <a:ext cx="4338354" cy="1138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24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a:t>
            </a:r>
          </a:p>
        </p:txBody>
      </p:sp>
      <p:sp>
        <p:nvSpPr>
          <p:cNvPr id="3" name="Content Placeholder 2"/>
          <p:cNvSpPr>
            <a:spLocks noGrp="1"/>
          </p:cNvSpPr>
          <p:nvPr>
            <p:ph idx="1"/>
          </p:nvPr>
        </p:nvSpPr>
        <p:spPr>
          <a:xfrm>
            <a:off x="457200" y="1537977"/>
            <a:ext cx="8229600" cy="4525963"/>
          </a:xfrm>
        </p:spPr>
        <p:txBody>
          <a:bodyPr/>
          <a:lstStyle/>
          <a:p>
            <a:r>
              <a:rPr lang="en-GB" sz="2000" dirty="0"/>
              <a:t>Forgetting to restart SQL</a:t>
            </a:r>
          </a:p>
          <a:p>
            <a:r>
              <a:rPr lang="en-GB" sz="2000" dirty="0" smtClean="0"/>
              <a:t>AD Replication</a:t>
            </a:r>
            <a:endParaRPr lang="en-GB" sz="2000" dirty="0"/>
          </a:p>
          <a:p>
            <a:r>
              <a:rPr lang="en-GB" sz="2000" dirty="0"/>
              <a:t>Stale Kerberos </a:t>
            </a:r>
            <a:r>
              <a:rPr lang="en-GB" sz="2000" dirty="0" smtClean="0"/>
              <a:t>Tickets </a:t>
            </a:r>
            <a:br>
              <a:rPr lang="en-GB" sz="2000" dirty="0" smtClean="0"/>
            </a:br>
            <a:r>
              <a:rPr lang="en-GB" sz="2000" dirty="0" smtClean="0"/>
              <a:t>klist.exe</a:t>
            </a:r>
          </a:p>
          <a:p>
            <a:r>
              <a:rPr lang="en-GB" sz="2000" dirty="0" smtClean="0"/>
              <a:t>Sensitive Clients</a:t>
            </a:r>
          </a:p>
          <a:p>
            <a:r>
              <a:rPr lang="en-GB" sz="2000" dirty="0" smtClean="0"/>
              <a:t>Time Synchronisation</a:t>
            </a:r>
          </a:p>
          <a:p>
            <a:r>
              <a:rPr lang="en-GB" sz="2000" dirty="0" smtClean="0"/>
              <a:t>Dynamic Port or IP Address</a:t>
            </a:r>
          </a:p>
          <a:p>
            <a:r>
              <a:rPr lang="en-GB" sz="2000" dirty="0" smtClean="0"/>
              <a:t>Kerberos not configured</a:t>
            </a:r>
            <a:br>
              <a:rPr lang="en-GB" sz="2000" dirty="0" smtClean="0"/>
            </a:br>
            <a:r>
              <a:rPr lang="en-GB" sz="2000" dirty="0" smtClean="0"/>
              <a:t>on the End Server</a:t>
            </a:r>
          </a:p>
          <a:p>
            <a:r>
              <a:rPr lang="en-GB" sz="2000" dirty="0" smtClean="0"/>
              <a:t>Hosts File</a:t>
            </a:r>
          </a:p>
          <a:p>
            <a:endParaRPr lang="en-GB" sz="2000" dirty="0"/>
          </a:p>
          <a:p>
            <a:r>
              <a:rPr lang="en-GB" sz="2000" dirty="0" smtClean="0"/>
              <a:t>BE PATIENT !</a:t>
            </a:r>
            <a:endParaRPr lang="en-GB" sz="2000"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16</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75" y="1905174"/>
            <a:ext cx="39338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27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Microsoft Kerberos </a:t>
            </a:r>
            <a:r>
              <a:rPr lang="en-GB" dirty="0"/>
              <a:t>Configuration Manager for SQL </a:t>
            </a:r>
            <a:r>
              <a:rPr lang="en-GB" dirty="0" smtClean="0"/>
              <a:t>Server</a:t>
            </a:r>
            <a:r>
              <a:rPr lang="en-GB" dirty="0"/>
              <a:t/>
            </a:r>
            <a:br>
              <a:rPr lang="en-GB" dirty="0"/>
            </a:br>
            <a:endParaRPr lang="en-GB" dirty="0"/>
          </a:p>
        </p:txBody>
      </p:sp>
      <p:sp>
        <p:nvSpPr>
          <p:cNvPr id="3" name="Content Placeholder 2"/>
          <p:cNvSpPr>
            <a:spLocks noGrp="1"/>
          </p:cNvSpPr>
          <p:nvPr>
            <p:ph idx="1"/>
          </p:nvPr>
        </p:nvSpPr>
        <p:spPr>
          <a:xfrm>
            <a:off x="457200" y="1600201"/>
            <a:ext cx="8229600" cy="1162878"/>
          </a:xfrm>
        </p:spPr>
        <p:txBody>
          <a:bodyPr>
            <a:normAutofit/>
          </a:bodyPr>
          <a:lstStyle/>
          <a:p>
            <a:r>
              <a:rPr lang="en-GB" sz="1600" dirty="0">
                <a:hlinkClick r:id="rId3"/>
              </a:rPr>
              <a:t>http://</a:t>
            </a:r>
            <a:r>
              <a:rPr lang="en-GB" sz="1600" dirty="0" smtClean="0">
                <a:hlinkClick r:id="rId3"/>
              </a:rPr>
              <a:t>www.microsoft.com/en-gb/download/details.aspx?id=39046</a:t>
            </a:r>
            <a:endParaRPr lang="en-GB" sz="1600" dirty="0" smtClean="0"/>
          </a:p>
          <a:p>
            <a:endParaRPr lang="en-GB" sz="1600" dirty="0"/>
          </a:p>
          <a:p>
            <a:r>
              <a:rPr lang="en-GB" sz="1600" dirty="0" smtClean="0"/>
              <a:t>\</a:t>
            </a:r>
            <a:r>
              <a:rPr lang="en-GB" sz="1600" dirty="0"/>
              <a:t>Program Files\Microsoft\Kerberos Configuration Manager for SQL Server</a:t>
            </a:r>
          </a:p>
        </p:txBody>
      </p:sp>
      <p:sp>
        <p:nvSpPr>
          <p:cNvPr id="4" name="Slide Number Placeholder 3"/>
          <p:cNvSpPr>
            <a:spLocks noGrp="1"/>
          </p:cNvSpPr>
          <p:nvPr>
            <p:ph type="sldNum" sz="quarter" idx="4"/>
          </p:nvPr>
        </p:nvSpPr>
        <p:spPr/>
        <p:txBody>
          <a:bodyPr/>
          <a:lstStyle/>
          <a:p>
            <a:fld id="{87FD5303-69AD-2E4D-B18B-E5EED0F0A60B}" type="slidenum">
              <a:rPr lang="en-US" smtClean="0"/>
              <a:pPr/>
              <a:t>17</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4098"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488" y="2831939"/>
            <a:ext cx="6617201" cy="2584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844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Thoughts</a:t>
            </a:r>
            <a:endParaRPr lang="en-GB" dirty="0"/>
          </a:p>
        </p:txBody>
      </p:sp>
      <p:sp>
        <p:nvSpPr>
          <p:cNvPr id="3" name="Content Placeholder 2"/>
          <p:cNvSpPr>
            <a:spLocks noGrp="1"/>
          </p:cNvSpPr>
          <p:nvPr>
            <p:ph idx="1"/>
          </p:nvPr>
        </p:nvSpPr>
        <p:spPr>
          <a:xfrm>
            <a:off x="457200" y="1308296"/>
            <a:ext cx="8229600" cy="4698609"/>
          </a:xfrm>
        </p:spPr>
        <p:txBody>
          <a:bodyPr>
            <a:normAutofit/>
          </a:bodyPr>
          <a:lstStyle/>
          <a:p>
            <a:r>
              <a:rPr lang="en-GB" sz="2400" dirty="0" smtClean="0"/>
              <a:t>Automatic SPN Creation</a:t>
            </a:r>
            <a:endParaRPr lang="en-GB" sz="2400" dirty="0"/>
          </a:p>
          <a:p>
            <a:r>
              <a:rPr lang="en-GB" sz="1600" dirty="0" smtClean="0"/>
              <a:t>SQL </a:t>
            </a:r>
            <a:r>
              <a:rPr lang="en-GB" sz="1600" dirty="0"/>
              <a:t>Server is attempting to register a Service Principal Name (SPN) for the SQL Server service. Kerberos authentication will not be possible until a SPN is registered for the SQL Server service. This is an informational message. No user action is required</a:t>
            </a:r>
            <a:r>
              <a:rPr lang="en-GB" sz="1600" dirty="0" smtClean="0"/>
              <a:t>.</a:t>
            </a:r>
          </a:p>
          <a:p>
            <a:r>
              <a:rPr lang="en-US" sz="2000" dirty="0" smtClean="0"/>
              <a:t>Permission </a:t>
            </a:r>
            <a:r>
              <a:rPr lang="en-US" sz="2000" i="1" dirty="0" smtClean="0"/>
              <a:t>Write </a:t>
            </a:r>
            <a:r>
              <a:rPr lang="en-US" sz="2000" i="1" dirty="0" err="1"/>
              <a:t>servicePrincipalName</a:t>
            </a:r>
            <a:endParaRPr lang="en-GB" sz="2000" i="1" dirty="0"/>
          </a:p>
          <a:p>
            <a:r>
              <a:rPr lang="en-GB" sz="2400" dirty="0" smtClean="0"/>
              <a:t>Local and Virtual Accounts</a:t>
            </a:r>
          </a:p>
          <a:p>
            <a:r>
              <a:rPr lang="en-US" sz="1600" dirty="0"/>
              <a:t>NT </a:t>
            </a:r>
            <a:r>
              <a:rPr lang="en-US" sz="1600" dirty="0" smtClean="0"/>
              <a:t>Service/</a:t>
            </a:r>
            <a:r>
              <a:rPr lang="en-US" sz="1600" dirty="0" err="1" smtClean="0"/>
              <a:t>MSSQLServer</a:t>
            </a:r>
            <a:r>
              <a:rPr lang="en-US" sz="1600" dirty="0" smtClean="0"/>
              <a:t> will register </a:t>
            </a:r>
            <a:r>
              <a:rPr lang="en-US" sz="1600" dirty="0" err="1" smtClean="0"/>
              <a:t>spn</a:t>
            </a:r>
            <a:r>
              <a:rPr lang="en-US" sz="1600" dirty="0" smtClean="0"/>
              <a:t> </a:t>
            </a:r>
            <a:r>
              <a:rPr lang="en-GB" sz="1600" dirty="0" smtClean="0"/>
              <a:t>automatically</a:t>
            </a:r>
          </a:p>
          <a:p>
            <a:r>
              <a:rPr lang="en-GB" sz="2000" dirty="0" smtClean="0"/>
              <a:t>Register the machine</a:t>
            </a:r>
          </a:p>
          <a:p>
            <a:r>
              <a:rPr lang="en-GB" sz="2000" dirty="0" err="1"/>
              <a:t>Setspn</a:t>
            </a:r>
            <a:r>
              <a:rPr lang="en-GB" sz="2000" dirty="0"/>
              <a:t> -s </a:t>
            </a:r>
            <a:r>
              <a:rPr lang="en-GB" sz="2000" dirty="0" err="1"/>
              <a:t>MSSQLSvc</a:t>
            </a:r>
            <a:r>
              <a:rPr lang="en-GB" sz="2000" dirty="0"/>
              <a:t>/MySqlServer:1433 </a:t>
            </a:r>
            <a:r>
              <a:rPr lang="en-GB" sz="2000" dirty="0" err="1" smtClean="0"/>
              <a:t>MyDomain</a:t>
            </a:r>
            <a:r>
              <a:rPr lang="en-GB" sz="2000" dirty="0" smtClean="0"/>
              <a:t>\</a:t>
            </a:r>
            <a:r>
              <a:rPr lang="en-GB" sz="2000" dirty="0" err="1" smtClean="0"/>
              <a:t>MySqlServer</a:t>
            </a:r>
            <a:r>
              <a:rPr lang="en-GB" sz="2000" dirty="0" smtClean="0"/>
              <a:t>$“</a:t>
            </a:r>
          </a:p>
          <a:p>
            <a:r>
              <a:rPr lang="en-GB" sz="1600" dirty="0"/>
              <a:t>http://blogs.msdn.com/b/saponsqlserver/archive/2013/05/03/faqs-around-kerberos-and-sql-server.aspx</a:t>
            </a:r>
          </a:p>
          <a:p>
            <a:r>
              <a:rPr lang="en-GB" sz="2400" dirty="0" smtClean="0"/>
              <a:t>SSRS</a:t>
            </a:r>
          </a:p>
          <a:p>
            <a:r>
              <a:rPr lang="en-GB" sz="1600" dirty="0"/>
              <a:t>http://</a:t>
            </a:r>
            <a:r>
              <a:rPr lang="en-GB" sz="1600" dirty="0" smtClean="0"/>
              <a:t>sqlmag.com/sql-server-reporting-services/implement-kerberos-delegation-ssrs</a:t>
            </a:r>
            <a:endParaRPr lang="en-GB" sz="1600"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18</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82428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endParaRPr lang="en-GB" dirty="0"/>
          </a:p>
        </p:txBody>
      </p:sp>
      <p:sp>
        <p:nvSpPr>
          <p:cNvPr id="3" name="Content Placeholder 2"/>
          <p:cNvSpPr>
            <a:spLocks noGrp="1"/>
          </p:cNvSpPr>
          <p:nvPr>
            <p:ph idx="1"/>
          </p:nvPr>
        </p:nvSpPr>
        <p:spPr/>
        <p:txBody>
          <a:bodyPr>
            <a:normAutofit/>
          </a:bodyPr>
          <a:lstStyle/>
          <a:p>
            <a:r>
              <a:rPr lang="en-GB" dirty="0"/>
              <a:t>Conclusion</a:t>
            </a:r>
          </a:p>
          <a:p>
            <a:r>
              <a:rPr lang="en-GB" sz="2000" dirty="0"/>
              <a:t>Hopefully you now have a better understanding of Kerberos</a:t>
            </a:r>
          </a:p>
          <a:p>
            <a:r>
              <a:rPr lang="en-GB" sz="2000" dirty="0"/>
              <a:t>And will be able to use it safely in your environment</a:t>
            </a:r>
            <a:endParaRPr lang="en-GB" sz="2000" b="1" dirty="0"/>
          </a:p>
          <a:p>
            <a:endParaRPr lang="en-GB" sz="3200" dirty="0"/>
          </a:p>
          <a:p>
            <a:r>
              <a:rPr lang="en-GB" dirty="0"/>
              <a:t>Q &amp; A </a:t>
            </a:r>
          </a:p>
          <a:p>
            <a:endParaRPr lang="en-GB" sz="2000" dirty="0" smtClean="0"/>
          </a:p>
          <a:p>
            <a:r>
              <a:rPr lang="en-GB" sz="2000" dirty="0" smtClean="0"/>
              <a:t>https</a:t>
            </a:r>
            <a:r>
              <a:rPr lang="en-GB" sz="2000" dirty="0"/>
              <a:t>://www.youtube.com/watch?v=uO9NqxizT_8</a:t>
            </a:r>
          </a:p>
          <a:p>
            <a:r>
              <a:rPr lang="en-US" sz="2000" dirty="0"/>
              <a:t>david@clunyweb.co.uk</a:t>
            </a:r>
          </a:p>
          <a:p>
            <a:r>
              <a:rPr lang="en-US" sz="2000" dirty="0"/>
              <a:t>Blog: gethynellis.com</a:t>
            </a:r>
          </a:p>
          <a:p>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19</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1164161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Sponsors</a:t>
            </a:r>
            <a:endParaRPr lang="sv-SE" dirty="0"/>
          </a:p>
        </p:txBody>
      </p:sp>
      <p:pic>
        <p:nvPicPr>
          <p:cNvPr id="5" name="Bildobjekt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054" y="2908628"/>
            <a:ext cx="1619476" cy="523948"/>
          </a:xfrm>
          <a:prstGeom prst="rect">
            <a:avLst/>
          </a:prstGeom>
        </p:spPr>
      </p:pic>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930" y="1628383"/>
            <a:ext cx="2360140" cy="832991"/>
          </a:xfrm>
          <a:prstGeom prst="rect">
            <a:avLst/>
          </a:prstGeom>
        </p:spPr>
      </p:pic>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5" y="2832618"/>
            <a:ext cx="1476375" cy="1104900"/>
          </a:xfrm>
          <a:prstGeom prst="rect">
            <a:avLst/>
          </a:prstGeom>
        </p:spPr>
      </p:pic>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723" y="4237261"/>
            <a:ext cx="2030349" cy="612461"/>
          </a:xfrm>
          <a:prstGeom prst="rect">
            <a:avLst/>
          </a:prstGeom>
        </p:spPr>
      </p:pic>
      <p:pic>
        <p:nvPicPr>
          <p:cNvPr id="9" name="Bildobjekt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305" y="4244684"/>
            <a:ext cx="1615580" cy="438950"/>
          </a:xfrm>
          <a:prstGeom prst="rect">
            <a:avLst/>
          </a:prstGeom>
        </p:spPr>
      </p:pic>
      <p:pic>
        <p:nvPicPr>
          <p:cNvPr id="10" name="Bildobjekt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9761" y="2672119"/>
            <a:ext cx="1523161" cy="1186649"/>
          </a:xfrm>
          <a:prstGeom prst="rect">
            <a:avLst/>
          </a:prstGeom>
        </p:spPr>
      </p:pic>
      <p:pic>
        <p:nvPicPr>
          <p:cNvPr id="11" name="Bildobjekt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7942" y="5236640"/>
            <a:ext cx="2743200" cy="219456"/>
          </a:xfrm>
          <a:prstGeom prst="rect">
            <a:avLst/>
          </a:prstGeom>
        </p:spPr>
      </p:pic>
      <p:pic>
        <p:nvPicPr>
          <p:cNvPr id="12" name="Bildobjekt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69466" y="5240362"/>
            <a:ext cx="1619250" cy="571500"/>
          </a:xfrm>
          <a:prstGeom prst="rect">
            <a:avLst/>
          </a:prstGeom>
        </p:spPr>
      </p:pic>
      <p:pic>
        <p:nvPicPr>
          <p:cNvPr id="13" name="Bildobjekt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49616" y="1606226"/>
            <a:ext cx="1459964" cy="973309"/>
          </a:xfrm>
          <a:prstGeom prst="rect">
            <a:avLst/>
          </a:prstGeom>
        </p:spPr>
      </p:pic>
      <p:pic>
        <p:nvPicPr>
          <p:cNvPr id="14" name="Bildobjekt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7467" y="5166431"/>
            <a:ext cx="2882773" cy="437039"/>
          </a:xfrm>
          <a:prstGeom prst="rect">
            <a:avLst/>
          </a:prstGeom>
        </p:spPr>
      </p:pic>
      <p:pic>
        <p:nvPicPr>
          <p:cNvPr id="15" name="Bildobjekt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58054" y="3497464"/>
            <a:ext cx="2043088" cy="1362059"/>
          </a:xfrm>
          <a:prstGeom prst="rect">
            <a:avLst/>
          </a:prstGeom>
        </p:spPr>
      </p:pic>
      <p:pic>
        <p:nvPicPr>
          <p:cNvPr id="16" name="Bildobjekt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467" y="1628383"/>
            <a:ext cx="2301387" cy="721438"/>
          </a:xfrm>
          <a:prstGeom prst="rect">
            <a:avLst/>
          </a:prstGeom>
        </p:spPr>
      </p:pic>
    </p:spTree>
    <p:extLst>
      <p:ext uri="{BB962C8B-B14F-4D97-AF65-F5344CB8AC3E}">
        <p14:creationId xmlns:p14="http://schemas.microsoft.com/office/powerpoint/2010/main" val="4163915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Sponsors</a:t>
            </a:r>
            <a:endParaRPr lang="sv-SE" dirty="0"/>
          </a:p>
        </p:txBody>
      </p:sp>
      <p:pic>
        <p:nvPicPr>
          <p:cNvPr id="5" name="Bildobjekt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054" y="2908628"/>
            <a:ext cx="1619476" cy="523948"/>
          </a:xfrm>
          <a:prstGeom prst="rect">
            <a:avLst/>
          </a:prstGeom>
        </p:spPr>
      </p:pic>
      <p:pic>
        <p:nvPicPr>
          <p:cNvPr id="6" name="Bildobjekt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930" y="1628383"/>
            <a:ext cx="2360140" cy="832991"/>
          </a:xfrm>
          <a:prstGeom prst="rect">
            <a:avLst/>
          </a:prstGeom>
        </p:spPr>
      </p:pic>
      <p:pic>
        <p:nvPicPr>
          <p:cNvPr id="7" name="Bildobjekt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5" y="2832618"/>
            <a:ext cx="1476375" cy="1104900"/>
          </a:xfrm>
          <a:prstGeom prst="rect">
            <a:avLst/>
          </a:prstGeom>
        </p:spPr>
      </p:pic>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723" y="4237261"/>
            <a:ext cx="2030349" cy="612461"/>
          </a:xfrm>
          <a:prstGeom prst="rect">
            <a:avLst/>
          </a:prstGeom>
        </p:spPr>
      </p:pic>
      <p:pic>
        <p:nvPicPr>
          <p:cNvPr id="9" name="Bildobjekt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305" y="4244684"/>
            <a:ext cx="1615580" cy="438950"/>
          </a:xfrm>
          <a:prstGeom prst="rect">
            <a:avLst/>
          </a:prstGeom>
        </p:spPr>
      </p:pic>
      <p:pic>
        <p:nvPicPr>
          <p:cNvPr id="10" name="Bildobjekt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9761" y="2672119"/>
            <a:ext cx="1523161" cy="1186649"/>
          </a:xfrm>
          <a:prstGeom prst="rect">
            <a:avLst/>
          </a:prstGeom>
        </p:spPr>
      </p:pic>
      <p:pic>
        <p:nvPicPr>
          <p:cNvPr id="11" name="Bildobjekt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7942" y="5236640"/>
            <a:ext cx="2743200" cy="219456"/>
          </a:xfrm>
          <a:prstGeom prst="rect">
            <a:avLst/>
          </a:prstGeom>
        </p:spPr>
      </p:pic>
      <p:pic>
        <p:nvPicPr>
          <p:cNvPr id="12" name="Bildobjekt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69466" y="5240362"/>
            <a:ext cx="1619250" cy="571500"/>
          </a:xfrm>
          <a:prstGeom prst="rect">
            <a:avLst/>
          </a:prstGeom>
        </p:spPr>
      </p:pic>
      <p:pic>
        <p:nvPicPr>
          <p:cNvPr id="13" name="Bildobjekt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49616" y="1606226"/>
            <a:ext cx="1459964" cy="973309"/>
          </a:xfrm>
          <a:prstGeom prst="rect">
            <a:avLst/>
          </a:prstGeom>
        </p:spPr>
      </p:pic>
      <p:pic>
        <p:nvPicPr>
          <p:cNvPr id="14" name="Bildobjekt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7467" y="5166431"/>
            <a:ext cx="2882773" cy="437039"/>
          </a:xfrm>
          <a:prstGeom prst="rect">
            <a:avLst/>
          </a:prstGeom>
        </p:spPr>
      </p:pic>
      <p:pic>
        <p:nvPicPr>
          <p:cNvPr id="15" name="Bildobjekt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58054" y="3497464"/>
            <a:ext cx="2043088" cy="1362059"/>
          </a:xfrm>
          <a:prstGeom prst="rect">
            <a:avLst/>
          </a:prstGeom>
        </p:spPr>
      </p:pic>
      <p:pic>
        <p:nvPicPr>
          <p:cNvPr id="16" name="Bildobjekt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7467" y="1628383"/>
            <a:ext cx="2301387" cy="721438"/>
          </a:xfrm>
          <a:prstGeom prst="rect">
            <a:avLst/>
          </a:prstGeom>
        </p:spPr>
      </p:pic>
    </p:spTree>
    <p:extLst>
      <p:ext uri="{BB962C8B-B14F-4D97-AF65-F5344CB8AC3E}">
        <p14:creationId xmlns:p14="http://schemas.microsoft.com/office/powerpoint/2010/main" val="315312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66" y="344107"/>
            <a:ext cx="8229600" cy="1143000"/>
          </a:xfrm>
        </p:spPr>
        <p:txBody>
          <a:bodyPr>
            <a:normAutofit fontScale="90000"/>
          </a:bodyPr>
          <a:lstStyle/>
          <a:p>
            <a:r>
              <a:rPr lang="en-US" dirty="0"/>
              <a:t>Dynamically Set SPN's </a:t>
            </a:r>
            <a:r>
              <a:rPr lang="en-US" dirty="0" smtClean="0"/>
              <a:t/>
            </a:r>
            <a:br>
              <a:rPr lang="en-US" dirty="0" smtClean="0"/>
            </a:br>
            <a:r>
              <a:rPr lang="en-US" dirty="0" smtClean="0"/>
              <a:t>for </a:t>
            </a:r>
            <a:r>
              <a:rPr lang="en-US" dirty="0"/>
              <a:t>SQL Service Accounts </a:t>
            </a:r>
            <a:r>
              <a:rPr lang="en-US" b="1" dirty="0">
                <a:solidFill>
                  <a:schemeClr val="tx1"/>
                </a:solidFill>
              </a:rPr>
              <a:t/>
            </a:r>
            <a:br>
              <a:rPr lang="en-US" b="1" dirty="0">
                <a:solidFill>
                  <a:schemeClr val="tx1"/>
                </a:solidFill>
              </a:rPr>
            </a:b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21</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2050" name="Picture 2" descr="http://3.bp.blogspot.com/_nldKmk1qZaA/S3N_TiHz25I/AAAAAAAAAz0/btjdCj2shaQ/s1600/SPN%27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54630"/>
            <a:ext cx="4300780" cy="34063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57200" y="5613305"/>
            <a:ext cx="7942520" cy="338554"/>
          </a:xfrm>
          <a:prstGeom prst="rect">
            <a:avLst/>
          </a:prstGeom>
        </p:spPr>
        <p:txBody>
          <a:bodyPr wrap="square">
            <a:spAutoFit/>
          </a:bodyPr>
          <a:lstStyle/>
          <a:p>
            <a:r>
              <a:rPr lang="en-GB" sz="1600" dirty="0"/>
              <a:t>http://clintboessen.blogspot.co.uk/2010/02/dynamically-set-spns-for-sql-service.html</a:t>
            </a:r>
          </a:p>
        </p:txBody>
      </p:sp>
    </p:spTree>
    <p:extLst>
      <p:ext uri="{BB962C8B-B14F-4D97-AF65-F5344CB8AC3E}">
        <p14:creationId xmlns:p14="http://schemas.microsoft.com/office/powerpoint/2010/main" val="1985669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About Me</a:t>
            </a:r>
            <a:endParaRPr lang="en-US" dirty="0"/>
          </a:p>
        </p:txBody>
      </p:sp>
      <p:sp>
        <p:nvSpPr>
          <p:cNvPr id="19" name="Content Placeholder 18"/>
          <p:cNvSpPr>
            <a:spLocks noGrp="1"/>
          </p:cNvSpPr>
          <p:nvPr>
            <p:ph idx="1"/>
          </p:nvPr>
        </p:nvSpPr>
        <p:spPr/>
        <p:txBody>
          <a:bodyPr>
            <a:normAutofit/>
          </a:bodyPr>
          <a:lstStyle/>
          <a:p>
            <a:r>
              <a:rPr lang="en-US" dirty="0" smtClean="0"/>
              <a:t>David Postlethwaite</a:t>
            </a:r>
          </a:p>
          <a:p>
            <a:r>
              <a:rPr lang="en-US" dirty="0" smtClean="0"/>
              <a:t>Liverpool Victoria LV=</a:t>
            </a:r>
          </a:p>
          <a:p>
            <a:pPr lvl="2"/>
            <a:r>
              <a:rPr lang="en-US" sz="2000" dirty="0" smtClean="0"/>
              <a:t>SQL and Oracle DBA</a:t>
            </a:r>
          </a:p>
          <a:p>
            <a:pPr lvl="2"/>
            <a:r>
              <a:rPr lang="en-US" sz="2000" dirty="0" smtClean="0"/>
              <a:t>MCSE 2012 Data Platform</a:t>
            </a:r>
          </a:p>
          <a:p>
            <a:pPr lvl="2"/>
            <a:r>
              <a:rPr lang="en-US" sz="2000" dirty="0"/>
              <a:t>MCITP 2008, </a:t>
            </a:r>
            <a:r>
              <a:rPr lang="en-US" sz="2000" dirty="0" smtClean="0"/>
              <a:t>2005</a:t>
            </a:r>
          </a:p>
          <a:p>
            <a:pPr lvl="2"/>
            <a:r>
              <a:rPr lang="en-US" sz="2000" dirty="0" smtClean="0"/>
              <a:t>Oracle OCA</a:t>
            </a:r>
            <a:endParaRPr lang="en-US" sz="2000" dirty="0"/>
          </a:p>
          <a:p>
            <a:pPr lvl="2"/>
            <a:r>
              <a:rPr lang="en-US" sz="2000" dirty="0" smtClean="0"/>
              <a:t>25 years IT Experience</a:t>
            </a:r>
          </a:p>
          <a:p>
            <a:pPr lvl="2"/>
            <a:r>
              <a:rPr lang="en-US" sz="2000" dirty="0" smtClean="0"/>
              <a:t>6 years as DBA</a:t>
            </a:r>
          </a:p>
          <a:p>
            <a:pPr lvl="2"/>
            <a:endParaRPr lang="en-US" dirty="0"/>
          </a:p>
          <a:p>
            <a:pPr lvl="2"/>
            <a:r>
              <a:rPr lang="en-US" sz="2000" dirty="0" smtClean="0"/>
              <a:t>david@clunyweb.co.uk</a:t>
            </a:r>
          </a:p>
          <a:p>
            <a:pPr lvl="2"/>
            <a:r>
              <a:rPr lang="en-US" sz="2000" dirty="0"/>
              <a:t>Blog: gethynellis.com</a:t>
            </a:r>
          </a:p>
          <a:p>
            <a:pPr lvl="2"/>
            <a:endParaRPr lang="en-US" dirty="0" smtClean="0"/>
          </a:p>
        </p:txBody>
      </p:sp>
      <p:sp>
        <p:nvSpPr>
          <p:cNvPr id="20" name="Date Placeholder 3"/>
          <p:cNvSpPr>
            <a:spLocks noGrp="1"/>
          </p:cNvSpPr>
          <p:nvPr>
            <p:ph type="dt" sz="half" idx="2"/>
          </p:nvPr>
        </p:nvSpPr>
        <p:spPr/>
        <p:txBody>
          <a:bodyPr/>
          <a:lstStyle>
            <a:lvl1pPr algn="l">
              <a:defRPr sz="1100">
                <a:solidFill>
                  <a:srgbClr val="FFFFFF"/>
                </a:solidFill>
              </a:defRPr>
            </a:lvl1pPr>
          </a:lstStyle>
          <a:p>
            <a:r>
              <a:rPr lang="en-US" dirty="0" smtClean="0"/>
              <a:t>05/09/2015 </a:t>
            </a:r>
            <a:endParaRPr lang="en-US" dirty="0"/>
          </a:p>
        </p:txBody>
      </p:sp>
      <p:sp>
        <p:nvSpPr>
          <p:cNvPr id="21" name="Footer Placeholder 4"/>
          <p:cNvSpPr>
            <a:spLocks noGrp="1"/>
          </p:cNvSpPr>
          <p:nvPr>
            <p:ph type="ftr" sz="quarter" idx="3"/>
          </p:nvPr>
        </p:nvSpPr>
        <p:spPr/>
        <p:txBody>
          <a:bodyPr/>
          <a:lstStyle>
            <a:lvl1pPr algn="l">
              <a:defRPr sz="1100">
                <a:solidFill>
                  <a:srgbClr val="FFFFFF"/>
                </a:solidFill>
              </a:defRPr>
            </a:lvl1pPr>
          </a:lstStyle>
          <a:p>
            <a:r>
              <a:rPr lang="en-US" dirty="0" smtClean="0"/>
              <a:t>David Postlethwaite</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smtClean="0"/>
              <a:t>  |  </a:t>
            </a:r>
            <a:endParaRPr lang="en-US" dirty="0"/>
          </a:p>
        </p:txBody>
      </p:sp>
      <p:sp>
        <p:nvSpPr>
          <p:cNvPr id="2" name="Slide Number Placeholder 1"/>
          <p:cNvSpPr>
            <a:spLocks noGrp="1"/>
          </p:cNvSpPr>
          <p:nvPr>
            <p:ph type="sldNum" sz="quarter" idx="4"/>
          </p:nvPr>
        </p:nvSpPr>
        <p:spPr/>
        <p:txBody>
          <a:bodyPr/>
          <a:lstStyle/>
          <a:p>
            <a:fld id="{87FD5303-69AD-2E4D-B18B-E5EED0F0A60B}" type="slidenum">
              <a:rPr lang="en-US" smtClean="0"/>
              <a:pPr/>
              <a:t>3</a:t>
            </a:fld>
            <a:r>
              <a:rPr lang="en-US" dirty="0" smtClean="0"/>
              <a:t>  |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3471" y="1669312"/>
            <a:ext cx="95250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484" y="1783279"/>
            <a:ext cx="2181657" cy="61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2572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Introduction</a:t>
            </a:r>
            <a:endParaRPr lang="en-US" dirty="0"/>
          </a:p>
        </p:txBody>
      </p:sp>
      <p:sp>
        <p:nvSpPr>
          <p:cNvPr id="19" name="Content Placeholder 18"/>
          <p:cNvSpPr>
            <a:spLocks noGrp="1"/>
          </p:cNvSpPr>
          <p:nvPr>
            <p:ph idx="1"/>
          </p:nvPr>
        </p:nvSpPr>
        <p:spPr/>
        <p:txBody>
          <a:bodyPr/>
          <a:lstStyle/>
          <a:p>
            <a:r>
              <a:rPr lang="en-GB" dirty="0" smtClean="0"/>
              <a:t>Kerberos</a:t>
            </a:r>
          </a:p>
          <a:p>
            <a:r>
              <a:rPr lang="en-GB" sz="2000" dirty="0">
                <a:latin typeface="Arial" panose="020B0604020202020204" pitchFamily="34" charset="0"/>
                <a:cs typeface="Arial" panose="020B0604020202020204" pitchFamily="34" charset="0"/>
              </a:rPr>
              <a:t>What is it?</a:t>
            </a:r>
          </a:p>
          <a:p>
            <a:r>
              <a:rPr lang="en-GB" sz="2000" dirty="0">
                <a:latin typeface="Arial" panose="020B0604020202020204" pitchFamily="34" charset="0"/>
                <a:cs typeface="Arial" panose="020B0604020202020204" pitchFamily="34" charset="0"/>
              </a:rPr>
              <a:t>When do we need it?</a:t>
            </a:r>
          </a:p>
          <a:p>
            <a:r>
              <a:rPr lang="en-GB" sz="2000" dirty="0" smtClean="0">
                <a:latin typeface="Arial" panose="020B0604020202020204" pitchFamily="34" charset="0"/>
                <a:cs typeface="Arial" panose="020B0604020202020204" pitchFamily="34" charset="0"/>
              </a:rPr>
              <a:t>How do </a:t>
            </a:r>
            <a:r>
              <a:rPr lang="en-GB" sz="2000" dirty="0">
                <a:latin typeface="Arial" panose="020B0604020202020204" pitchFamily="34" charset="0"/>
                <a:cs typeface="Arial" panose="020B0604020202020204" pitchFamily="34" charset="0"/>
              </a:rPr>
              <a:t>we </a:t>
            </a:r>
            <a:r>
              <a:rPr lang="en-GB" sz="2000" dirty="0" smtClean="0">
                <a:latin typeface="Arial" panose="020B0604020202020204" pitchFamily="34" charset="0"/>
                <a:cs typeface="Arial" panose="020B0604020202020204" pitchFamily="34" charset="0"/>
              </a:rPr>
              <a:t>configure </a:t>
            </a:r>
            <a:r>
              <a:rPr lang="en-GB" sz="2000" dirty="0">
                <a:latin typeface="Arial" panose="020B0604020202020204" pitchFamily="34" charset="0"/>
                <a:cs typeface="Arial" panose="020B0604020202020204" pitchFamily="34" charset="0"/>
              </a:rPr>
              <a:t>it?</a:t>
            </a:r>
          </a:p>
          <a:p>
            <a:r>
              <a:rPr lang="en-GB" sz="2000" dirty="0">
                <a:latin typeface="Arial" panose="020B0604020202020204" pitchFamily="34" charset="0"/>
                <a:cs typeface="Arial" panose="020B0604020202020204" pitchFamily="34" charset="0"/>
              </a:rPr>
              <a:t>Who can configure it?</a:t>
            </a:r>
          </a:p>
          <a:p>
            <a:r>
              <a:rPr lang="en-GB" sz="2000" dirty="0">
                <a:latin typeface="Arial" panose="020B0604020202020204" pitchFamily="34" charset="0"/>
                <a:cs typeface="Arial" panose="020B0604020202020204" pitchFamily="34" charset="0"/>
              </a:rPr>
              <a:t>Why does it cause so many issues?</a:t>
            </a:r>
          </a:p>
          <a:p>
            <a:r>
              <a:rPr lang="en-GB" sz="2000" dirty="0">
                <a:latin typeface="Arial" panose="020B0604020202020204" pitchFamily="34" charset="0"/>
                <a:cs typeface="Arial" panose="020B0604020202020204" pitchFamily="34" charset="0"/>
              </a:rPr>
              <a:t>How do </a:t>
            </a:r>
            <a:r>
              <a:rPr lang="en-GB" sz="2000" dirty="0" smtClean="0">
                <a:latin typeface="Arial" panose="020B0604020202020204" pitchFamily="34" charset="0"/>
                <a:cs typeface="Arial" panose="020B0604020202020204" pitchFamily="34" charset="0"/>
              </a:rPr>
              <a:t>we </a:t>
            </a:r>
            <a:r>
              <a:rPr lang="en-GB" sz="2000" dirty="0">
                <a:latin typeface="Arial" panose="020B0604020202020204" pitchFamily="34" charset="0"/>
                <a:cs typeface="Arial" panose="020B0604020202020204" pitchFamily="34" charset="0"/>
              </a:rPr>
              <a:t>fix it?</a:t>
            </a:r>
          </a:p>
          <a:p>
            <a:endParaRPr lang="en-US" dirty="0" smtClean="0"/>
          </a:p>
          <a:p>
            <a:endParaRPr lang="en-GB" sz="2000" dirty="0" smtClean="0"/>
          </a:p>
        </p:txBody>
      </p:sp>
      <p:sp>
        <p:nvSpPr>
          <p:cNvPr id="20" name="Date Placeholder 3"/>
          <p:cNvSpPr>
            <a:spLocks noGrp="1"/>
          </p:cNvSpPr>
          <p:nvPr>
            <p:ph type="dt" sz="half" idx="2"/>
          </p:nvPr>
        </p:nvSpPr>
        <p:spPr/>
        <p:txBody>
          <a:bodyPr/>
          <a:lstStyle>
            <a:lvl1pPr algn="l">
              <a:defRPr sz="1100">
                <a:solidFill>
                  <a:srgbClr val="FFFFFF"/>
                </a:solidFill>
              </a:defRPr>
            </a:lvl1pPr>
          </a:lstStyle>
          <a:p>
            <a:r>
              <a:rPr lang="en-US" dirty="0" smtClean="0"/>
              <a:t>05/09/2015 </a:t>
            </a:r>
            <a:endParaRPr lang="en-US" dirty="0"/>
          </a:p>
        </p:txBody>
      </p:sp>
      <p:sp>
        <p:nvSpPr>
          <p:cNvPr id="21" name="Footer Placeholder 4"/>
          <p:cNvSpPr>
            <a:spLocks noGrp="1"/>
          </p:cNvSpPr>
          <p:nvPr>
            <p:ph type="ftr" sz="quarter" idx="3"/>
          </p:nvPr>
        </p:nvSpPr>
        <p:spPr/>
        <p:txBody>
          <a:bodyPr/>
          <a:lstStyle>
            <a:lvl1pPr algn="l">
              <a:defRPr sz="1100">
                <a:solidFill>
                  <a:srgbClr val="FFFFFF"/>
                </a:solidFill>
              </a:defRPr>
            </a:lvl1pPr>
          </a:lstStyle>
          <a:p>
            <a:r>
              <a:rPr lang="en-US" dirty="0" smtClean="0"/>
              <a:t>David Postlethwaite</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smtClean="0"/>
              <a:t>  |  </a:t>
            </a:r>
            <a:endParaRPr lang="en-US" dirty="0"/>
          </a:p>
        </p:txBody>
      </p:sp>
      <p:sp>
        <p:nvSpPr>
          <p:cNvPr id="2" name="Slide Number Placeholder 1"/>
          <p:cNvSpPr>
            <a:spLocks noGrp="1"/>
          </p:cNvSpPr>
          <p:nvPr>
            <p:ph type="sldNum" sz="quarter" idx="4"/>
          </p:nvPr>
        </p:nvSpPr>
        <p:spPr/>
        <p:txBody>
          <a:bodyPr/>
          <a:lstStyle/>
          <a:p>
            <a:fld id="{87FD5303-69AD-2E4D-B18B-E5EED0F0A60B}" type="slidenum">
              <a:rPr lang="en-US" smtClean="0"/>
              <a:pPr/>
              <a:t>4</a:t>
            </a:fld>
            <a:r>
              <a:rPr lang="en-US" dirty="0" smtClean="0"/>
              <a:t>  |  </a:t>
            </a:r>
            <a:endParaRPr lang="en-US" dirty="0"/>
          </a:p>
        </p:txBody>
      </p:sp>
    </p:spTree>
    <p:extLst>
      <p:ext uri="{BB962C8B-B14F-4D97-AF65-F5344CB8AC3E}">
        <p14:creationId xmlns:p14="http://schemas.microsoft.com/office/powerpoint/2010/main" val="381716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Windows Domain</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5</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792" y="2235420"/>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851" y="3894658"/>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585" y="3894658"/>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718" y="2364946"/>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1206187" y="3566140"/>
            <a:ext cx="884640" cy="276999"/>
          </a:xfrm>
          <a:prstGeom prst="rect">
            <a:avLst/>
          </a:prstGeom>
          <a:noFill/>
        </p:spPr>
        <p:txBody>
          <a:bodyPr wrap="square" rtlCol="0">
            <a:spAutoFit/>
          </a:bodyPr>
          <a:lstStyle/>
          <a:p>
            <a:r>
              <a:rPr lang="en-GB" sz="1200" dirty="0" smtClean="0"/>
              <a:t>Cluny10</a:t>
            </a:r>
            <a:endParaRPr lang="en-GB" sz="1200" dirty="0"/>
          </a:p>
        </p:txBody>
      </p:sp>
      <p:sp>
        <p:nvSpPr>
          <p:cNvPr id="20" name="TextBox 19"/>
          <p:cNvSpPr txBox="1"/>
          <p:nvPr/>
        </p:nvSpPr>
        <p:spPr>
          <a:xfrm>
            <a:off x="4515757" y="3473806"/>
            <a:ext cx="1418978" cy="461665"/>
          </a:xfrm>
          <a:prstGeom prst="rect">
            <a:avLst/>
          </a:prstGeom>
          <a:noFill/>
        </p:spPr>
        <p:txBody>
          <a:bodyPr wrap="none" rtlCol="0">
            <a:spAutoFit/>
          </a:bodyPr>
          <a:lstStyle/>
          <a:p>
            <a:r>
              <a:rPr lang="en-GB" sz="1200" dirty="0" smtClean="0"/>
              <a:t>Domain Controller</a:t>
            </a:r>
          </a:p>
          <a:p>
            <a:r>
              <a:rPr lang="en-GB" sz="1200" dirty="0" smtClean="0"/>
              <a:t>clw-sw-s007</a:t>
            </a:r>
            <a:endParaRPr lang="en-GB" sz="1200" dirty="0"/>
          </a:p>
        </p:txBody>
      </p:sp>
      <p:sp>
        <p:nvSpPr>
          <p:cNvPr id="21" name="TextBox 20"/>
          <p:cNvSpPr txBox="1"/>
          <p:nvPr/>
        </p:nvSpPr>
        <p:spPr>
          <a:xfrm>
            <a:off x="6467585" y="5137067"/>
            <a:ext cx="1667444" cy="461665"/>
          </a:xfrm>
          <a:prstGeom prst="rect">
            <a:avLst/>
          </a:prstGeom>
          <a:noFill/>
        </p:spPr>
        <p:txBody>
          <a:bodyPr wrap="none" rtlCol="0">
            <a:spAutoFit/>
          </a:bodyPr>
          <a:lstStyle/>
          <a:p>
            <a:r>
              <a:rPr lang="en-GB" sz="1200" dirty="0" smtClean="0"/>
              <a:t>SQL Server</a:t>
            </a:r>
          </a:p>
          <a:p>
            <a:r>
              <a:rPr lang="en-GB" sz="1200" dirty="0" smtClean="0"/>
              <a:t>clw-sw-s006\CW2012</a:t>
            </a:r>
            <a:endParaRPr lang="en-GB" sz="1200" dirty="0"/>
          </a:p>
        </p:txBody>
      </p:sp>
      <p:sp>
        <p:nvSpPr>
          <p:cNvPr id="22" name="TextBox 21"/>
          <p:cNvSpPr txBox="1"/>
          <p:nvPr/>
        </p:nvSpPr>
        <p:spPr>
          <a:xfrm>
            <a:off x="3064221" y="5137067"/>
            <a:ext cx="1027845" cy="461665"/>
          </a:xfrm>
          <a:prstGeom prst="rect">
            <a:avLst/>
          </a:prstGeom>
          <a:noFill/>
        </p:spPr>
        <p:txBody>
          <a:bodyPr wrap="none" rtlCol="0">
            <a:spAutoFit/>
          </a:bodyPr>
          <a:lstStyle/>
          <a:p>
            <a:r>
              <a:rPr lang="en-GB" sz="1200" dirty="0" smtClean="0"/>
              <a:t>SQL Server</a:t>
            </a:r>
          </a:p>
          <a:p>
            <a:r>
              <a:rPr lang="en-GB" sz="1200" dirty="0" smtClean="0"/>
              <a:t>clw-sw-s008</a:t>
            </a:r>
            <a:endParaRPr lang="en-GB" sz="1200" dirty="0"/>
          </a:p>
        </p:txBody>
      </p:sp>
      <p:sp>
        <p:nvSpPr>
          <p:cNvPr id="25" name="Rounded Rectangle 24"/>
          <p:cNvSpPr/>
          <p:nvPr/>
        </p:nvSpPr>
        <p:spPr>
          <a:xfrm>
            <a:off x="605642" y="1417638"/>
            <a:ext cx="8205849" cy="4436897"/>
          </a:xfrm>
          <a:prstGeom prst="roundRect">
            <a:avLst/>
          </a:prstGeom>
          <a:noFill/>
          <a:ln w="25400" cmpd="sng">
            <a:solidFill>
              <a:srgbClr val="89A4A7"/>
            </a:solidFill>
          </a:ln>
          <a:scene3d>
            <a:camera prst="orthographicFront"/>
            <a:lightRig rig="threePt" dir="t"/>
          </a:scene3d>
          <a:sp3d>
            <a:bevelT w="165100" h="32385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TextBox 25"/>
          <p:cNvSpPr txBox="1"/>
          <p:nvPr/>
        </p:nvSpPr>
        <p:spPr>
          <a:xfrm>
            <a:off x="3093909" y="1555668"/>
            <a:ext cx="3236784" cy="369332"/>
          </a:xfrm>
          <a:prstGeom prst="rect">
            <a:avLst/>
          </a:prstGeom>
          <a:noFill/>
        </p:spPr>
        <p:txBody>
          <a:bodyPr wrap="none" rtlCol="0">
            <a:spAutoFit/>
          </a:bodyPr>
          <a:lstStyle/>
          <a:p>
            <a:r>
              <a:rPr lang="en-GB" dirty="0" smtClean="0"/>
              <a:t>Active Directory Domain CW1</a:t>
            </a:r>
            <a:endParaRPr lang="en-GB" dirty="0"/>
          </a:p>
        </p:txBody>
      </p:sp>
      <p:sp>
        <p:nvSpPr>
          <p:cNvPr id="16" name="TextBox 15"/>
          <p:cNvSpPr txBox="1"/>
          <p:nvPr/>
        </p:nvSpPr>
        <p:spPr>
          <a:xfrm>
            <a:off x="4435305" y="5367928"/>
            <a:ext cx="1300356" cy="276999"/>
          </a:xfrm>
          <a:prstGeom prst="rect">
            <a:avLst/>
          </a:prstGeom>
          <a:noFill/>
        </p:spPr>
        <p:txBody>
          <a:bodyPr wrap="none" rtlCol="0">
            <a:spAutoFit/>
          </a:bodyPr>
          <a:lstStyle/>
          <a:p>
            <a:r>
              <a:rPr lang="en-GB" sz="1200" dirty="0" smtClean="0"/>
              <a:t>Cw1\sqlservice2</a:t>
            </a:r>
            <a:endParaRPr lang="en-GB" sz="1200" dirty="0"/>
          </a:p>
        </p:txBody>
      </p:sp>
    </p:spTree>
    <p:extLst>
      <p:ext uri="{BB962C8B-B14F-4D97-AF65-F5344CB8AC3E}">
        <p14:creationId xmlns:p14="http://schemas.microsoft.com/office/powerpoint/2010/main" val="3936305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do we need it</a:t>
            </a:r>
            <a:r>
              <a:rPr lang="en-US" dirty="0" smtClean="0"/>
              <a:t>?</a:t>
            </a:r>
            <a:endParaRPr lang="en-GB" dirty="0"/>
          </a:p>
        </p:txBody>
      </p:sp>
      <p:sp>
        <p:nvSpPr>
          <p:cNvPr id="3" name="Content Placeholder 2"/>
          <p:cNvSpPr>
            <a:spLocks noGrp="1"/>
          </p:cNvSpPr>
          <p:nvPr>
            <p:ph idx="1"/>
          </p:nvPr>
        </p:nvSpPr>
        <p:spPr/>
        <p:txBody>
          <a:bodyPr>
            <a:normAutofit/>
          </a:bodyPr>
          <a:lstStyle/>
          <a:p>
            <a:r>
              <a:rPr lang="en-GB" dirty="0" smtClean="0"/>
              <a:t>The Double Hop Problem</a:t>
            </a:r>
          </a:p>
          <a:p>
            <a:r>
              <a:rPr lang="en-GB" sz="2000" dirty="0" smtClean="0"/>
              <a:t>Using desktop SSMS to insert data into a SQL instance </a:t>
            </a:r>
            <a:br>
              <a:rPr lang="en-GB" sz="2000" dirty="0" smtClean="0"/>
            </a:br>
            <a:r>
              <a:rPr lang="en-GB" sz="2000" dirty="0" smtClean="0"/>
              <a:t>from another </a:t>
            </a:r>
            <a:r>
              <a:rPr lang="en-GB" sz="2000" dirty="0"/>
              <a:t>server </a:t>
            </a:r>
            <a:endParaRPr lang="en-GB" sz="2000" dirty="0" smtClean="0"/>
          </a:p>
          <a:p>
            <a:endParaRPr lang="en-GB" sz="2000" dirty="0"/>
          </a:p>
          <a:p>
            <a:r>
              <a:rPr lang="en-GB" sz="1400" dirty="0"/>
              <a:t>BULK INSERT </a:t>
            </a:r>
            <a:r>
              <a:rPr lang="en-GB" sz="1400" dirty="0" smtClean="0"/>
              <a:t>dbo.table1 </a:t>
            </a:r>
            <a:endParaRPr lang="en-GB" sz="1400" dirty="0"/>
          </a:p>
          <a:p>
            <a:r>
              <a:rPr lang="en-GB" sz="1400" dirty="0"/>
              <a:t>   FROM </a:t>
            </a:r>
            <a:r>
              <a:rPr lang="en-GB" sz="1400" dirty="0" smtClean="0"/>
              <a:t>'\\</a:t>
            </a:r>
            <a:r>
              <a:rPr lang="en-GB" sz="1400" dirty="0" err="1" smtClean="0"/>
              <a:t>RemoteServer</a:t>
            </a:r>
            <a:r>
              <a:rPr lang="en-GB" sz="1400" dirty="0" smtClean="0"/>
              <a:t>\data$\test1.csv</a:t>
            </a:r>
            <a:r>
              <a:rPr lang="en-GB" sz="1400" dirty="0"/>
              <a:t>'</a:t>
            </a:r>
          </a:p>
          <a:p>
            <a:r>
              <a:rPr lang="en-GB" sz="1400" dirty="0"/>
              <a:t>   WITH (</a:t>
            </a:r>
          </a:p>
          <a:p>
            <a:r>
              <a:rPr lang="en-GB" sz="1400" dirty="0"/>
              <a:t>FIELDTERMINATOR = ','</a:t>
            </a:r>
          </a:p>
          <a:p>
            <a:r>
              <a:rPr lang="en-GB" sz="1400" dirty="0"/>
              <a:t>,ROWTERMINATOR = '\n'</a:t>
            </a:r>
          </a:p>
          <a:p>
            <a:r>
              <a:rPr lang="en-GB" sz="1400" dirty="0" smtClean="0"/>
              <a:t>)</a:t>
            </a:r>
          </a:p>
          <a:p>
            <a:r>
              <a:rPr lang="en-GB" sz="1400" dirty="0" smtClean="0"/>
              <a:t>OR</a:t>
            </a:r>
          </a:p>
          <a:p>
            <a:r>
              <a:rPr lang="en-US" sz="1400" dirty="0" smtClean="0"/>
              <a:t>select * </a:t>
            </a:r>
            <a:r>
              <a:rPr lang="en-US" sz="1400" dirty="0"/>
              <a:t>from </a:t>
            </a:r>
            <a:r>
              <a:rPr lang="en-US" sz="1400" dirty="0" err="1"/>
              <a:t>openrowset</a:t>
            </a:r>
            <a:r>
              <a:rPr lang="en-US" sz="1400" dirty="0"/>
              <a:t>('SQLNCLI', </a:t>
            </a:r>
            <a:r>
              <a:rPr lang="en-US" sz="1400" dirty="0" smtClean="0"/>
              <a:t>'Server=</a:t>
            </a:r>
            <a:r>
              <a:rPr lang="en-US" sz="1400" dirty="0" err="1" smtClean="0"/>
              <a:t>RemoteServer</a:t>
            </a:r>
            <a:r>
              <a:rPr lang="en-US" sz="1400" dirty="0" smtClean="0"/>
              <a:t> </a:t>
            </a:r>
            <a:r>
              <a:rPr lang="en-US" sz="1400" dirty="0" err="1" smtClean="0"/>
              <a:t>Trusted_Connection</a:t>
            </a:r>
            <a:r>
              <a:rPr lang="en-US" sz="1400" dirty="0" smtClean="0"/>
              <a:t>=yes;',</a:t>
            </a:r>
            <a:br>
              <a:rPr lang="en-US" sz="1400" dirty="0" smtClean="0"/>
            </a:br>
            <a:r>
              <a:rPr lang="en-US" sz="1400" dirty="0" smtClean="0"/>
              <a:t> </a:t>
            </a:r>
            <a:r>
              <a:rPr lang="en-US" sz="1400" dirty="0"/>
              <a:t>'select * from </a:t>
            </a:r>
            <a:r>
              <a:rPr lang="en-US" sz="1400" dirty="0" err="1"/>
              <a:t>sys.databases</a:t>
            </a:r>
            <a:r>
              <a:rPr lang="en-US" sz="1400" dirty="0"/>
              <a:t>') </a:t>
            </a:r>
          </a:p>
          <a:p>
            <a:r>
              <a:rPr lang="en-US" sz="2000" i="1" dirty="0" smtClean="0">
                <a:solidFill>
                  <a:srgbClr val="FF0000"/>
                </a:solidFill>
              </a:rPr>
              <a:t>Login </a:t>
            </a:r>
            <a:r>
              <a:rPr lang="en-US" sz="2000" i="1" dirty="0">
                <a:solidFill>
                  <a:srgbClr val="FF0000"/>
                </a:solidFill>
              </a:rPr>
              <a:t>failed for user ‘NT AUTHORITY\ANONYMOUS LOGON’ </a:t>
            </a:r>
            <a:endParaRPr lang="en-GB" sz="2000" dirty="0">
              <a:solidFill>
                <a:srgbClr val="FF0000"/>
              </a:solidFill>
            </a:endParaRPr>
          </a:p>
        </p:txBody>
      </p:sp>
      <p:sp>
        <p:nvSpPr>
          <p:cNvPr id="4" name="Slide Number Placeholder 3"/>
          <p:cNvSpPr>
            <a:spLocks noGrp="1"/>
          </p:cNvSpPr>
          <p:nvPr>
            <p:ph type="sldNum" sz="quarter" idx="4"/>
          </p:nvPr>
        </p:nvSpPr>
        <p:spPr/>
        <p:txBody>
          <a:bodyPr/>
          <a:lstStyle/>
          <a:p>
            <a:fld id="{87FD5303-69AD-2E4D-B18B-E5EED0F0A60B}" type="slidenum">
              <a:rPr lang="en-US" smtClean="0"/>
              <a:pPr/>
              <a:t>6</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spTree>
    <p:extLst>
      <p:ext uri="{BB962C8B-B14F-4D97-AF65-F5344CB8AC3E}">
        <p14:creationId xmlns:p14="http://schemas.microsoft.com/office/powerpoint/2010/main" val="3787074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NTLM</a:t>
            </a:r>
            <a:endParaRPr lang="en-GB" dirty="0"/>
          </a:p>
        </p:txBody>
      </p:sp>
      <p:sp>
        <p:nvSpPr>
          <p:cNvPr id="3" name="Content Placeholder 2"/>
          <p:cNvSpPr>
            <a:spLocks noGrp="1"/>
          </p:cNvSpPr>
          <p:nvPr>
            <p:ph idx="1"/>
          </p:nvPr>
        </p:nvSpPr>
        <p:spPr>
          <a:xfrm>
            <a:off x="457200" y="1600200"/>
            <a:ext cx="8229600" cy="664029"/>
          </a:xfrm>
        </p:spPr>
        <p:txBody>
          <a:bodyPr/>
          <a:lstStyle/>
          <a:p>
            <a:r>
              <a:rPr lang="en-GB" dirty="0" smtClean="0"/>
              <a:t>Authentication Process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7</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41" y="4614031"/>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422" y="2665291"/>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015" y="2652249"/>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43" y="2870405"/>
            <a:ext cx="5715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a:xfrm>
            <a:off x="1390827" y="3210643"/>
            <a:ext cx="5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359453" y="2901403"/>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3359453" y="3209068"/>
            <a:ext cx="84738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359453" y="3516735"/>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572000" y="3791995"/>
            <a:ext cx="0" cy="676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flipV="1">
            <a:off x="4958499" y="3791995"/>
            <a:ext cx="9427" cy="6763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2187315274"/>
              </p:ext>
            </p:extLst>
          </p:nvPr>
        </p:nvGraphicFramePr>
        <p:xfrm>
          <a:off x="2048422" y="3805484"/>
          <a:ext cx="387350" cy="234950"/>
        </p:xfrm>
        <a:graphic>
          <a:graphicData uri="http://schemas.openxmlformats.org/presentationml/2006/ole">
            <mc:AlternateContent xmlns:mc="http://schemas.openxmlformats.org/markup-compatibility/2006">
              <mc:Choice xmlns:v="urn:schemas-microsoft-com:vml" Requires="v">
                <p:oleObj spid="_x0000_s4100" name="Visio" r:id="rId8" imgW="386830" imgH="234360" progId="Visio.Drawing.11">
                  <p:link updateAutomatic="1"/>
                </p:oleObj>
              </mc:Choice>
              <mc:Fallback>
                <p:oleObj name="Visio" r:id="rId8" imgW="386830" imgH="234360" progId="Visio.Drawing.11">
                  <p:link updateAutomatic="1"/>
                  <p:pic>
                    <p:nvPicPr>
                      <p:cNvPr id="0" name=""/>
                      <p:cNvPicPr/>
                      <p:nvPr/>
                    </p:nvPicPr>
                    <p:blipFill>
                      <a:blip r:embed="rId9"/>
                      <a:stretch>
                        <a:fillRect/>
                      </a:stretch>
                    </p:blipFill>
                    <p:spPr>
                      <a:xfrm>
                        <a:off x="2048422" y="3805484"/>
                        <a:ext cx="387350" cy="234950"/>
                      </a:xfrm>
                      <a:prstGeom prst="rect">
                        <a:avLst/>
                      </a:prstGeom>
                    </p:spPr>
                  </p:pic>
                </p:oleObj>
              </mc:Fallback>
            </mc:AlternateContent>
          </a:graphicData>
        </a:graphic>
      </p:graphicFrame>
      <p:sp>
        <p:nvSpPr>
          <p:cNvPr id="2055" name="Rectangle 2054"/>
          <p:cNvSpPr/>
          <p:nvPr/>
        </p:nvSpPr>
        <p:spPr>
          <a:xfrm>
            <a:off x="1352337" y="2734552"/>
            <a:ext cx="941934" cy="430887"/>
          </a:xfrm>
          <a:prstGeom prst="rect">
            <a:avLst/>
          </a:prstGeom>
        </p:spPr>
        <p:txBody>
          <a:bodyPr wrap="square">
            <a:spAutoFit/>
          </a:bodyPr>
          <a:lstStyle/>
          <a:p>
            <a:r>
              <a:rPr lang="en-GB" sz="1100" dirty="0" smtClean="0"/>
              <a:t>1 “user1”</a:t>
            </a:r>
          </a:p>
          <a:p>
            <a:r>
              <a:rPr lang="en-GB" sz="1100" dirty="0" smtClean="0"/>
              <a:t>password</a:t>
            </a:r>
            <a:endParaRPr lang="en-GB" sz="1100" dirty="0"/>
          </a:p>
        </p:txBody>
      </p:sp>
      <p:sp>
        <p:nvSpPr>
          <p:cNvPr id="40" name="Rectangle 39"/>
          <p:cNvSpPr/>
          <p:nvPr/>
        </p:nvSpPr>
        <p:spPr>
          <a:xfrm>
            <a:off x="3459605" y="3255125"/>
            <a:ext cx="881973" cy="261610"/>
          </a:xfrm>
          <a:prstGeom prst="rect">
            <a:avLst/>
          </a:prstGeom>
        </p:spPr>
        <p:txBody>
          <a:bodyPr wrap="none">
            <a:spAutoFit/>
          </a:bodyPr>
          <a:lstStyle/>
          <a:p>
            <a:r>
              <a:rPr lang="en-GB" sz="1100" dirty="0" smtClean="0"/>
              <a:t>4 response</a:t>
            </a:r>
            <a:endParaRPr lang="en-GB" sz="1100" dirty="0"/>
          </a:p>
        </p:txBody>
      </p:sp>
      <p:sp>
        <p:nvSpPr>
          <p:cNvPr id="41" name="Rectangle 40"/>
          <p:cNvSpPr/>
          <p:nvPr/>
        </p:nvSpPr>
        <p:spPr>
          <a:xfrm>
            <a:off x="3459605" y="2949996"/>
            <a:ext cx="907621" cy="261610"/>
          </a:xfrm>
          <a:prstGeom prst="rect">
            <a:avLst/>
          </a:prstGeom>
        </p:spPr>
        <p:txBody>
          <a:bodyPr wrap="none">
            <a:spAutoFit/>
          </a:bodyPr>
          <a:lstStyle/>
          <a:p>
            <a:r>
              <a:rPr lang="en-GB" sz="1100" dirty="0" smtClean="0"/>
              <a:t>3 challenge</a:t>
            </a:r>
            <a:endParaRPr lang="en-GB" sz="1100" dirty="0"/>
          </a:p>
        </p:txBody>
      </p:sp>
      <p:sp>
        <p:nvSpPr>
          <p:cNvPr id="42" name="Rectangle 41"/>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43" name="Rectangle 42"/>
          <p:cNvSpPr/>
          <p:nvPr/>
        </p:nvSpPr>
        <p:spPr>
          <a:xfrm>
            <a:off x="3459605" y="2639793"/>
            <a:ext cx="747320" cy="261610"/>
          </a:xfrm>
          <a:prstGeom prst="rect">
            <a:avLst/>
          </a:prstGeom>
        </p:spPr>
        <p:txBody>
          <a:bodyPr wrap="none">
            <a:spAutoFit/>
          </a:bodyPr>
          <a:lstStyle/>
          <a:p>
            <a:r>
              <a:rPr lang="en-GB" sz="1100" dirty="0" smtClean="0"/>
              <a:t>2 “user1”</a:t>
            </a:r>
            <a:endParaRPr lang="en-GB" sz="1100" dirty="0"/>
          </a:p>
        </p:txBody>
      </p:sp>
      <p:sp>
        <p:nvSpPr>
          <p:cNvPr id="44" name="Rectangle 43"/>
          <p:cNvSpPr/>
          <p:nvPr/>
        </p:nvSpPr>
        <p:spPr>
          <a:xfrm>
            <a:off x="3359453" y="5026704"/>
            <a:ext cx="849913" cy="261610"/>
          </a:xfrm>
          <a:prstGeom prst="rect">
            <a:avLst/>
          </a:prstGeom>
        </p:spPr>
        <p:txBody>
          <a:bodyPr wrap="none">
            <a:spAutoFit/>
          </a:bodyPr>
          <a:lstStyle/>
          <a:p>
            <a:r>
              <a:rPr lang="en-GB" sz="1100" dirty="0" smtClean="0"/>
              <a:t>6 compare</a:t>
            </a:r>
            <a:endParaRPr lang="en-GB" sz="1100" dirty="0"/>
          </a:p>
        </p:txBody>
      </p:sp>
      <p:sp>
        <p:nvSpPr>
          <p:cNvPr id="45" name="Rectangle 44"/>
          <p:cNvSpPr/>
          <p:nvPr/>
        </p:nvSpPr>
        <p:spPr>
          <a:xfrm>
            <a:off x="5031214" y="4040434"/>
            <a:ext cx="263214" cy="261610"/>
          </a:xfrm>
          <a:prstGeom prst="rect">
            <a:avLst/>
          </a:prstGeom>
        </p:spPr>
        <p:txBody>
          <a:bodyPr wrap="none">
            <a:spAutoFit/>
          </a:bodyPr>
          <a:lstStyle/>
          <a:p>
            <a:r>
              <a:rPr lang="en-GB" sz="1100" dirty="0"/>
              <a:t>7</a:t>
            </a:r>
          </a:p>
        </p:txBody>
      </p:sp>
      <p:sp>
        <p:nvSpPr>
          <p:cNvPr id="46" name="Rectangle 45"/>
          <p:cNvSpPr/>
          <p:nvPr/>
        </p:nvSpPr>
        <p:spPr>
          <a:xfrm>
            <a:off x="3726095" y="3819061"/>
            <a:ext cx="840295" cy="769441"/>
          </a:xfrm>
          <a:prstGeom prst="rect">
            <a:avLst/>
          </a:prstGeom>
        </p:spPr>
        <p:txBody>
          <a:bodyPr wrap="none">
            <a:spAutoFit/>
          </a:bodyPr>
          <a:lstStyle/>
          <a:p>
            <a:r>
              <a:rPr lang="en-GB" sz="1100" dirty="0" smtClean="0"/>
              <a:t>             5  </a:t>
            </a:r>
          </a:p>
          <a:p>
            <a:r>
              <a:rPr lang="en-GB" sz="1100" dirty="0" smtClean="0"/>
              <a:t>User1</a:t>
            </a:r>
          </a:p>
          <a:p>
            <a:r>
              <a:rPr lang="en-GB" sz="1100" dirty="0" smtClean="0"/>
              <a:t>challenge</a:t>
            </a:r>
          </a:p>
          <a:p>
            <a:r>
              <a:rPr lang="en-GB" sz="1100" dirty="0" smtClean="0"/>
              <a:t>response</a:t>
            </a:r>
            <a:endParaRPr lang="en-GB" sz="1100" dirty="0"/>
          </a:p>
        </p:txBody>
      </p:sp>
      <p:sp>
        <p:nvSpPr>
          <p:cNvPr id="47" name="Rectangle 46"/>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2057" name="Rectangle 2056"/>
          <p:cNvSpPr/>
          <p:nvPr/>
        </p:nvSpPr>
        <p:spPr>
          <a:xfrm>
            <a:off x="7655441" y="5087555"/>
            <a:ext cx="648586" cy="369332"/>
          </a:xfrm>
          <a:prstGeom prst="rect">
            <a:avLst/>
          </a:prstGeom>
          <a:noFill/>
        </p:spPr>
        <p:txBody>
          <a:bodyPr wrap="square">
            <a:spAutoFit/>
          </a:bodyPr>
          <a:lstStyle/>
          <a:p>
            <a:r>
              <a:rPr lang="en-US" dirty="0" smtClean="0">
                <a:solidFill>
                  <a:schemeClr val="bg1"/>
                </a:solidFill>
              </a:rPr>
              <a:t>.</a:t>
            </a:r>
            <a:endParaRPr lang="en-US" dirty="0">
              <a:solidFill>
                <a:schemeClr val="bg1"/>
              </a:solidFill>
            </a:endParaRPr>
          </a:p>
        </p:txBody>
      </p:sp>
      <p:sp>
        <p:nvSpPr>
          <p:cNvPr id="51" name="Rectangle 50"/>
          <p:cNvSpPr/>
          <p:nvPr/>
        </p:nvSpPr>
        <p:spPr>
          <a:xfrm>
            <a:off x="1383762" y="3341451"/>
            <a:ext cx="490840" cy="261610"/>
          </a:xfrm>
          <a:prstGeom prst="rect">
            <a:avLst/>
          </a:prstGeom>
        </p:spPr>
        <p:txBody>
          <a:bodyPr wrap="none">
            <a:spAutoFit/>
          </a:bodyPr>
          <a:lstStyle/>
          <a:p>
            <a:r>
              <a:rPr lang="en-GB" sz="1100" dirty="0" smtClean="0"/>
              <a:t>hash</a:t>
            </a:r>
            <a:endParaRPr lang="en-GB" sz="1100" dirty="0"/>
          </a:p>
        </p:txBody>
      </p:sp>
      <p:sp>
        <p:nvSpPr>
          <p:cNvPr id="31" name="TextBox 30"/>
          <p:cNvSpPr txBox="1"/>
          <p:nvPr/>
        </p:nvSpPr>
        <p:spPr>
          <a:xfrm>
            <a:off x="5334108" y="5368604"/>
            <a:ext cx="1322798" cy="261610"/>
          </a:xfrm>
          <a:prstGeom prst="rect">
            <a:avLst/>
          </a:prstGeom>
          <a:noFill/>
        </p:spPr>
        <p:txBody>
          <a:bodyPr wrap="none" rtlCol="0">
            <a:spAutoFit/>
          </a:bodyPr>
          <a:lstStyle/>
          <a:p>
            <a:r>
              <a:rPr lang="en-GB" sz="1100" dirty="0" smtClean="0"/>
              <a:t>Domain Controller</a:t>
            </a:r>
            <a:endParaRPr lang="en-GB" sz="1100" dirty="0"/>
          </a:p>
        </p:txBody>
      </p:sp>
      <p:sp>
        <p:nvSpPr>
          <p:cNvPr id="33" name="TextBox 32"/>
          <p:cNvSpPr txBox="1"/>
          <p:nvPr/>
        </p:nvSpPr>
        <p:spPr>
          <a:xfrm>
            <a:off x="5290682" y="3625288"/>
            <a:ext cx="920445" cy="261610"/>
          </a:xfrm>
          <a:prstGeom prst="rect">
            <a:avLst/>
          </a:prstGeom>
          <a:noFill/>
        </p:spPr>
        <p:txBody>
          <a:bodyPr wrap="none" rtlCol="0">
            <a:spAutoFit/>
          </a:bodyPr>
          <a:lstStyle/>
          <a:p>
            <a:r>
              <a:rPr lang="en-GB" sz="1100" dirty="0" smtClean="0"/>
              <a:t>SQL Server</a:t>
            </a:r>
            <a:endParaRPr lang="en-GB" sz="1100" dirty="0"/>
          </a:p>
        </p:txBody>
      </p:sp>
      <p:cxnSp>
        <p:nvCxnSpPr>
          <p:cNvPr id="32" name="Straight Arrow Connector 31"/>
          <p:cNvCxnSpPr/>
          <p:nvPr/>
        </p:nvCxnSpPr>
        <p:spPr>
          <a:xfrm>
            <a:off x="2753069" y="3853598"/>
            <a:ext cx="1381715" cy="11303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753069" y="3853598"/>
            <a:ext cx="1381715" cy="1130384"/>
          </a:xfrm>
          <a:prstGeom prst="line">
            <a:avLst/>
          </a:prstGeom>
          <a:ln w="1905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878845" y="4392814"/>
            <a:ext cx="765679" cy="430887"/>
          </a:xfrm>
          <a:prstGeom prst="rect">
            <a:avLst/>
          </a:prstGeom>
        </p:spPr>
        <p:txBody>
          <a:bodyPr wrap="square">
            <a:spAutoFit/>
          </a:bodyPr>
          <a:lstStyle/>
          <a:p>
            <a:r>
              <a:rPr lang="en-GB" sz="1100" dirty="0" smtClean="0"/>
              <a:t>“user1”</a:t>
            </a:r>
          </a:p>
          <a:p>
            <a:r>
              <a:rPr lang="en-GB" sz="1100" dirty="0" smtClean="0"/>
              <a:t>hash</a:t>
            </a:r>
            <a:endParaRPr lang="en-GB" sz="1100" dirty="0"/>
          </a:p>
        </p:txBody>
      </p:sp>
      <p:sp>
        <p:nvSpPr>
          <p:cNvPr id="38" name="Rectangle 37"/>
          <p:cNvSpPr/>
          <p:nvPr/>
        </p:nvSpPr>
        <p:spPr>
          <a:xfrm>
            <a:off x="2649273" y="4373058"/>
            <a:ext cx="810332" cy="430887"/>
          </a:xfrm>
          <a:prstGeom prst="rect">
            <a:avLst/>
          </a:prstGeom>
          <a:solidFill>
            <a:schemeClr val="bg1"/>
          </a:solidFill>
        </p:spPr>
        <p:txBody>
          <a:bodyPr wrap="square">
            <a:spAutoFit/>
          </a:bodyPr>
          <a:lstStyle/>
          <a:p>
            <a:endParaRPr lang="en-GB" sz="1100" dirty="0" smtClean="0"/>
          </a:p>
          <a:p>
            <a:endParaRPr lang="en-GB" sz="1100" dirty="0"/>
          </a:p>
        </p:txBody>
      </p:sp>
    </p:spTree>
    <p:extLst>
      <p:ext uri="{BB962C8B-B14F-4D97-AF65-F5344CB8AC3E}">
        <p14:creationId xmlns:p14="http://schemas.microsoft.com/office/powerpoint/2010/main" val="331880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p:bldP spid="40" grpId="0"/>
      <p:bldP spid="41" grpId="0"/>
      <p:bldP spid="43" grpId="0"/>
      <p:bldP spid="44" grpId="0"/>
      <p:bldP spid="45" grpId="0"/>
      <p:bldP spid="46" grpId="0"/>
      <p:bldP spid="2057" grpId="0"/>
      <p:bldP spid="51" grpId="0"/>
      <p:bldP spid="34" grpId="0"/>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NTLM</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8</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41" y="4614031"/>
            <a:ext cx="847382" cy="1220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422" y="2665291"/>
            <a:ext cx="1090704" cy="1090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6015" y="2652249"/>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43" y="2870405"/>
            <a:ext cx="5715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Arrow Connector 12"/>
          <p:cNvCxnSpPr/>
          <p:nvPr/>
        </p:nvCxnSpPr>
        <p:spPr>
          <a:xfrm>
            <a:off x="3252285" y="3210643"/>
            <a:ext cx="11133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562738" y="2949996"/>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5562738" y="3257661"/>
            <a:ext cx="847382"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5562738" y="3565328"/>
            <a:ext cx="8473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22" name="Object 21"/>
          <p:cNvGraphicFramePr>
            <a:graphicFrameLocks noChangeAspect="1"/>
          </p:cNvGraphicFramePr>
          <p:nvPr>
            <p:extLst>
              <p:ext uri="{D42A27DB-BD31-4B8C-83A1-F6EECF244321}">
                <p14:modId xmlns:p14="http://schemas.microsoft.com/office/powerpoint/2010/main" val="1500874237"/>
              </p:ext>
            </p:extLst>
          </p:nvPr>
        </p:nvGraphicFramePr>
        <p:xfrm>
          <a:off x="2048422" y="3805484"/>
          <a:ext cx="387350" cy="234950"/>
        </p:xfrm>
        <a:graphic>
          <a:graphicData uri="http://schemas.openxmlformats.org/presentationml/2006/ole">
            <mc:AlternateContent xmlns:mc="http://schemas.openxmlformats.org/markup-compatibility/2006">
              <mc:Choice xmlns:v="urn:schemas-microsoft-com:vml" Requires="v">
                <p:oleObj spid="_x0000_s5124" name="Visio" r:id="rId8" imgW="386830" imgH="234360" progId="Visio.Drawing.11">
                  <p:link updateAutomatic="1"/>
                </p:oleObj>
              </mc:Choice>
              <mc:Fallback>
                <p:oleObj name="Visio" r:id="rId8" imgW="386830" imgH="234360" progId="Visio.Drawing.11">
                  <p:link updateAutomatic="1"/>
                  <p:pic>
                    <p:nvPicPr>
                      <p:cNvPr id="0" name=""/>
                      <p:cNvPicPr/>
                      <p:nvPr/>
                    </p:nvPicPr>
                    <p:blipFill>
                      <a:blip r:embed="rId9"/>
                      <a:stretch>
                        <a:fillRect/>
                      </a:stretch>
                    </p:blipFill>
                    <p:spPr>
                      <a:xfrm>
                        <a:off x="2048422" y="3805484"/>
                        <a:ext cx="387350" cy="234950"/>
                      </a:xfrm>
                      <a:prstGeom prst="rect">
                        <a:avLst/>
                      </a:prstGeom>
                    </p:spPr>
                  </p:pic>
                </p:oleObj>
              </mc:Fallback>
            </mc:AlternateContent>
          </a:graphicData>
        </a:graphic>
      </p:graphicFrame>
      <p:sp>
        <p:nvSpPr>
          <p:cNvPr id="23" name="Rectangle 22"/>
          <p:cNvSpPr/>
          <p:nvPr/>
        </p:nvSpPr>
        <p:spPr>
          <a:xfrm>
            <a:off x="3492209" y="2899770"/>
            <a:ext cx="747320" cy="261610"/>
          </a:xfrm>
          <a:prstGeom prst="rect">
            <a:avLst/>
          </a:prstGeom>
        </p:spPr>
        <p:txBody>
          <a:bodyPr wrap="none">
            <a:spAutoFit/>
          </a:bodyPr>
          <a:lstStyle/>
          <a:p>
            <a:r>
              <a:rPr lang="en-GB" sz="1100" dirty="0" smtClean="0"/>
              <a:t>1 “user1”</a:t>
            </a:r>
            <a:endParaRPr lang="en-GB" sz="1100" dirty="0"/>
          </a:p>
        </p:txBody>
      </p:sp>
      <p:sp>
        <p:nvSpPr>
          <p:cNvPr id="25" name="Rectangle 24"/>
          <p:cNvSpPr/>
          <p:nvPr/>
        </p:nvSpPr>
        <p:spPr>
          <a:xfrm>
            <a:off x="5666364" y="2998589"/>
            <a:ext cx="907621" cy="261610"/>
          </a:xfrm>
          <a:prstGeom prst="rect">
            <a:avLst/>
          </a:prstGeom>
        </p:spPr>
        <p:txBody>
          <a:bodyPr wrap="none">
            <a:spAutoFit/>
          </a:bodyPr>
          <a:lstStyle/>
          <a:p>
            <a:r>
              <a:rPr lang="en-GB" sz="1100" dirty="0" smtClean="0"/>
              <a:t>3 challenge</a:t>
            </a:r>
            <a:endParaRPr lang="en-GB" sz="1100" dirty="0"/>
          </a:p>
        </p:txBody>
      </p:sp>
      <p:sp>
        <p:nvSpPr>
          <p:cNvPr id="26" name="Rectangle 25"/>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27" name="Rectangle 26"/>
          <p:cNvSpPr/>
          <p:nvPr/>
        </p:nvSpPr>
        <p:spPr>
          <a:xfrm>
            <a:off x="5678754" y="2693461"/>
            <a:ext cx="747320" cy="261610"/>
          </a:xfrm>
          <a:prstGeom prst="rect">
            <a:avLst/>
          </a:prstGeom>
        </p:spPr>
        <p:txBody>
          <a:bodyPr wrap="none">
            <a:spAutoFit/>
          </a:bodyPr>
          <a:lstStyle/>
          <a:p>
            <a:r>
              <a:rPr lang="en-GB" sz="1100" dirty="0" smtClean="0"/>
              <a:t>2 “user1”</a:t>
            </a:r>
            <a:endParaRPr lang="en-GB" sz="1100" dirty="0"/>
          </a:p>
        </p:txBody>
      </p:sp>
      <p:sp>
        <p:nvSpPr>
          <p:cNvPr id="31" name="Rectangle 30"/>
          <p:cNvSpPr/>
          <p:nvPr/>
        </p:nvSpPr>
        <p:spPr>
          <a:xfrm>
            <a:off x="1954775" y="3363678"/>
            <a:ext cx="263214" cy="261610"/>
          </a:xfrm>
          <a:prstGeom prst="rect">
            <a:avLst/>
          </a:prstGeom>
        </p:spPr>
        <p:txBody>
          <a:bodyPr wrap="none">
            <a:spAutoFit/>
          </a:bodyPr>
          <a:lstStyle/>
          <a:p>
            <a:r>
              <a:rPr lang="en-GB" sz="1100" dirty="0" smtClean="0"/>
              <a:t>1</a:t>
            </a:r>
            <a:endParaRPr lang="en-GB" sz="1100" dirty="0"/>
          </a:p>
        </p:txBody>
      </p:sp>
      <p:sp>
        <p:nvSpPr>
          <p:cNvPr id="35" name="Rectangle 34"/>
          <p:cNvSpPr/>
          <p:nvPr/>
        </p:nvSpPr>
        <p:spPr>
          <a:xfrm>
            <a:off x="5688922" y="3236846"/>
            <a:ext cx="375785" cy="584775"/>
          </a:xfrm>
          <a:prstGeom prst="rect">
            <a:avLst/>
          </a:prstGeom>
        </p:spPr>
        <p:txBody>
          <a:bodyPr wrap="square">
            <a:spAutoFit/>
          </a:bodyPr>
          <a:lstStyle/>
          <a:p>
            <a:r>
              <a:rPr lang="en-GB" sz="3200" b="1" dirty="0">
                <a:solidFill>
                  <a:srgbClr val="FF0000"/>
                </a:solidFill>
              </a:rPr>
              <a:t>X</a:t>
            </a:r>
            <a:endParaRPr lang="en-GB" sz="3200" dirty="0">
              <a:solidFill>
                <a:srgbClr val="FF0000"/>
              </a:solidFill>
            </a:endParaRPr>
          </a:p>
        </p:txBody>
      </p:sp>
      <p:sp>
        <p:nvSpPr>
          <p:cNvPr id="38" name="Content Placeholder 2"/>
          <p:cNvSpPr>
            <a:spLocks noGrp="1"/>
          </p:cNvSpPr>
          <p:nvPr>
            <p:ph idx="1"/>
          </p:nvPr>
        </p:nvSpPr>
        <p:spPr>
          <a:xfrm>
            <a:off x="457200" y="1600200"/>
            <a:ext cx="8229600" cy="664029"/>
          </a:xfrm>
        </p:spPr>
        <p:txBody>
          <a:bodyPr/>
          <a:lstStyle/>
          <a:p>
            <a:r>
              <a:rPr lang="en-GB" dirty="0" smtClean="0"/>
              <a:t>Why It Fails</a:t>
            </a:r>
            <a:endParaRPr lang="en-GB" dirty="0"/>
          </a:p>
        </p:txBody>
      </p:sp>
      <p:sp>
        <p:nvSpPr>
          <p:cNvPr id="39" name="Rectangle 38"/>
          <p:cNvSpPr/>
          <p:nvPr/>
        </p:nvSpPr>
        <p:spPr>
          <a:xfrm>
            <a:off x="7655441" y="5087555"/>
            <a:ext cx="648586" cy="369332"/>
          </a:xfrm>
          <a:prstGeom prst="rect">
            <a:avLst/>
          </a:prstGeom>
        </p:spPr>
        <p:txBody>
          <a:bodyPr wrap="square">
            <a:spAutoFit/>
          </a:bodyPr>
          <a:lstStyle/>
          <a:p>
            <a:r>
              <a:rPr lang="en-US" dirty="0" smtClean="0">
                <a:solidFill>
                  <a:schemeClr val="bg1"/>
                </a:solidFill>
              </a:rPr>
              <a:t>.</a:t>
            </a:r>
            <a:endParaRPr lang="en-US" dirty="0">
              <a:solidFill>
                <a:schemeClr val="bg1"/>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4180" y="2652249"/>
            <a:ext cx="767008" cy="1051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6920965" y="3821621"/>
            <a:ext cx="1037463" cy="261610"/>
          </a:xfrm>
          <a:prstGeom prst="rect">
            <a:avLst/>
          </a:prstGeom>
          <a:noFill/>
        </p:spPr>
        <p:txBody>
          <a:bodyPr wrap="none" rtlCol="0">
            <a:spAutoFit/>
          </a:bodyPr>
          <a:lstStyle/>
          <a:p>
            <a:r>
              <a:rPr lang="en-GB" sz="1100" dirty="0" smtClean="0"/>
              <a:t>SQL Server 2</a:t>
            </a:r>
            <a:endParaRPr lang="en-GB" sz="1100" dirty="0"/>
          </a:p>
        </p:txBody>
      </p:sp>
      <p:sp>
        <p:nvSpPr>
          <p:cNvPr id="30" name="TextBox 29"/>
          <p:cNvSpPr txBox="1"/>
          <p:nvPr/>
        </p:nvSpPr>
        <p:spPr>
          <a:xfrm>
            <a:off x="4625260" y="3821621"/>
            <a:ext cx="920445" cy="261610"/>
          </a:xfrm>
          <a:prstGeom prst="rect">
            <a:avLst/>
          </a:prstGeom>
          <a:noFill/>
        </p:spPr>
        <p:txBody>
          <a:bodyPr wrap="none" rtlCol="0">
            <a:spAutoFit/>
          </a:bodyPr>
          <a:lstStyle/>
          <a:p>
            <a:r>
              <a:rPr lang="en-GB" sz="1100" dirty="0" smtClean="0"/>
              <a:t>SQL Server</a:t>
            </a:r>
            <a:endParaRPr lang="en-GB" sz="1100" dirty="0"/>
          </a:p>
        </p:txBody>
      </p:sp>
      <p:sp>
        <p:nvSpPr>
          <p:cNvPr id="32" name="TextBox 31"/>
          <p:cNvSpPr txBox="1"/>
          <p:nvPr/>
        </p:nvSpPr>
        <p:spPr>
          <a:xfrm>
            <a:off x="5334108" y="5368604"/>
            <a:ext cx="1322798" cy="261610"/>
          </a:xfrm>
          <a:prstGeom prst="rect">
            <a:avLst/>
          </a:prstGeom>
          <a:noFill/>
        </p:spPr>
        <p:txBody>
          <a:bodyPr wrap="none" rtlCol="0">
            <a:spAutoFit/>
          </a:bodyPr>
          <a:lstStyle/>
          <a:p>
            <a:r>
              <a:rPr lang="en-GB" sz="1100" dirty="0" smtClean="0"/>
              <a:t>Domain Controller</a:t>
            </a:r>
            <a:endParaRPr lang="en-GB" sz="1100" dirty="0"/>
          </a:p>
        </p:txBody>
      </p:sp>
    </p:spTree>
    <p:extLst>
      <p:ext uri="{BB962C8B-B14F-4D97-AF65-F5344CB8AC3E}">
        <p14:creationId xmlns:p14="http://schemas.microsoft.com/office/powerpoint/2010/main" val="165757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35"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a:t>
            </a:r>
            <a:r>
              <a:rPr lang="en-GB" dirty="0" smtClean="0"/>
              <a:t>Kerberos?</a:t>
            </a:r>
            <a:endParaRPr lang="en-GB" dirty="0"/>
          </a:p>
        </p:txBody>
      </p:sp>
      <p:sp>
        <p:nvSpPr>
          <p:cNvPr id="4" name="Slide Number Placeholder 3"/>
          <p:cNvSpPr>
            <a:spLocks noGrp="1"/>
          </p:cNvSpPr>
          <p:nvPr>
            <p:ph type="sldNum" sz="quarter" idx="4"/>
          </p:nvPr>
        </p:nvSpPr>
        <p:spPr/>
        <p:txBody>
          <a:bodyPr/>
          <a:lstStyle/>
          <a:p>
            <a:fld id="{87FD5303-69AD-2E4D-B18B-E5EED0F0A60B}" type="slidenum">
              <a:rPr lang="en-US" smtClean="0"/>
              <a:pPr/>
              <a:t>9</a:t>
            </a:fld>
            <a:r>
              <a:rPr lang="en-US" smtClean="0"/>
              <a:t>  |  </a:t>
            </a:r>
            <a:endParaRPr lang="en-US" dirty="0"/>
          </a:p>
        </p:txBody>
      </p:sp>
      <p:sp>
        <p:nvSpPr>
          <p:cNvPr id="5" name="Date Placeholder 4"/>
          <p:cNvSpPr>
            <a:spLocks noGrp="1"/>
          </p:cNvSpPr>
          <p:nvPr>
            <p:ph type="dt" sz="half" idx="2"/>
          </p:nvPr>
        </p:nvSpPr>
        <p:spPr/>
        <p:txBody>
          <a:bodyPr/>
          <a:lstStyle/>
          <a:p>
            <a:r>
              <a:rPr lang="en-US" dirty="0" smtClean="0"/>
              <a:t>05/09/2015 </a:t>
            </a:r>
            <a:endParaRPr lang="en-US" dirty="0"/>
          </a:p>
        </p:txBody>
      </p:sp>
      <p:sp>
        <p:nvSpPr>
          <p:cNvPr id="6" name="Footer Placeholder 5"/>
          <p:cNvSpPr>
            <a:spLocks noGrp="1"/>
          </p:cNvSpPr>
          <p:nvPr>
            <p:ph type="ftr" sz="quarter" idx="3"/>
          </p:nvPr>
        </p:nvSpPr>
        <p:spPr/>
        <p:txBody>
          <a:bodyPr/>
          <a:lstStyle/>
          <a:p>
            <a:r>
              <a:rPr lang="en-US" smtClean="0"/>
              <a:t>David Postlethwaite</a:t>
            </a:r>
            <a:endParaRPr lang="en-US" dirty="0"/>
          </a:p>
        </p:txBody>
      </p:sp>
      <p:pic>
        <p:nvPicPr>
          <p:cNvPr id="7" name="Content Placeholder 6" descr="JPEG of Kerberos"/>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320006"/>
            <a:ext cx="1619250" cy="1695450"/>
          </a:xfrm>
          <a:prstGeom prst="rect">
            <a:avLst/>
          </a:prstGeom>
          <a:noFill/>
          <a:ln>
            <a:noFill/>
          </a:ln>
        </p:spPr>
      </p:pic>
      <p:sp>
        <p:nvSpPr>
          <p:cNvPr id="8" name="Rectangle 7"/>
          <p:cNvSpPr/>
          <p:nvPr/>
        </p:nvSpPr>
        <p:spPr>
          <a:xfrm>
            <a:off x="457200" y="2830790"/>
            <a:ext cx="1786066" cy="369332"/>
          </a:xfrm>
          <a:prstGeom prst="rect">
            <a:avLst/>
          </a:prstGeom>
        </p:spPr>
        <p:txBody>
          <a:bodyPr wrap="none">
            <a:spAutoFit/>
          </a:bodyPr>
          <a:lstStyle/>
          <a:p>
            <a:r>
              <a:rPr lang="en-GB" sz="1000" dirty="0">
                <a:solidFill>
                  <a:schemeClr val="tx2"/>
                </a:solidFill>
              </a:rPr>
              <a:t>http://web.mit.edu/kerberos</a:t>
            </a:r>
            <a:r>
              <a:rPr lang="en-GB" dirty="0">
                <a:solidFill>
                  <a:schemeClr val="tx2"/>
                </a:solidFill>
              </a:rPr>
              <a:t>/</a:t>
            </a:r>
          </a:p>
        </p:txBody>
      </p:sp>
      <p:sp>
        <p:nvSpPr>
          <p:cNvPr id="10" name="Rectangle 9"/>
          <p:cNvSpPr/>
          <p:nvPr/>
        </p:nvSpPr>
        <p:spPr>
          <a:xfrm>
            <a:off x="706329" y="3569888"/>
            <a:ext cx="7705890" cy="923330"/>
          </a:xfrm>
          <a:prstGeom prst="rect">
            <a:avLst/>
          </a:prstGeom>
        </p:spPr>
        <p:txBody>
          <a:bodyPr wrap="square">
            <a:spAutoFit/>
          </a:bodyPr>
          <a:lstStyle/>
          <a:p>
            <a:r>
              <a:rPr lang="en-GB" dirty="0">
                <a:solidFill>
                  <a:schemeClr val="tx2"/>
                </a:solidFill>
              </a:rPr>
              <a:t>Created by </a:t>
            </a:r>
            <a:r>
              <a:rPr lang="en-US" dirty="0">
                <a:solidFill>
                  <a:schemeClr val="tx2"/>
                </a:solidFill>
              </a:rPr>
              <a:t>Massachusetts Institute of </a:t>
            </a:r>
            <a:r>
              <a:rPr lang="en-US" dirty="0" smtClean="0">
                <a:solidFill>
                  <a:schemeClr val="tx2"/>
                </a:solidFill>
              </a:rPr>
              <a:t>Technology, USA </a:t>
            </a:r>
            <a:endParaRPr lang="en-US" dirty="0">
              <a:solidFill>
                <a:schemeClr val="tx2"/>
              </a:solidFill>
            </a:endParaRPr>
          </a:p>
          <a:p>
            <a:r>
              <a:rPr lang="en-GB" dirty="0" smtClean="0">
                <a:solidFill>
                  <a:schemeClr val="tx2"/>
                </a:solidFill>
              </a:rPr>
              <a:t>Name </a:t>
            </a:r>
            <a:r>
              <a:rPr lang="en-GB" dirty="0">
                <a:solidFill>
                  <a:schemeClr val="tx2"/>
                </a:solidFill>
              </a:rPr>
              <a:t>is based on the three- headed dog figure from Greek mythology known as </a:t>
            </a:r>
            <a:r>
              <a:rPr lang="en-GB" dirty="0" smtClean="0">
                <a:solidFill>
                  <a:schemeClr val="tx2"/>
                </a:solidFill>
              </a:rPr>
              <a:t>Cerberus. </a:t>
            </a:r>
          </a:p>
        </p:txBody>
      </p:sp>
      <p:sp>
        <p:nvSpPr>
          <p:cNvPr id="3" name="AutoShape 2" descr="data:image/jpeg;base64,/9j/4AAQSkZJRgABAQAAAQABAAD/2wCEAAkGBxQSEhUSExQWFhQXGBQaFxcVFxcXFxgaFxYXFxUaGBQaHCggGBolHBUUITEhJSkrLi4uFx8zODMsNygtLisBCgoKDg0OFhAQGCwcHBwsLCwsLCwsLCwsLCwsLCwsLCwsNywsLCwrLCwsLCssKywsNyw3LDcsNywrLDcrKyw3N//AABEIALEBGwMBIgACEQEDEQH/xAAcAAABBQEBAQAAAAAAAAAAAAAFAAIDBAYHAQj/xABEEAABAwIEAwYDBgQCCAcAAAABAAIRAyEEBRIxQVFhBhMicYGRMqGxBxRCUsHRI2Jz8HLhFTM1Q5KiwvEWJDRTY4Kz/8QAGAEBAQEBAQAAAAAAAAAAAAAAAQIAAwT/xAAfEQEBAQACAwEBAQEAAAAAAAAAARECMRIhQQNRMzL/2gAMAwEAAhEDEQA/AOJErwpFJb4omlWqT+CquXtN10Uz0IaYHVOa+1lDTdwS1rL8k2qyYak8AnG902oAENtWaBttufZWe8ItuOsKvhNhxlTMiYn5Kfqtq1SxBt/ceSK4Wm4wQAAhVGkPdHMA3mo5GURwlMiEbwOI0oL30KQ1pUyNbrUNx/VPp4ybclnaWJDQS4wBuTsgWadtI8GHF9jUI2/wt4rrHPHRcXnjKDCajw1vWxPkOKxGafaS5xjDMFp8dTc+TVm8NlNbFONSq8xNnP484HBa3KcmoUSBAceBdFimnIz2IpZhjtL3Go9rjAklrR6ckbwH2dusa9SB+Vn7rUPzikxl3tEGYn9EGxn2jUQ4NbTcQNyLLS63Qjg+zWHpfDSBPN1yjeHwoDYaA2N9NrK12UzfL8ZGmoe8/I8wfTmtRUxeGoy0ups8yFWI26zWW0KmuacxaZE281pW0n95MGOZ+iGM7UYdjj/EkHYNbZT/APjCjFmuKJjWUTdhjr1CR04L3EUXACOcuP7IcO1dMx4HSfJSHtRR2Id7D907E3VwMLRAnndPoMMAFRMz6gY8YE/msrlHEMf8Lmu8iCn0FXF4Cm8Q6m13mAgOP7IUHzpaGeX7LXQmkKfGfw+VjkuadjnNNoI4W/RZjE4B9N2zmOHG4XcsZhtVgL/oFmM0oAugt91F450uct7YPD5/Wp2qDW0dYd7ovgs5p1T4XaT+Vx/VLMezoN2WJ4TIWXxuVPYSCIIUzVWN6Xk7n+/NTNcsFluaVaB4ubyPJaJufUyJgjpv5rrxsrj+mxwFwTVK9RFV8XhBJwSlIlYHscpWt9VXCtYUBxDeZAnzQ0pwqBOAH6rc5h2Lo4OmPvDnVKrxLQHd2Gt5uETPRZ9mXYYCXPqAebZPkIQuXVGnsBsrlIxaPdS0a2EA0kVD/PNx6CymwmOwrCbVKgP5jpj2U2KhrCG/RWf9IgWHBDcxzKjP8Om4A8Nc/ohjcdeA0fqfVbNOtdRxmrgjGV4fvNRLgGtjUYkidrcVhnY/S0ll+nJbXIMye7L2tdu8vaDF4n5qbMaewDPKHe1e7755ZeBpDR6iVRdiqOGPhHeVAdybCOSl7Su0CAL8/MXhBMqw3ePgiRuVfDoX0L0+1Vc2sG3mB+qrVO0FZ2zjHBVsdUDS5sWBgKjRKQtVcU5xknfdQscZupA1eQspKzFupuDmuNjYgwQVr8izUVgdRmpa15f1HksU1mpWsoc5tQFrtJbBHXoizYOnRm1i3cQZRTL8WXAtgql2dzNtd77XYSNJFyCLEczv7rRilAIEBcLvH06dk0u0wBEX6+S87+PiBXrKpJkh0DjFvdTve0xHzWloyKVfHOcb7cBFlQfi3NcfrMInVpeftZDq1MTwk8FrTIv4TtPXp7VHbje4PS60uW9ugYFVkdWn/pKxrKDXEjaxtzKoYrCFh3HujyvwXjxrtGBzOlWEseD02PsoMwykPlzd+S5BgcaWGSSDz/zW0yLtc7Z3jbxncevFduPPe3Ll+ee4v1qAbwgzsVWr4NrviAgieq0rK1LEixGr/mHoqWNwAA1flmRz6q453WJzXs07SX0x5t4+izRokW0ldOc8gx6iOqQy9rrkNv5K5wlcv05WR8rvKhhTPb1uo3hHx3qNJeJLM9V3KaeqtTH8zT/fsqbQth9nWQmvVe/SS2mJtO6L007XO0uYOedb5JPwh0m3BYmpUL3TuVru1JJc6QbdCJvwWdyjDanqeK7ZvpBiW6QBxN07DNEKXGAOeeQsLbqMUzukx5VUYpkGVMSEy5ss1htOqWO1DYxI4FdKyugW4YO2EeAHhN7LndHDl0t4yAPNd3rdl6dHDUW1nkO0Dwg7WFyo/TpuPquK51vEzc7meCL9nsMG0S4i5Cm7U5I0VC6mdTSfYi3zRajhA3DQCNvL5p6jbrAY9up55SmMwrt4MeSMDC06ZPeOnYmL3PNeOqtaCWGQZ4bcuKxwLY1euE8UqtW5lRzyTDXpEei9a6CHJjZJUlM7i6QMZLmAoYinWM3s4yR/c7eq6XhO1uHeDrfpI4COHJ3FcmGI0d26AdD2Og3BggwehUubYrvqz36G0w55OloIDb7AG6i8dZ02r2voQdGp3+KAs7ie2T3/AAaWR6oFl+hlMveJIsG8zz8lcwQFSHVKbdIm3wjptco8ZGSu7TViZNUnpspaee1XuGgucfKfmlj24OxFMB0DYu0k+6fgKzaoAZSDCJbqZbfY3O62Q76GadXFNaKhYCL8L29VewuZNe3+NTLDblpvO3LZD62TmmzXWxLzAswHntMILjKwBMPIAaZAcSD7psmJl9tc/DUiBa3C6npUm0x/DF5vdc+Z2kNMQ0OJ46jLT5CFDR7TV5lrgBO0fVROC706/QLw7W0wABJ4onl/aian3fEWefgqDZ7SNjGxWD7OdpKlVkOgHiYs7kp8ZWbUO5DmkaXi4F+IXVwsdGdT0ugeYHArz7x0+SoZVXLmNlwgAGfPiEXbiLbA9ea6cXHnn18l1BdMKsVWWlVy1DvYY4JsKQJjgsHrV3X7PsP90yttVhGvEOLnHi0NsGyuEtXR+xeY1WYJxLe9phzwW6iHNYQJcy9nB11NLQdpcTTNGHtY5r9WlzSJkXknnusT2dw9JrK0vBeB4SbAdZ81RxNZ9Oj3TnE6jqh24A+hKEszB4JiBIg2WkbMWcUwUgZu8/Lqq1bEA7WtfioapLzcyeN03DVQ03aHeYngR+q2NtOp1bp5dBUJba3uvWHgky1pexndOxuGFU6Wd40uMxtcT6gLpv2idpWU3gz3tN8gkXgTcCOS4ixxaePmOBFx8wuhY/IKmIbTxdTVTpmnqe2wFgPgHN5U0sznWJYahNOQx0Hc25qKnnH8DuySYdtzHmheOrFzyPQDkoqzwLD181QtTY7ElxJFgeAMwq1N0G835bp9Ap/dyeSwymagRAEniSnU7KZ7ANlG4IVElNkrxwvcXSpOhSVwDBWVj2kT3lMDcOBEiR4b3HKytY3HGo99V+k1Hknw/CN+HAKi0kS8OjTb/ETuAea8ozEm8LVM7HMpLAC6oZA+FvXr0VTNs0LzIttAGypVaxIVehRL3hu5KJDas4cvd8RMDqr9HOntMNs22ysYrLzTY0H4jYAb+q9y/Jju4X+SLTOL3EZxVqEkE34b/wB8FXDybukbbovQy5sEuI9Aq+LwMDU2I8v3UeS/APrUdQnl5W9VUpt0lW6bokRvvwHsE52g2uBt1PXyVgYbjn0dNUEd0YaWnn/L7hGu9J8TYgwVhMzNQ6R+Fm3rxRnIMzdBaOY35FFmxLonZTtKaVQUXQ5rraTwP8p4SPotv3dI3ZUIadhO3Me64XRxDg/X+JpB9iup0XhzQ4bEA+4krr+duZXl/bjjgFUKCp81eqN6Ku6mb81Mr0copvC8cFNU2vZRFKTWj2XVezuY0sLknekg1HVaga2N4j5LltJoJAOy6jnuBpYfLcAazHPpGnUJDYaS9xEEnyWs1NuOZ43GuqvL3mXEyqxer+b4doe40g7u4a5s7gOFpPuh0Ja3U1N8KQDjaFHRwznAkDbdOpscLQboOvWuXsgGfko6oLfVQrYZyxfpva8hsxJG+2/FdG+1XOiW0aTC2GMZpNMjSRpuTG94hcpR7snmlGhWBxNI1aJEObNx1atibyBNZBnimEolntNgrPFMRTmWf4TcIakezmuhWKdQ9VHhg2YcHGdtMC/WeC9e2Le88+Q5oVNSF0heiooV7q4LYrU6cSbAX5KOm2VaospBlQvDjUgd2GkQ0zcv4jyWOo6tOPBqMCC4Hg7io3VYEcOC9pPsf7lPo0w43ZMcre5Qx2Apd46J91p+xeCa6qSYkCwWZDNGx9JlXcszerRLnDSJBF9x5LM0mJaH1nnYNkDlbkVNgcwpRoc6AD7+d1mq2f1H0u7IZabxB9eaB63cVF4avydDx+Ka1wcy7fMT16KpUxUggDw8enmFn8JgXvEl/gBaD4m7uEiGm5Ft1Jm+Cfh3MGvWHgEcx0hHjJ6X5VPXY3VyHkq+JZw9j0TnukDnCYS7b9E4mpGfCGm949E/KcOA5zhOnkrIw7e61zBBvI6KngnnSYvceaUrGHf4r8Z+ZW5yvtRXp0mMDKZAEAlt9zvdc9w8mp67eq1DXRYNstuVz5zWVe0eypvaeIV6vTIbq4E7/VVS6T/d1pV77Va1OeCoubdFiJPxNB5EqnXbeyqUVFg8S6k4PbGobSAY8gbSuydlcZSx2Wtw2Ic2pUouIc0uEljjqYRf4hcLixT6FUgmCR5EhLnfbT9r8N/5moxjvA0Na20AgDYc4QbCZWST4SfLguqdhs6Lcv1uosq6HVGuLokjSNEmJEyRPRQ5r20axgqtwtFrmmmNINi4t8Qni3RpM84U2q4wByXIhTB1M18BY+seSqYivgmuubi2xPutNhc2FXBVyWOawVWu7wH4XPgmkDvGkD3XNMbT1HS0arnSAJJnlxKON3tdgr2swIGioGEMc06XTIMbiw3n6rPY+iGuttDTe24vbkux5Dk5qZa/C4zSHhxqUju5rXAap6y1cx7Q5E+hJcS8B5aH20kN5dbj3VcaiygBC8hOeVNhMMahgCTawVIkEMYTVDHO37sRAj4bDzshOldnpdnsvqsacS2pSqUjTbUYCWs0+GXCB1ugeeZNlNOm/u6odU01dPjJAeH/AMOR+UtlTqsc5ZRJEgG25iw9USw+XDu3a/C+SGSYnQJeI8iIWyxXanBtw1dlOmya74LALsAw+kFp5d5f1KwLMweC06p0kkTceIAH6JlOJ8Th6YosdcPcCYmQ4SRPNp6KF9ABodO6raiSpTtErMfhqxYQ9pgggt2sRcWTq1YvJJu4kknnN0yhhS68FGMJkBMEkgW5QPPkspXynL3Pa58AU2fE47eXmocXmJEsZZhNrXXS84wFDBYTD0nSaRmo+BJfEH1shna7B5e/CU8XhiQHPc3S4AEFu8xwQNc8ZXhJ1cnqvK9KCdOyhATg1bonchKsyRq902i66ni0c1lz28oVXiAJA6IlSol/ie4l0cdgAqWFlpn5dFfc9shwHpNlH1W/FYvIVvDulwHzN4UVYazqPHnAXtMx/ksV7OWaaQEkzE7RfyVPJX/EPIhXcW8nCOcR+IAFBcuqwTbf90xAjRcRV8j+q29GkS0HwrEYWr/Gb1I+a3FOpA4qb2nmDYDL+8a1jd3R6T0We7YU2UaooUjZo8R4uP6Lf/Zw5oxrKTxqadYB4GRAt7oZ9qnYIYQnEMq6qbtROqSQ6RpbPW8eRRN8t+Kt+OWkpzCZ3TYupKVAkwuqCc1Np7hS1BYblMZ8Q8wkV1r7Kn0q2HrYd9QMqDU5urZzHhodEbua5g91nM27OVWvdTBcWgktkCDsJGqCLAeyzFMVaYFRstudJB2gi/yChzXOK+Iealaq97jxJ5dApk1rsronZ7IKtWk+lWrsoMJYTrvqidmgXPWUSrsy7K2io3VXxR2c6BB4aWD4R1K5Vgs6r0hDKjo5EyPQFRd86oZJJcTuUeKvJu8i7TOdjWVsQ7wOOl35WtdyHHgqubZ5he6rUKrX1XaqrqTrANc4ANNtxbZYt2NdwsFBVqFxJTOMF5JQ0OMTG1yUey7DmhVplsE2cDIjdZlPbUI4n3SJyj6KZ2hwdXDB3dGpXdGukLEv0gapO4t8lzLOS19SoHMY23hBbEdLblAMqz/u9IMgifHJn/stIx7cQQSwOc7aDGr/ADRuH6yWPyfu9qrHc43HoocLlb3Xi3Nb3Mchp0u67gA96YJd4nNdxCnp5V3INSo8mNm2vzK1pkmsA/BabbdSn4DBAmDz4q/nrHzq1SPTflZV8AJdqI/sI+LsjUZfgabYI4Rvt7cUSeXAhwAMEQ0BsX3MHeEDa91pmBtNiE0Ypz3hocZuPDuQRdSzqHbPIm4qjRpmWgMaWkb3bBhYntNlLaWF+6U2H+GC50kElzuI/Za/LM6/gCnVBPdt8EfFp2FuICDdosHixUquqYd+gtEEXFuMyr9OXtx8NcwObFjYyo9KJY/DnvC0gi/Gf1S+5jS6SA8QYvtx2tKdVEuVMpCTUaHngwucwnq1wtI5Jtek0OsC3o7xR+qIZfltQU3kYdz4vqbuzTGu3FsOHuqEy47nlO6FGd3N7en7K9QogieAhVHVgLG/TiPVWsHXGoAmxQqJjR1wPyp9LCEWVulVYSIcFDiMcwnSDBJguEkNE3MKSk7S4hooswrSNXxnkSOE+ULPZQyXhvH9VNnuCex/j82u4OHBVMHU8bSd/qriKvEFlW/AgrZ0MSC0EzMLG1ad/mtBhKksbtsiufPozB5r/o3GMNUHUzu3uAgkA3LTyMcE/wC0ztdRx1TVQdVawBrQxwIa4SXFxHOTYLKdocW7EYqtVJlz6lQ+mowhTxCfCa05ektCkXGBvyRDBsPr+yEtdBn5oxhMeXWJ2B5I5HjQ94JJsjnZHs0/F1fhPdMINR3TlPNQZVlj8TWbRpNl7zA5DqV23GZXTwGCGHo+J3+8I/E78UlHLlkVJK5H24xjQRTpgBotA5DYLHopn1bVVcYG5+SFkp4dDn29aFcrYR1J+l1i0BxnqJT8moS8OcPA1zZ9Sui57Vw2JwramgNe7wudFxwb6L08Pz3jrzc/08bI5zSwGunrabts5sifOOSHkQrLtVNzgDcEiyirPkzxXPkuI0kklJJGcgzQ03Brj4ZGnoeHogyUosVuOq4fHgYijWgmiKjDVbMlpdI1eRndEc8wbi94JlsnSR+UmyyXYzGa9LTeT3buMhwtb1W+pO7/AA4bP8Sk4sPPpPoueXMXM3XOM1oFpLY8/Tb6qDBMLSA4ERwWrzXAgCS2SJ8QMFAKh1OBiT1O6eNmKvpfr0gRIBgqgx4ZUbA23ndEwZYADfklg8AHXJB5nryWraJZFmhOLoufdutrSObXHSR7FEM37a4rDVcWKbm1abKrGgPEhral4B/xD5qhg8q04im4fCHgybzF07PMNSpuqOptLqWJYNfE061IOLpG4klptwRPTXKvYftS/ENOKOEY1tCux7zaS0wSwAi9p48VBlOMpYqnmpFNrWmmX0S5gB0g3g8FJlWHdi8rpsoA6u9f94DeBnwyN406bwhubVnNIwmGbADXCoRyNnauQhTqs9DPY7H0mV+8kEONXU1via1rmUwR5Q1ZDPMvbTfiDTgtDjAEWBmOqM4HH4bBUMbDg4+FlPSJlz6Vz6G6x+SVHVKj5Jhwgna/BXImg1Z177pB/mrzMsqVXeBpN4ny6pmPwBov0P8Aj5Da/VOsrs1c1MD5zzUTApNCSOUKn3jCua8lz6RkT+U8R0B3QJ2H0uB5G/mr2S1e7qidnS0+RH7q/mGD0Q4i0w79Cp32Aes8hGMJim6Gzy6oRjNP4SnUX2CuOf6dPcblLw6q9vhpMJHeOMNcR+U/jJkbIE5sGDbzWiweaOq1e+reJlEF7WfgDvwNDdru+iz9esXuLnGXOJJPmr5I46YrmWt8XoVTC0/YfJXYjEUmx4XP0zPK5HRTZ6W679jPZkUqRxtRvjdLWTFmyZN+aI9vsb3ZI0DUdUGJFxv7re4LDsp0m0hGlrY9AsH2xwzqxfIcTpGmLCL3+i4856Vw7fO+ZUzqM+v6qhCM5nhXse5rxa+1xM80IIXXj0OXYxkmJYKdam+mXuez+GQY0OAJ1ddgPRVG42qxoEnS6CJ4wiFDBnD4mkyoLvbTJ6B4/wAyh+cSHMYfwU2A+ZEn6rp5WRx9VVqVySTzUKtVGRTafzOcR/8AWB+qqqaokkkkMSSSSzNH2GxejENHAkH2K3WIxbsPi6kyKbgHOA2F7O673XLcqqltamR+dnzIldQ7VUHB0OEOa0tH81pv8lNjpxxZzGmC3e/nbzWac2ZaLEXJ6cQFawOb0qwbTMNqNAEEmCBy6qPMGNaZbvxB/u4U30qXfSpTrgAx0gdOau5bQeTDfzDj0m6WEbTgO/NDfWSrdOoaT3Ajwmw6wFWJHsAHOcyT4Wls+tj6IlnPZythpxNNgcx/+sEB8wNOot6ti45KnkeYNIdYX59OqL5R2mcD3IqFt9yNTbcD0TZES2VjquPw9N00qbqDnAhzsNUe0OmN2TwuqmJ7YYelgamGwzS2tUee8qEeI0+Wo3koz2py6pVcQ4NmLaRb5RCxWI7LNp/HWF+JsAf1UY7S7AKkHVPCLM4248fWwHktDlWUOP8AI0XPMxwVsU6NOG03NeQNxttw6q1hiXAEv8hHyWtEgtl+WFrAANAiRPFAu1uVFzO9AuyxHNvPqtDgcQKhOouJbtNhZEqrA9uwgtdIieG88lJtxxrYp3DqinaTLu5qeEeBwlvTmEIV7pT4cwZK2+FpNxGGLhBdGk9HDb3WHbYIjkGbGiSAYDi0kHaQf2stgoa+lDtPmp/uxFpCl7RCKxdpLQ/xAcvLoh5crjl+nRlWk5lBruFZzuPClA283fJDyi+etLXUqA/3dNgI/mf4nfUIVWZpcRMxaU0Q0LW/Z1nZw2Kb4dReWsEc3ENB9ysjKsYDEOp1GVG/ExzXDzaQR9AgvrP/AElUIdQ0DvGMZqc5wDRrJaD/AMpVLG4h9Gn39bS8MY/W0EG0w2P1Xz3mXbfF1C/VVP8AEDQ/yaSWj3JUOK7a4t9HuDUOggAxxgyb9VF4nV/PsU7EDTThwGp1m30EyCeexWayjDh9Zod8IOp3Hwt8R+keqj+9PABDiCJEgwYPCRwRfs/gNWHxmIO1KkGg/wA1UxHsCr4zKOV9NX9peGAxuBqNE942lba4c23/ADLCdo6ofiqzht3j46AOgfILqWIoDE4jK8RILRh3vdy1UmfvHsuP4ipqc535iT7kldebj+fS5mbdLKLf/j1f8biUPRHPxFdzPyBjf+Fon5yhy510hJJJIYkkklmOa6DI3G3pcLqOYZo7EUmYhxnVS+bRB/RcsWgy7Hu+7Gnq+Am38rrn5oquPulTrskzMk2PqimHzVhPd1DGwa47ev7rMVKl1ZwNLvXtpg9XHk0fEfZFmzHT63tDKHBnMSHNIuPQqw/CTq8Rm1ongsSc8qU3n7u9zKY+BsyI4Eg8Turru09d0TomNw0BbBjT4GQyfxchb0VbE9o3YcO8LS47c1lKmJr1QfGT0FlVweCNR4a5x1dT8kdK8U2IzGtWeTqe5x5OctBknZd1YO77WXEQA0zB5klWsrygNae6EOG4PxR58eK1vZ4O2c0iP734ovLR05lUy51CqWzJaYtsYRvJnmrUDY5kecIlmOCb3tV5IF3QPWEPwLmMqBxLmiOAmDwshXwRomTZpsIJHAjcLQYpzmYfWJBqtDeHwg38pQbIcO5xe50gHU1rZ2niRz/yRLMarhijTj+HSptbbYu3MoGs72hwgq4dzvxUyDfkbESsPpW77Wgso2Hhc4bcpkSsO4E3VQvOCgapiLbqNUKtYnEF7W6iSWiATuBwHkqphehyaVXFy/TpcykfecYaj/hmpVcOTWgmPbSEBqOkk8yT7ohllXQ2sZgmkWjn4iAUOckSe3ifT3TE5qCTjK8lJJZnsrqb8o+75AZAD672VDzg/CPQfVYTs3k5xWKo0OD3N1HkwXcfZdE+2HMgyhRwrbSSYFgGts1deMyWuH6X3OMAuwmcPbQxNN0FlHD13NJ3aXjTDTyWJyuh3lakz8z2D3I/zWh7LnRgMyqc2UKYP+NzifohfZcRX1/+2yo/1awx8yFNu4uTsPzCvrqPf+Zzz7uJCrpJKKokkklmJJJJZiVvL3fEObfoqifTMFYxM8KTDVS0Ojd3hnpxVYmSnzwWxUqcvUtCpBvsqUwpNaFeQ1hnmm4P4H5hE8wote+nUY4NP6zZZvD1y4aTfiOit0sWdGniNj+i53i6zl6azFdqmABumoKjdyIF1Ee3tVrdLYDuJIE/90Azp7H02VQfH8LuvEH6qllWFNesxg43PkN0zjibybilijUDZMkiXE9bqTLABWaT8OrSR0KgaNBcY8IFgVVyuq59ZouAXjZT9N6bFtVlDXWddrAXmNwBMW9kMy7MdbXOcdReSS7zQ7tZmBpUHtqDx1amkDYhlO7j5TpHug/ZvNmDwSRya48/ylNiZY2WLwzarNJgiwM8QubY2kab3sNi0kR9F0I1g1uuo4NpxJEifDwA6rC9pntqOFdttUh3mPhPsmdmhJqXXjnKGpUunMeqTqVpToUbU9Vxc/06Dhx/vmmFJJZniS9SSzxehJJYNx9lf+0af9J30Cf9r/8A6xn9MfUpJLtf+HC/6QPyX/ZON/q4b/qQ3s7vX/oVvo1JJcv46f0GKakkhUeheJJLF6kkksxJL1JZjwvCkksY8cvQkkgreW/GfIqZnFJJTV8XmJ+FFux3+vP9Op9EklhWpzb4fQfoh+S/E3+qxJJc/rpOlX7Sv9ZQ/p1f/wBnLHs/D5j6pJLo5fRjF/h80sz/ANT6j6pJKZ2u9A5XuH4r1JWiJ2b+6ekkq4o/Tp//2Q==">
            <a:hlinkClick r:id="rId4"/>
          </p:cNvPr>
          <p:cNvSpPr>
            <a:spLocks noChangeAspect="1" noChangeArrowheads="1"/>
          </p:cNvSpPr>
          <p:nvPr/>
        </p:nvSpPr>
        <p:spPr bwMode="auto">
          <a:xfrm>
            <a:off x="101600" y="-1012825"/>
            <a:ext cx="3371850" cy="2114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4" descr="data:image/jpeg;base64,/9j/4AAQSkZJRgABAQAAAQABAAD/2wCEAAkGBxQSEhUSExQWFhQXGBQaFxcVFxcXFxgaFxYXFxUaGBQaHCggGBolHBUUITEhJSkrLi4uFx8zODMsNygtLisBCgoKDg0OFhAQGCwcHBwsLCwsLCwsLCwsLCwsLCwsLCwsNywsLCwrLCwsLCssKywsNyw3LDcsNywrLDcrKyw3N//AABEIALEBGwMBIgACEQEDEQH/xAAcAAABBQEBAQAAAAAAAAAAAAAFAAIDBAYHAQj/xABEEAABAwIEAwYDBgQCCAcAAAABAAIRAyEEBRIxQVFhBhMicYGRMqGxBxRCUsHRI2Jz8HLhFTM1Q5KiwvEWJDRTY4Kz/8QAGAEBAQEBAQAAAAAAAAAAAAAAAQIAAwT/xAAfEQEBAQACAwEBAQEAAAAAAAAAARECMRIhQQNRMzL/2gAMAwEAAhEDEQA/AOJErwpFJb4omlWqT+CquXtN10Uz0IaYHVOa+1lDTdwS1rL8k2qyYak8AnG902oAENtWaBttufZWe8ItuOsKvhNhxlTMiYn5Kfqtq1SxBt/ceSK4Wm4wQAAhVGkPdHMA3mo5GURwlMiEbwOI0oL30KQ1pUyNbrUNx/VPp4ybclnaWJDQS4wBuTsgWadtI8GHF9jUI2/wt4rrHPHRcXnjKDCajw1vWxPkOKxGafaS5xjDMFp8dTc+TVm8NlNbFONSq8xNnP484HBa3KcmoUSBAceBdFimnIz2IpZhjtL3Go9rjAklrR6ckbwH2dusa9SB+Vn7rUPzikxl3tEGYn9EGxn2jUQ4NbTcQNyLLS63Qjg+zWHpfDSBPN1yjeHwoDYaA2N9NrK12UzfL8ZGmoe8/I8wfTmtRUxeGoy0ups8yFWI26zWW0KmuacxaZE281pW0n95MGOZ+iGM7UYdjj/EkHYNbZT/APjCjFmuKJjWUTdhjr1CR04L3EUXACOcuP7IcO1dMx4HSfJSHtRR2Id7D907E3VwMLRAnndPoMMAFRMz6gY8YE/msrlHEMf8Lmu8iCn0FXF4Cm8Q6m13mAgOP7IUHzpaGeX7LXQmkKfGfw+VjkuadjnNNoI4W/RZjE4B9N2zmOHG4XcsZhtVgL/oFmM0oAugt91F450uct7YPD5/Wp2qDW0dYd7ovgs5p1T4XaT+Vx/VLMezoN2WJ4TIWXxuVPYSCIIUzVWN6Xk7n+/NTNcsFluaVaB4ubyPJaJufUyJgjpv5rrxsrj+mxwFwTVK9RFV8XhBJwSlIlYHscpWt9VXCtYUBxDeZAnzQ0pwqBOAH6rc5h2Lo4OmPvDnVKrxLQHd2Gt5uETPRZ9mXYYCXPqAebZPkIQuXVGnsBsrlIxaPdS0a2EA0kVD/PNx6CymwmOwrCbVKgP5jpj2U2KhrCG/RWf9IgWHBDcxzKjP8Om4A8Nc/ohjcdeA0fqfVbNOtdRxmrgjGV4fvNRLgGtjUYkidrcVhnY/S0ll+nJbXIMye7L2tdu8vaDF4n5qbMaewDPKHe1e7755ZeBpDR6iVRdiqOGPhHeVAdybCOSl7Su0CAL8/MXhBMqw3ePgiRuVfDoX0L0+1Vc2sG3mB+qrVO0FZ2zjHBVsdUDS5sWBgKjRKQtVcU5xknfdQscZupA1eQspKzFupuDmuNjYgwQVr8izUVgdRmpa15f1HksU1mpWsoc5tQFrtJbBHXoizYOnRm1i3cQZRTL8WXAtgql2dzNtd77XYSNJFyCLEczv7rRilAIEBcLvH06dk0u0wBEX6+S87+PiBXrKpJkh0DjFvdTve0xHzWloyKVfHOcb7cBFlQfi3NcfrMInVpeftZDq1MTwk8FrTIv4TtPXp7VHbje4PS60uW9ugYFVkdWn/pKxrKDXEjaxtzKoYrCFh3HujyvwXjxrtGBzOlWEseD02PsoMwykPlzd+S5BgcaWGSSDz/zW0yLtc7Z3jbxncevFduPPe3Ll+ee4v1qAbwgzsVWr4NrviAgieq0rK1LEixGr/mHoqWNwAA1flmRz6q453WJzXs07SX0x5t4+izRokW0ldOc8gx6iOqQy9rrkNv5K5wlcv05WR8rvKhhTPb1uo3hHx3qNJeJLM9V3KaeqtTH8zT/fsqbQth9nWQmvVe/SS2mJtO6L007XO0uYOedb5JPwh0m3BYmpUL3TuVru1JJc6QbdCJvwWdyjDanqeK7ZvpBiW6QBxN07DNEKXGAOeeQsLbqMUzukx5VUYpkGVMSEy5ss1htOqWO1DYxI4FdKyugW4YO2EeAHhN7LndHDl0t4yAPNd3rdl6dHDUW1nkO0Dwg7WFyo/TpuPquK51vEzc7meCL9nsMG0S4i5Cm7U5I0VC6mdTSfYi3zRajhA3DQCNvL5p6jbrAY9up55SmMwrt4MeSMDC06ZPeOnYmL3PNeOqtaCWGQZ4bcuKxwLY1euE8UqtW5lRzyTDXpEei9a6CHJjZJUlM7i6QMZLmAoYinWM3s4yR/c7eq6XhO1uHeDrfpI4COHJ3FcmGI0d26AdD2Og3BggwehUubYrvqz36G0w55OloIDb7AG6i8dZ02r2voQdGp3+KAs7ie2T3/AAaWR6oFl+hlMveJIsG8zz8lcwQFSHVKbdIm3wjptco8ZGSu7TViZNUnpspaee1XuGgucfKfmlj24OxFMB0DYu0k+6fgKzaoAZSDCJbqZbfY3O62Q76GadXFNaKhYCL8L29VewuZNe3+NTLDblpvO3LZD62TmmzXWxLzAswHntMILjKwBMPIAaZAcSD7psmJl9tc/DUiBa3C6npUm0x/DF5vdc+Z2kNMQ0OJ46jLT5CFDR7TV5lrgBO0fVROC706/QLw7W0wABJ4onl/aian3fEWefgqDZ7SNjGxWD7OdpKlVkOgHiYs7kp8ZWbUO5DmkaXi4F+IXVwsdGdT0ugeYHArz7x0+SoZVXLmNlwgAGfPiEXbiLbA9ea6cXHnn18l1BdMKsVWWlVy1DvYY4JsKQJjgsHrV3X7PsP90yttVhGvEOLnHi0NsGyuEtXR+xeY1WYJxLe9phzwW6iHNYQJcy9nB11NLQdpcTTNGHtY5r9WlzSJkXknnusT2dw9JrK0vBeB4SbAdZ81RxNZ9Oj3TnE6jqh24A+hKEszB4JiBIg2WkbMWcUwUgZu8/Lqq1bEA7WtfioapLzcyeN03DVQ03aHeYngR+q2NtOp1bp5dBUJba3uvWHgky1pexndOxuGFU6Wd40uMxtcT6gLpv2idpWU3gz3tN8gkXgTcCOS4ixxaePmOBFx8wuhY/IKmIbTxdTVTpmnqe2wFgPgHN5U0sznWJYahNOQx0Hc25qKnnH8DuySYdtzHmheOrFzyPQDkoqzwLD181QtTY7ElxJFgeAMwq1N0G835bp9Ap/dyeSwymagRAEniSnU7KZ7ANlG4IVElNkrxwvcXSpOhSVwDBWVj2kT3lMDcOBEiR4b3HKytY3HGo99V+k1Hknw/CN+HAKi0kS8OjTb/ETuAea8ozEm8LVM7HMpLAC6oZA+FvXr0VTNs0LzIttAGypVaxIVehRL3hu5KJDas4cvd8RMDqr9HOntMNs22ysYrLzTY0H4jYAb+q9y/Jju4X+SLTOL3EZxVqEkE34b/wB8FXDybukbbovQy5sEuI9Aq+LwMDU2I8v3UeS/APrUdQnl5W9VUpt0lW6bokRvvwHsE52g2uBt1PXyVgYbjn0dNUEd0YaWnn/L7hGu9J8TYgwVhMzNQ6R+Fm3rxRnIMzdBaOY35FFmxLonZTtKaVQUXQ5rraTwP8p4SPotv3dI3ZUIadhO3Me64XRxDg/X+JpB9iup0XhzQ4bEA+4krr+duZXl/bjjgFUKCp81eqN6Ku6mb81Mr0copvC8cFNU2vZRFKTWj2XVezuY0sLknekg1HVaga2N4j5LltJoJAOy6jnuBpYfLcAazHPpGnUJDYaS9xEEnyWs1NuOZ43GuqvL3mXEyqxer+b4doe40g7u4a5s7gOFpPuh0Ja3U1N8KQDjaFHRwznAkDbdOpscLQboOvWuXsgGfko6oLfVQrYZyxfpva8hsxJG+2/FdG+1XOiW0aTC2GMZpNMjSRpuTG94hcpR7snmlGhWBxNI1aJEObNx1atibyBNZBnimEolntNgrPFMRTmWf4TcIakezmuhWKdQ9VHhg2YcHGdtMC/WeC9e2Le88+Q5oVNSF0heiooV7q4LYrU6cSbAX5KOm2VaospBlQvDjUgd2GkQ0zcv4jyWOo6tOPBqMCC4Hg7io3VYEcOC9pPsf7lPo0w43ZMcre5Qx2Apd46J91p+xeCa6qSYkCwWZDNGx9JlXcszerRLnDSJBF9x5LM0mJaH1nnYNkDlbkVNgcwpRoc6AD7+d1mq2f1H0u7IZabxB9eaB63cVF4avydDx+Ka1wcy7fMT16KpUxUggDw8enmFn8JgXvEl/gBaD4m7uEiGm5Ft1Jm+Cfh3MGvWHgEcx0hHjJ6X5VPXY3VyHkq+JZw9j0TnukDnCYS7b9E4mpGfCGm949E/KcOA5zhOnkrIw7e61zBBvI6KngnnSYvceaUrGHf4r8Z+ZW5yvtRXp0mMDKZAEAlt9zvdc9w8mp67eq1DXRYNstuVz5zWVe0eypvaeIV6vTIbq4E7/VVS6T/d1pV77Va1OeCoubdFiJPxNB5EqnXbeyqUVFg8S6k4PbGobSAY8gbSuydlcZSx2Wtw2Ic2pUouIc0uEljjqYRf4hcLixT6FUgmCR5EhLnfbT9r8N/5moxjvA0Na20AgDYc4QbCZWST4SfLguqdhs6Lcv1uosq6HVGuLokjSNEmJEyRPRQ5r20axgqtwtFrmmmNINi4t8Qni3RpM84U2q4wByXIhTB1M18BY+seSqYivgmuubi2xPutNhc2FXBVyWOawVWu7wH4XPgmkDvGkD3XNMbT1HS0arnSAJJnlxKON3tdgr2swIGioGEMc06XTIMbiw3n6rPY+iGuttDTe24vbkux5Dk5qZa/C4zSHhxqUju5rXAap6y1cx7Q5E+hJcS8B5aH20kN5dbj3VcaiygBC8hOeVNhMMahgCTawVIkEMYTVDHO37sRAj4bDzshOldnpdnsvqsacS2pSqUjTbUYCWs0+GXCB1ugeeZNlNOm/u6odU01dPjJAeH/AMOR+UtlTqsc5ZRJEgG25iw9USw+XDu3a/C+SGSYnQJeI8iIWyxXanBtw1dlOmya74LALsAw+kFp5d5f1KwLMweC06p0kkTceIAH6JlOJ8Th6YosdcPcCYmQ4SRPNp6KF9ABodO6raiSpTtErMfhqxYQ9pgggt2sRcWTq1YvJJu4kknnN0yhhS68FGMJkBMEkgW5QPPkspXynL3Pa58AU2fE47eXmocXmJEsZZhNrXXS84wFDBYTD0nSaRmo+BJfEH1shna7B5e/CU8XhiQHPc3S4AEFu8xwQNc8ZXhJ1cnqvK9KCdOyhATg1bonchKsyRq902i66ni0c1lz28oVXiAJA6IlSol/ie4l0cdgAqWFlpn5dFfc9shwHpNlH1W/FYvIVvDulwHzN4UVYazqPHnAXtMx/ksV7OWaaQEkzE7RfyVPJX/EPIhXcW8nCOcR+IAFBcuqwTbf90xAjRcRV8j+q29GkS0HwrEYWr/Gb1I+a3FOpA4qb2nmDYDL+8a1jd3R6T0We7YU2UaooUjZo8R4uP6Lf/Zw5oxrKTxqadYB4GRAt7oZ9qnYIYQnEMq6qbtROqSQ6RpbPW8eRRN8t+Kt+OWkpzCZ3TYupKVAkwuqCc1Np7hS1BYblMZ8Q8wkV1r7Kn0q2HrYd9QMqDU5urZzHhodEbua5g91nM27OVWvdTBcWgktkCDsJGqCLAeyzFMVaYFRstudJB2gi/yChzXOK+Iealaq97jxJ5dApk1rsronZ7IKtWk+lWrsoMJYTrvqidmgXPWUSrsy7K2io3VXxR2c6BB4aWD4R1K5Vgs6r0hDKjo5EyPQFRd86oZJJcTuUeKvJu8i7TOdjWVsQ7wOOl35WtdyHHgqubZ5he6rUKrX1XaqrqTrANc4ANNtxbZYt2NdwsFBVqFxJTOMF5JQ0OMTG1yUey7DmhVplsE2cDIjdZlPbUI4n3SJyj6KZ2hwdXDB3dGpXdGukLEv0gapO4t8lzLOS19SoHMY23hBbEdLblAMqz/u9IMgifHJn/stIx7cQQSwOc7aDGr/ADRuH6yWPyfu9qrHc43HoocLlb3Xi3Nb3Mchp0u67gA96YJd4nNdxCnp5V3INSo8mNm2vzK1pkmsA/BabbdSn4DBAmDz4q/nrHzq1SPTflZV8AJdqI/sI+LsjUZfgabYI4Rvt7cUSeXAhwAMEQ0BsX3MHeEDa91pmBtNiE0Ypz3hocZuPDuQRdSzqHbPIm4qjRpmWgMaWkb3bBhYntNlLaWF+6U2H+GC50kElzuI/Za/LM6/gCnVBPdt8EfFp2FuICDdosHixUquqYd+gtEEXFuMyr9OXtx8NcwObFjYyo9KJY/DnvC0gi/Gf1S+5jS6SA8QYvtx2tKdVEuVMpCTUaHngwucwnq1wtI5Jtek0OsC3o7xR+qIZfltQU3kYdz4vqbuzTGu3FsOHuqEy47nlO6FGd3N7en7K9QogieAhVHVgLG/TiPVWsHXGoAmxQqJjR1wPyp9LCEWVulVYSIcFDiMcwnSDBJguEkNE3MKSk7S4hooswrSNXxnkSOE+ULPZQyXhvH9VNnuCex/j82u4OHBVMHU8bSd/qriKvEFlW/AgrZ0MSC0EzMLG1ad/mtBhKksbtsiufPozB5r/o3GMNUHUzu3uAgkA3LTyMcE/wC0ztdRx1TVQdVawBrQxwIa4SXFxHOTYLKdocW7EYqtVJlz6lQ+mowhTxCfCa05ektCkXGBvyRDBsPr+yEtdBn5oxhMeXWJ2B5I5HjQ94JJsjnZHs0/F1fhPdMINR3TlPNQZVlj8TWbRpNl7zA5DqV23GZXTwGCGHo+J3+8I/E78UlHLlkVJK5H24xjQRTpgBotA5DYLHopn1bVVcYG5+SFkp4dDn29aFcrYR1J+l1i0BxnqJT8moS8OcPA1zZ9Sui57Vw2JwramgNe7wudFxwb6L08Pz3jrzc/08bI5zSwGunrabts5sifOOSHkQrLtVNzgDcEiyirPkzxXPkuI0kklJJGcgzQ03Brj4ZGnoeHogyUosVuOq4fHgYijWgmiKjDVbMlpdI1eRndEc8wbi94JlsnSR+UmyyXYzGa9LTeT3buMhwtb1W+pO7/AA4bP8Sk4sPPpPoueXMXM3XOM1oFpLY8/Tb6qDBMLSA4ERwWrzXAgCS2SJ8QMFAKh1OBiT1O6eNmKvpfr0gRIBgqgx4ZUbA23ndEwZYADfklg8AHXJB5nryWraJZFmhOLoufdutrSObXHSR7FEM37a4rDVcWKbm1abKrGgPEhral4B/xD5qhg8q04im4fCHgybzF07PMNSpuqOptLqWJYNfE061IOLpG4klptwRPTXKvYftS/ENOKOEY1tCux7zaS0wSwAi9p48VBlOMpYqnmpFNrWmmX0S5gB0g3g8FJlWHdi8rpsoA6u9f94DeBnwyN406bwhubVnNIwmGbADXCoRyNnauQhTqs9DPY7H0mV+8kEONXU1via1rmUwR5Q1ZDPMvbTfiDTgtDjAEWBmOqM4HH4bBUMbDg4+FlPSJlz6Vz6G6x+SVHVKj5Jhwgna/BXImg1Z177pB/mrzMsqVXeBpN4ny6pmPwBov0P8Aj5Da/VOsrs1c1MD5zzUTApNCSOUKn3jCua8lz6RkT+U8R0B3QJ2H0uB5G/mr2S1e7qidnS0+RH7q/mGD0Q4i0w79Cp32Aes8hGMJim6Gzy6oRjNP4SnUX2CuOf6dPcblLw6q9vhpMJHeOMNcR+U/jJkbIE5sGDbzWiweaOq1e+reJlEF7WfgDvwNDdru+iz9esXuLnGXOJJPmr5I46YrmWt8XoVTC0/YfJXYjEUmx4XP0zPK5HRTZ6W679jPZkUqRxtRvjdLWTFmyZN+aI9vsb3ZI0DUdUGJFxv7re4LDsp0m0hGlrY9AsH2xwzqxfIcTpGmLCL3+i4856Vw7fO+ZUzqM+v6qhCM5nhXse5rxa+1xM80IIXXj0OXYxkmJYKdam+mXuez+GQY0OAJ1ddgPRVG42qxoEnS6CJ4wiFDBnD4mkyoLvbTJ6B4/wAyh+cSHMYfwU2A+ZEn6rp5WRx9VVqVySTzUKtVGRTafzOcR/8AWB+qqqaokkkkMSSSSzNH2GxejENHAkH2K3WIxbsPi6kyKbgHOA2F7O673XLcqqltamR+dnzIldQ7VUHB0OEOa0tH81pv8lNjpxxZzGmC3e/nbzWac2ZaLEXJ6cQFawOb0qwbTMNqNAEEmCBy6qPMGNaZbvxB/u4U30qXfSpTrgAx0gdOau5bQeTDfzDj0m6WEbTgO/NDfWSrdOoaT3Ajwmw6wFWJHsAHOcyT4Wls+tj6IlnPZythpxNNgcx/+sEB8wNOot6ti45KnkeYNIdYX59OqL5R2mcD3IqFt9yNTbcD0TZES2VjquPw9N00qbqDnAhzsNUe0OmN2TwuqmJ7YYelgamGwzS2tUee8qEeI0+Wo3koz2py6pVcQ4NmLaRb5RCxWI7LNp/HWF+JsAf1UY7S7AKkHVPCLM4248fWwHktDlWUOP8AI0XPMxwVsU6NOG03NeQNxttw6q1hiXAEv8hHyWtEgtl+WFrAANAiRPFAu1uVFzO9AuyxHNvPqtDgcQKhOouJbtNhZEqrA9uwgtdIieG88lJtxxrYp3DqinaTLu5qeEeBwlvTmEIV7pT4cwZK2+FpNxGGLhBdGk9HDb3WHbYIjkGbGiSAYDi0kHaQf2stgoa+lDtPmp/uxFpCl7RCKxdpLQ/xAcvLoh5crjl+nRlWk5lBruFZzuPClA283fJDyi+etLXUqA/3dNgI/mf4nfUIVWZpcRMxaU0Q0LW/Z1nZw2Kb4dReWsEc3ENB9ysjKsYDEOp1GVG/ExzXDzaQR9AgvrP/AElUIdQ0DvGMZqc5wDRrJaD/AMpVLG4h9Gn39bS8MY/W0EG0w2P1Xz3mXbfF1C/VVP8AEDQ/yaSWj3JUOK7a4t9HuDUOggAxxgyb9VF4nV/PsU7EDTThwGp1m30EyCeexWayjDh9Zod8IOp3Hwt8R+keqj+9PABDiCJEgwYPCRwRfs/gNWHxmIO1KkGg/wA1UxHsCr4zKOV9NX9peGAxuBqNE942lba4c23/ADLCdo6ofiqzht3j46AOgfILqWIoDE4jK8RILRh3vdy1UmfvHsuP4ipqc535iT7kldebj+fS5mbdLKLf/j1f8biUPRHPxFdzPyBjf+Fon5yhy510hJJJIYkkklmOa6DI3G3pcLqOYZo7EUmYhxnVS+bRB/RcsWgy7Hu+7Gnq+Am38rrn5oquPulTrskzMk2PqimHzVhPd1DGwa47ev7rMVKl1ZwNLvXtpg9XHk0fEfZFmzHT63tDKHBnMSHNIuPQqw/CTq8Rm1ongsSc8qU3n7u9zKY+BsyI4Eg8Turru09d0TomNw0BbBjT4GQyfxchb0VbE9o3YcO8LS47c1lKmJr1QfGT0FlVweCNR4a5x1dT8kdK8U2IzGtWeTqe5x5OctBknZd1YO77WXEQA0zB5klWsrygNae6EOG4PxR58eK1vZ4O2c0iP734ovLR05lUy51CqWzJaYtsYRvJnmrUDY5kecIlmOCb3tV5IF3QPWEPwLmMqBxLmiOAmDwshXwRomTZpsIJHAjcLQYpzmYfWJBqtDeHwg38pQbIcO5xe50gHU1rZ2niRz/yRLMarhijTj+HSptbbYu3MoGs72hwgq4dzvxUyDfkbESsPpW77Wgso2Hhc4bcpkSsO4E3VQvOCgapiLbqNUKtYnEF7W6iSWiATuBwHkqphehyaVXFy/TpcykfecYaj/hmpVcOTWgmPbSEBqOkk8yT7ohllXQ2sZgmkWjn4iAUOckSe3ifT3TE5qCTjK8lJJZnsrqb8o+75AZAD672VDzg/CPQfVYTs3k5xWKo0OD3N1HkwXcfZdE+2HMgyhRwrbSSYFgGts1deMyWuH6X3OMAuwmcPbQxNN0FlHD13NJ3aXjTDTyWJyuh3lakz8z2D3I/zWh7LnRgMyqc2UKYP+NzifohfZcRX1/+2yo/1awx8yFNu4uTsPzCvrqPf+Zzz7uJCrpJKKokkklmJJJJZiVvL3fEObfoqifTMFYxM8KTDVS0Ojd3hnpxVYmSnzwWxUqcvUtCpBvsqUwpNaFeQ1hnmm4P4H5hE8wote+nUY4NP6zZZvD1y4aTfiOit0sWdGniNj+i53i6zl6azFdqmABumoKjdyIF1Ee3tVrdLYDuJIE/90Azp7H02VQfH8LuvEH6qllWFNesxg43PkN0zjibybilijUDZMkiXE9bqTLABWaT8OrSR0KgaNBcY8IFgVVyuq59ZouAXjZT9N6bFtVlDXWddrAXmNwBMW9kMy7MdbXOcdReSS7zQ7tZmBpUHtqDx1amkDYhlO7j5TpHug/ZvNmDwSRya48/ylNiZY2WLwzarNJgiwM8QubY2kab3sNi0kR9F0I1g1uuo4NpxJEifDwA6rC9pntqOFdttUh3mPhPsmdmhJqXXjnKGpUunMeqTqVpToUbU9Vxc/06Dhx/vmmFJJZniS9SSzxehJJYNx9lf+0af9J30Cf9r/8A6xn9MfUpJLtf+HC/6QPyX/ZON/q4b/qQ3s7vX/oVvo1JJcv46f0GKakkhUeheJJLF6kkksxJL1JZjwvCkksY8cvQkkgreW/GfIqZnFJJTV8XmJ+FFux3+vP9Op9EklhWpzb4fQfoh+S/E3+qxJJc/rpOlX7Sv9ZQ/p1f/wBnLHs/D5j6pJLo5fRjF/h80sz/ANT6j6pJKZ2u9A5XuH4r1JWiJ2b+6ekkq4o/Tp//2Q==">
            <a:hlinkClick r:id="rId4"/>
          </p:cNvPr>
          <p:cNvSpPr>
            <a:spLocks noChangeAspect="1" noChangeArrowheads="1"/>
          </p:cNvSpPr>
          <p:nvPr/>
        </p:nvSpPr>
        <p:spPr bwMode="auto">
          <a:xfrm>
            <a:off x="254000" y="-860425"/>
            <a:ext cx="3371850" cy="2114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5" name="Picture 5"/>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34000" contrast="-52000"/>
                    </a14:imgEffect>
                  </a14:imgLayer>
                </a14:imgProps>
              </a:ext>
              <a:ext uri="{28A0092B-C50C-407E-A947-70E740481C1C}">
                <a14:useLocalDpi xmlns:a14="http://schemas.microsoft.com/office/drawing/2010/main" val="0"/>
              </a:ext>
            </a:extLst>
          </a:blip>
          <a:srcRect/>
          <a:stretch>
            <a:fillRect/>
          </a:stretch>
        </p:blipFill>
        <p:spPr bwMode="auto">
          <a:xfrm>
            <a:off x="5542410" y="1514197"/>
            <a:ext cx="3056373" cy="1911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706329" y="4510444"/>
            <a:ext cx="2646878" cy="369332"/>
          </a:xfrm>
          <a:prstGeom prst="rect">
            <a:avLst/>
          </a:prstGeom>
        </p:spPr>
        <p:txBody>
          <a:bodyPr wrap="none">
            <a:spAutoFit/>
          </a:bodyPr>
          <a:lstStyle/>
          <a:p>
            <a:r>
              <a:rPr lang="en-GB" dirty="0">
                <a:solidFill>
                  <a:schemeClr val="tx2"/>
                </a:solidFill>
              </a:rPr>
              <a:t>Or possibly Harry Potter</a:t>
            </a:r>
          </a:p>
        </p:txBody>
      </p:sp>
      <p:sp>
        <p:nvSpPr>
          <p:cNvPr id="12" name="Rectangle 11"/>
          <p:cNvSpPr/>
          <p:nvPr/>
        </p:nvSpPr>
        <p:spPr>
          <a:xfrm>
            <a:off x="6931282" y="3569888"/>
            <a:ext cx="1399742" cy="246221"/>
          </a:xfrm>
          <a:prstGeom prst="rect">
            <a:avLst/>
          </a:prstGeom>
        </p:spPr>
        <p:txBody>
          <a:bodyPr wrap="none">
            <a:spAutoFit/>
          </a:bodyPr>
          <a:lstStyle/>
          <a:p>
            <a:r>
              <a:rPr lang="en-GB" sz="1000" dirty="0"/>
              <a:t>harrypotter.wikia.com</a:t>
            </a:r>
          </a:p>
        </p:txBody>
      </p:sp>
      <p:sp>
        <p:nvSpPr>
          <p:cNvPr id="14" name="Rectangle 13"/>
          <p:cNvSpPr/>
          <p:nvPr/>
        </p:nvSpPr>
        <p:spPr>
          <a:xfrm>
            <a:off x="706329" y="4897002"/>
            <a:ext cx="2993192" cy="369332"/>
          </a:xfrm>
          <a:prstGeom prst="rect">
            <a:avLst/>
          </a:prstGeom>
        </p:spPr>
        <p:txBody>
          <a:bodyPr wrap="none">
            <a:spAutoFit/>
          </a:bodyPr>
          <a:lstStyle/>
          <a:p>
            <a:r>
              <a:rPr lang="en-GB" dirty="0" smtClean="0">
                <a:solidFill>
                  <a:schemeClr val="tx2"/>
                </a:solidFill>
              </a:rPr>
              <a:t>Uses Cryptographic Tickets</a:t>
            </a:r>
            <a:endParaRPr lang="en-GB" dirty="0">
              <a:solidFill>
                <a:schemeClr val="tx2"/>
              </a:solidFill>
            </a:endParaRPr>
          </a:p>
        </p:txBody>
      </p:sp>
      <p:sp>
        <p:nvSpPr>
          <p:cNvPr id="15" name="Rectangle 14"/>
          <p:cNvSpPr/>
          <p:nvPr/>
        </p:nvSpPr>
        <p:spPr>
          <a:xfrm>
            <a:off x="706329" y="5283560"/>
            <a:ext cx="3762568" cy="369332"/>
          </a:xfrm>
          <a:prstGeom prst="rect">
            <a:avLst/>
          </a:prstGeom>
        </p:spPr>
        <p:txBody>
          <a:bodyPr wrap="none">
            <a:spAutoFit/>
          </a:bodyPr>
          <a:lstStyle/>
          <a:p>
            <a:r>
              <a:rPr lang="en-GB" dirty="0" smtClean="0">
                <a:solidFill>
                  <a:schemeClr val="tx2"/>
                </a:solidFill>
              </a:rPr>
              <a:t>More secure and faster than NTLM</a:t>
            </a:r>
            <a:endParaRPr lang="en-GB" dirty="0">
              <a:solidFill>
                <a:schemeClr val="tx2"/>
              </a:solidFill>
            </a:endParaRPr>
          </a:p>
        </p:txBody>
      </p:sp>
      <p:sp>
        <p:nvSpPr>
          <p:cNvPr id="17" name="Rectangle 16"/>
          <p:cNvSpPr/>
          <p:nvPr/>
        </p:nvSpPr>
        <p:spPr>
          <a:xfrm>
            <a:off x="706329" y="5670117"/>
            <a:ext cx="3788217" cy="369332"/>
          </a:xfrm>
          <a:prstGeom prst="rect">
            <a:avLst/>
          </a:prstGeom>
        </p:spPr>
        <p:txBody>
          <a:bodyPr wrap="none">
            <a:spAutoFit/>
          </a:bodyPr>
          <a:lstStyle/>
          <a:p>
            <a:r>
              <a:rPr lang="en-GB" dirty="0" smtClean="0">
                <a:solidFill>
                  <a:schemeClr val="tx2"/>
                </a:solidFill>
              </a:rPr>
              <a:t>Can join Windows to other systems</a:t>
            </a:r>
            <a:endParaRPr lang="en-GB" dirty="0">
              <a:solidFill>
                <a:schemeClr val="tx2"/>
              </a:solidFill>
            </a:endParaRPr>
          </a:p>
        </p:txBody>
      </p:sp>
    </p:spTree>
    <p:extLst>
      <p:ext uri="{BB962C8B-B14F-4D97-AF65-F5344CB8AC3E}">
        <p14:creationId xmlns:p14="http://schemas.microsoft.com/office/powerpoint/2010/main" val="219781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7" grpId="0"/>
    </p:bld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alpha val="37647"/>
          </a:srgbClr>
        </a:solidFill>
        <a:ln w="25400" cmpd="sng">
          <a:solidFill>
            <a:srgbClr val="89A4A7"/>
          </a:solidFill>
        </a:ln>
        <a:scene3d>
          <a:camera prst="orthographicFront"/>
          <a:lightRig rig="threePt" dir="t"/>
        </a:scene3d>
        <a:sp3d>
          <a:bevelT w="165100" h="323850"/>
        </a:sp3d>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20741</TotalTime>
  <Words>4325</Words>
  <Application>Microsoft Office PowerPoint</Application>
  <PresentationFormat>On-screen Show (4:3)</PresentationFormat>
  <Paragraphs>736</Paragraphs>
  <Slides>21</Slides>
  <Notes>19</Notes>
  <HiddenSlides>0</HiddenSlides>
  <MMClips>0</MMClips>
  <ScaleCrop>false</ScaleCrop>
  <HeadingPairs>
    <vt:vector size="6" baseType="variant">
      <vt:variant>
        <vt:lpstr>Theme</vt:lpstr>
      </vt:variant>
      <vt:variant>
        <vt:i4>1</vt:i4>
      </vt:variant>
      <vt:variant>
        <vt:lpstr>Links</vt:lpstr>
      </vt:variant>
      <vt:variant>
        <vt:i4>2</vt:i4>
      </vt:variant>
      <vt:variant>
        <vt:lpstr>Slide Titles</vt:lpstr>
      </vt:variant>
      <vt:variant>
        <vt:i4>21</vt:i4>
      </vt:variant>
    </vt:vector>
  </HeadingPairs>
  <TitlesOfParts>
    <vt:vector size="24" baseType="lpstr">
      <vt:lpstr>Office Theme</vt:lpstr>
      <vt:lpstr>\\boffil01.group.net\david.postlethwaite\My Documents\Presentations\Kerberos\KB1.vsd\Drawing\~Page-1\Sheet.93</vt:lpstr>
      <vt:lpstr>\\boffil01.group.net\david.postlethwaite\My Documents\Presentations\Kerberos\KB1.vsd\Drawing\~Page-1\Sheet.93</vt:lpstr>
      <vt:lpstr>Taming the Beast</vt:lpstr>
      <vt:lpstr>Sponsors</vt:lpstr>
      <vt:lpstr>About Me</vt:lpstr>
      <vt:lpstr>Introduction</vt:lpstr>
      <vt:lpstr>My Windows Domain</vt:lpstr>
      <vt:lpstr>When do we need it?</vt:lpstr>
      <vt:lpstr>NTLM</vt:lpstr>
      <vt:lpstr>NTLM</vt:lpstr>
      <vt:lpstr>What is Kerberos?</vt:lpstr>
      <vt:lpstr>How Kerberos Works</vt:lpstr>
      <vt:lpstr>Configuring SQL for Kerberos</vt:lpstr>
      <vt:lpstr>Configuring Kerberos in Windows</vt:lpstr>
      <vt:lpstr>Check to see if SQL is using Kerberos</vt:lpstr>
      <vt:lpstr>DEMO</vt:lpstr>
      <vt:lpstr>Problems</vt:lpstr>
      <vt:lpstr>Problems</vt:lpstr>
      <vt:lpstr>Microsoft Kerberos Configuration Manager for SQL Server </vt:lpstr>
      <vt:lpstr>Final Thoughts</vt:lpstr>
      <vt:lpstr>Any Questions</vt:lpstr>
      <vt:lpstr>Sponsors</vt:lpstr>
      <vt:lpstr>Dynamically Set SPN's  for SQL Service Accounts  </vt:lpstr>
    </vt:vector>
  </TitlesOfParts>
  <Company>Revealed Design,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David Postlethwaite</cp:lastModifiedBy>
  <cp:revision>719</cp:revision>
  <cp:lastPrinted>2015-08-07T13:20:23Z</cp:lastPrinted>
  <dcterms:created xsi:type="dcterms:W3CDTF">2011-08-19T20:30:49Z</dcterms:created>
  <dcterms:modified xsi:type="dcterms:W3CDTF">2015-09-01T10:33:41Z</dcterms:modified>
</cp:coreProperties>
</file>