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handoutMasterIdLst>
    <p:handoutMasterId r:id="rId19"/>
  </p:handoutMasterIdLst>
  <p:sldIdLst>
    <p:sldId id="271" r:id="rId5"/>
    <p:sldId id="272" r:id="rId6"/>
    <p:sldId id="281" r:id="rId7"/>
    <p:sldId id="274" r:id="rId8"/>
    <p:sldId id="275" r:id="rId9"/>
    <p:sldId id="276" r:id="rId10"/>
    <p:sldId id="277" r:id="rId11"/>
    <p:sldId id="278" r:id="rId12"/>
    <p:sldId id="284" r:id="rId13"/>
    <p:sldId id="285" r:id="rId14"/>
    <p:sldId id="286" r:id="rId15"/>
    <p:sldId id="28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zik Ben-Gan" initials="IB" lastIdx="2" clrIdx="0">
    <p:extLst>
      <p:ext uri="{19B8F6BF-5375-455C-9EA6-DF929625EA0E}">
        <p15:presenceInfo xmlns:p15="http://schemas.microsoft.com/office/powerpoint/2012/main" userId="d812bede9f14d3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691" autoAdjust="0"/>
    <p:restoredTop sz="94660"/>
  </p:normalViewPr>
  <p:slideViewPr>
    <p:cSldViewPr snapToGrid="0">
      <p:cViewPr varScale="1">
        <p:scale>
          <a:sx n="113" d="100"/>
          <a:sy n="113" d="100"/>
        </p:scale>
        <p:origin x="336" y="96"/>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513513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512974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64019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7151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487248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551731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hf sldNum="0" hdr="0" dt="0"/>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tsql.solidq.com/courses.ht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tsql.solidq.com/books/source_code/APPLY.tx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Itzik Ben-Gan </a:t>
            </a:r>
            <a:r>
              <a:rPr lang="en-US" dirty="0"/>
              <a:t>| </a:t>
            </a:r>
            <a:r>
              <a:rPr lang="en-US" dirty="0" smtClean="0"/>
              <a:t>T-SQL Trainer and Co-founder, </a:t>
            </a:r>
            <a:r>
              <a:rPr lang="en-US" dirty="0" err="1" smtClean="0"/>
              <a:t>SolidQ</a:t>
            </a:r>
            <a:endParaRPr lang="en-US" dirty="0" smtClean="0"/>
          </a:p>
          <a:p>
            <a:r>
              <a:rPr lang="en-US" dirty="0"/>
              <a:t>Umachandar Jayachandran (UC)</a:t>
            </a:r>
            <a:r>
              <a:rPr lang="en-US" dirty="0" smtClean="0"/>
              <a:t> </a:t>
            </a:r>
            <a:r>
              <a:rPr lang="en-US" dirty="0"/>
              <a:t>| </a:t>
            </a:r>
            <a:r>
              <a:rPr lang="en-US" dirty="0" smtClean="0"/>
              <a:t>Program Manager, Microsoft</a:t>
            </a:r>
            <a:endParaRPr lang="en-US" dirty="0"/>
          </a:p>
        </p:txBody>
      </p:sp>
      <p:sp>
        <p:nvSpPr>
          <p:cNvPr id="2" name="Title 1"/>
          <p:cNvSpPr>
            <a:spLocks noGrp="1"/>
          </p:cNvSpPr>
          <p:nvPr>
            <p:ph type="ctrTitle"/>
          </p:nvPr>
        </p:nvSpPr>
        <p:spPr/>
        <p:txBody>
          <a:bodyPr/>
          <a:lstStyle/>
          <a:p>
            <a:r>
              <a:rPr lang="en-US" sz="4000" dirty="0"/>
              <a:t>Boost your T-SQL </a:t>
            </a:r>
            <a:r>
              <a:rPr lang="en-US" sz="4000" dirty="0" smtClean="0"/>
              <a:t/>
            </a:r>
            <a:br>
              <a:rPr lang="en-US" sz="4000" dirty="0" smtClean="0"/>
            </a:br>
            <a:r>
              <a:rPr lang="en-US" sz="4000" dirty="0" smtClean="0"/>
              <a:t>with </a:t>
            </a:r>
            <a:r>
              <a:rPr lang="en-US" sz="4000" dirty="0"/>
              <a:t>the APPLY Operator</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APPLY</a:t>
            </a:r>
            <a:endParaRPr lang="en-US" dirty="0"/>
          </a:p>
        </p:txBody>
      </p:sp>
      <p:sp>
        <p:nvSpPr>
          <p:cNvPr id="3" name="Content Placeholder 2"/>
          <p:cNvSpPr>
            <a:spLocks noGrp="1"/>
          </p:cNvSpPr>
          <p:nvPr>
            <p:ph sz="quarter" idx="10"/>
          </p:nvPr>
        </p:nvSpPr>
        <p:spPr/>
        <p:txBody>
          <a:bodyPr/>
          <a:lstStyle/>
          <a:p>
            <a:r>
              <a:rPr lang="en-US" dirty="0" smtClean="0"/>
              <a:t>Apply right set per left row using correlations</a:t>
            </a:r>
          </a:p>
          <a:p>
            <a:r>
              <a:rPr lang="en-US" dirty="0" smtClean="0"/>
              <a:t>Left rows discarded if right side is empty</a:t>
            </a:r>
            <a:endParaRPr lang="en-US" dirty="0"/>
          </a:p>
        </p:txBody>
      </p:sp>
      <p:sp>
        <p:nvSpPr>
          <p:cNvPr id="4" name="TextBox 3"/>
          <p:cNvSpPr txBox="1"/>
          <p:nvPr/>
        </p:nvSpPr>
        <p:spPr>
          <a:xfrm>
            <a:off x="1796903" y="3571755"/>
            <a:ext cx="8970726" cy="923330"/>
          </a:xfrm>
          <a:prstGeom prst="rect">
            <a:avLst/>
          </a:prstGeom>
          <a:noFill/>
        </p:spPr>
        <p:txBody>
          <a:bodyPr wrap="none" rtlCol="0">
            <a:spAutoFit/>
          </a:bodyPr>
          <a:lstStyle/>
          <a:p>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companyname</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orderdate</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empid</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Sales</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Customers</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C</a:t>
            </a:r>
          </a:p>
          <a:p>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CROSS</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APPLY</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dbo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GetTopOrders</a:t>
            </a:r>
            <a:r>
              <a:rPr lang="en-US" dirty="0">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3</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O</a:t>
            </a:r>
            <a:r>
              <a:rPr lang="en-US" dirty="0">
                <a:solidFill>
                  <a:srgbClr val="808080"/>
                </a:solidFill>
                <a:latin typeface="Lucida Sans Typewriter" panose="020B0509030504030204" pitchFamily="49" charset="0"/>
              </a:rPr>
              <a:t>;</a:t>
            </a:r>
          </a:p>
        </p:txBody>
      </p:sp>
      <p:cxnSp>
        <p:nvCxnSpPr>
          <p:cNvPr id="6" name="Straight Arrow Connector 5"/>
          <p:cNvCxnSpPr/>
          <p:nvPr/>
        </p:nvCxnSpPr>
        <p:spPr>
          <a:xfrm flipH="1">
            <a:off x="6804837" y="1935126"/>
            <a:ext cx="499730" cy="2243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4550735" y="4029740"/>
            <a:ext cx="1690577" cy="308344"/>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302987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APPLY</a:t>
            </a:r>
            <a:endParaRPr lang="en-US" dirty="0"/>
          </a:p>
        </p:txBody>
      </p:sp>
      <p:sp>
        <p:nvSpPr>
          <p:cNvPr id="3" name="Content Placeholder 2"/>
          <p:cNvSpPr>
            <a:spLocks noGrp="1"/>
          </p:cNvSpPr>
          <p:nvPr>
            <p:ph sz="quarter" idx="10"/>
          </p:nvPr>
        </p:nvSpPr>
        <p:spPr/>
        <p:txBody>
          <a:bodyPr/>
          <a:lstStyle/>
          <a:p>
            <a:r>
              <a:rPr lang="en-US" dirty="0" smtClean="0"/>
              <a:t>Apply right set per left row using correlations</a:t>
            </a:r>
          </a:p>
          <a:p>
            <a:r>
              <a:rPr lang="en-US" dirty="0" smtClean="0"/>
              <a:t>Left rows preserved when right side is empty</a:t>
            </a:r>
            <a:br>
              <a:rPr lang="en-US" dirty="0" smtClean="0"/>
            </a:br>
            <a:r>
              <a:rPr lang="en-US" dirty="0" smtClean="0"/>
              <a:t>NULLs used as placeholders</a:t>
            </a:r>
            <a:endParaRPr lang="en-US" dirty="0"/>
          </a:p>
        </p:txBody>
      </p:sp>
      <p:sp>
        <p:nvSpPr>
          <p:cNvPr id="4" name="TextBox 3"/>
          <p:cNvSpPr txBox="1"/>
          <p:nvPr/>
        </p:nvSpPr>
        <p:spPr>
          <a:xfrm>
            <a:off x="1796903" y="3571755"/>
            <a:ext cx="8970726" cy="923330"/>
          </a:xfrm>
          <a:prstGeom prst="rect">
            <a:avLst/>
          </a:prstGeom>
          <a:noFill/>
        </p:spPr>
        <p:txBody>
          <a:bodyPr wrap="none" rtlCol="0">
            <a:spAutoFit/>
          </a:bodyPr>
          <a:lstStyle/>
          <a:p>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companyname</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orderdate</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empid</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Sales</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Customers</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C</a:t>
            </a:r>
          </a:p>
          <a:p>
            <a:r>
              <a:rPr lang="en-US" dirty="0">
                <a:solidFill>
                  <a:prstClr val="black"/>
                </a:solidFill>
                <a:latin typeface="Lucida Sans Typewriter" panose="020B0509030504030204" pitchFamily="49" charset="0"/>
              </a:rPr>
              <a:t>  </a:t>
            </a:r>
            <a:r>
              <a:rPr lang="en-US" dirty="0" smtClean="0">
                <a:solidFill>
                  <a:srgbClr val="808080"/>
                </a:solidFill>
                <a:latin typeface="Lucida Sans Typewriter" panose="020B0509030504030204" pitchFamily="49" charset="0"/>
              </a:rPr>
              <a:t>OUTER</a:t>
            </a:r>
            <a:r>
              <a:rPr lang="en-US" dirty="0" smtClean="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APPLY</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dbo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GetTopOrders</a:t>
            </a:r>
            <a:r>
              <a:rPr lang="en-US" dirty="0">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3</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O</a:t>
            </a:r>
            <a:r>
              <a:rPr lang="en-US" dirty="0">
                <a:solidFill>
                  <a:srgbClr val="808080"/>
                </a:solidFill>
                <a:latin typeface="Lucida Sans Typewriter" panose="020B0509030504030204" pitchFamily="49" charset="0"/>
              </a:rPr>
              <a:t>;</a:t>
            </a:r>
          </a:p>
        </p:txBody>
      </p:sp>
      <p:cxnSp>
        <p:nvCxnSpPr>
          <p:cNvPr id="6" name="Straight Arrow Connector 5"/>
          <p:cNvCxnSpPr/>
          <p:nvPr/>
        </p:nvCxnSpPr>
        <p:spPr>
          <a:xfrm flipH="1">
            <a:off x="6879265" y="1977656"/>
            <a:ext cx="552893" cy="2179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rc 6"/>
          <p:cNvSpPr/>
          <p:nvPr/>
        </p:nvSpPr>
        <p:spPr>
          <a:xfrm>
            <a:off x="4550735" y="4029740"/>
            <a:ext cx="1690577" cy="308344"/>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2611732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APPLY</a:t>
            </a:r>
            <a:endParaRPr lang="en-US" dirty="0"/>
          </a:p>
        </p:txBody>
      </p:sp>
      <p:sp>
        <p:nvSpPr>
          <p:cNvPr id="3" name="Content Placeholder 2"/>
          <p:cNvSpPr>
            <a:spLocks noGrp="1"/>
          </p:cNvSpPr>
          <p:nvPr>
            <p:ph sz="quarter" idx="10"/>
          </p:nvPr>
        </p:nvSpPr>
        <p:spPr/>
        <p:txBody>
          <a:bodyPr/>
          <a:lstStyle/>
          <a:p>
            <a:r>
              <a:rPr lang="en-US" dirty="0" smtClean="0"/>
              <a:t>Refer to a table UDF in </a:t>
            </a:r>
            <a:r>
              <a:rPr lang="en-US" dirty="0" err="1" smtClean="0"/>
              <a:t>subquery</a:t>
            </a:r>
            <a:r>
              <a:rPr lang="en-US" dirty="0" smtClean="0"/>
              <a:t/>
            </a:r>
            <a:br>
              <a:rPr lang="en-US" dirty="0" smtClean="0"/>
            </a:br>
            <a:r>
              <a:rPr lang="en-US" dirty="0" smtClean="0"/>
              <a:t>Pass columns from outer table as inputs (correlations)</a:t>
            </a:r>
            <a:endParaRPr lang="en-US" dirty="0"/>
          </a:p>
        </p:txBody>
      </p:sp>
      <p:sp>
        <p:nvSpPr>
          <p:cNvPr id="4" name="TextBox 3"/>
          <p:cNvSpPr txBox="1"/>
          <p:nvPr/>
        </p:nvSpPr>
        <p:spPr>
          <a:xfrm>
            <a:off x="1796903" y="3571755"/>
            <a:ext cx="7855035" cy="1200329"/>
          </a:xfrm>
          <a:prstGeom prst="rect">
            <a:avLst/>
          </a:prstGeom>
          <a:noFill/>
        </p:spPr>
        <p:txBody>
          <a:bodyPr wrap="none" rtlCol="0">
            <a:spAutoFit/>
          </a:bodyPr>
          <a:lstStyle/>
          <a:p>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companyname</a:t>
            </a:r>
            <a:r>
              <a:rPr lang="en-US" dirty="0">
                <a:solidFill>
                  <a:srgbClr val="808080"/>
                </a:solidFill>
                <a:latin typeface="Lucida Sans Typewriter" panose="020B0509030504030204" pitchFamily="49" charset="0"/>
              </a:rPr>
              <a:t>,</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a:solidFill>
                  <a:srgbClr val="FF00FF"/>
                </a:solidFill>
                <a:latin typeface="Lucida Sans Typewriter" panose="020B0509030504030204" pitchFamily="49" charset="0"/>
              </a:rPr>
              <a:t>COUNT</a:t>
            </a:r>
            <a:r>
              <a:rPr lang="en-US" dirty="0">
                <a:solidFill>
                  <a:srgbClr val="808080"/>
                </a:solidFill>
                <a:latin typeface="Lucida Sans Typewriter" panose="020B0509030504030204" pitchFamily="49" charset="0"/>
              </a:rPr>
              <a:t>(</a:t>
            </a:r>
            <a:r>
              <a:rPr lang="en-US" dirty="0">
                <a:solidFill>
                  <a:srgbClr val="0000FF"/>
                </a:solidFill>
                <a:latin typeface="Lucida Sans Typewriter" panose="020B0509030504030204" pitchFamily="49" charset="0"/>
              </a:rPr>
              <a:t>DISTINCT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empid</a:t>
            </a:r>
            <a:r>
              <a:rPr lang="en-US" dirty="0">
                <a:solidFill>
                  <a:srgbClr val="808080"/>
                </a:solidFill>
                <a:latin typeface="Lucida Sans Typewriter" panose="020B0509030504030204" pitchFamily="49" charset="0"/>
              </a:rPr>
              <a:t>)</a:t>
            </a:r>
            <a:endParaRPr lang="en-US" dirty="0">
              <a:solidFill>
                <a:prstClr val="black"/>
              </a:solidFill>
              <a:latin typeface="Lucida Sans Typewriter" panose="020B0509030504030204" pitchFamily="49" charset="0"/>
            </a:endParaRPr>
          </a:p>
          <a:p>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dbo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GetTopOrders</a:t>
            </a:r>
            <a:r>
              <a:rPr lang="en-US" dirty="0">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3</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O</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numemps</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Sales</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Customers</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C</a:t>
            </a:r>
            <a:r>
              <a:rPr lang="en-US" dirty="0">
                <a:solidFill>
                  <a:srgbClr val="808080"/>
                </a:solidFill>
                <a:latin typeface="Lucida Sans Typewriter" panose="020B0509030504030204" pitchFamily="49" charset="0"/>
              </a:rPr>
              <a:t>;</a:t>
            </a:r>
          </a:p>
        </p:txBody>
      </p:sp>
      <p:cxnSp>
        <p:nvCxnSpPr>
          <p:cNvPr id="6" name="Straight Arrow Connector 5"/>
          <p:cNvCxnSpPr/>
          <p:nvPr/>
        </p:nvCxnSpPr>
        <p:spPr>
          <a:xfrm flipH="1">
            <a:off x="6358270" y="2413591"/>
            <a:ext cx="2211572" cy="17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rc 6"/>
          <p:cNvSpPr/>
          <p:nvPr/>
        </p:nvSpPr>
        <p:spPr>
          <a:xfrm flipV="1">
            <a:off x="4572001" y="4342383"/>
            <a:ext cx="1786269" cy="282780"/>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3967407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Itzik Ben-Gan | ‏@</a:t>
            </a:r>
            <a:r>
              <a:rPr lang="en-US" dirty="0" err="1" smtClean="0"/>
              <a:t>ItzikBenGan</a:t>
            </a:r>
            <a:r>
              <a:rPr lang="en-US" dirty="0" smtClean="0"/>
              <a:t> </a:t>
            </a:r>
            <a:endParaRPr lang="en-US" dirty="0"/>
          </a:p>
        </p:txBody>
      </p:sp>
      <p:sp>
        <p:nvSpPr>
          <p:cNvPr id="7" name="Content Placeholder 6"/>
          <p:cNvSpPr>
            <a:spLocks noGrp="1"/>
          </p:cNvSpPr>
          <p:nvPr>
            <p:ph idx="10"/>
          </p:nvPr>
        </p:nvSpPr>
        <p:spPr/>
        <p:txBody>
          <a:bodyPr/>
          <a:lstStyle/>
          <a:p>
            <a:r>
              <a:rPr lang="en-US" dirty="0" smtClean="0"/>
              <a:t>T-SQL Trainer and Co-founder, </a:t>
            </a:r>
            <a:r>
              <a:rPr lang="en-US" dirty="0" err="1" smtClean="0"/>
              <a:t>SolidQ</a:t>
            </a:r>
            <a:endParaRPr lang="en-US" dirty="0" smtClean="0"/>
          </a:p>
          <a:p>
            <a:pPr lvl="1"/>
            <a:r>
              <a:rPr lang="en-US" dirty="0" smtClean="0"/>
              <a:t>Delivering T-SQL training around the world</a:t>
            </a:r>
            <a:br>
              <a:rPr lang="en-US" dirty="0" smtClean="0"/>
            </a:br>
            <a:r>
              <a:rPr lang="en-US" dirty="0" smtClean="0"/>
              <a:t>(</a:t>
            </a:r>
            <a:r>
              <a:rPr lang="en-US" dirty="0">
                <a:hlinkClick r:id="rId3"/>
              </a:rPr>
              <a:t>http://tsql.solidq.com/courses.htm</a:t>
            </a:r>
            <a:r>
              <a:rPr lang="en-US" dirty="0" smtClean="0"/>
              <a:t>)</a:t>
            </a:r>
          </a:p>
          <a:p>
            <a:pPr lvl="1"/>
            <a:r>
              <a:rPr lang="en-US" dirty="0" smtClean="0"/>
              <a:t>Author of many T-SQL books</a:t>
            </a:r>
          </a:p>
          <a:p>
            <a:pPr lvl="1"/>
            <a:r>
              <a:rPr lang="en-US" dirty="0" smtClean="0"/>
              <a:t>Columnist, SQL Server Pro Magazine</a:t>
            </a:r>
          </a:p>
          <a:p>
            <a:pPr lvl="1"/>
            <a:r>
              <a:rPr lang="en-US" dirty="0" smtClean="0"/>
              <a:t>Regular speaker at events like SQL PASS and Dev Connections</a:t>
            </a:r>
          </a:p>
          <a:p>
            <a:pPr lvl="1"/>
            <a:r>
              <a:rPr lang="en-US" dirty="0" smtClean="0"/>
              <a:t>Over two decades of experience with SQL and databases</a:t>
            </a:r>
          </a:p>
        </p:txBody>
      </p:sp>
      <p:pic>
        <p:nvPicPr>
          <p:cNvPr id="6" name="Picture 5"/>
          <p:cNvPicPr>
            <a:picLocks noChangeAspect="1"/>
          </p:cNvPicPr>
          <p:nvPr/>
        </p:nvPicPr>
        <p:blipFill>
          <a:blip r:embed="rId4"/>
          <a:stretch>
            <a:fillRect/>
          </a:stretch>
        </p:blipFill>
        <p:spPr>
          <a:xfrm>
            <a:off x="9430805" y="448029"/>
            <a:ext cx="2356183" cy="2356183"/>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Umachandar </a:t>
            </a:r>
            <a:r>
              <a:rPr lang="en-US" dirty="0"/>
              <a:t>Jayachandran (UC</a:t>
            </a:r>
            <a:r>
              <a:rPr lang="en-US" dirty="0" smtClean="0"/>
              <a:t>)</a:t>
            </a:r>
            <a:endParaRPr lang="en-US" dirty="0"/>
          </a:p>
        </p:txBody>
      </p:sp>
      <p:sp>
        <p:nvSpPr>
          <p:cNvPr id="7" name="Content Placeholder 6"/>
          <p:cNvSpPr>
            <a:spLocks noGrp="1"/>
          </p:cNvSpPr>
          <p:nvPr>
            <p:ph idx="10"/>
          </p:nvPr>
        </p:nvSpPr>
        <p:spPr/>
        <p:txBody>
          <a:bodyPr/>
          <a:lstStyle/>
          <a:p>
            <a:r>
              <a:rPr lang="en-US" dirty="0" smtClean="0"/>
              <a:t>Program Manager, Microsoft</a:t>
            </a:r>
          </a:p>
          <a:p>
            <a:pPr lvl="1"/>
            <a:r>
              <a:rPr lang="en-US" dirty="0" smtClean="0"/>
              <a:t>SQL Server Product Group</a:t>
            </a:r>
          </a:p>
          <a:p>
            <a:pPr lvl="1"/>
            <a:r>
              <a:rPr lang="en-US" dirty="0" smtClean="0"/>
              <a:t>Worked on SQL Server since 2008 release</a:t>
            </a:r>
          </a:p>
          <a:p>
            <a:pPr lvl="1"/>
            <a:r>
              <a:rPr lang="en-US" dirty="0" smtClean="0"/>
              <a:t>Currently working on Windows Azure SQL Database</a:t>
            </a:r>
          </a:p>
          <a:p>
            <a:pPr lvl="1"/>
            <a:r>
              <a:rPr lang="en-US" dirty="0" smtClean="0"/>
              <a:t>Have worked with databases (Sybase, Oracle &amp; SQL Server) since 1998</a:t>
            </a:r>
          </a:p>
          <a:p>
            <a:pPr lvl="1"/>
            <a:r>
              <a:rPr lang="en-US" dirty="0" smtClean="0"/>
              <a:t>Microsoft representative for ANSI SQL standards group</a:t>
            </a:r>
          </a:p>
          <a:p>
            <a:pPr lvl="1"/>
            <a:endParaRPr lang="en-US" dirty="0" smtClean="0"/>
          </a:p>
        </p:txBody>
      </p:sp>
      <p:pic>
        <p:nvPicPr>
          <p:cNvPr id="3" name="Picture 2"/>
          <p:cNvPicPr>
            <a:picLocks noChangeAspect="1"/>
          </p:cNvPicPr>
          <p:nvPr/>
        </p:nvPicPr>
        <p:blipFill>
          <a:blip r:embed="rId3"/>
          <a:stretch>
            <a:fillRect/>
          </a:stretch>
        </p:blipFill>
        <p:spPr>
          <a:xfrm>
            <a:off x="9587347" y="302512"/>
            <a:ext cx="2097664" cy="2171428"/>
          </a:xfrm>
          <a:prstGeom prst="rect">
            <a:avLst/>
          </a:prstGeom>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170278637"/>
              </p:ext>
            </p:extLst>
          </p:nvPr>
        </p:nvGraphicFramePr>
        <p:xfrm>
          <a:off x="379413" y="1417637"/>
          <a:ext cx="11525250" cy="2286000"/>
        </p:xfrm>
        <a:graphic>
          <a:graphicData uri="http://schemas.openxmlformats.org/drawingml/2006/table">
            <a:tbl>
              <a:tblPr firstRow="1" bandRow="1">
                <a:tableStyleId>{5C22544A-7EE6-4342-B048-85BDC9FD1C3A}</a:tableStyleId>
              </a:tblPr>
              <a:tblGrid>
                <a:gridCol w="11525250"/>
              </a:tblGrid>
              <a:tr h="941296">
                <a:tc>
                  <a:txBody>
                    <a:bodyPr/>
                    <a:lstStyle/>
                    <a:p>
                      <a:r>
                        <a:rPr lang="en-US" sz="3600" dirty="0" smtClean="0">
                          <a:latin typeface="Segoe UI Light" panose="020B0502040204020203" pitchFamily="34" charset="0"/>
                          <a:cs typeface="Segoe UI Light" panose="020B0502040204020203" pitchFamily="34" charset="0"/>
                        </a:rPr>
                        <a:t>Boost your T-SQL with the APPLY Operator</a:t>
                      </a:r>
                      <a:endParaRPr lang="en-US" sz="3600" dirty="0">
                        <a:latin typeface="Segoe UI Light" panose="020B0502040204020203" pitchFamily="34" charset="0"/>
                        <a:cs typeface="Segoe UI Light" panose="020B0502040204020203" pitchFamily="34" charset="0"/>
                      </a:endParaRPr>
                    </a:p>
                  </a:txBody>
                  <a:tcPr anchor="ctr"/>
                </a:tc>
              </a:tr>
              <a:tr h="672352">
                <a:tc>
                  <a:txBody>
                    <a:bodyPr/>
                    <a:lstStyle/>
                    <a:p>
                      <a:r>
                        <a:rPr lang="en-US" sz="2400" dirty="0" smtClean="0">
                          <a:latin typeface="Segoe UI Light" panose="020B0502040204020203" pitchFamily="34" charset="0"/>
                          <a:cs typeface="Segoe UI Light" panose="020B0502040204020203" pitchFamily="34" charset="0"/>
                        </a:rPr>
                        <a:t>01 | APPLY, Described</a:t>
                      </a:r>
                      <a:endParaRPr lang="en-US" sz="2400" dirty="0">
                        <a:latin typeface="Segoe UI Light" panose="020B0502040204020203" pitchFamily="34" charset="0"/>
                        <a:cs typeface="Segoe UI Light" panose="020B0502040204020203" pitchFamily="34" charset="0"/>
                      </a:endParaRPr>
                    </a:p>
                  </a:txBody>
                  <a:tcPr anchor="ctr"/>
                </a:tc>
              </a:tr>
              <a:tr h="672352">
                <a:tc>
                  <a:txBody>
                    <a:bodyPr/>
                    <a:lstStyle/>
                    <a:p>
                      <a:r>
                        <a:rPr lang="en-US" sz="2400" dirty="0" smtClean="0">
                          <a:latin typeface="Segoe UI Light" panose="020B0502040204020203" pitchFamily="34" charset="0"/>
                          <a:cs typeface="Segoe UI Light" panose="020B0502040204020203" pitchFamily="34" charset="0"/>
                        </a:rPr>
                        <a:t>02 | APPLY Boosts various T-SQL Features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11"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T-SQL practitioners with at least half a year of experience</a:t>
            </a:r>
          </a:p>
          <a:p>
            <a:r>
              <a:rPr lang="en-US" dirty="0" smtClean="0"/>
              <a:t>Suggested Prerequisites/Supporting Material</a:t>
            </a:r>
          </a:p>
          <a:p>
            <a:pPr lvl="1"/>
            <a:r>
              <a:rPr lang="en-US" dirty="0" smtClean="0"/>
              <a:t>Microsoft SQL Server 2012 T-SQL Fundamentals (MSPress, 2012)</a:t>
            </a:r>
          </a:p>
          <a:p>
            <a:pPr lvl="1"/>
            <a:r>
              <a:rPr lang="en-US" dirty="0" smtClean="0"/>
              <a:t>Source code</a:t>
            </a:r>
            <a:r>
              <a:rPr lang="en-US" dirty="0"/>
              <a:t>: </a:t>
            </a:r>
            <a:r>
              <a:rPr lang="en-US" dirty="0">
                <a:hlinkClick r:id="rId3"/>
              </a:rPr>
              <a:t>http://</a:t>
            </a:r>
            <a:r>
              <a:rPr lang="en-US" dirty="0" smtClean="0">
                <a:hlinkClick r:id="rId3"/>
              </a:rPr>
              <a:t>tsql.solidq.com/books/source_code/APPLY.txt</a:t>
            </a:r>
            <a:endParaRPr lang="en-US" dirty="0" smtClean="0"/>
          </a:p>
          <a:p>
            <a:r>
              <a:rPr lang="en-US" dirty="0" smtClean="0"/>
              <a:t>Few leading slides – mostly T-SQL coding demos!</a:t>
            </a:r>
          </a:p>
          <a:p>
            <a:pPr marL="457046" lvl="1" indent="0">
              <a:buNone/>
            </a:pPr>
            <a:endParaRPr lang="en-US" dirty="0" smtClean="0"/>
          </a:p>
        </p:txBody>
      </p:sp>
      <p:sp>
        <p:nvSpPr>
          <p:cNvPr id="5"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a:t>
            </a:r>
            <a:r>
              <a:rPr lang="en-US" smtClean="0"/>
              <a:t>Microsoft products</a:t>
            </a:r>
            <a:endParaRPr lang="en-US" dirty="0" smtClean="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APPLY, Described</a:t>
            </a:r>
            <a:endParaRPr lang="en-US" dirty="0"/>
          </a:p>
        </p:txBody>
      </p:sp>
      <p:sp>
        <p:nvSpPr>
          <p:cNvPr id="4" name="Subtitle 3"/>
          <p:cNvSpPr>
            <a:spLocks noGrp="1"/>
          </p:cNvSpPr>
          <p:nvPr>
            <p:ph type="subTitle" idx="1"/>
          </p:nvPr>
        </p:nvSpPr>
        <p:spPr/>
        <p:txBody>
          <a:bodyPr/>
          <a:lstStyle/>
          <a:p>
            <a:r>
              <a:rPr lang="en-US" dirty="0"/>
              <a:t>Itzik Ben-Gan | T-SQL Trainer and Co-founder, </a:t>
            </a:r>
            <a:r>
              <a:rPr lang="en-US" dirty="0" err="1"/>
              <a:t>SolidQ</a:t>
            </a:r>
            <a:endParaRPr lang="en-US" dirty="0"/>
          </a:p>
          <a:p>
            <a:r>
              <a:rPr lang="en-US" dirty="0"/>
              <a:t>Umachandar Jayachandran (UC) | Program Manager, Microsoft</a:t>
            </a:r>
          </a:p>
        </p:txBody>
      </p:sp>
      <p:sp>
        <p:nvSpPr>
          <p:cNvPr id="6"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Joins vs. APPLY</a:t>
            </a:r>
          </a:p>
          <a:p>
            <a:r>
              <a:rPr lang="en-US" dirty="0"/>
              <a:t>CROSS APPLY</a:t>
            </a:r>
            <a:endParaRPr lang="en-GB" dirty="0" smtClean="0"/>
          </a:p>
          <a:p>
            <a:r>
              <a:rPr lang="en-GB" dirty="0" smtClean="0"/>
              <a:t>OUTER APPLY</a:t>
            </a:r>
          </a:p>
          <a:p>
            <a:r>
              <a:rPr lang="en-GB" dirty="0" smtClean="0"/>
              <a:t>Implicit APPLY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vs. APPLY</a:t>
            </a:r>
            <a:endParaRPr lang="en-US" dirty="0"/>
          </a:p>
        </p:txBody>
      </p:sp>
      <p:sp>
        <p:nvSpPr>
          <p:cNvPr id="3" name="Content Placeholder 2"/>
          <p:cNvSpPr>
            <a:spLocks noGrp="1"/>
          </p:cNvSpPr>
          <p:nvPr>
            <p:ph sz="quarter" idx="10"/>
          </p:nvPr>
        </p:nvSpPr>
        <p:spPr>
          <a:xfrm>
            <a:off x="379413" y="1218101"/>
            <a:ext cx="11525250" cy="5290388"/>
          </a:xfrm>
        </p:spPr>
        <p:txBody>
          <a:bodyPr/>
          <a:lstStyle/>
          <a:p>
            <a:r>
              <a:rPr lang="en-US" dirty="0" smtClean="0"/>
              <a:t>Cross Join</a:t>
            </a:r>
          </a:p>
          <a:p>
            <a:pPr lvl="1"/>
            <a:r>
              <a:rPr lang="en-US" dirty="0" smtClean="0"/>
              <a:t>Both input sets predefined (pre-operator treatment),</a:t>
            </a:r>
            <a:br>
              <a:rPr lang="en-US" dirty="0" smtClean="0"/>
            </a:br>
            <a:r>
              <a:rPr lang="en-US" dirty="0" smtClean="0"/>
              <a:t>Result: all combinations</a:t>
            </a:r>
          </a:p>
          <a:p>
            <a:r>
              <a:rPr lang="en-US" dirty="0" smtClean="0"/>
              <a:t>Inner Join</a:t>
            </a:r>
          </a:p>
          <a:p>
            <a:pPr lvl="1"/>
            <a:r>
              <a:rPr lang="en-US" dirty="0"/>
              <a:t>Both input sets predefined</a:t>
            </a:r>
            <a:r>
              <a:rPr lang="en-US" dirty="0" smtClean="0"/>
              <a:t>,</a:t>
            </a:r>
            <a:br>
              <a:rPr lang="en-US" dirty="0" smtClean="0"/>
            </a:br>
            <a:r>
              <a:rPr lang="en-US" dirty="0" smtClean="0"/>
              <a:t>Result: only matching combinations</a:t>
            </a:r>
          </a:p>
          <a:p>
            <a:r>
              <a:rPr lang="en-US" dirty="0" smtClean="0"/>
              <a:t>APPLY (2005+)</a:t>
            </a:r>
          </a:p>
          <a:p>
            <a:pPr lvl="1"/>
            <a:r>
              <a:rPr lang="en-US" dirty="0" smtClean="0"/>
              <a:t>Left input set predefined,</a:t>
            </a:r>
            <a:br>
              <a:rPr lang="en-US" dirty="0" smtClean="0"/>
            </a:br>
            <a:r>
              <a:rPr lang="en-US" dirty="0" smtClean="0"/>
              <a:t>Right set evaluated per left row using correlations</a:t>
            </a:r>
            <a:br>
              <a:rPr lang="en-US" dirty="0" smtClean="0"/>
            </a:br>
            <a:r>
              <a:rPr lang="en-US" dirty="0" smtClean="0"/>
              <a:t>Result: unified results of evaluations</a:t>
            </a:r>
          </a:p>
        </p:txBody>
      </p:sp>
      <p:sp>
        <p:nvSpPr>
          <p:cNvPr id="4" name="Oval 3"/>
          <p:cNvSpPr/>
          <p:nvPr/>
        </p:nvSpPr>
        <p:spPr>
          <a:xfrm>
            <a:off x="9701277" y="1153191"/>
            <a:ext cx="614996" cy="614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337539" y="1260634"/>
            <a:ext cx="317716" cy="400110"/>
          </a:xfrm>
          <a:prstGeom prst="rect">
            <a:avLst/>
          </a:prstGeom>
          <a:noFill/>
        </p:spPr>
        <p:txBody>
          <a:bodyPr wrap="none" rtlCol="0">
            <a:spAutoFit/>
          </a:bodyPr>
          <a:lstStyle/>
          <a:p>
            <a:r>
              <a:rPr lang="en-US" sz="2000" dirty="0" smtClean="0"/>
              <a:t>X</a:t>
            </a:r>
            <a:endParaRPr lang="en-US" sz="2000" dirty="0"/>
          </a:p>
        </p:txBody>
      </p:sp>
      <p:sp>
        <p:nvSpPr>
          <p:cNvPr id="13" name="Oval 12"/>
          <p:cNvSpPr/>
          <p:nvPr/>
        </p:nvSpPr>
        <p:spPr>
          <a:xfrm>
            <a:off x="10666303" y="1153191"/>
            <a:ext cx="614996" cy="614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0416967" y="1674560"/>
            <a:ext cx="158858" cy="32009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55104" y="2015919"/>
            <a:ext cx="1482585" cy="646331"/>
          </a:xfrm>
          <a:prstGeom prst="rect">
            <a:avLst/>
          </a:prstGeom>
          <a:noFill/>
        </p:spPr>
        <p:txBody>
          <a:bodyPr wrap="none" rtlCol="0">
            <a:spAutoFit/>
          </a:bodyPr>
          <a:lstStyle/>
          <a:p>
            <a:pPr algn="ctr"/>
            <a:r>
              <a:rPr lang="en-US" dirty="0" smtClean="0"/>
              <a:t>All</a:t>
            </a:r>
          </a:p>
          <a:p>
            <a:pPr algn="ctr"/>
            <a:r>
              <a:rPr lang="en-US" dirty="0" smtClean="0"/>
              <a:t>Combinations</a:t>
            </a:r>
            <a:endParaRPr lang="en-US" dirty="0"/>
          </a:p>
        </p:txBody>
      </p:sp>
      <p:sp>
        <p:nvSpPr>
          <p:cNvPr id="16" name="Oval 15"/>
          <p:cNvSpPr/>
          <p:nvPr/>
        </p:nvSpPr>
        <p:spPr>
          <a:xfrm>
            <a:off x="9519438" y="3070590"/>
            <a:ext cx="614996" cy="614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134055" y="3178033"/>
            <a:ext cx="679994" cy="400110"/>
          </a:xfrm>
          <a:prstGeom prst="rect">
            <a:avLst/>
          </a:prstGeom>
          <a:noFill/>
        </p:spPr>
        <p:txBody>
          <a:bodyPr wrap="none" rtlCol="0">
            <a:spAutoFit/>
          </a:bodyPr>
          <a:lstStyle/>
          <a:p>
            <a:r>
              <a:rPr lang="en-US" sz="2000" dirty="0" smtClean="0"/>
              <a:t>X + ?</a:t>
            </a:r>
            <a:endParaRPr lang="en-US" sz="2000" dirty="0"/>
          </a:p>
        </p:txBody>
      </p:sp>
      <p:sp>
        <p:nvSpPr>
          <p:cNvPr id="18" name="Oval 17"/>
          <p:cNvSpPr/>
          <p:nvPr/>
        </p:nvSpPr>
        <p:spPr>
          <a:xfrm>
            <a:off x="10824720" y="3070590"/>
            <a:ext cx="614996" cy="614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0394623" y="3591959"/>
            <a:ext cx="158858" cy="32009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720737" y="3933318"/>
            <a:ext cx="1506631" cy="646331"/>
          </a:xfrm>
          <a:prstGeom prst="rect">
            <a:avLst/>
          </a:prstGeom>
          <a:noFill/>
        </p:spPr>
        <p:txBody>
          <a:bodyPr wrap="none" rtlCol="0">
            <a:spAutoFit/>
          </a:bodyPr>
          <a:lstStyle/>
          <a:p>
            <a:pPr algn="ctr"/>
            <a:r>
              <a:rPr lang="en-US" dirty="0" smtClean="0"/>
              <a:t>Matching</a:t>
            </a:r>
          </a:p>
          <a:p>
            <a:pPr algn="ctr"/>
            <a:r>
              <a:rPr lang="en-US" dirty="0" smtClean="0"/>
              <a:t>Combinations</a:t>
            </a:r>
            <a:endParaRPr lang="en-US" dirty="0"/>
          </a:p>
        </p:txBody>
      </p:sp>
      <p:sp>
        <p:nvSpPr>
          <p:cNvPr id="21" name="Oval 20"/>
          <p:cNvSpPr/>
          <p:nvPr/>
        </p:nvSpPr>
        <p:spPr>
          <a:xfrm>
            <a:off x="9609721" y="5078300"/>
            <a:ext cx="614996" cy="614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10574747" y="5078300"/>
            <a:ext cx="614996" cy="614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4" name="Down Arrow 23"/>
          <p:cNvSpPr/>
          <p:nvPr/>
        </p:nvSpPr>
        <p:spPr>
          <a:xfrm>
            <a:off x="10325411" y="5599669"/>
            <a:ext cx="158858" cy="32009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971070" y="5941028"/>
            <a:ext cx="867545" cy="646331"/>
          </a:xfrm>
          <a:prstGeom prst="rect">
            <a:avLst/>
          </a:prstGeom>
          <a:noFill/>
        </p:spPr>
        <p:txBody>
          <a:bodyPr wrap="none" rtlCol="0">
            <a:spAutoFit/>
          </a:bodyPr>
          <a:lstStyle/>
          <a:p>
            <a:pPr algn="ctr"/>
            <a:r>
              <a:rPr lang="en-US" dirty="0" smtClean="0"/>
              <a:t>Unified</a:t>
            </a:r>
            <a:br>
              <a:rPr lang="en-US" dirty="0" smtClean="0"/>
            </a:br>
            <a:r>
              <a:rPr lang="en-US" dirty="0" smtClean="0"/>
              <a:t>Results</a:t>
            </a:r>
            <a:endParaRPr lang="en-US" dirty="0"/>
          </a:p>
        </p:txBody>
      </p:sp>
      <p:sp>
        <p:nvSpPr>
          <p:cNvPr id="35" name="Arc 34"/>
          <p:cNvSpPr/>
          <p:nvPr/>
        </p:nvSpPr>
        <p:spPr>
          <a:xfrm>
            <a:off x="9663548" y="5224531"/>
            <a:ext cx="1150501" cy="535185"/>
          </a:xfrm>
          <a:prstGeom prst="arc">
            <a:avLst>
              <a:gd name="adj1" fmla="val 12959314"/>
              <a:gd name="adj2" fmla="val 20962824"/>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826541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D06104822140898B2A8C2CD6A38F" ma:contentTypeVersion="" ma:contentTypeDescription="Create a new document." ma:contentTypeScope="" ma:versionID="381282248e43b1fd99141745b3394cc2">
  <xsd:schema xmlns:xsd="http://www.w3.org/2001/XMLSchema" xmlns:xs="http://www.w3.org/2001/XMLSchema" xmlns:p="http://schemas.microsoft.com/office/2006/metadata/properties" xmlns:ns2="EE357F7D-2E8F-4B05-9D5F-01F12EE7CF57" targetNamespace="http://schemas.microsoft.com/office/2006/metadata/properties" ma:root="true" ma:fieldsID="6cfae0e49849c679074ca5e5dbca4398" ns2:_="">
    <xsd:import namespace="EE357F7D-2E8F-4B05-9D5F-01F12EE7CF57"/>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57F7D-2E8F-4B05-9D5F-01F12EE7CF57"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EE357F7D-2E8F-4B05-9D5F-01F12EE7CF57">Final</Status>
    <Module xmlns="EE357F7D-2E8F-4B05-9D5F-01F12EE7CF57">1</Module>
    <Content_x0020_Type xmlns="EE357F7D-2E8F-4B05-9D5F-01F12EE7CF57">Slide Presentation</Content_x0020_Type>
  </documentManagement>
</p:properties>
</file>

<file path=customXml/itemProps1.xml><?xml version="1.0" encoding="utf-8"?>
<ds:datastoreItem xmlns:ds="http://schemas.openxmlformats.org/officeDocument/2006/customXml" ds:itemID="{821A9727-CE94-4285-A2F7-40DF60F1FA04}"/>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3466</TotalTime>
  <Words>379</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Lucida Sans Typewriter</vt:lpstr>
      <vt:lpstr>Segoe</vt:lpstr>
      <vt:lpstr>Segoe UI</vt:lpstr>
      <vt:lpstr>Segoe UI Light</vt:lpstr>
      <vt:lpstr>1_Office Theme</vt:lpstr>
      <vt:lpstr>Boost your T-SQL  with the APPLY Operator</vt:lpstr>
      <vt:lpstr>Meet Itzik Ben-Gan | ‏@ItzikBenGan </vt:lpstr>
      <vt:lpstr>Meet Umachandar Jayachandran (UC)</vt:lpstr>
      <vt:lpstr>Course Topics</vt:lpstr>
      <vt:lpstr>Setting Expectations</vt:lpstr>
      <vt:lpstr>     Join the MVA Community!</vt:lpstr>
      <vt:lpstr>PowerPoint Presentation</vt:lpstr>
      <vt:lpstr>Module Overview</vt:lpstr>
      <vt:lpstr>Joins vs. APPLY</vt:lpstr>
      <vt:lpstr>CROSS APPLY</vt:lpstr>
      <vt:lpstr>OUTER APPLY</vt:lpstr>
      <vt:lpstr>Implicit APPLY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83</cp:revision>
  <dcterms:created xsi:type="dcterms:W3CDTF">2013-02-15T23:12:42Z</dcterms:created>
  <dcterms:modified xsi:type="dcterms:W3CDTF">2014-01-06T21:17:36Z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0x01010065DCD06104822140898B2A8C2CD6A38F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