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566" y="43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t="24998" b="16646"/>
          <a:stretch/>
        </p:blipFill>
        <p:spPr>
          <a:xfrm>
            <a:off x="1038" y="1438273"/>
            <a:ext cx="11520000" cy="5041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1495" y="3240088"/>
            <a:ext cx="10799086" cy="28800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26" name="Picture 2" descr="http://www.sqlsaturday.com/images/sqlsat532_we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79" y="358273"/>
            <a:ext cx="221634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360363"/>
            <a:ext cx="8583416" cy="1079500"/>
          </a:xfrm>
        </p:spPr>
        <p:txBody>
          <a:bodyPr anchor="t">
            <a:noAutofit/>
          </a:bodyPr>
          <a:lstStyle>
            <a:lvl1pPr>
              <a:defRPr lang="en-US" sz="30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24998" b="16646"/>
          <a:stretch/>
        </p:blipFill>
        <p:spPr>
          <a:xfrm>
            <a:off x="1038" y="1438273"/>
            <a:ext cx="11520000" cy="5041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2" y="360364"/>
            <a:ext cx="10799763" cy="5400674"/>
          </a:xfrm>
        </p:spPr>
        <p:txBody>
          <a:bodyPr anchor="t"/>
          <a:lstStyle>
            <a:lvl1pPr algn="l">
              <a:defRPr sz="6000" b="0" i="0" cap="none">
                <a:latin typeface="Arial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9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321175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38" y="1439863"/>
            <a:ext cx="5399087" cy="4321175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 unrestric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278" y="1211741"/>
            <a:ext cx="10383479" cy="4337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58404" y="79757"/>
            <a:ext cx="1391078" cy="76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4947" y="6171779"/>
            <a:ext cx="1252989" cy="179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23C339E-6384-4B7D-8AAA-399CE7159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5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qlsaturday.com/images/sqlsat532_web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488" y="5778480"/>
            <a:ext cx="1440000" cy="70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32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3629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cc280358(v=sql.105).aspx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d425070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h710064(v=sql.110).aspx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933994.aspx" TargetMode="External"/><Relationship Id="rId2" Type="http://schemas.openxmlformats.org/officeDocument/2006/relationships/hyperlink" Target="https://technet.microsoft.com/en-us/library/cc280519(v=sql.105).aspx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mitchell.net/post/2016/01/20/using-sql-server-change-tracking-for-incremental-loads" TargetMode="External"/><Relationship Id="rId2" Type="http://schemas.openxmlformats.org/officeDocument/2006/relationships/hyperlink" Target="https://www.brentozar.com/archive/2014/06/performance-tuning-sql-server-change-trackin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933875(v=sql.110).aspx" TargetMode="External"/><Relationship Id="rId2" Type="http://schemas.openxmlformats.org/officeDocument/2006/relationships/hyperlink" Target="https://technet.microsoft.com/en-us/library/hh710064(v=sql.110).aspx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h710064(v=sql.110).aspx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1495" y="2059472"/>
            <a:ext cx="10799086" cy="2880000"/>
          </a:xfrm>
        </p:spPr>
        <p:txBody>
          <a:bodyPr/>
          <a:lstStyle/>
          <a:p>
            <a:r>
              <a:rPr lang="en-US" dirty="0"/>
              <a:t>How to load your data faster and safer using Change Tracking in SQL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Antonio Abalos Castillo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9" b="21407"/>
          <a:stretch/>
        </p:blipFill>
        <p:spPr>
          <a:xfrm>
            <a:off x="278419" y="900113"/>
            <a:ext cx="2083780" cy="7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5733" y="1211740"/>
            <a:ext cx="10380616" cy="49084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changes from Change Tracking</a:t>
            </a:r>
          </a:p>
          <a:p>
            <a:r>
              <a:rPr lang="en-US" dirty="0" smtClean="0"/>
              <a:t>Get </a:t>
            </a:r>
            <a:r>
              <a:rPr lang="en-US" dirty="0"/>
              <a:t>changes for one table</a:t>
            </a:r>
          </a:p>
          <a:p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nb-NO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last_ver</a:t>
            </a:r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BIGINT = 82;</a:t>
            </a:r>
          </a:p>
          <a:p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b-NO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CT.SalesID</a:t>
            </a:r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CT.SYS_CHANGE_OPERATION,</a:t>
            </a:r>
          </a:p>
          <a:p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CT.SYS_CHANGE_COLUMNS </a:t>
            </a:r>
          </a:p>
          <a:p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CHANGETABLE(CHANGES </a:t>
            </a:r>
            <a:r>
              <a:rPr lang="nb-NO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dbo.Sales</a:t>
            </a:r>
            <a:r>
              <a:rPr lang="nb-NO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nb-NO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nb-NO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last_ver</a:t>
            </a:r>
            <a:r>
              <a:rPr lang="nb-NO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CT</a:t>
            </a:r>
          </a:p>
          <a:p>
            <a:endParaRPr lang="nb-NO" sz="1890" dirty="0">
              <a:hlinkClick r:id="rId2"/>
            </a:endParaRPr>
          </a:p>
          <a:p>
            <a:r>
              <a:rPr lang="nb-NO" sz="1890" dirty="0">
                <a:hlinkClick r:id="rId2"/>
              </a:rPr>
              <a:t>https://technet.microsoft.com/en-us/library/cc280358(v=sql.105).aspx</a:t>
            </a:r>
            <a:endParaRPr lang="nb-NO" sz="189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 Tracking?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394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nb-NO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34813" y="1447753"/>
            <a:ext cx="7539634" cy="4343261"/>
            <a:chOff x="1728449" y="1532164"/>
            <a:chExt cx="7979230" cy="4596494"/>
          </a:xfrm>
        </p:grpSpPr>
        <p:grpSp>
          <p:nvGrpSpPr>
            <p:cNvPr id="14" name="Group 13"/>
            <p:cNvGrpSpPr/>
            <p:nvPr/>
          </p:nvGrpSpPr>
          <p:grpSpPr>
            <a:xfrm>
              <a:off x="1728449" y="4898574"/>
              <a:ext cx="7979230" cy="1230084"/>
              <a:chOff x="1761104" y="5127173"/>
              <a:chExt cx="7979230" cy="1230084"/>
            </a:xfrm>
          </p:grpSpPr>
          <p:sp>
            <p:nvSpPr>
              <p:cNvPr id="9" name="Rounded Rectangle 8"/>
              <p:cNvSpPr/>
              <p:nvPr/>
            </p:nvSpPr>
            <p:spPr>
              <a:xfrm rot="16200000">
                <a:off x="1686095" y="5202182"/>
                <a:ext cx="1230084" cy="1080065"/>
              </a:xfrm>
              <a:prstGeom prst="roundRect">
                <a:avLst>
                  <a:gd name="adj" fmla="val 19224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701" dirty="0"/>
                  <a:t>Target</a:t>
                </a:r>
                <a:endParaRPr lang="nb-NO" sz="1701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294506" y="5127173"/>
                <a:ext cx="7445828" cy="123008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24006" indent="-324006">
                  <a:buFont typeface="Arial" panose="020B0604020202020204" pitchFamily="34" charset="0"/>
                  <a:buChar char="•"/>
                </a:pPr>
                <a:r>
                  <a:rPr lang="en-US" sz="1701" dirty="0"/>
                  <a:t>Staging area</a:t>
                </a:r>
              </a:p>
              <a:p>
                <a:pPr marL="324006" indent="-324006">
                  <a:buFont typeface="Arial" panose="020B0604020202020204" pitchFamily="34" charset="0"/>
                  <a:buChar char="•"/>
                </a:pPr>
                <a:r>
                  <a:rPr lang="en-US" sz="1701" dirty="0"/>
                  <a:t>MERGE delta over target data</a:t>
                </a:r>
                <a:endParaRPr lang="nb-NO" sz="1701" dirty="0"/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7924803" y="3714748"/>
              <a:ext cx="1088571" cy="16002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701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728450" y="3215370"/>
              <a:ext cx="7979229" cy="1230084"/>
              <a:chOff x="1761105" y="3443969"/>
              <a:chExt cx="7979229" cy="1230084"/>
            </a:xfrm>
          </p:grpSpPr>
          <p:sp>
            <p:nvSpPr>
              <p:cNvPr id="10" name="Rounded Rectangle 9"/>
              <p:cNvSpPr/>
              <p:nvPr/>
            </p:nvSpPr>
            <p:spPr>
              <a:xfrm rot="16200000">
                <a:off x="1686096" y="3518978"/>
                <a:ext cx="1230084" cy="1080065"/>
              </a:xfrm>
              <a:prstGeom prst="roundRect">
                <a:avLst>
                  <a:gd name="adj" fmla="val 19224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701" dirty="0"/>
                  <a:t>ETL</a:t>
                </a:r>
                <a:endParaRPr lang="nb-NO" sz="1701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94506" y="3443969"/>
                <a:ext cx="7445828" cy="123008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24006" indent="-324006">
                  <a:buFont typeface="Arial" panose="020B0604020202020204" pitchFamily="34" charset="0"/>
                  <a:buChar char="•"/>
                </a:pPr>
                <a:r>
                  <a:rPr lang="en-US" sz="1701" dirty="0"/>
                  <a:t>Minimally logged operations</a:t>
                </a:r>
              </a:p>
              <a:p>
                <a:pPr marL="324006" indent="-324006">
                  <a:buFont typeface="Arial" panose="020B0604020202020204" pitchFamily="34" charset="0"/>
                  <a:buChar char="•"/>
                </a:pPr>
                <a:r>
                  <a:rPr lang="en-US" sz="1701" dirty="0"/>
                  <a:t>Automatic delta/full load detection</a:t>
                </a:r>
                <a:endParaRPr lang="nb-NO" sz="1701" dirty="0"/>
              </a:p>
            </p:txBody>
          </p:sp>
        </p:grpSp>
        <p:sp>
          <p:nvSpPr>
            <p:cNvPr id="15" name="Down Arrow 14"/>
            <p:cNvSpPr/>
            <p:nvPr/>
          </p:nvSpPr>
          <p:spPr>
            <a:xfrm>
              <a:off x="7924803" y="2041072"/>
              <a:ext cx="1088571" cy="16002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701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728451" y="1532164"/>
              <a:ext cx="7979228" cy="1230087"/>
              <a:chOff x="1761106" y="1760763"/>
              <a:chExt cx="7979228" cy="1230087"/>
            </a:xfrm>
          </p:grpSpPr>
          <p:sp>
            <p:nvSpPr>
              <p:cNvPr id="11" name="Rounded Rectangle 10"/>
              <p:cNvSpPr/>
              <p:nvPr/>
            </p:nvSpPr>
            <p:spPr>
              <a:xfrm rot="16200000">
                <a:off x="1686097" y="1835772"/>
                <a:ext cx="1230084" cy="1080065"/>
              </a:xfrm>
              <a:prstGeom prst="roundRect">
                <a:avLst>
                  <a:gd name="adj" fmla="val 19224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701" dirty="0"/>
                  <a:t>Source</a:t>
                </a:r>
                <a:endParaRPr lang="nb-NO" sz="1701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294506" y="1760766"/>
                <a:ext cx="7445828" cy="123008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24006" indent="-324006">
                  <a:buFont typeface="Arial" panose="020B0604020202020204" pitchFamily="34" charset="0"/>
                  <a:buChar char="•"/>
                </a:pPr>
                <a:r>
                  <a:rPr lang="en-US" sz="1701" dirty="0"/>
                  <a:t>Change Tracking enabled</a:t>
                </a:r>
              </a:p>
              <a:p>
                <a:pPr marL="324006" indent="-324006">
                  <a:buFont typeface="Arial" panose="020B0604020202020204" pitchFamily="34" charset="0"/>
                  <a:buChar char="•"/>
                </a:pPr>
                <a:r>
                  <a:rPr lang="en-US" sz="1701" dirty="0"/>
                  <a:t>Isolation aware</a:t>
                </a:r>
                <a:endParaRPr lang="nb-NO" sz="170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84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</a:t>
            </a:r>
            <a:r>
              <a:rPr lang="en-US" dirty="0"/>
              <a:t>Server source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Change Tracking enabled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Integration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MERGE statements (SQL 2008+)</a:t>
            </a:r>
          </a:p>
          <a:p>
            <a:endParaRPr lang="en-US" dirty="0"/>
          </a:p>
          <a:p>
            <a:r>
              <a:rPr lang="en-US" dirty="0"/>
              <a:t>Other data </a:t>
            </a:r>
            <a:r>
              <a:rPr lang="en-US" dirty="0" smtClean="0"/>
              <a:t>sources: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Change Data Capture (Oracle)</a:t>
            </a: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824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Demo scenario</a:t>
            </a: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nb-NO" dirty="0"/>
          </a:p>
        </p:txBody>
      </p:sp>
      <p:sp>
        <p:nvSpPr>
          <p:cNvPr id="4" name="Rounded Rectangle 3"/>
          <p:cNvSpPr/>
          <p:nvPr/>
        </p:nvSpPr>
        <p:spPr>
          <a:xfrm>
            <a:off x="818282" y="1872173"/>
            <a:ext cx="9683259" cy="3893627"/>
          </a:xfrm>
          <a:prstGeom prst="roundRect">
            <a:avLst>
              <a:gd name="adj" fmla="val 361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701"/>
          </a:p>
        </p:txBody>
      </p:sp>
      <p:sp>
        <p:nvSpPr>
          <p:cNvPr id="5" name="TextBox 4"/>
          <p:cNvSpPr txBox="1"/>
          <p:nvPr/>
        </p:nvSpPr>
        <p:spPr>
          <a:xfrm>
            <a:off x="7787191" y="1491890"/>
            <a:ext cx="279779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/>
              <a:t>Windows Azure VNET</a:t>
            </a:r>
            <a:endParaRPr lang="nb-NO" sz="1701" dirty="0"/>
          </a:p>
        </p:txBody>
      </p:sp>
      <p:sp>
        <p:nvSpPr>
          <p:cNvPr id="6" name="Rectangle 5"/>
          <p:cNvSpPr/>
          <p:nvPr/>
        </p:nvSpPr>
        <p:spPr>
          <a:xfrm>
            <a:off x="1647347" y="2083714"/>
            <a:ext cx="2172402" cy="3464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24" b="1" dirty="0"/>
              <a:t>Server A</a:t>
            </a:r>
          </a:p>
          <a:p>
            <a:pPr algn="ctr"/>
            <a:r>
              <a:rPr lang="en-US" sz="1890" dirty="0"/>
              <a:t>SQL Server</a:t>
            </a:r>
          </a:p>
          <a:p>
            <a:pPr algn="ctr"/>
            <a:r>
              <a:rPr lang="en-US" sz="1890" dirty="0"/>
              <a:t>Source database</a:t>
            </a:r>
          </a:p>
          <a:p>
            <a:pPr algn="ctr"/>
            <a:r>
              <a:rPr lang="en-US" sz="1890" dirty="0"/>
              <a:t>Change Tracking</a:t>
            </a:r>
          </a:p>
          <a:p>
            <a:pPr algn="ctr"/>
            <a:endParaRPr lang="nb-NO" sz="1890" dirty="0"/>
          </a:p>
        </p:txBody>
      </p:sp>
      <p:sp>
        <p:nvSpPr>
          <p:cNvPr id="7" name="Rectangle 6"/>
          <p:cNvSpPr/>
          <p:nvPr/>
        </p:nvSpPr>
        <p:spPr>
          <a:xfrm>
            <a:off x="7411617" y="2083714"/>
            <a:ext cx="2172402" cy="3464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24" b="1" dirty="0"/>
              <a:t>Server B</a:t>
            </a:r>
          </a:p>
          <a:p>
            <a:pPr algn="ctr"/>
            <a:r>
              <a:rPr lang="en-US" sz="1890" dirty="0"/>
              <a:t>SQL Server</a:t>
            </a:r>
          </a:p>
          <a:p>
            <a:pPr algn="ctr"/>
            <a:r>
              <a:rPr lang="en-US" sz="1890" dirty="0"/>
              <a:t>Target database</a:t>
            </a:r>
          </a:p>
          <a:p>
            <a:pPr algn="ctr"/>
            <a:r>
              <a:rPr lang="en-US" sz="1890" dirty="0"/>
              <a:t>Logging</a:t>
            </a:r>
          </a:p>
          <a:p>
            <a:pPr algn="ctr"/>
            <a:r>
              <a:rPr lang="en-US" sz="1890" dirty="0"/>
              <a:t>SSIS</a:t>
            </a:r>
            <a:endParaRPr lang="nb-NO" sz="1890" dirty="0"/>
          </a:p>
        </p:txBody>
      </p:sp>
      <p:sp>
        <p:nvSpPr>
          <p:cNvPr id="8" name="Right Arrow 7"/>
          <p:cNvSpPr/>
          <p:nvPr/>
        </p:nvSpPr>
        <p:spPr>
          <a:xfrm>
            <a:off x="4372106" y="3005339"/>
            <a:ext cx="2575613" cy="162107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1" dirty="0"/>
              <a:t>Data flow</a:t>
            </a:r>
            <a:endParaRPr lang="nb-NO" sz="1701" dirty="0"/>
          </a:p>
        </p:txBody>
      </p:sp>
    </p:spTree>
    <p:extLst>
      <p:ext uri="{BB962C8B-B14F-4D97-AF65-F5344CB8AC3E}">
        <p14:creationId xmlns:p14="http://schemas.microsoft.com/office/powerpoint/2010/main" val="10631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hints – Best </a:t>
            </a:r>
            <a:r>
              <a:rPr lang="en-US" dirty="0" smtClean="0"/>
              <a:t>practices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404" y="1104030"/>
            <a:ext cx="9933681" cy="47326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Best practices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Transaction isolation strategy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Enable SNAPSHOT isolation in the source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Or create a source snapshot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Index maintenance jobs can break big transactions at the 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Watch out for complex data flows that may need to break down into simpler ones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best is to have a one-to-one copy of the source table, but this is not always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How do we deal with deleted rows? (joining tables)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Do we need to track changes in columns?</a:t>
            </a:r>
          </a:p>
          <a:p>
            <a:endParaRPr lang="en-US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254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hints - Trick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404" y="1725441"/>
            <a:ext cx="5379962" cy="3170260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Use trace flag 610 (carefully)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Use tab-lock in destination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Use ORDER hint in destination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Boost up DFT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Boost up DFT number of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Run parallel tasks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405" y="5476850"/>
            <a:ext cx="7987005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7" dirty="0"/>
              <a:t>The Data Loading Performance Guide</a:t>
            </a:r>
            <a:endParaRPr lang="nb-NO" sz="2267" dirty="0">
              <a:hlinkClick r:id="rId2"/>
            </a:endParaRPr>
          </a:p>
          <a:p>
            <a:r>
              <a:rPr lang="nb-NO" sz="2267" dirty="0">
                <a:hlinkClick r:id="rId2"/>
              </a:rPr>
              <a:t>https://msdn.microsoft.com/en-us/library/dd425070.aspx</a:t>
            </a:r>
            <a:r>
              <a:rPr lang="nb-NO" sz="2267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6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hints - Other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97" y="1189031"/>
            <a:ext cx="9933681" cy="4111612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Databases in “simple” recovery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Change page torn detection to NONE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a DATA file group and set it as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as many files as CPU in each file group (depends on storage)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Separate the log file from the data files in different disks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Consider using heaps for fast-load processes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Consider using partitioned tables for regular tables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Increase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2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hints - Security considerations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404" y="1725440"/>
            <a:ext cx="9933681" cy="35381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Catalog views</a:t>
            </a:r>
          </a:p>
          <a:p>
            <a:pPr lvl="1"/>
            <a:r>
              <a:rPr lang="nb-NO" dirty="0" err="1" smtClean="0"/>
              <a:t>sys.change_tracking_databases</a:t>
            </a:r>
            <a:endParaRPr lang="nb-NO" dirty="0" smtClean="0"/>
          </a:p>
          <a:p>
            <a:pPr lvl="1"/>
            <a:r>
              <a:rPr lang="nb-NO" dirty="0" err="1" smtClean="0"/>
              <a:t>sys.change_tracking_tables</a:t>
            </a:r>
            <a:endParaRPr lang="nb-NO" dirty="0" smtClean="0"/>
          </a:p>
          <a:p>
            <a:pPr lvl="1"/>
            <a:endParaRPr lang="en-US" dirty="0"/>
          </a:p>
          <a:p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permission on at least the primary key columns on the change-tracked table to the table that is being </a:t>
            </a:r>
            <a:r>
              <a:rPr lang="en-US" dirty="0" smtClean="0"/>
              <a:t>queried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CHANGE TRACKING permission on the table for which changes are being obtained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793404" y="5646911"/>
            <a:ext cx="790215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701" dirty="0">
                <a:hlinkClick r:id="rId2"/>
              </a:rPr>
              <a:t>https://msdn.microsoft.com/en-us/library/hh710064(v=sql.110).aspx</a:t>
            </a:r>
            <a:r>
              <a:rPr lang="nb-NO" sz="170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61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hints - Change Tracking Vs. Change Data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98" y="5475754"/>
            <a:ext cx="9933681" cy="921071"/>
          </a:xfrm>
        </p:spPr>
        <p:txBody>
          <a:bodyPr>
            <a:normAutofit/>
          </a:bodyPr>
          <a:lstStyle/>
          <a:p>
            <a:pPr indent="-129"/>
            <a:r>
              <a:rPr lang="en-US" sz="1512" dirty="0">
                <a:hlinkClick r:id="rId2"/>
              </a:rPr>
              <a:t>https://technet.microsoft.com/en-us/library/cc280519(v=sql.105).aspx</a:t>
            </a:r>
            <a:r>
              <a:rPr lang="en-US" sz="1512" dirty="0"/>
              <a:t> </a:t>
            </a:r>
          </a:p>
          <a:p>
            <a:pPr indent="-129"/>
            <a:r>
              <a:rPr lang="en-US" sz="1512" dirty="0">
                <a:hlinkClick r:id="rId3"/>
              </a:rPr>
              <a:t>https://msdn.microsoft.com/en-us/library/bb933994.aspx</a:t>
            </a:r>
            <a:r>
              <a:rPr lang="en-US" sz="1512" dirty="0"/>
              <a:t> </a:t>
            </a:r>
          </a:p>
          <a:p>
            <a:endParaRPr lang="en-US" sz="1889" dirty="0"/>
          </a:p>
          <a:p>
            <a:endParaRPr lang="en-US" sz="1889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08135"/>
              </p:ext>
            </p:extLst>
          </p:nvPr>
        </p:nvGraphicFramePr>
        <p:xfrm>
          <a:off x="548200" y="1400864"/>
          <a:ext cx="9933681" cy="400275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311227"/>
                <a:gridCol w="3311227"/>
                <a:gridCol w="3311227"/>
              </a:tblGrid>
              <a:tr h="403173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Change data </a:t>
                      </a:r>
                      <a:r>
                        <a:rPr lang="en-US" sz="1700" dirty="0" smtClean="0">
                          <a:effectLst/>
                        </a:rPr>
                        <a:t>capture (CDC)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Change </a:t>
                      </a:r>
                      <a:r>
                        <a:rPr lang="en-US" sz="1700" dirty="0" smtClean="0">
                          <a:effectLst/>
                        </a:rPr>
                        <a:t>tracking (CT)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 anchor="ctr"/>
                </a:tc>
              </a:tr>
              <a:tr h="403173"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Tracked changes</a:t>
                      </a:r>
                      <a:endParaRPr lang="en-US" sz="1700" b="1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</a:tr>
              <a:tr h="403173">
                <a:tc>
                  <a:txBody>
                    <a:bodyPr/>
                    <a:lstStyle/>
                    <a:p>
                      <a:pPr lvl="1" fontAlgn="t"/>
                      <a:r>
                        <a:rPr lang="en-US" sz="1700" dirty="0">
                          <a:effectLst/>
                        </a:rPr>
                        <a:t>DML changes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Yes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Yes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</a:tr>
              <a:tr h="403173">
                <a:tc>
                  <a:txBody>
                    <a:bodyPr/>
                    <a:lstStyle/>
                    <a:p>
                      <a:pPr lvl="0" fontAlgn="t"/>
                      <a:r>
                        <a:rPr lang="en-US" sz="1700" b="1" dirty="0">
                          <a:effectLst/>
                        </a:rPr>
                        <a:t>Tracked information</a:t>
                      </a:r>
                      <a:endParaRPr lang="en-US" sz="1700" b="1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</a:tr>
              <a:tr h="403173">
                <a:tc>
                  <a:txBody>
                    <a:bodyPr/>
                    <a:lstStyle/>
                    <a:p>
                      <a:pPr lvl="1" fontAlgn="t"/>
                      <a:r>
                        <a:rPr lang="en-US" sz="1700" dirty="0">
                          <a:effectLst/>
                        </a:rPr>
                        <a:t>Historical data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Yes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No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</a:tr>
              <a:tr h="403173">
                <a:tc>
                  <a:txBody>
                    <a:bodyPr/>
                    <a:lstStyle/>
                    <a:p>
                      <a:pPr lvl="1" fontAlgn="t"/>
                      <a:r>
                        <a:rPr lang="en-US" sz="1700">
                          <a:effectLst/>
                        </a:rPr>
                        <a:t>Whether column was changed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Yes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Yes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</a:tr>
              <a:tr h="403173">
                <a:tc>
                  <a:txBody>
                    <a:bodyPr/>
                    <a:lstStyle/>
                    <a:p>
                      <a:pPr lvl="1" fontAlgn="t"/>
                      <a:r>
                        <a:rPr lang="en-US" sz="1700" dirty="0">
                          <a:effectLst/>
                        </a:rPr>
                        <a:t>DML type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Yes</a:t>
                      </a:r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Yes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</a:tr>
              <a:tr h="921587">
                <a:tc>
                  <a:txBody>
                    <a:bodyPr/>
                    <a:lstStyle/>
                    <a:p>
                      <a:pPr fontAlgn="t"/>
                      <a:endParaRPr lang="en-US" sz="17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Collects historical</a:t>
                      </a:r>
                      <a:r>
                        <a:rPr lang="en-US" sz="1700" baseline="0" dirty="0" smtClean="0">
                          <a:effectLst/>
                        </a:rPr>
                        <a:t> values, and therefore much more data than CT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You have no idea on how many updates were made to a row, nor the values that were updated</a:t>
                      </a:r>
                      <a:endParaRPr lang="en-US" sz="17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57586" marR="57586" marT="71983" marB="719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12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references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Brent </a:t>
            </a:r>
            <a:r>
              <a:rPr lang="en-US" dirty="0" err="1" smtClean="0"/>
              <a:t>Ozar’s</a:t>
            </a:r>
            <a:r>
              <a:rPr lang="en-US" dirty="0" smtClean="0"/>
              <a:t> guide to Change Tracking</a:t>
            </a:r>
          </a:p>
          <a:p>
            <a:pPr marL="431879"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://www.brentozar.com/archive/2014/06/performance-tuning-sql-server-change-tracking/</a:t>
            </a:r>
            <a:r>
              <a:rPr lang="en-US" dirty="0"/>
              <a:t> </a:t>
            </a:r>
          </a:p>
          <a:p>
            <a:r>
              <a:rPr lang="en-US" dirty="0" smtClean="0"/>
              <a:t>Good guide for a data load using Change Tracking implementation</a:t>
            </a:r>
          </a:p>
          <a:p>
            <a:pPr marL="431879" lvl="1"/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www.timmitchell.net/post/2016/01/20/using-sql-server-change-tracking-for-incremental-loads</a:t>
            </a:r>
            <a:r>
              <a:rPr lang="nb-NO" dirty="0"/>
              <a:t> 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35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to our sponsors!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6064" y="1475470"/>
            <a:ext cx="1706157" cy="884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917" y="1446574"/>
            <a:ext cx="3337075" cy="942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689" y="1505816"/>
            <a:ext cx="2239173" cy="823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3" y="2966123"/>
            <a:ext cx="2180760" cy="387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207" y="2727102"/>
            <a:ext cx="2639918" cy="865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2283" y="2923972"/>
            <a:ext cx="2279268" cy="4718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2711" y="2803108"/>
            <a:ext cx="2556336" cy="7136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1722" y="4016127"/>
            <a:ext cx="1703311" cy="5620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9935" y="3910057"/>
            <a:ext cx="1854932" cy="774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400" y="4039510"/>
            <a:ext cx="1824168" cy="5153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1992" y="5271798"/>
            <a:ext cx="1415246" cy="314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2426" y="5091928"/>
            <a:ext cx="1309125" cy="6737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6739" y="5284152"/>
            <a:ext cx="1206833" cy="289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8761" y="5336066"/>
            <a:ext cx="1722241" cy="1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faster data loads?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Change Tracking?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Demo/implementation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 hints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Corporations load and replicate data in a variety of ways</a:t>
            </a:r>
          </a:p>
          <a:p>
            <a:r>
              <a:rPr lang="en-US" sz="3200" dirty="0" smtClean="0"/>
              <a:t>They become unreliable or miss data over time</a:t>
            </a:r>
          </a:p>
          <a:p>
            <a:r>
              <a:rPr lang="en-US" sz="3200" dirty="0" smtClean="0"/>
              <a:t>They use unsupported ways to identify increment of data</a:t>
            </a:r>
          </a:p>
          <a:p>
            <a:r>
              <a:rPr lang="en-US" sz="3200" dirty="0" smtClean="0"/>
              <a:t>They are difficult to maintain</a:t>
            </a:r>
          </a:p>
          <a:p>
            <a:r>
              <a:rPr lang="en-US" sz="3200" dirty="0" smtClean="0"/>
              <a:t>Not optimal when identifying the updated data</a:t>
            </a:r>
          </a:p>
          <a:p>
            <a:r>
              <a:rPr lang="en-US" sz="3200" dirty="0" smtClean="0"/>
              <a:t>Need extra programming effort</a:t>
            </a:r>
          </a:p>
          <a:p>
            <a:r>
              <a:rPr lang="en-US" sz="3200" dirty="0" smtClean="0"/>
              <a:t>Do not follow standards</a:t>
            </a:r>
            <a:endParaRPr lang="nb-NO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data loads?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68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92596" y="1525333"/>
            <a:ext cx="10380616" cy="4732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90" dirty="0"/>
              <a:t>No programming overhead at the source</a:t>
            </a:r>
          </a:p>
          <a:p>
            <a:pPr>
              <a:lnSpc>
                <a:spcPct val="120000"/>
              </a:lnSpc>
            </a:pPr>
            <a:r>
              <a:rPr lang="en-US" sz="1890" dirty="0"/>
              <a:t>Avoid using timestamps, row GUIDs or any other programming artifact</a:t>
            </a:r>
          </a:p>
          <a:p>
            <a:pPr>
              <a:lnSpc>
                <a:spcPct val="120000"/>
              </a:lnSpc>
            </a:pPr>
            <a:r>
              <a:rPr lang="en-US" sz="1890" dirty="0" smtClean="0"/>
              <a:t>Change Tracking </a:t>
            </a:r>
            <a:r>
              <a:rPr lang="en-US" sz="1890" dirty="0"/>
              <a:t>is transparent to applications</a:t>
            </a:r>
          </a:p>
          <a:p>
            <a:pPr>
              <a:lnSpc>
                <a:spcPct val="120000"/>
              </a:lnSpc>
            </a:pPr>
            <a:r>
              <a:rPr lang="en-US" sz="1890" dirty="0"/>
              <a:t>Maintenance cost is 0</a:t>
            </a:r>
          </a:p>
          <a:p>
            <a:pPr>
              <a:lnSpc>
                <a:spcPct val="120000"/>
              </a:lnSpc>
            </a:pPr>
            <a:r>
              <a:rPr lang="en-US" sz="1890" dirty="0"/>
              <a:t>Very low performance impact in the source database</a:t>
            </a:r>
          </a:p>
          <a:p>
            <a:pPr>
              <a:lnSpc>
                <a:spcPct val="120000"/>
              </a:lnSpc>
            </a:pPr>
            <a:r>
              <a:rPr lang="en-US" sz="1890" dirty="0"/>
              <a:t>Multiple target systems can get data from the same source </a:t>
            </a:r>
            <a:r>
              <a:rPr lang="en-US" sz="1890" dirty="0" smtClean="0"/>
              <a:t>DB using this approach</a:t>
            </a:r>
            <a:endParaRPr lang="en-US" sz="1890" dirty="0"/>
          </a:p>
          <a:p>
            <a:pPr>
              <a:lnSpc>
                <a:spcPct val="120000"/>
              </a:lnSpc>
            </a:pPr>
            <a:r>
              <a:rPr lang="en-US" sz="1890" dirty="0"/>
              <a:t>We get just the latest version, according to our last status. All different row status in the middle are skipped</a:t>
            </a:r>
          </a:p>
          <a:p>
            <a:pPr>
              <a:lnSpc>
                <a:spcPct val="120000"/>
              </a:lnSpc>
            </a:pPr>
            <a:r>
              <a:rPr lang="en-US" sz="1890" dirty="0"/>
              <a:t>Running the delta more often will decrease the execution time</a:t>
            </a:r>
          </a:p>
          <a:p>
            <a:pPr>
              <a:lnSpc>
                <a:spcPct val="120000"/>
              </a:lnSpc>
            </a:pPr>
            <a:r>
              <a:rPr lang="en-US" sz="1890" dirty="0"/>
              <a:t>MERGE is the fastest data loading method (SCD remains as a bad example)</a:t>
            </a:r>
          </a:p>
          <a:p>
            <a:pPr>
              <a:lnSpc>
                <a:spcPct val="120000"/>
              </a:lnSpc>
            </a:pPr>
            <a:r>
              <a:rPr lang="en-US" sz="1890" dirty="0"/>
              <a:t>Minimally logged operations will help performance (maybe more than you think)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data loads?</a:t>
            </a:r>
            <a:br>
              <a:rPr lang="en-US" dirty="0" smtClean="0"/>
            </a:br>
            <a:r>
              <a:rPr lang="en-US" dirty="0" smtClean="0"/>
              <a:t>Benefits of using this approach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911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5733" y="1211741"/>
            <a:ext cx="10380616" cy="5016427"/>
          </a:xfrm>
        </p:spPr>
        <p:txBody>
          <a:bodyPr>
            <a:normAutofit/>
          </a:bodyPr>
          <a:lstStyle/>
          <a:p>
            <a:r>
              <a:rPr lang="en-US" sz="2400" i="1" dirty="0"/>
              <a:t>Change tracking is a lightweight solution that provides an efficient change tracking mechanism for </a:t>
            </a:r>
            <a:r>
              <a:rPr lang="en-US" sz="2400" i="1" dirty="0" smtClean="0"/>
              <a:t>applications</a:t>
            </a:r>
          </a:p>
          <a:p>
            <a:endParaRPr lang="en-US" sz="2400" i="1" dirty="0" smtClean="0"/>
          </a:p>
          <a:p>
            <a:r>
              <a:rPr lang="en-US" sz="2400" dirty="0" smtClean="0"/>
              <a:t>Available </a:t>
            </a:r>
            <a:r>
              <a:rPr lang="en-US" sz="2400" dirty="0"/>
              <a:t>since SQL Server 2008</a:t>
            </a:r>
          </a:p>
          <a:p>
            <a:r>
              <a:rPr lang="en-US" sz="2400" dirty="0"/>
              <a:t>Requires Standard edition of SQL </a:t>
            </a:r>
            <a:r>
              <a:rPr lang="en-US" sz="2400" dirty="0" smtClean="0"/>
              <a:t>Server or higher</a:t>
            </a:r>
            <a:endParaRPr lang="en-US" sz="2400" dirty="0"/>
          </a:p>
          <a:p>
            <a:r>
              <a:rPr lang="en-US" sz="2400" dirty="0" smtClean="0"/>
              <a:t>Lightweight:</a:t>
            </a:r>
            <a:endParaRPr lang="en-US" sz="2400" dirty="0"/>
          </a:p>
          <a:p>
            <a:pPr lvl="1"/>
            <a:r>
              <a:rPr lang="en-US" sz="2000" i="1" dirty="0"/>
              <a:t>The incremental performance overhead that is associated with using change tracking on a table is similar to the overhead incurred when an index is created for a table and needs to be maintained </a:t>
            </a:r>
            <a:endParaRPr lang="en-US" sz="2000" i="1" dirty="0" smtClean="0"/>
          </a:p>
          <a:p>
            <a:endParaRPr lang="en-US" sz="1890" dirty="0">
              <a:hlinkClick r:id="rId2"/>
            </a:endParaRPr>
          </a:p>
          <a:p>
            <a:r>
              <a:rPr lang="en-US" sz="1701" dirty="0">
                <a:hlinkClick r:id="rId2"/>
              </a:rPr>
              <a:t>https://technet.microsoft.com/en-us/library/hh710064(v=sql.110).aspx</a:t>
            </a:r>
            <a:endParaRPr lang="en-US" sz="1701" dirty="0"/>
          </a:p>
          <a:p>
            <a:r>
              <a:rPr lang="en-US" sz="1701" dirty="0">
                <a:hlinkClick r:id="rId3"/>
              </a:rPr>
              <a:t>https://msdn.microsoft.com/en-us/library/bb933875(v=sql.110).aspx</a:t>
            </a:r>
            <a:r>
              <a:rPr lang="en-US" sz="1701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 Tracking?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60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5733" y="1211740"/>
            <a:ext cx="10380616" cy="48094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insert/update/delete in each table will be tracked by:</a:t>
            </a:r>
          </a:p>
          <a:p>
            <a:pPr marL="864017" lvl="1" indent="-432008">
              <a:buFont typeface="+mj-lt"/>
              <a:buAutoNum type="arabicPeriod"/>
            </a:pPr>
            <a:r>
              <a:rPr lang="en-US" dirty="0"/>
              <a:t>The ID columns used in the table</a:t>
            </a:r>
          </a:p>
          <a:p>
            <a:pPr marL="864017" lvl="1" indent="-432008">
              <a:buFont typeface="+mj-lt"/>
              <a:buAutoNum type="arabicPeriod"/>
            </a:pPr>
            <a:r>
              <a:rPr lang="en-US" dirty="0"/>
              <a:t>[optional] the columns that were updated</a:t>
            </a:r>
          </a:p>
          <a:p>
            <a:pPr marL="864017" lvl="1" indent="-432008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Changes are accumulated and reported by SQL Server according to the last version we got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nb-NO" sz="1890" dirty="0" smtClean="0">
                <a:hlinkClick r:id="rId2"/>
              </a:rPr>
              <a:t>https</a:t>
            </a:r>
            <a:r>
              <a:rPr lang="nb-NO" sz="1890" dirty="0">
                <a:hlinkClick r:id="rId2"/>
              </a:rPr>
              <a:t>://msdn.microsoft.com/en-us/library/hh710064(v=sql.110).aspx</a:t>
            </a:r>
            <a:endParaRPr lang="nb-NO" sz="189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 Tracking?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71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Enable Change Tracking</a:t>
            </a:r>
          </a:p>
          <a:p>
            <a:r>
              <a:rPr lang="en-US" dirty="0" smtClean="0"/>
              <a:t>Database </a:t>
            </a:r>
            <a:r>
              <a:rPr lang="en-US" dirty="0"/>
              <a:t>level</a:t>
            </a:r>
          </a:p>
          <a:p>
            <a:pPr marL="432008" lvl="1"/>
            <a:r>
              <a:rPr lang="en-US" sz="189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DATABASE AdventureWorks2012 </a:t>
            </a:r>
          </a:p>
          <a:p>
            <a:pPr marL="432008" lvl="1"/>
            <a:r>
              <a:rPr lang="en-US" sz="189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CHANGE_TRACKING = ON </a:t>
            </a:r>
          </a:p>
          <a:p>
            <a:pPr marL="432008" lvl="1"/>
            <a:r>
              <a:rPr lang="en-US" sz="189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(CHANGE_RETENTION = 2 DAYS, AUTO_CLEANUP = ON) </a:t>
            </a:r>
          </a:p>
          <a:p>
            <a:pPr lvl="1"/>
            <a:endParaRPr lang="en-US" dirty="0"/>
          </a:p>
          <a:p>
            <a:r>
              <a:rPr lang="en-US" dirty="0"/>
              <a:t>For each audited table</a:t>
            </a:r>
          </a:p>
          <a:p>
            <a:pPr marL="432008" lvl="1"/>
            <a:r>
              <a:rPr lang="en-US" sz="189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89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dbo.SalesOrderDetail</a:t>
            </a:r>
            <a:r>
              <a:rPr lang="en-US" sz="189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8" lvl="1"/>
            <a:r>
              <a:rPr lang="en-US" sz="189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CHANGE_TRACKING </a:t>
            </a:r>
          </a:p>
          <a:p>
            <a:pPr marL="432008" lvl="1"/>
            <a:r>
              <a:rPr lang="en-US" sz="189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(TRACK_COLUMNS_UPDATED = ON)</a:t>
            </a:r>
            <a:endParaRPr lang="nb-NO" sz="1890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 Tracking?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05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 changes from Change Tracking</a:t>
            </a:r>
          </a:p>
          <a:p>
            <a:r>
              <a:rPr lang="en-US" sz="2268" dirty="0"/>
              <a:t>Get current version</a:t>
            </a:r>
          </a:p>
          <a:p>
            <a:r>
              <a:rPr lang="en-US" sz="2268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@</a:t>
            </a:r>
            <a:r>
              <a:rPr lang="en-US" sz="2268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</a:t>
            </a:r>
            <a:r>
              <a:rPr lang="en-US" sz="2268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CHANGE_TRACKING_CURRENT_VERSION();</a:t>
            </a:r>
          </a:p>
          <a:p>
            <a:endParaRPr lang="en-US" sz="189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68" dirty="0"/>
              <a:t>Get minimum valid version</a:t>
            </a:r>
          </a:p>
          <a:p>
            <a:r>
              <a:rPr lang="en-US" sz="2268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@</a:t>
            </a:r>
            <a:r>
              <a:rPr lang="en-US" sz="2268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mvv</a:t>
            </a:r>
            <a:r>
              <a:rPr lang="en-US" sz="2268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2268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CHANGE_TRACKING_MIN_VALID_VERSION(OBJECT_ID('</a:t>
            </a:r>
            <a:r>
              <a:rPr lang="en-US" sz="2268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dbo.Sales</a:t>
            </a:r>
            <a:r>
              <a:rPr lang="en-US" sz="2268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endParaRPr lang="en-US" sz="189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 Tracking?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113858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862</Words>
  <Application>Microsoft Office PowerPoint</Application>
  <PresentationFormat>Custom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Segoe UI</vt:lpstr>
      <vt:lpstr>Wingdings</vt:lpstr>
      <vt:lpstr>SQLSatOslo 2016</vt:lpstr>
      <vt:lpstr>How to load your data faster and safer using Change Tracking in SQL Server</vt:lpstr>
      <vt:lpstr>Thank you to our sponsors!</vt:lpstr>
      <vt:lpstr>Agenda</vt:lpstr>
      <vt:lpstr>Why faster data loads?</vt:lpstr>
      <vt:lpstr>Why faster data loads? Benefits of using this approach</vt:lpstr>
      <vt:lpstr>What is Change Tracking?</vt:lpstr>
      <vt:lpstr>What is Change Tracking?</vt:lpstr>
      <vt:lpstr>What is Change Tracking?</vt:lpstr>
      <vt:lpstr>What is Change Tracking?</vt:lpstr>
      <vt:lpstr>What is Change Tracking?</vt:lpstr>
      <vt:lpstr>Design overview</vt:lpstr>
      <vt:lpstr>Design overview</vt:lpstr>
      <vt:lpstr>Demo</vt:lpstr>
      <vt:lpstr>Extra hints – Best practices</vt:lpstr>
      <vt:lpstr>Extra hints - Trick list</vt:lpstr>
      <vt:lpstr>Extra hints - Other tricks</vt:lpstr>
      <vt:lpstr>Extra hints - Security considerations</vt:lpstr>
      <vt:lpstr>Extra hints - Change Tracking Vs. Change Data Capture</vt:lpstr>
      <vt:lpstr>Other references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Antonio Abalos</cp:lastModifiedBy>
  <cp:revision>22</cp:revision>
  <dcterms:created xsi:type="dcterms:W3CDTF">2011-08-19T20:30:49Z</dcterms:created>
  <dcterms:modified xsi:type="dcterms:W3CDTF">2016-09-02T15:31:52Z</dcterms:modified>
</cp:coreProperties>
</file>