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rts/chart4.xml" ContentType="application/vnd.openxmlformats-officedocument.drawingml.chart+xml"/>
  <Override PartName="/ppt/notesSlides/notesSlide49.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notesSlides/notesSlide50.xml" ContentType="application/vnd.openxmlformats-officedocument.presentationml.notesSlide+xml"/>
  <Override PartName="/ppt/charts/chart6.xml" ContentType="application/vnd.openxmlformats-officedocument.drawingml.chart+xml"/>
  <Override PartName="/ppt/drawings/drawing2.xml" ContentType="application/vnd.openxmlformats-officedocument.drawingml.chartshapes+xml"/>
  <Override PartName="/ppt/notesSlides/notesSlide51.xml" ContentType="application/vnd.openxmlformats-officedocument.presentationml.notesSlide+xml"/>
  <Override PartName="/ppt/charts/chart7.xml" ContentType="application/vnd.openxmlformats-officedocument.drawingml.chart+xml"/>
  <Override PartName="/ppt/drawings/drawing3.xml" ContentType="application/vnd.openxmlformats-officedocument.drawingml.chartshapes+xml"/>
  <Override PartName="/ppt/notesSlides/notesSlide52.xml" ContentType="application/vnd.openxmlformats-officedocument.presentationml.notesSlide+xml"/>
  <Override PartName="/ppt/charts/chart8.xml" ContentType="application/vnd.openxmlformats-officedocument.drawingml.chart+xml"/>
  <Override PartName="/ppt/drawings/drawing4.xml" ContentType="application/vnd.openxmlformats-officedocument.drawingml.chartshapes+xml"/>
  <Override PartName="/ppt/notesSlides/notesSlide53.xml" ContentType="application/vnd.openxmlformats-officedocument.presentationml.notesSlide+xml"/>
  <Override PartName="/ppt/charts/chart9.xml" ContentType="application/vnd.openxmlformats-officedocument.drawingml.chart+xml"/>
  <Override PartName="/ppt/charts/style4.xml" ContentType="application/vnd.ms-office.chartstyle+xml"/>
  <Override PartName="/ppt/charts/colors4.xml" ContentType="application/vnd.ms-office.chartcolorstyle+xml"/>
  <Override PartName="/ppt/charts/chart10.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90" r:id="rId5"/>
  </p:sldMasterIdLst>
  <p:notesMasterIdLst>
    <p:notesMasterId r:id="rId88"/>
  </p:notesMasterIdLst>
  <p:handoutMasterIdLst>
    <p:handoutMasterId r:id="rId89"/>
  </p:handoutMasterIdLst>
  <p:sldIdLst>
    <p:sldId id="459" r:id="rId6"/>
    <p:sldId id="460" r:id="rId7"/>
    <p:sldId id="430" r:id="rId8"/>
    <p:sldId id="431" r:id="rId9"/>
    <p:sldId id="289" r:id="rId10"/>
    <p:sldId id="403" r:id="rId11"/>
    <p:sldId id="427" r:id="rId12"/>
    <p:sldId id="401" r:id="rId13"/>
    <p:sldId id="413" r:id="rId14"/>
    <p:sldId id="404" r:id="rId15"/>
    <p:sldId id="305" r:id="rId16"/>
    <p:sldId id="368" r:id="rId17"/>
    <p:sldId id="405" r:id="rId18"/>
    <p:sldId id="372" r:id="rId19"/>
    <p:sldId id="306" r:id="rId20"/>
    <p:sldId id="417" r:id="rId21"/>
    <p:sldId id="307" r:id="rId22"/>
    <p:sldId id="312" r:id="rId23"/>
    <p:sldId id="313" r:id="rId24"/>
    <p:sldId id="406" r:id="rId25"/>
    <p:sldId id="320" r:id="rId26"/>
    <p:sldId id="303" r:id="rId27"/>
    <p:sldId id="297" r:id="rId28"/>
    <p:sldId id="298" r:id="rId29"/>
    <p:sldId id="299" r:id="rId30"/>
    <p:sldId id="300" r:id="rId31"/>
    <p:sldId id="301" r:id="rId32"/>
    <p:sldId id="435" r:id="rId33"/>
    <p:sldId id="407" r:id="rId34"/>
    <p:sldId id="418" r:id="rId35"/>
    <p:sldId id="373" r:id="rId36"/>
    <p:sldId id="380" r:id="rId37"/>
    <p:sldId id="345" r:id="rId38"/>
    <p:sldId id="346" r:id="rId39"/>
    <p:sldId id="347" r:id="rId40"/>
    <p:sldId id="359" r:id="rId41"/>
    <p:sldId id="381" r:id="rId42"/>
    <p:sldId id="436" r:id="rId43"/>
    <p:sldId id="360" r:id="rId44"/>
    <p:sldId id="437" r:id="rId45"/>
    <p:sldId id="438" r:id="rId46"/>
    <p:sldId id="439" r:id="rId47"/>
    <p:sldId id="440" r:id="rId48"/>
    <p:sldId id="441" r:id="rId49"/>
    <p:sldId id="442" r:id="rId50"/>
    <p:sldId id="443" r:id="rId51"/>
    <p:sldId id="444" r:id="rId52"/>
    <p:sldId id="445" r:id="rId53"/>
    <p:sldId id="446" r:id="rId54"/>
    <p:sldId id="447" r:id="rId55"/>
    <p:sldId id="448" r:id="rId56"/>
    <p:sldId id="449" r:id="rId57"/>
    <p:sldId id="450" r:id="rId58"/>
    <p:sldId id="451" r:id="rId59"/>
    <p:sldId id="452" r:id="rId60"/>
    <p:sldId id="453" r:id="rId61"/>
    <p:sldId id="454" r:id="rId62"/>
    <p:sldId id="455" r:id="rId63"/>
    <p:sldId id="456" r:id="rId64"/>
    <p:sldId id="457" r:id="rId65"/>
    <p:sldId id="458" r:id="rId66"/>
    <p:sldId id="412" r:id="rId67"/>
    <p:sldId id="375" r:id="rId68"/>
    <p:sldId id="376" r:id="rId69"/>
    <p:sldId id="338" r:id="rId70"/>
    <p:sldId id="384" r:id="rId71"/>
    <p:sldId id="385" r:id="rId72"/>
    <p:sldId id="386" r:id="rId73"/>
    <p:sldId id="397" r:id="rId74"/>
    <p:sldId id="388" r:id="rId75"/>
    <p:sldId id="398" r:id="rId76"/>
    <p:sldId id="399" r:id="rId77"/>
    <p:sldId id="391" r:id="rId78"/>
    <p:sldId id="392" r:id="rId79"/>
    <p:sldId id="410" r:id="rId80"/>
    <p:sldId id="315" r:id="rId81"/>
    <p:sldId id="364" r:id="rId82"/>
    <p:sldId id="343" r:id="rId83"/>
    <p:sldId id="344" r:id="rId84"/>
    <p:sldId id="411" r:id="rId85"/>
    <p:sldId id="275" r:id="rId86"/>
    <p:sldId id="434" r:id="rId8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amble" id="{F593CA6E-31EC-4BE7-94A7-B4173BB5C416}">
          <p14:sldIdLst>
            <p14:sldId id="459"/>
            <p14:sldId id="460"/>
            <p14:sldId id="430"/>
            <p14:sldId id="431"/>
            <p14:sldId id="289"/>
            <p14:sldId id="403"/>
            <p14:sldId id="427"/>
            <p14:sldId id="401"/>
            <p14:sldId id="413"/>
          </p14:sldIdLst>
        </p14:section>
        <p14:section name="New Features" id="{74038874-4468-4F74-A239-FBE8D6CBB20D}">
          <p14:sldIdLst>
            <p14:sldId id="404"/>
            <p14:sldId id="305"/>
            <p14:sldId id="368"/>
          </p14:sldIdLst>
        </p14:section>
        <p14:section name="Overview" id="{BB77572A-AFA6-4A10-8C96-B519CC9A0555}">
          <p14:sldIdLst>
            <p14:sldId id="405"/>
            <p14:sldId id="372"/>
            <p14:sldId id="306"/>
            <p14:sldId id="417"/>
            <p14:sldId id="307"/>
            <p14:sldId id="312"/>
            <p14:sldId id="313"/>
          </p14:sldIdLst>
        </p14:section>
        <p14:section name="Architecture" id="{AC880AE1-BFDF-45AD-9C2E-B468FDBB0394}">
          <p14:sldIdLst>
            <p14:sldId id="406"/>
            <p14:sldId id="320"/>
            <p14:sldId id="303"/>
            <p14:sldId id="297"/>
            <p14:sldId id="298"/>
            <p14:sldId id="299"/>
            <p14:sldId id="300"/>
            <p14:sldId id="301"/>
            <p14:sldId id="435"/>
          </p14:sldIdLst>
        </p14:section>
        <p14:section name="SQL 2012 vs. 2014" id="{6FCB2E54-B0E9-487D-A248-76374FC95804}">
          <p14:sldIdLst>
            <p14:sldId id="407"/>
            <p14:sldId id="418"/>
            <p14:sldId id="373"/>
            <p14:sldId id="380"/>
            <p14:sldId id="345"/>
            <p14:sldId id="346"/>
            <p14:sldId id="347"/>
            <p14:sldId id="359"/>
            <p14:sldId id="381"/>
            <p14:sldId id="436"/>
            <p14:sldId id="360"/>
          </p14:sldIdLst>
        </p14:section>
        <p14:section name="Scenarios" id="{FFC609E5-431F-4A49-8D39-01AD7EC694AD}">
          <p14:sldIdLst>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Lst>
        </p14:section>
        <p14:section name="DDL" id="{65AB8586-6A9B-4AF4-831C-FD8497403D21}">
          <p14:sldIdLst>
            <p14:sldId id="412"/>
            <p14:sldId id="375"/>
            <p14:sldId id="376"/>
          </p14:sldIdLst>
        </p14:section>
        <p14:section name="Demo: DDL" id="{108F0AD3-0AA5-4E0F-B5DE-F8AD069BAFAE}">
          <p14:sldIdLst>
            <p14:sldId id="338"/>
          </p14:sldIdLst>
        </p14:section>
        <p14:section name="Building Columnstore Indexes" id="{72524EB3-3AD2-4714-99DF-713EBCB362DD}">
          <p14:sldIdLst>
            <p14:sldId id="384"/>
            <p14:sldId id="385"/>
          </p14:sldIdLst>
        </p14:section>
        <p14:section name="Demo: Resource Governor" id="{5EE75FC6-A6CA-4593-ADFE-46D7CD2F8644}">
          <p14:sldIdLst>
            <p14:sldId id="386"/>
          </p14:sldIdLst>
        </p14:section>
        <p14:section name="Data Loading" id="{72A33525-9738-4588-BFF9-93C6F4A2293A}">
          <p14:sldIdLst>
            <p14:sldId id="397"/>
            <p14:sldId id="388"/>
            <p14:sldId id="398"/>
            <p14:sldId id="399"/>
            <p14:sldId id="391"/>
          </p14:sldIdLst>
        </p14:section>
        <p14:section name="Demo: Table Partitioning" id="{EBCF7B4C-640E-4EB6-A1A3-258474585CF6}">
          <p14:sldIdLst>
            <p14:sldId id="392"/>
          </p14:sldIdLst>
        </p14:section>
        <p14:section name="Learnings &amp; Best Practices" id="{193E8CED-3887-4181-BBEC-AF4B33881327}">
          <p14:sldIdLst>
            <p14:sldId id="410"/>
            <p14:sldId id="315"/>
            <p14:sldId id="364"/>
            <p14:sldId id="343"/>
            <p14:sldId id="344"/>
          </p14:sldIdLst>
        </p14:section>
        <p14:section name="More Info" id="{CA4B6D52-BFD2-4D6E-A583-848D57C4C680}">
          <p14:sldIdLst>
            <p14:sldId id="411"/>
            <p14:sldId id="275"/>
          </p14:sldIdLst>
        </p14:section>
        <p14:section name="Thank You!" id="{267EB44B-6C32-44DB-A1D2-957BD612F47E}">
          <p14:sldIdLst>
            <p14:sldId id="4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70532" autoAdjust="0"/>
  </p:normalViewPr>
  <p:slideViewPr>
    <p:cSldViewPr>
      <p:cViewPr varScale="1">
        <p:scale>
          <a:sx n="61" d="100"/>
          <a:sy n="61" d="100"/>
        </p:scale>
        <p:origin x="1109" y="4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2" d="100"/>
        <a:sy n="72" d="100"/>
      </p:scale>
      <p:origin x="0" y="-9797"/>
    </p:cViewPr>
  </p:sorterViewPr>
  <p:notesViewPr>
    <p:cSldViewPr>
      <p:cViewPr varScale="1">
        <p:scale>
          <a:sx n="80" d="100"/>
          <a:sy n="80" d="100"/>
        </p:scale>
        <p:origin x="196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FIO-SanDisk%20Artifacts\Amalgamations%20+%20Metrics\Metrics%20-%20ioMemory%20PCIe%20+%20Fast%20Track.xlsx" TargetMode="External"/><Relationship Id="rId2" Type="http://schemas.microsoft.com/office/2011/relationships/chartColorStyle" Target="colors5.xml"/><Relationship Id="rId1" Type="http://schemas.microsoft.com/office/2011/relationships/chartStyle" Target="style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immymay\Documents\MSIT_SESIT_Projects\SQL%20Presos%20Columnstore\Columnstore%20MSI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immymay\Documents\MSIT_SESIT_Projects\SQL%20Presos%20Columnstore\Columnstore%20MSI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jimmymay\Documents\MSIT_SESIT_Projects\SQL%20Presos%20Columnstore\Columnstore%20ProblemMgmt%20Queries%20+%20Stats%20Project%2025.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MyDocs\MSIT_SESIT_Projects\25.%20Columnstore%20MSIT%20ProblemMgmt\Columnstore%20ProblemMgmt%20Queries%20+%20Stats.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MyDocs\MSIT_SESIT_Projects\25.%20Columnstore%20MSIT%20ProblemMgmt\Columnstore%20ProblemMgmt%20Queries%20+%20Stats.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D:\MyDocs\MSIT_SESIT_Projects\25.%20Columnstore%20MSIT%20ProblemMgmt\Columnstore%20ProblemMgmt%20Queries%20+%20Stats.xlsx" TargetMode="External"/></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MyDocs\MSIT_SESIT_Projects\25.%20Columnstore%20MSIT%20ProblemMgmt\Columnstore%20ProblemMgmt%20Queries%20+%20Stats.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D:\FIO-SanDisk%20Artifacts\Amalgamations%20+%20Metrics\Metrics%20-%20ioMemory%20PCIe%20+%20Fast%20Track.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805866991605023E-2"/>
          <c:y val="0.16922517821367003"/>
          <c:w val="0.92955671962367181"/>
          <c:h val="0.70076168289614682"/>
        </c:manualLayout>
      </c:layout>
      <c:barChart>
        <c:barDir val="col"/>
        <c:grouping val="clustered"/>
        <c:varyColors val="0"/>
        <c:ser>
          <c:idx val="0"/>
          <c:order val="0"/>
          <c:tx>
            <c:strRef>
              <c:f>Sheet2!$D$1</c:f>
              <c:strCache>
                <c:ptCount val="1"/>
                <c:pt idx="0">
                  <c:v>Space Used GB</c:v>
                </c:pt>
              </c:strCache>
            </c:strRef>
          </c:tx>
          <c:spPr>
            <a:solidFill>
              <a:srgbClr val="00B0F0"/>
            </a:solidFill>
            <a:ln w="9525" cap="flat" cmpd="sng" algn="ctr">
              <a:solidFill>
                <a:srgbClr val="00B0F0"/>
              </a:solidFill>
              <a:round/>
            </a:ln>
            <a:effectLst/>
          </c:spPr>
          <c:invertIfNegative val="0"/>
          <c:dLbls>
            <c:dLbl>
              <c:idx val="0"/>
              <c:tx>
                <c:rich>
                  <a:bodyPr/>
                  <a:lstStyle/>
                  <a:p>
                    <a:fld id="{B17F4AA1-75C8-4BDB-8406-B51D29658F69}" type="VALUE">
                      <a:rPr lang="en-US" smtClean="0"/>
                      <a:pPr/>
                      <a:t>[VALUE]</a:t>
                    </a:fld>
                    <a:r>
                      <a:rPr lang="en-US" smtClean="0"/>
                      <a:t>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1"/>
              <c:tx>
                <c:rich>
                  <a:bodyPr/>
                  <a:lstStyle/>
                  <a:p>
                    <a:fld id="{FE3F3A24-99D8-4459-9DBA-3D58AE303943}" type="VALUE">
                      <a:rPr lang="en-US" smtClean="0"/>
                      <a:pPr/>
                      <a:t>[VALUE]</a:t>
                    </a:fld>
                    <a:r>
                      <a:rPr lang="en-US" smtClean="0"/>
                      <a:t>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2"/>
              <c:tx>
                <c:rich>
                  <a:bodyPr/>
                  <a:lstStyle/>
                  <a:p>
                    <a:fld id="{613D41DF-CDDC-4C2F-AF5D-CE448A92FAE7}" type="VALUE">
                      <a:rPr lang="en-US" smtClean="0"/>
                      <a:pPr/>
                      <a:t>[VALUE]</a:t>
                    </a:fld>
                    <a:r>
                      <a:rPr lang="en-US" smtClean="0"/>
                      <a:t>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3"/>
              <c:tx>
                <c:rich>
                  <a:bodyPr/>
                  <a:lstStyle/>
                  <a:p>
                    <a:fld id="{E543D4D2-535E-4C23-984E-FB038D53AE89}" type="VALUE">
                      <a:rPr lang="en-US" smtClean="0"/>
                      <a:pPr/>
                      <a:t>[VALUE]</a:t>
                    </a:fld>
                    <a:r>
                      <a:rPr lang="en-US" smtClean="0"/>
                      <a:t>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4"/>
              <c:tx>
                <c:rich>
                  <a:bodyPr/>
                  <a:lstStyle/>
                  <a:p>
                    <a:fld id="{F7ED4356-B228-4678-B89C-5FAA9FC4000A}" type="VALUE">
                      <a:rPr lang="en-US" smtClean="0"/>
                      <a:pPr/>
                      <a:t>[VALUE]</a:t>
                    </a:fld>
                    <a:r>
                      <a:rPr lang="en-US" smtClean="0"/>
                      <a:t>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dLbl>
              <c:idx val="5"/>
              <c:tx>
                <c:rich>
                  <a:bodyPr/>
                  <a:lstStyle/>
                  <a:p>
                    <a:fld id="{94B786FC-2018-43CC-B87B-46CCEB7D5E76}" type="VALUE">
                      <a:rPr lang="en-US" smtClean="0"/>
                      <a:pPr/>
                      <a:t>[VALUE]</a:t>
                    </a:fld>
                    <a:r>
                      <a:rPr lang="en-US" smtClean="0"/>
                      <a:t>GB</a:t>
                    </a:r>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Sheet2!$A$2:$A$7</c:f>
              <c:strCache>
                <c:ptCount val="6"/>
                <c:pt idx="0">
                  <c:v>Table with customary indexing</c:v>
                </c:pt>
                <c:pt idx="1">
                  <c:v>Table with customary indexing (page compression)</c:v>
                </c:pt>
                <c:pt idx="2">
                  <c:v>Table with no indexing</c:v>
                </c:pt>
                <c:pt idx="3">
                  <c:v>Table with no indexing (page compression)</c:v>
                </c:pt>
                <c:pt idx="4">
                  <c:v>Table with columnstore index</c:v>
                </c:pt>
                <c:pt idx="5">
                  <c:v>Clustered columnstore</c:v>
                </c:pt>
              </c:strCache>
            </c:strRef>
          </c:cat>
          <c:val>
            <c:numRef>
              <c:f>Sheet2!$D$2:$D$7</c:f>
              <c:numCache>
                <c:formatCode>0.0</c:formatCode>
                <c:ptCount val="6"/>
                <c:pt idx="0">
                  <c:v>19.708541870117188</c:v>
                </c:pt>
                <c:pt idx="1">
                  <c:v>10.946243286132813</c:v>
                </c:pt>
                <c:pt idx="2">
                  <c:v>4.9571151733398437</c:v>
                </c:pt>
                <c:pt idx="3">
                  <c:v>3.9822311401367187</c:v>
                </c:pt>
                <c:pt idx="4">
                  <c:v>6.94915771484375</c:v>
                </c:pt>
                <c:pt idx="5">
                  <c:v>1.7726593017578125</c:v>
                </c:pt>
              </c:numCache>
            </c:numRef>
          </c:val>
        </c:ser>
        <c:dLbls>
          <c:dLblPos val="inEnd"/>
          <c:showLegendKey val="0"/>
          <c:showVal val="1"/>
          <c:showCatName val="0"/>
          <c:showSerName val="0"/>
          <c:showPercent val="0"/>
          <c:showBubbleSize val="0"/>
        </c:dLbls>
        <c:gapWidth val="65"/>
        <c:axId val="386519192"/>
        <c:axId val="386519976"/>
      </c:barChart>
      <c:catAx>
        <c:axId val="386519192"/>
        <c:scaling>
          <c:orientation val="minMax"/>
        </c:scaling>
        <c:delete val="0"/>
        <c:axPos val="b"/>
        <c:numFmt formatCode="General" sourceLinked="0"/>
        <c:majorTickMark val="none"/>
        <c:minorTickMark val="none"/>
        <c:tickLblPos val="nextTo"/>
        <c:spPr>
          <a:noFill/>
          <a:ln w="19050" cap="flat" cmpd="sng" algn="ctr">
            <a:solidFill>
              <a:srgbClr val="00B0F0"/>
            </a:solidFill>
            <a:round/>
          </a:ln>
          <a:effectLst/>
        </c:spPr>
        <c:txPr>
          <a:bodyPr rot="-60000000" spcFirstLastPara="1" vertOverflow="ellipsis" vert="horz" wrap="square" anchor="ctr" anchorCtr="1"/>
          <a:lstStyle/>
          <a:p>
            <a:pPr>
              <a:defRPr sz="1197" b="0" i="0" u="none" strike="noStrike" kern="1200" cap="all" baseline="0">
                <a:solidFill>
                  <a:schemeClr val="tx1"/>
                </a:solidFill>
                <a:latin typeface="+mn-lt"/>
                <a:ea typeface="+mn-ea"/>
                <a:cs typeface="+mn-cs"/>
              </a:defRPr>
            </a:pPr>
            <a:endParaRPr lang="en-US"/>
          </a:p>
        </c:txPr>
        <c:crossAx val="386519976"/>
        <c:crosses val="autoZero"/>
        <c:auto val="1"/>
        <c:lblAlgn val="ctr"/>
        <c:lblOffset val="100"/>
        <c:noMultiLvlLbl val="0"/>
      </c:catAx>
      <c:valAx>
        <c:axId val="386519976"/>
        <c:scaling>
          <c:orientation val="minMax"/>
          <c:max val="20"/>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 sourceLinked="1"/>
        <c:majorTickMark val="none"/>
        <c:minorTickMark val="none"/>
        <c:tickLblPos val="nextTo"/>
        <c:crossAx val="386519192"/>
        <c:crosses val="autoZero"/>
        <c:crossBetween val="between"/>
        <c:majorUnit val="5"/>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rgbClr val="00B0F0"/>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0000"/>
                </a:solidFill>
                <a:latin typeface="+mn-lt"/>
                <a:ea typeface="+mn-ea"/>
                <a:cs typeface="+mn-cs"/>
              </a:defRPr>
            </a:pPr>
            <a:r>
              <a:rPr lang="en-US"/>
              <a:t>Query Throughput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rgbClr val="000000"/>
              </a:solidFill>
              <a:latin typeface="+mn-lt"/>
              <a:ea typeface="+mn-ea"/>
              <a:cs typeface="+mn-cs"/>
            </a:defRPr>
          </a:pPr>
          <a:endParaRPr lang="en-US"/>
        </a:p>
      </c:txPr>
    </c:title>
    <c:autoTitleDeleted val="0"/>
    <c:plotArea>
      <c:layout/>
      <c:barChart>
        <c:barDir val="col"/>
        <c:grouping val="clustered"/>
        <c:varyColors val="0"/>
        <c:ser>
          <c:idx val="0"/>
          <c:order val="0"/>
          <c:tx>
            <c:strRef>
              <c:f>Sheet4!$L$2</c:f>
              <c:strCache>
                <c:ptCount val="1"/>
                <c:pt idx="0">
                  <c:v>RS Measured
Thruput
(Queries/Hr/TB)</c:v>
                </c:pt>
              </c:strCache>
            </c:strRef>
          </c:tx>
          <c:spPr>
            <a:solidFill>
              <a:srgbClr val="FF0000"/>
            </a:solidFill>
            <a:ln>
              <a:noFill/>
            </a:ln>
            <a:effectLst/>
          </c:spPr>
          <c:invertIfNegative val="0"/>
          <c:cat>
            <c:strRef>
              <c:f>Sheet4!$K$3:$K$7</c:f>
              <c:strCache>
                <c:ptCount val="5"/>
                <c:pt idx="0">
                  <c:v>#2014-003</c:v>
                </c:pt>
                <c:pt idx="1">
                  <c:v>#2014-003</c:v>
                </c:pt>
                <c:pt idx="2">
                  <c:v>#2014-002</c:v>
                </c:pt>
                <c:pt idx="3">
                  <c:v>#2014-009</c:v>
                </c:pt>
                <c:pt idx="4">
                  <c:v>#2014-032</c:v>
                </c:pt>
              </c:strCache>
            </c:strRef>
          </c:cat>
          <c:val>
            <c:numRef>
              <c:f>Sheet4!$L$3:$L$7</c:f>
              <c:numCache>
                <c:formatCode>General</c:formatCode>
                <c:ptCount val="5"/>
                <c:pt idx="0">
                  <c:v>202</c:v>
                </c:pt>
                <c:pt idx="1">
                  <c:v>198</c:v>
                </c:pt>
                <c:pt idx="2">
                  <c:v>366</c:v>
                </c:pt>
                <c:pt idx="3">
                  <c:v>265</c:v>
                </c:pt>
                <c:pt idx="4">
                  <c:v>360</c:v>
                </c:pt>
              </c:numCache>
            </c:numRef>
          </c:val>
        </c:ser>
        <c:ser>
          <c:idx val="1"/>
          <c:order val="1"/>
          <c:tx>
            <c:strRef>
              <c:f>Sheet4!$M$2</c:f>
              <c:strCache>
                <c:ptCount val="1"/>
                <c:pt idx="0">
                  <c:v>CS Measured
Thruput
(Queries/Hr/TB)</c:v>
                </c:pt>
              </c:strCache>
            </c:strRef>
          </c:tx>
          <c:spPr>
            <a:solidFill>
              <a:srgbClr val="00B0F0"/>
            </a:solidFill>
            <a:ln>
              <a:noFill/>
            </a:ln>
            <a:effectLst/>
          </c:spPr>
          <c:invertIfNegative val="0"/>
          <c:cat>
            <c:strRef>
              <c:f>Sheet4!$K$3:$K$7</c:f>
              <c:strCache>
                <c:ptCount val="5"/>
                <c:pt idx="0">
                  <c:v>#2014-003</c:v>
                </c:pt>
                <c:pt idx="1">
                  <c:v>#2014-003</c:v>
                </c:pt>
                <c:pt idx="2">
                  <c:v>#2014-002</c:v>
                </c:pt>
                <c:pt idx="3">
                  <c:v>#2014-009</c:v>
                </c:pt>
                <c:pt idx="4">
                  <c:v>#2014-032</c:v>
                </c:pt>
              </c:strCache>
            </c:strRef>
          </c:cat>
          <c:val>
            <c:numRef>
              <c:f>Sheet4!$M$3:$M$7</c:f>
              <c:numCache>
                <c:formatCode>#,##0</c:formatCode>
                <c:ptCount val="5"/>
                <c:pt idx="0">
                  <c:v>1414</c:v>
                </c:pt>
                <c:pt idx="1">
                  <c:v>1476</c:v>
                </c:pt>
                <c:pt idx="2">
                  <c:v>2721</c:v>
                </c:pt>
                <c:pt idx="3">
                  <c:v>1961</c:v>
                </c:pt>
                <c:pt idx="4">
                  <c:v>2538</c:v>
                </c:pt>
              </c:numCache>
            </c:numRef>
          </c:val>
        </c:ser>
        <c:dLbls>
          <c:showLegendKey val="0"/>
          <c:showVal val="0"/>
          <c:showCatName val="0"/>
          <c:showSerName val="0"/>
          <c:showPercent val="0"/>
          <c:showBubbleSize val="0"/>
        </c:dLbls>
        <c:gapWidth val="219"/>
        <c:overlap val="-27"/>
        <c:axId val="384941104"/>
        <c:axId val="384938360"/>
      </c:barChart>
      <c:catAx>
        <c:axId val="384941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n-US"/>
          </a:p>
        </c:txPr>
        <c:crossAx val="384938360"/>
        <c:crosses val="autoZero"/>
        <c:auto val="1"/>
        <c:lblAlgn val="ctr"/>
        <c:lblOffset val="100"/>
        <c:noMultiLvlLbl val="0"/>
      </c:catAx>
      <c:valAx>
        <c:axId val="3849383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n-US"/>
          </a:p>
        </c:txPr>
        <c:crossAx val="384941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baseline="0">
          <a:solidFill>
            <a:srgbClr val="000000"/>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dirty="0" smtClean="0">
                <a:solidFill>
                  <a:srgbClr val="000000"/>
                </a:solidFill>
              </a:rPr>
              <a:t>Conventional vs. </a:t>
            </a:r>
            <a:r>
              <a:rPr lang="en-US" b="1" baseline="0" dirty="0" err="1" smtClean="0">
                <a:solidFill>
                  <a:srgbClr val="000000"/>
                </a:solidFill>
              </a:rPr>
              <a:t>Columnstore</a:t>
            </a:r>
            <a:r>
              <a:rPr lang="en-US" b="1" baseline="0" dirty="0" smtClean="0">
                <a:solidFill>
                  <a:srgbClr val="000000"/>
                </a:solidFill>
              </a:rPr>
              <a:t> Metrics</a:t>
            </a:r>
            <a:endParaRPr lang="en-US" b="1" baseline="0" dirty="0">
              <a:solidFill>
                <a:srgbClr val="000000"/>
              </a:solidFill>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'SONAR PoC'!$A$24</c:f>
              <c:strCache>
                <c:ptCount val="1"/>
                <c:pt idx="0">
                  <c:v>Conventional Table &amp; Indexes</c:v>
                </c:pt>
              </c:strCache>
            </c:strRef>
          </c:tx>
          <c:spPr>
            <a:solidFill>
              <a:srgbClr val="00B0F0"/>
            </a:solidFill>
            <a:ln>
              <a:noFill/>
            </a:ln>
            <a:effectLst/>
          </c:spPr>
          <c:invertIfNegative val="0"/>
          <c:cat>
            <c:strRef>
              <c:f>'SONAR PoC'!$B$23:$D$23</c:f>
              <c:strCache>
                <c:ptCount val="3"/>
                <c:pt idx="0">
                  <c:v>Logical Reads
(data pages)</c:v>
                </c:pt>
                <c:pt idx="1">
                  <c:v>CPU
(ms)</c:v>
                </c:pt>
                <c:pt idx="2">
                  <c:v>Durn
(ms)</c:v>
                </c:pt>
              </c:strCache>
            </c:strRef>
          </c:cat>
          <c:val>
            <c:numRef>
              <c:f>'SONAR PoC'!$B$24:$D$24</c:f>
              <c:numCache>
                <c:formatCode>_(* #,##0_);_(* \(#,##0\);_(* "-"??_);_(@_)</c:formatCode>
                <c:ptCount val="3"/>
                <c:pt idx="0">
                  <c:v>9053423</c:v>
                </c:pt>
                <c:pt idx="1">
                  <c:v>549608</c:v>
                </c:pt>
                <c:pt idx="2">
                  <c:v>193903</c:v>
                </c:pt>
              </c:numCache>
            </c:numRef>
          </c:val>
        </c:ser>
        <c:ser>
          <c:idx val="1"/>
          <c:order val="1"/>
          <c:tx>
            <c:strRef>
              <c:f>'SONAR PoC'!$A$25</c:f>
              <c:strCache>
                <c:ptCount val="1"/>
                <c:pt idx="0">
                  <c:v>Columnstore</c:v>
                </c:pt>
              </c:strCache>
            </c:strRef>
          </c:tx>
          <c:spPr>
            <a:solidFill>
              <a:schemeClr val="accent2"/>
            </a:solidFill>
            <a:ln>
              <a:solidFill>
                <a:srgbClr val="FF0000"/>
              </a:solidFill>
            </a:ln>
            <a:effectLst/>
          </c:spPr>
          <c:invertIfNegative val="0"/>
          <c:cat>
            <c:strRef>
              <c:f>'SONAR PoC'!$B$23:$D$23</c:f>
              <c:strCache>
                <c:ptCount val="3"/>
                <c:pt idx="0">
                  <c:v>Logical Reads
(data pages)</c:v>
                </c:pt>
                <c:pt idx="1">
                  <c:v>CPU
(ms)</c:v>
                </c:pt>
                <c:pt idx="2">
                  <c:v>Durn
(ms)</c:v>
                </c:pt>
              </c:strCache>
            </c:strRef>
          </c:cat>
          <c:val>
            <c:numRef>
              <c:f>'SONAR PoC'!$B$25:$D$25</c:f>
              <c:numCache>
                <c:formatCode>_(* #,##0_);_(* \(#,##0\);_(* "-"??_);_(@_)</c:formatCode>
                <c:ptCount val="3"/>
                <c:pt idx="0">
                  <c:v>160323</c:v>
                </c:pt>
                <c:pt idx="1">
                  <c:v>20360</c:v>
                </c:pt>
                <c:pt idx="2">
                  <c:v>9786</c:v>
                </c:pt>
              </c:numCache>
            </c:numRef>
          </c:val>
        </c:ser>
        <c:dLbls>
          <c:showLegendKey val="0"/>
          <c:showVal val="0"/>
          <c:showCatName val="0"/>
          <c:showSerName val="0"/>
          <c:showPercent val="0"/>
          <c:showBubbleSize val="0"/>
        </c:dLbls>
        <c:gapWidth val="219"/>
        <c:overlap val="-27"/>
        <c:axId val="384163648"/>
        <c:axId val="384164040"/>
      </c:barChart>
      <c:catAx>
        <c:axId val="384163648"/>
        <c:scaling>
          <c:orientation val="minMax"/>
        </c:scaling>
        <c:delete val="0"/>
        <c:axPos val="b"/>
        <c:numFmt formatCode="General" sourceLinked="1"/>
        <c:majorTickMark val="none"/>
        <c:minorTickMark val="none"/>
        <c:tickLblPos val="nextTo"/>
        <c:spPr>
          <a:noFill/>
          <a:ln w="9525" cap="flat" cmpd="sng" algn="ctr">
            <a:solidFill>
              <a:srgbClr val="00B0F0"/>
            </a:solidFill>
            <a:round/>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384164040"/>
        <c:crosses val="autoZero"/>
        <c:auto val="1"/>
        <c:lblAlgn val="ctr"/>
        <c:lblOffset val="100"/>
        <c:noMultiLvlLbl val="0"/>
      </c:catAx>
      <c:valAx>
        <c:axId val="384164040"/>
        <c:scaling>
          <c:orientation val="minMax"/>
        </c:scaling>
        <c:delete val="0"/>
        <c:axPos val="l"/>
        <c:majorGridlines>
          <c:spPr>
            <a:ln w="9525" cap="flat" cmpd="sng" algn="ctr">
              <a:solidFill>
                <a:srgbClr val="00B0F0"/>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384163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rgbClr val="006600">
                    <a:lumMod val="65000"/>
                    <a:lumOff val="35000"/>
                  </a:srgbClr>
                </a:solidFill>
                <a:latin typeface="+mn-lt"/>
                <a:ea typeface="+mn-ea"/>
                <a:cs typeface="+mn-cs"/>
              </a:defRPr>
            </a:pPr>
            <a:r>
              <a:rPr lang="en-US" sz="1400" b="1" i="0" u="none" strike="noStrike" kern="1200" spc="0" baseline="0" dirty="0" smtClean="0">
                <a:solidFill>
                  <a:srgbClr val="000000"/>
                </a:solidFill>
                <a:latin typeface="+mn-lt"/>
                <a:ea typeface="+mn-ea"/>
                <a:cs typeface="+mn-cs"/>
              </a:rPr>
              <a:t>Metrics (</a:t>
            </a:r>
            <a:r>
              <a:rPr lang="el-GR" sz="1400" b="1" i="0" u="none" strike="noStrike" kern="1200" spc="0" baseline="0" dirty="0" smtClean="0">
                <a:solidFill>
                  <a:srgbClr val="000000"/>
                </a:solidFill>
                <a:latin typeface="+mn-lt"/>
                <a:ea typeface="+mn-ea"/>
                <a:cs typeface="+mn-cs"/>
              </a:rPr>
              <a:t>Δ</a:t>
            </a:r>
            <a:r>
              <a:rPr lang="en-US" sz="1400" b="1" i="0" u="none" strike="noStrike" kern="1200" spc="0" baseline="0" dirty="0" smtClean="0">
                <a:solidFill>
                  <a:srgbClr val="000000"/>
                </a:solidFill>
                <a:latin typeface="+mn-lt"/>
                <a:ea typeface="+mn-ea"/>
                <a:cs typeface="+mn-cs"/>
              </a:rPr>
              <a:t>)</a:t>
            </a:r>
            <a:endParaRPr lang="el-GR" sz="1400" b="1" i="0" u="none" strike="noStrike" kern="1200" spc="0" baseline="0" dirty="0">
              <a:solidFill>
                <a:srgbClr val="000000"/>
              </a:solidFill>
              <a:latin typeface="+mn-lt"/>
              <a:ea typeface="+mn-ea"/>
              <a:cs typeface="+mn-cs"/>
            </a:endParaRPr>
          </a:p>
        </c:rich>
      </c:tx>
      <c:layout/>
      <c:overlay val="0"/>
      <c:spPr>
        <a:noFill/>
        <a:ln>
          <a:noFill/>
        </a:ln>
        <a:effectLst/>
      </c:spPr>
      <c:txPr>
        <a:bodyPr rot="0" spcFirstLastPara="1" vertOverflow="ellipsis" vert="horz" wrap="square" anchor="ctr" anchorCtr="1"/>
        <a:lstStyle/>
        <a:p>
          <a:pPr algn="ctr" rtl="0">
            <a:defRPr sz="1400" b="0" i="0" u="none" strike="noStrike" kern="1200" spc="0" baseline="0">
              <a:solidFill>
                <a:srgbClr val="006600">
                  <a:lumMod val="65000"/>
                  <a:lumOff val="35000"/>
                </a:srgbClr>
              </a:solidFill>
              <a:latin typeface="+mn-lt"/>
              <a:ea typeface="+mn-ea"/>
              <a:cs typeface="+mn-cs"/>
            </a:defRPr>
          </a:pPr>
          <a:endParaRPr lang="en-US"/>
        </a:p>
      </c:txPr>
    </c:title>
    <c:autoTitleDeleted val="0"/>
    <c:plotArea>
      <c:layout/>
      <c:barChart>
        <c:barDir val="col"/>
        <c:grouping val="clustered"/>
        <c:varyColors val="0"/>
        <c:ser>
          <c:idx val="0"/>
          <c:order val="0"/>
          <c:tx>
            <c:strRef>
              <c:f>'SONAR PoC'!$G$24</c:f>
              <c:strCache>
                <c:ptCount val="1"/>
                <c:pt idx="0">
                  <c:v>Δ</c:v>
                </c:pt>
              </c:strCache>
            </c:strRef>
          </c:tx>
          <c:spPr>
            <a:solidFill>
              <a:srgbClr val="00B0F0"/>
            </a:solidFill>
            <a:ln>
              <a:solidFill>
                <a:srgbClr val="00B0F0"/>
              </a:solidFill>
            </a:ln>
            <a:effectLst/>
          </c:spPr>
          <c:invertIfNegative val="0"/>
          <c:dLbls>
            <c:dLbl>
              <c:idx val="0"/>
              <c:layout>
                <c:manualLayout>
                  <c:x val="-2.8161477031564962E-17"/>
                  <c:y val="1.028277634961438E-2"/>
                </c:manualLayout>
              </c:layout>
              <c:tx>
                <c:rich>
                  <a:bodyPr/>
                  <a:lstStyle/>
                  <a:p>
                    <a:r>
                      <a:rPr lang="en-US" smtClean="0"/>
                      <a:t>x</a:t>
                    </a:r>
                    <a:fld id="{B9EC0A77-EB16-4746-82FF-B462FE90D6E2}" type="VALUE">
                      <a:rPr lang="en-US" smtClean="0"/>
                      <a:pPr/>
                      <a:t>[VALUE]</a:t>
                    </a:fld>
                    <a:endParaRPr lang="en-US" smtClean="0"/>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layout/>
              <c:tx>
                <c:rich>
                  <a:bodyPr/>
                  <a:lstStyle/>
                  <a:p>
                    <a:r>
                      <a:rPr lang="en-US" smtClean="0"/>
                      <a:t>x</a:t>
                    </a:r>
                    <a:fld id="{00A15B04-FDFC-43C5-A0B7-FDA5F709C3E1}" type="VALUE">
                      <a:rPr lang="en-US" smtClean="0"/>
                      <a:pPr/>
                      <a:t>[VALUE]</a:t>
                    </a:fld>
                    <a:endParaRPr lang="en-US" smtClean="0"/>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2"/>
              <c:layout/>
              <c:tx>
                <c:rich>
                  <a:bodyPr/>
                  <a:lstStyle/>
                  <a:p>
                    <a:r>
                      <a:rPr lang="en-US" smtClean="0"/>
                      <a:t>x</a:t>
                    </a:r>
                    <a:fld id="{316A10BD-6B8F-411C-9BF2-978945BC61DA}" type="VALUE">
                      <a:rPr lang="en-US" smtClean="0"/>
                      <a:pPr/>
                      <a:t>[VALUE]</a:t>
                    </a:fld>
                    <a:endParaRPr lang="en-US" smtClean="0"/>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rgbClr val="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'SONAR PoC'!$H$23:$J$23</c:f>
              <c:strCache>
                <c:ptCount val="3"/>
                <c:pt idx="0">
                  <c:v>Logical Reads
(data pages)</c:v>
                </c:pt>
                <c:pt idx="1">
                  <c:v>CPU
(ms)</c:v>
                </c:pt>
                <c:pt idx="2">
                  <c:v>Durn
(ms)</c:v>
                </c:pt>
              </c:strCache>
            </c:strRef>
          </c:cat>
          <c:val>
            <c:numRef>
              <c:f>'SONAR PoC'!$H$24:$J$24</c:f>
              <c:numCache>
                <c:formatCode>_(* #,##0_);_(* \(#,##0\);_(* "-"??_);_(@_)</c:formatCode>
                <c:ptCount val="3"/>
                <c:pt idx="0">
                  <c:v>56.46989514916762</c:v>
                </c:pt>
                <c:pt idx="1">
                  <c:v>26.994499017681729</c:v>
                </c:pt>
                <c:pt idx="2">
                  <c:v>19.8143265890047</c:v>
                </c:pt>
              </c:numCache>
            </c:numRef>
          </c:val>
        </c:ser>
        <c:dLbls>
          <c:showLegendKey val="0"/>
          <c:showVal val="0"/>
          <c:showCatName val="0"/>
          <c:showSerName val="0"/>
          <c:showPercent val="0"/>
          <c:showBubbleSize val="0"/>
        </c:dLbls>
        <c:gapWidth val="219"/>
        <c:overlap val="-27"/>
        <c:axId val="384166000"/>
        <c:axId val="384166392"/>
      </c:barChart>
      <c:catAx>
        <c:axId val="384166000"/>
        <c:scaling>
          <c:orientation val="minMax"/>
        </c:scaling>
        <c:delete val="0"/>
        <c:axPos val="b"/>
        <c:numFmt formatCode="General" sourceLinked="1"/>
        <c:majorTickMark val="none"/>
        <c:minorTickMark val="none"/>
        <c:tickLblPos val="nextTo"/>
        <c:spPr>
          <a:noFill/>
          <a:ln w="9525" cap="flat" cmpd="sng" algn="ctr">
            <a:solidFill>
              <a:srgbClr val="00B0F0"/>
            </a:solidFill>
            <a:round/>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384166392"/>
        <c:crosses val="autoZero"/>
        <c:auto val="1"/>
        <c:lblAlgn val="ctr"/>
        <c:lblOffset val="100"/>
        <c:noMultiLvlLbl val="0"/>
      </c:catAx>
      <c:valAx>
        <c:axId val="384166392"/>
        <c:scaling>
          <c:orientation val="minMax"/>
        </c:scaling>
        <c:delete val="0"/>
        <c:axPos val="l"/>
        <c:majorGridlines>
          <c:spPr>
            <a:ln w="9525" cap="flat" cmpd="sng" algn="ctr">
              <a:solidFill>
                <a:srgbClr val="00B0F0"/>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384166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solidFill>
                  <a:srgbClr val="000000"/>
                </a:solidFill>
              </a:defRPr>
            </a:pPr>
            <a:r>
              <a:rPr lang="en-US" dirty="0" smtClean="0">
                <a:solidFill>
                  <a:srgbClr val="000000"/>
                </a:solidFill>
              </a:rPr>
              <a:t>Duration</a:t>
            </a:r>
            <a:br>
              <a:rPr lang="en-US" dirty="0" smtClean="0">
                <a:solidFill>
                  <a:srgbClr val="000000"/>
                </a:solidFill>
              </a:rPr>
            </a:br>
            <a:r>
              <a:rPr lang="en-US" sz="1600" b="0" dirty="0" smtClean="0">
                <a:solidFill>
                  <a:srgbClr val="000000"/>
                </a:solidFill>
              </a:rPr>
              <a:t> (minutes)</a:t>
            </a:r>
            <a:endParaRPr lang="en-US" b="0" dirty="0">
              <a:solidFill>
                <a:srgbClr val="000000"/>
              </a:solidFill>
            </a:endParaRPr>
          </a:p>
        </c:rich>
      </c:tx>
      <c:layout>
        <c:manualLayout>
          <c:xMode val="edge"/>
          <c:yMode val="edge"/>
          <c:x val="0.39544953262421145"/>
          <c:y val="5.3462321792260695E-2"/>
        </c:manualLayout>
      </c:layout>
      <c:overlay val="0"/>
    </c:title>
    <c:autoTitleDeleted val="0"/>
    <c:plotArea>
      <c:layout/>
      <c:barChart>
        <c:barDir val="col"/>
        <c:grouping val="clustered"/>
        <c:varyColors val="0"/>
        <c:ser>
          <c:idx val="0"/>
          <c:order val="0"/>
          <c:tx>
            <c:strRef>
              <c:f>Clone!$B$1</c:f>
              <c:strCache>
                <c:ptCount val="1"/>
                <c:pt idx="0">
                  <c:v>Duration</c:v>
                </c:pt>
              </c:strCache>
            </c:strRef>
          </c:tx>
          <c:spPr>
            <a:solidFill>
              <a:srgbClr val="00B0F0"/>
            </a:solidFill>
          </c:spPr>
          <c:invertIfNegative val="0"/>
          <c:dLbls>
            <c:spPr>
              <a:noFill/>
              <a:ln>
                <a:noFill/>
              </a:ln>
              <a:effectLst/>
            </c:spPr>
            <c:txPr>
              <a:bodyPr/>
              <a:lstStyle/>
              <a:p>
                <a:pPr>
                  <a:defRPr sz="1200" b="1">
                    <a:solidFill>
                      <a:srgbClr val="0000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Clone!$A$2:$A$8</c:f>
              <c:strCache>
                <c:ptCount val="7"/>
                <c:pt idx="0">
                  <c:v>B-Tree Test #1</c:v>
                </c:pt>
                <c:pt idx="1">
                  <c:v>B-Tree Test #2</c:v>
                </c:pt>
                <c:pt idx="2">
                  <c:v>B-Tree Test #3</c:v>
                </c:pt>
                <c:pt idx="3">
                  <c:v>B-Tree Test #4</c:v>
                </c:pt>
                <c:pt idx="4">
                  <c:v>B-Tree Test #5</c:v>
                </c:pt>
                <c:pt idx="5">
                  <c:v>B-Tree Test #6</c:v>
                </c:pt>
                <c:pt idx="6">
                  <c:v>Columnstore</c:v>
                </c:pt>
              </c:strCache>
            </c:strRef>
          </c:cat>
          <c:val>
            <c:numRef>
              <c:f>Clone!$B$2:$B$8</c:f>
              <c:numCache>
                <c:formatCode>h:mm</c:formatCode>
                <c:ptCount val="7"/>
                <c:pt idx="0">
                  <c:v>0.10625</c:v>
                </c:pt>
                <c:pt idx="1">
                  <c:v>4.5833333333333337E-2</c:v>
                </c:pt>
                <c:pt idx="2">
                  <c:v>6.7361111111111108E-2</c:v>
                </c:pt>
                <c:pt idx="3">
                  <c:v>2.4305555555555556E-2</c:v>
                </c:pt>
                <c:pt idx="4">
                  <c:v>0.35902777777777778</c:v>
                </c:pt>
                <c:pt idx="5">
                  <c:v>0.10208333333333335</c:v>
                </c:pt>
                <c:pt idx="6">
                  <c:v>0</c:v>
                </c:pt>
              </c:numCache>
            </c:numRef>
          </c:val>
        </c:ser>
        <c:dLbls>
          <c:showLegendKey val="0"/>
          <c:showVal val="0"/>
          <c:showCatName val="0"/>
          <c:showSerName val="0"/>
          <c:showPercent val="0"/>
          <c:showBubbleSize val="0"/>
        </c:dLbls>
        <c:gapWidth val="150"/>
        <c:axId val="384160904"/>
        <c:axId val="384159728"/>
      </c:barChart>
      <c:catAx>
        <c:axId val="384160904"/>
        <c:scaling>
          <c:orientation val="minMax"/>
        </c:scaling>
        <c:delete val="0"/>
        <c:axPos val="b"/>
        <c:numFmt formatCode="General" sourceLinked="0"/>
        <c:majorTickMark val="out"/>
        <c:minorTickMark val="none"/>
        <c:tickLblPos val="nextTo"/>
        <c:txPr>
          <a:bodyPr/>
          <a:lstStyle/>
          <a:p>
            <a:pPr>
              <a:defRPr sz="1400" b="1">
                <a:solidFill>
                  <a:srgbClr val="000000"/>
                </a:solidFill>
              </a:defRPr>
            </a:pPr>
            <a:endParaRPr lang="en-US"/>
          </a:p>
        </c:txPr>
        <c:crossAx val="384159728"/>
        <c:crosses val="autoZero"/>
        <c:auto val="1"/>
        <c:lblAlgn val="ctr"/>
        <c:lblOffset val="100"/>
        <c:noMultiLvlLbl val="0"/>
      </c:catAx>
      <c:valAx>
        <c:axId val="384159728"/>
        <c:scaling>
          <c:orientation val="minMax"/>
          <c:max val="0.41666700000000001"/>
          <c:min val="0"/>
        </c:scaling>
        <c:delete val="0"/>
        <c:axPos val="l"/>
        <c:majorGridlines/>
        <c:numFmt formatCode="h:mm" sourceLinked="1"/>
        <c:majorTickMark val="out"/>
        <c:minorTickMark val="none"/>
        <c:tickLblPos val="nextTo"/>
        <c:txPr>
          <a:bodyPr/>
          <a:lstStyle/>
          <a:p>
            <a:pPr>
              <a:defRPr sz="1400" baseline="0">
                <a:solidFill>
                  <a:schemeClr val="bg2"/>
                </a:solidFill>
              </a:defRPr>
            </a:pPr>
            <a:endParaRPr lang="en-US"/>
          </a:p>
        </c:txPr>
        <c:crossAx val="384160904"/>
        <c:crosses val="autoZero"/>
        <c:crossBetween val="between"/>
        <c:majorUnit val="4.1666667000000018E-2"/>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Clone!$Q$2</c:f>
              <c:strCache>
                <c:ptCount val="1"/>
                <c:pt idx="0">
                  <c:v>Conventional</c:v>
                </c:pt>
              </c:strCache>
            </c:strRef>
          </c:tx>
          <c:spPr>
            <a:solidFill>
              <a:srgbClr val="00B0F0"/>
            </a:solidFill>
          </c:spPr>
          <c:invertIfNegative val="0"/>
          <c:cat>
            <c:strRef>
              <c:f>Clone!$P$3:$P$11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Clone!$Q$3:$Q$11</c:f>
              <c:numCache>
                <c:formatCode>#,##0</c:formatCode>
                <c:ptCount val="9"/>
                <c:pt idx="0">
                  <c:v>229973</c:v>
                </c:pt>
                <c:pt idx="1">
                  <c:v>41531</c:v>
                </c:pt>
                <c:pt idx="2">
                  <c:v>34996</c:v>
                </c:pt>
                <c:pt idx="3">
                  <c:v>35135</c:v>
                </c:pt>
                <c:pt idx="4">
                  <c:v>176761</c:v>
                </c:pt>
                <c:pt idx="5">
                  <c:v>37133</c:v>
                </c:pt>
                <c:pt idx="6">
                  <c:v>160592</c:v>
                </c:pt>
                <c:pt idx="7">
                  <c:v>35794</c:v>
                </c:pt>
                <c:pt idx="8">
                  <c:v>34873</c:v>
                </c:pt>
              </c:numCache>
            </c:numRef>
          </c:val>
        </c:ser>
        <c:ser>
          <c:idx val="1"/>
          <c:order val="1"/>
          <c:tx>
            <c:strRef>
              <c:f>Clone!$R$2</c:f>
              <c:strCache>
                <c:ptCount val="1"/>
                <c:pt idx="0">
                  <c:v>CS</c:v>
                </c:pt>
              </c:strCache>
            </c:strRef>
          </c:tx>
          <c:spPr>
            <a:solidFill>
              <a:srgbClr val="FF0000"/>
            </a:solidFill>
          </c:spPr>
          <c:invertIfNegative val="0"/>
          <c:cat>
            <c:strRef>
              <c:f>Clone!$P$3:$P$11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Clone!$R$3:$R$11</c:f>
              <c:numCache>
                <c:formatCode>#,##0</c:formatCode>
                <c:ptCount val="9"/>
                <c:pt idx="0">
                  <c:v>131</c:v>
                </c:pt>
                <c:pt idx="1">
                  <c:v>28</c:v>
                </c:pt>
                <c:pt idx="2">
                  <c:v>137</c:v>
                </c:pt>
                <c:pt idx="3">
                  <c:v>137</c:v>
                </c:pt>
                <c:pt idx="4">
                  <c:v>21</c:v>
                </c:pt>
                <c:pt idx="5">
                  <c:v>86</c:v>
                </c:pt>
                <c:pt idx="6">
                  <c:v>31</c:v>
                </c:pt>
                <c:pt idx="7">
                  <c:v>83</c:v>
                </c:pt>
                <c:pt idx="8">
                  <c:v>120</c:v>
                </c:pt>
              </c:numCache>
            </c:numRef>
          </c:val>
        </c:ser>
        <c:dLbls>
          <c:showLegendKey val="0"/>
          <c:showVal val="0"/>
          <c:showCatName val="0"/>
          <c:showSerName val="0"/>
          <c:showPercent val="0"/>
          <c:showBubbleSize val="0"/>
        </c:dLbls>
        <c:gapWidth val="150"/>
        <c:axId val="329128536"/>
        <c:axId val="384943456"/>
      </c:barChart>
      <c:catAx>
        <c:axId val="329128536"/>
        <c:scaling>
          <c:orientation val="minMax"/>
        </c:scaling>
        <c:delete val="0"/>
        <c:axPos val="b"/>
        <c:numFmt formatCode="General" sourceLinked="0"/>
        <c:majorTickMark val="out"/>
        <c:minorTickMark val="none"/>
        <c:tickLblPos val="nextTo"/>
        <c:txPr>
          <a:bodyPr/>
          <a:lstStyle/>
          <a:p>
            <a:pPr>
              <a:defRPr sz="1100" b="1">
                <a:solidFill>
                  <a:schemeClr val="bg2"/>
                </a:solidFill>
              </a:defRPr>
            </a:pPr>
            <a:endParaRPr lang="en-US"/>
          </a:p>
        </c:txPr>
        <c:crossAx val="384943456"/>
        <c:crosses val="autoZero"/>
        <c:auto val="1"/>
        <c:lblAlgn val="ctr"/>
        <c:lblOffset val="100"/>
        <c:noMultiLvlLbl val="0"/>
      </c:catAx>
      <c:valAx>
        <c:axId val="384943456"/>
        <c:scaling>
          <c:orientation val="minMax"/>
        </c:scaling>
        <c:delete val="0"/>
        <c:axPos val="l"/>
        <c:majorGridlines/>
        <c:numFmt formatCode="#,##0" sourceLinked="1"/>
        <c:majorTickMark val="out"/>
        <c:minorTickMark val="none"/>
        <c:tickLblPos val="nextTo"/>
        <c:txPr>
          <a:bodyPr/>
          <a:lstStyle/>
          <a:p>
            <a:pPr>
              <a:defRPr sz="1200" b="1" i="0" baseline="0">
                <a:solidFill>
                  <a:schemeClr val="bg2"/>
                </a:solidFill>
              </a:defRPr>
            </a:pPr>
            <a:endParaRPr lang="en-US"/>
          </a:p>
        </c:txPr>
        <c:crossAx val="329128536"/>
        <c:crosses val="autoZero"/>
        <c:crossBetween val="between"/>
      </c:valAx>
    </c:plotArea>
    <c:legend>
      <c:legendPos val="r"/>
      <c:legendEntry>
        <c:idx val="0"/>
        <c:txPr>
          <a:bodyPr/>
          <a:lstStyle/>
          <a:p>
            <a:pPr>
              <a:defRPr sz="1400" b="1">
                <a:solidFill>
                  <a:schemeClr val="bg2"/>
                </a:solidFill>
              </a:defRPr>
            </a:pPr>
            <a:endParaRPr lang="en-US"/>
          </a:p>
        </c:txPr>
      </c:legendEntry>
      <c:legendEntry>
        <c:idx val="1"/>
        <c:txPr>
          <a:bodyPr/>
          <a:lstStyle/>
          <a:p>
            <a:pPr>
              <a:defRPr sz="1400" b="1">
                <a:solidFill>
                  <a:schemeClr val="bg2"/>
                </a:solidFill>
              </a:defRPr>
            </a:pPr>
            <a:endParaRPr lang="en-US"/>
          </a:p>
        </c:txPr>
      </c:legendEntry>
      <c:layout/>
      <c:overlay val="0"/>
      <c:txPr>
        <a:bodyPr/>
        <a:lstStyle/>
        <a:p>
          <a:pPr>
            <a:defRPr sz="1400" b="1"/>
          </a:pPr>
          <a:endParaRPr lang="en-US"/>
        </a:p>
      </c:txPr>
    </c:legend>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Clone!$Q$2</c:f>
              <c:strCache>
                <c:ptCount val="1"/>
                <c:pt idx="0">
                  <c:v>Conventional</c:v>
                </c:pt>
              </c:strCache>
            </c:strRef>
          </c:tx>
          <c:spPr>
            <a:solidFill>
              <a:srgbClr val="00B0F0"/>
            </a:solidFill>
          </c:spPr>
          <c:invertIfNegative val="0"/>
          <c:cat>
            <c:strRef>
              <c:f>Clone!$P$3:$P$11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Clone!$Q$3:$Q$11</c:f>
              <c:numCache>
                <c:formatCode>#,##0</c:formatCode>
                <c:ptCount val="9"/>
                <c:pt idx="0">
                  <c:v>229973</c:v>
                </c:pt>
                <c:pt idx="1">
                  <c:v>41531</c:v>
                </c:pt>
                <c:pt idx="2">
                  <c:v>34996</c:v>
                </c:pt>
                <c:pt idx="3">
                  <c:v>35135</c:v>
                </c:pt>
                <c:pt idx="4">
                  <c:v>176761</c:v>
                </c:pt>
                <c:pt idx="5">
                  <c:v>37133</c:v>
                </c:pt>
                <c:pt idx="6">
                  <c:v>160592</c:v>
                </c:pt>
                <c:pt idx="7">
                  <c:v>35794</c:v>
                </c:pt>
                <c:pt idx="8">
                  <c:v>34873</c:v>
                </c:pt>
              </c:numCache>
            </c:numRef>
          </c:val>
        </c:ser>
        <c:ser>
          <c:idx val="1"/>
          <c:order val="1"/>
          <c:tx>
            <c:strRef>
              <c:f>Clone!$R$2</c:f>
              <c:strCache>
                <c:ptCount val="1"/>
                <c:pt idx="0">
                  <c:v>CS</c:v>
                </c:pt>
              </c:strCache>
            </c:strRef>
          </c:tx>
          <c:spPr>
            <a:solidFill>
              <a:srgbClr val="FF0000"/>
            </a:solidFill>
          </c:spPr>
          <c:invertIfNegative val="0"/>
          <c:cat>
            <c:strRef>
              <c:f>Clone!$P$3:$P$11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Clone!$R$3:$R$11</c:f>
              <c:numCache>
                <c:formatCode>#,##0</c:formatCode>
                <c:ptCount val="9"/>
                <c:pt idx="0">
                  <c:v>131</c:v>
                </c:pt>
                <c:pt idx="1">
                  <c:v>28</c:v>
                </c:pt>
                <c:pt idx="2">
                  <c:v>137</c:v>
                </c:pt>
                <c:pt idx="3">
                  <c:v>137</c:v>
                </c:pt>
                <c:pt idx="4">
                  <c:v>21</c:v>
                </c:pt>
                <c:pt idx="5">
                  <c:v>86</c:v>
                </c:pt>
                <c:pt idx="6">
                  <c:v>31</c:v>
                </c:pt>
                <c:pt idx="7">
                  <c:v>83</c:v>
                </c:pt>
                <c:pt idx="8">
                  <c:v>120</c:v>
                </c:pt>
              </c:numCache>
            </c:numRef>
          </c:val>
        </c:ser>
        <c:dLbls>
          <c:showLegendKey val="0"/>
          <c:showVal val="0"/>
          <c:showCatName val="0"/>
          <c:showSerName val="0"/>
          <c:showPercent val="0"/>
          <c:showBubbleSize val="0"/>
        </c:dLbls>
        <c:gapWidth val="150"/>
        <c:axId val="384944240"/>
        <c:axId val="384939536"/>
      </c:barChart>
      <c:catAx>
        <c:axId val="384944240"/>
        <c:scaling>
          <c:orientation val="minMax"/>
        </c:scaling>
        <c:delete val="0"/>
        <c:axPos val="b"/>
        <c:numFmt formatCode="General" sourceLinked="0"/>
        <c:majorTickMark val="out"/>
        <c:minorTickMark val="none"/>
        <c:tickLblPos val="nextTo"/>
        <c:txPr>
          <a:bodyPr/>
          <a:lstStyle/>
          <a:p>
            <a:pPr>
              <a:defRPr sz="1100" b="1">
                <a:solidFill>
                  <a:schemeClr val="bg2"/>
                </a:solidFill>
              </a:defRPr>
            </a:pPr>
            <a:endParaRPr lang="en-US"/>
          </a:p>
        </c:txPr>
        <c:crossAx val="384939536"/>
        <c:crosses val="autoZero"/>
        <c:auto val="1"/>
        <c:lblAlgn val="ctr"/>
        <c:lblOffset val="100"/>
        <c:noMultiLvlLbl val="0"/>
      </c:catAx>
      <c:valAx>
        <c:axId val="384939536"/>
        <c:scaling>
          <c:logBase val="10"/>
          <c:orientation val="minMax"/>
        </c:scaling>
        <c:delete val="0"/>
        <c:axPos val="l"/>
        <c:majorGridlines/>
        <c:numFmt formatCode="#,##0" sourceLinked="1"/>
        <c:majorTickMark val="out"/>
        <c:minorTickMark val="none"/>
        <c:tickLblPos val="nextTo"/>
        <c:txPr>
          <a:bodyPr/>
          <a:lstStyle/>
          <a:p>
            <a:pPr>
              <a:defRPr sz="1400" b="1">
                <a:solidFill>
                  <a:schemeClr val="bg2"/>
                </a:solidFill>
              </a:defRPr>
            </a:pPr>
            <a:endParaRPr lang="en-US"/>
          </a:p>
        </c:txPr>
        <c:crossAx val="384944240"/>
        <c:crosses val="autoZero"/>
        <c:crossBetween val="between"/>
      </c:valAx>
    </c:plotArea>
    <c:legend>
      <c:legendPos val="r"/>
      <c:layout/>
      <c:overlay val="0"/>
      <c:txPr>
        <a:bodyPr/>
        <a:lstStyle/>
        <a:p>
          <a:pPr>
            <a:defRPr sz="1400" b="1"/>
          </a:pPr>
          <a:endParaRPr lang="en-US"/>
        </a:p>
      </c:txPr>
    </c:legend>
    <c:plotVisOnly val="1"/>
    <c:dispBlanksAs val="gap"/>
    <c:showDLblsOverMax val="0"/>
  </c:chart>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Clone!$Q$2</c:f>
              <c:strCache>
                <c:ptCount val="1"/>
                <c:pt idx="0">
                  <c:v>Conventional</c:v>
                </c:pt>
              </c:strCache>
            </c:strRef>
          </c:tx>
          <c:spPr>
            <a:solidFill>
              <a:srgbClr val="00B0F0"/>
            </a:solidFill>
          </c:spPr>
          <c:invertIfNegative val="0"/>
          <c:cat>
            <c:strRef>
              <c:f>Clone!$P$3:$P$11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Clone!$Q$3:$Q$11</c:f>
              <c:numCache>
                <c:formatCode>#,##0</c:formatCode>
                <c:ptCount val="9"/>
                <c:pt idx="0">
                  <c:v>229973</c:v>
                </c:pt>
                <c:pt idx="1">
                  <c:v>41531</c:v>
                </c:pt>
                <c:pt idx="2">
                  <c:v>34996</c:v>
                </c:pt>
                <c:pt idx="3">
                  <c:v>35135</c:v>
                </c:pt>
                <c:pt idx="4">
                  <c:v>176761</c:v>
                </c:pt>
                <c:pt idx="5">
                  <c:v>37133</c:v>
                </c:pt>
                <c:pt idx="6">
                  <c:v>160592</c:v>
                </c:pt>
                <c:pt idx="7">
                  <c:v>35794</c:v>
                </c:pt>
                <c:pt idx="8">
                  <c:v>34873</c:v>
                </c:pt>
              </c:numCache>
            </c:numRef>
          </c:val>
        </c:ser>
        <c:ser>
          <c:idx val="1"/>
          <c:order val="1"/>
          <c:tx>
            <c:strRef>
              <c:f>Clone!$R$2</c:f>
              <c:strCache>
                <c:ptCount val="1"/>
                <c:pt idx="0">
                  <c:v>CS</c:v>
                </c:pt>
              </c:strCache>
            </c:strRef>
          </c:tx>
          <c:spPr>
            <a:solidFill>
              <a:srgbClr val="FF0000"/>
            </a:solidFill>
          </c:spPr>
          <c:invertIfNegative val="0"/>
          <c:cat>
            <c:strRef>
              <c:f>Clone!$P$3:$P$11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Clone!$R$3:$R$11</c:f>
              <c:numCache>
                <c:formatCode>#,##0</c:formatCode>
                <c:ptCount val="9"/>
                <c:pt idx="0">
                  <c:v>131</c:v>
                </c:pt>
                <c:pt idx="1">
                  <c:v>28</c:v>
                </c:pt>
                <c:pt idx="2">
                  <c:v>137</c:v>
                </c:pt>
                <c:pt idx="3">
                  <c:v>137</c:v>
                </c:pt>
                <c:pt idx="4">
                  <c:v>21</c:v>
                </c:pt>
                <c:pt idx="5">
                  <c:v>86</c:v>
                </c:pt>
                <c:pt idx="6">
                  <c:v>31</c:v>
                </c:pt>
                <c:pt idx="7">
                  <c:v>83</c:v>
                </c:pt>
                <c:pt idx="8">
                  <c:v>120</c:v>
                </c:pt>
              </c:numCache>
            </c:numRef>
          </c:val>
        </c:ser>
        <c:dLbls>
          <c:showLegendKey val="0"/>
          <c:showVal val="0"/>
          <c:showCatName val="0"/>
          <c:showSerName val="0"/>
          <c:showPercent val="0"/>
          <c:showBubbleSize val="0"/>
        </c:dLbls>
        <c:gapWidth val="150"/>
        <c:axId val="384937968"/>
        <c:axId val="384937184"/>
      </c:barChart>
      <c:catAx>
        <c:axId val="384937968"/>
        <c:scaling>
          <c:orientation val="minMax"/>
        </c:scaling>
        <c:delete val="0"/>
        <c:axPos val="b"/>
        <c:numFmt formatCode="General" sourceLinked="0"/>
        <c:majorTickMark val="out"/>
        <c:minorTickMark val="none"/>
        <c:tickLblPos val="nextTo"/>
        <c:txPr>
          <a:bodyPr/>
          <a:lstStyle/>
          <a:p>
            <a:pPr>
              <a:defRPr sz="1100">
                <a:solidFill>
                  <a:schemeClr val="bg2"/>
                </a:solidFill>
              </a:defRPr>
            </a:pPr>
            <a:endParaRPr lang="en-US"/>
          </a:p>
        </c:txPr>
        <c:crossAx val="384937184"/>
        <c:crosses val="autoZero"/>
        <c:auto val="1"/>
        <c:lblAlgn val="ctr"/>
        <c:lblOffset val="100"/>
        <c:noMultiLvlLbl val="0"/>
      </c:catAx>
      <c:valAx>
        <c:axId val="384937184"/>
        <c:scaling>
          <c:logBase val="10"/>
          <c:orientation val="minMax"/>
        </c:scaling>
        <c:delete val="0"/>
        <c:axPos val="l"/>
        <c:majorGridlines/>
        <c:numFmt formatCode="#,##0" sourceLinked="1"/>
        <c:majorTickMark val="out"/>
        <c:minorTickMark val="none"/>
        <c:tickLblPos val="nextTo"/>
        <c:txPr>
          <a:bodyPr/>
          <a:lstStyle/>
          <a:p>
            <a:pPr>
              <a:defRPr>
                <a:solidFill>
                  <a:schemeClr val="bg2"/>
                </a:solidFill>
              </a:defRPr>
            </a:pPr>
            <a:endParaRPr lang="en-US"/>
          </a:p>
        </c:txPr>
        <c:crossAx val="384937968"/>
        <c:crosses val="autoZero"/>
        <c:crossBetween val="between"/>
      </c:valAx>
    </c:plotArea>
    <c:legend>
      <c:legendPos val="r"/>
      <c:layout>
        <c:manualLayout>
          <c:xMode val="edge"/>
          <c:yMode val="edge"/>
          <c:x val="0.83601558964612177"/>
          <c:y val="0.39536924361727505"/>
          <c:w val="0.15823728391709657"/>
          <c:h val="0.12340292690686391"/>
        </c:manualLayout>
      </c:layout>
      <c:overlay val="0"/>
      <c:txPr>
        <a:bodyPr/>
        <a:lstStyle/>
        <a:p>
          <a:pPr>
            <a:defRPr sz="1400"/>
          </a:pPr>
          <a:endParaRPr lang="en-US"/>
        </a:p>
      </c:txPr>
    </c:legend>
    <c:plotVisOnly val="1"/>
    <c:dispBlanksAs val="gap"/>
    <c:showDLblsOverMax val="0"/>
  </c:chart>
  <c:txPr>
    <a:bodyPr/>
    <a:lstStyle/>
    <a:p>
      <a:pPr>
        <a:defRPr sz="1400" b="1"/>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Clone!$Y$1:$Y$2</c:f>
              <c:strCache>
                <c:ptCount val="1"/>
                <c:pt idx="0">
                  <c:v>CPU (ms) Conventional</c:v>
                </c:pt>
              </c:strCache>
            </c:strRef>
          </c:tx>
          <c:spPr>
            <a:solidFill>
              <a:srgbClr val="00B0F0"/>
            </a:solidFill>
          </c:spPr>
          <c:invertIfNegative val="0"/>
          <c:cat>
            <c:strRef>
              <c:f>Clone!$X$3:$X$11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Clone!$Y$3:$Y$11</c:f>
              <c:numCache>
                <c:formatCode>#,##0</c:formatCode>
                <c:ptCount val="9"/>
                <c:pt idx="0">
                  <c:v>13636</c:v>
                </c:pt>
                <c:pt idx="1">
                  <c:v>14930</c:v>
                </c:pt>
                <c:pt idx="2">
                  <c:v>14600</c:v>
                </c:pt>
                <c:pt idx="3">
                  <c:v>13915</c:v>
                </c:pt>
                <c:pt idx="4">
                  <c:v>12651</c:v>
                </c:pt>
                <c:pt idx="5">
                  <c:v>15740</c:v>
                </c:pt>
                <c:pt idx="6">
                  <c:v>13182</c:v>
                </c:pt>
                <c:pt idx="7">
                  <c:v>16177</c:v>
                </c:pt>
                <c:pt idx="8">
                  <c:v>13681</c:v>
                </c:pt>
              </c:numCache>
            </c:numRef>
          </c:val>
        </c:ser>
        <c:ser>
          <c:idx val="1"/>
          <c:order val="1"/>
          <c:tx>
            <c:strRef>
              <c:f>Clone!$Z$1:$Z$2</c:f>
              <c:strCache>
                <c:ptCount val="1"/>
                <c:pt idx="0">
                  <c:v>CPU (ms) CS</c:v>
                </c:pt>
              </c:strCache>
            </c:strRef>
          </c:tx>
          <c:spPr>
            <a:solidFill>
              <a:srgbClr val="FF0000"/>
            </a:solidFill>
          </c:spPr>
          <c:invertIfNegative val="0"/>
          <c:cat>
            <c:strRef>
              <c:f>Clone!$X$3:$X$11</c:f>
              <c:strCache>
                <c:ptCount val="9"/>
                <c:pt idx="0">
                  <c:v>ModuleName</c:v>
                </c:pt>
                <c:pt idx="1">
                  <c:v>Source</c:v>
                </c:pt>
                <c:pt idx="2">
                  <c:v>Email</c:v>
                </c:pt>
                <c:pt idx="3">
                  <c:v>AssetDescription</c:v>
                </c:pt>
                <c:pt idx="4">
                  <c:v>Priority</c:v>
                </c:pt>
                <c:pt idx="5">
                  <c:v>ContactReason</c:v>
                </c:pt>
                <c:pt idx="6">
                  <c:v>CurrentTeam</c:v>
                </c:pt>
                <c:pt idx="7">
                  <c:v>ResolutionCategory</c:v>
                </c:pt>
                <c:pt idx="8">
                  <c:v>KBArticleTitle</c:v>
                </c:pt>
              </c:strCache>
            </c:strRef>
          </c:cat>
          <c:val>
            <c:numRef>
              <c:f>Clone!$Z$3:$Z$11</c:f>
              <c:numCache>
                <c:formatCode>#,##0</c:formatCode>
                <c:ptCount val="9"/>
                <c:pt idx="0">
                  <c:v>61</c:v>
                </c:pt>
                <c:pt idx="1">
                  <c:v>62</c:v>
                </c:pt>
                <c:pt idx="2">
                  <c:v>124</c:v>
                </c:pt>
                <c:pt idx="3">
                  <c:v>30</c:v>
                </c:pt>
                <c:pt idx="4">
                  <c:v>15</c:v>
                </c:pt>
                <c:pt idx="5">
                  <c:v>30</c:v>
                </c:pt>
                <c:pt idx="6">
                  <c:v>46</c:v>
                </c:pt>
                <c:pt idx="7">
                  <c:v>16</c:v>
                </c:pt>
                <c:pt idx="8">
                  <c:v>0</c:v>
                </c:pt>
              </c:numCache>
            </c:numRef>
          </c:val>
        </c:ser>
        <c:dLbls>
          <c:showLegendKey val="0"/>
          <c:showVal val="0"/>
          <c:showCatName val="0"/>
          <c:showSerName val="0"/>
          <c:showPercent val="0"/>
          <c:showBubbleSize val="0"/>
        </c:dLbls>
        <c:gapWidth val="150"/>
        <c:axId val="384940320"/>
        <c:axId val="384937576"/>
      </c:barChart>
      <c:catAx>
        <c:axId val="384940320"/>
        <c:scaling>
          <c:orientation val="minMax"/>
        </c:scaling>
        <c:delete val="0"/>
        <c:axPos val="b"/>
        <c:numFmt formatCode="General" sourceLinked="0"/>
        <c:majorTickMark val="out"/>
        <c:minorTickMark val="none"/>
        <c:tickLblPos val="nextTo"/>
        <c:txPr>
          <a:bodyPr/>
          <a:lstStyle/>
          <a:p>
            <a:pPr>
              <a:defRPr sz="1100" b="1">
                <a:solidFill>
                  <a:schemeClr val="bg2"/>
                </a:solidFill>
              </a:defRPr>
            </a:pPr>
            <a:endParaRPr lang="en-US"/>
          </a:p>
        </c:txPr>
        <c:crossAx val="384937576"/>
        <c:crosses val="autoZero"/>
        <c:auto val="1"/>
        <c:lblAlgn val="ctr"/>
        <c:lblOffset val="100"/>
        <c:noMultiLvlLbl val="0"/>
      </c:catAx>
      <c:valAx>
        <c:axId val="384937576"/>
        <c:scaling>
          <c:logBase val="10"/>
          <c:orientation val="minMax"/>
        </c:scaling>
        <c:delete val="0"/>
        <c:axPos val="l"/>
        <c:majorGridlines/>
        <c:numFmt formatCode="#,##0" sourceLinked="1"/>
        <c:majorTickMark val="out"/>
        <c:minorTickMark val="none"/>
        <c:tickLblPos val="nextTo"/>
        <c:txPr>
          <a:bodyPr/>
          <a:lstStyle/>
          <a:p>
            <a:pPr>
              <a:defRPr sz="1400" b="1">
                <a:solidFill>
                  <a:schemeClr val="bg2"/>
                </a:solidFill>
              </a:defRPr>
            </a:pPr>
            <a:endParaRPr lang="en-US"/>
          </a:p>
        </c:txPr>
        <c:crossAx val="384940320"/>
        <c:crosses val="autoZero"/>
        <c:crossBetween val="between"/>
      </c:valAx>
    </c:plotArea>
    <c:legend>
      <c:legendPos val="r"/>
      <c:layout/>
      <c:overlay val="0"/>
      <c:txPr>
        <a:bodyPr/>
        <a:lstStyle/>
        <a:p>
          <a:pPr>
            <a:defRPr sz="1400" b="1"/>
          </a:pPr>
          <a:endParaRPr lang="en-US"/>
        </a:p>
      </c:txPr>
    </c:legend>
    <c:plotVisOnly val="1"/>
    <c:dispBlanksAs val="gap"/>
    <c:showDLblsOverMax val="0"/>
  </c:chart>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baseline="0" dirty="0">
                <a:solidFill>
                  <a:srgbClr val="000000"/>
                </a:solidFill>
              </a:rPr>
              <a:t>I/O Throughput</a:t>
            </a:r>
          </a:p>
        </c:rich>
      </c:tx>
      <c:layout>
        <c:manualLayout>
          <c:xMode val="edge"/>
          <c:yMode val="edge"/>
          <c:x val="0.26218680789494764"/>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Sheet4!$H$2</c:f>
              <c:strCache>
                <c:ptCount val="1"/>
                <c:pt idx="0">
                  <c:v>RS Scan Rate
Physical
(MB/sec)</c:v>
                </c:pt>
              </c:strCache>
            </c:strRef>
          </c:tx>
          <c:spPr>
            <a:solidFill>
              <a:srgbClr val="FF0000"/>
            </a:solidFill>
            <a:ln>
              <a:noFill/>
            </a:ln>
            <a:effectLst/>
          </c:spPr>
          <c:invertIfNegative val="0"/>
          <c:cat>
            <c:strRef>
              <c:f>Sheet4!$G$3:$G$7</c:f>
              <c:strCache>
                <c:ptCount val="5"/>
                <c:pt idx="0">
                  <c:v>#2014-003</c:v>
                </c:pt>
                <c:pt idx="1">
                  <c:v>#2014-003</c:v>
                </c:pt>
                <c:pt idx="2">
                  <c:v>#2014-002</c:v>
                </c:pt>
                <c:pt idx="3">
                  <c:v>#2014-009</c:v>
                </c:pt>
                <c:pt idx="4">
                  <c:v>#2014-032</c:v>
                </c:pt>
              </c:strCache>
            </c:strRef>
          </c:cat>
          <c:val>
            <c:numRef>
              <c:f>Sheet4!$H$3:$H$7</c:f>
              <c:numCache>
                <c:formatCode>#,##0</c:formatCode>
                <c:ptCount val="5"/>
                <c:pt idx="0">
                  <c:v>4508</c:v>
                </c:pt>
                <c:pt idx="1">
                  <c:v>4220</c:v>
                </c:pt>
                <c:pt idx="2">
                  <c:v>8351</c:v>
                </c:pt>
                <c:pt idx="3">
                  <c:v>4959</c:v>
                </c:pt>
                <c:pt idx="4">
                  <c:v>9181</c:v>
                </c:pt>
              </c:numCache>
            </c:numRef>
          </c:val>
        </c:ser>
        <c:ser>
          <c:idx val="1"/>
          <c:order val="1"/>
          <c:tx>
            <c:strRef>
              <c:f>Sheet4!$I$2</c:f>
              <c:strCache>
                <c:ptCount val="1"/>
                <c:pt idx="0">
                  <c:v>CS Scan Rate
Physical
(MB/sec)</c:v>
                </c:pt>
              </c:strCache>
            </c:strRef>
          </c:tx>
          <c:spPr>
            <a:solidFill>
              <a:srgbClr val="00B0F0"/>
            </a:solidFill>
            <a:ln>
              <a:noFill/>
            </a:ln>
            <a:effectLst/>
          </c:spPr>
          <c:invertIfNegative val="0"/>
          <c:cat>
            <c:strRef>
              <c:f>Sheet4!$G$3:$G$7</c:f>
              <c:strCache>
                <c:ptCount val="5"/>
                <c:pt idx="0">
                  <c:v>#2014-003</c:v>
                </c:pt>
                <c:pt idx="1">
                  <c:v>#2014-003</c:v>
                </c:pt>
                <c:pt idx="2">
                  <c:v>#2014-002</c:v>
                </c:pt>
                <c:pt idx="3">
                  <c:v>#2014-009</c:v>
                </c:pt>
                <c:pt idx="4">
                  <c:v>#2014-032</c:v>
                </c:pt>
              </c:strCache>
            </c:strRef>
          </c:cat>
          <c:val>
            <c:numRef>
              <c:f>Sheet4!$I$3:$I$7</c:f>
              <c:numCache>
                <c:formatCode>#,##0</c:formatCode>
                <c:ptCount val="5"/>
                <c:pt idx="0">
                  <c:v>1389</c:v>
                </c:pt>
                <c:pt idx="1">
                  <c:v>1443</c:v>
                </c:pt>
                <c:pt idx="2">
                  <c:v>3392</c:v>
                </c:pt>
                <c:pt idx="3">
                  <c:v>2532</c:v>
                </c:pt>
                <c:pt idx="4">
                  <c:v>3642</c:v>
                </c:pt>
              </c:numCache>
            </c:numRef>
          </c:val>
        </c:ser>
        <c:dLbls>
          <c:showLegendKey val="0"/>
          <c:showVal val="0"/>
          <c:showCatName val="0"/>
          <c:showSerName val="0"/>
          <c:showPercent val="0"/>
          <c:showBubbleSize val="0"/>
        </c:dLbls>
        <c:gapWidth val="219"/>
        <c:overlap val="-27"/>
        <c:axId val="384942672"/>
        <c:axId val="384939144"/>
      </c:barChart>
      <c:catAx>
        <c:axId val="384942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384939144"/>
        <c:crosses val="autoZero"/>
        <c:auto val="1"/>
        <c:lblAlgn val="ctr"/>
        <c:lblOffset val="100"/>
        <c:noMultiLvlLbl val="0"/>
      </c:catAx>
      <c:valAx>
        <c:axId val="3849391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crossAx val="384942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drawing1.xml><?xml version="1.0" encoding="utf-8"?>
<c:userShapes xmlns:c="http://schemas.openxmlformats.org/drawingml/2006/chart">
  <cdr:relSizeAnchor xmlns:cdr="http://schemas.openxmlformats.org/drawingml/2006/chartDrawing">
    <cdr:from>
      <cdr:x>0.31034</cdr:x>
      <cdr:y>0.0678</cdr:y>
    </cdr:from>
    <cdr:to>
      <cdr:x>0.64205</cdr:x>
      <cdr:y>0.15254</cdr:y>
    </cdr:to>
    <cdr:sp macro="" textlink="">
      <cdr:nvSpPr>
        <cdr:cNvPr id="5" name="TextBox 4"/>
        <cdr:cNvSpPr txBox="1"/>
      </cdr:nvSpPr>
      <cdr:spPr>
        <a:xfrm xmlns:a="http://schemas.openxmlformats.org/drawingml/2006/main">
          <a:off x="2743200" y="304800"/>
          <a:ext cx="2932051" cy="381000"/>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r>
            <a:rPr lang="en-US" sz="1800" b="1" dirty="0"/>
            <a:t>Duration (</a:t>
          </a:r>
          <a:r>
            <a:rPr lang="en-US" sz="1800" b="1" dirty="0" err="1"/>
            <a:t>ms</a:t>
          </a:r>
          <a:r>
            <a:rPr lang="en-US" sz="1800" b="1" dirty="0"/>
            <a:t>)</a:t>
          </a:r>
        </a:p>
      </cdr:txBody>
    </cdr:sp>
  </cdr:relSizeAnchor>
</c:userShapes>
</file>

<file path=ppt/drawings/drawing2.xml><?xml version="1.0" encoding="utf-8"?>
<c:userShapes xmlns:c="http://schemas.openxmlformats.org/drawingml/2006/chart">
  <cdr:relSizeAnchor xmlns:cdr="http://schemas.openxmlformats.org/drawingml/2006/chartDrawing">
    <cdr:from>
      <cdr:x>0.24579</cdr:x>
      <cdr:y>0.0109</cdr:y>
    </cdr:from>
    <cdr:to>
      <cdr:x>0.57858</cdr:x>
      <cdr:y>0.12716</cdr:y>
    </cdr:to>
    <cdr:sp macro="" textlink="">
      <cdr:nvSpPr>
        <cdr:cNvPr id="2" name="TextBox 1"/>
        <cdr:cNvSpPr txBox="1"/>
      </cdr:nvSpPr>
      <cdr:spPr>
        <a:xfrm xmlns:a="http://schemas.openxmlformats.org/drawingml/2006/main">
          <a:off x="1148080" y="30480"/>
          <a:ext cx="1554480" cy="325120"/>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a:t>Duration (ms)</a:t>
          </a:r>
        </a:p>
      </cdr:txBody>
    </cdr:sp>
  </cdr:relSizeAnchor>
</c:userShapes>
</file>

<file path=ppt/drawings/drawing3.xml><?xml version="1.0" encoding="utf-8"?>
<c:userShapes xmlns:c="http://schemas.openxmlformats.org/drawingml/2006/chart">
  <cdr:relSizeAnchor xmlns:cdr="http://schemas.openxmlformats.org/drawingml/2006/chartDrawing">
    <cdr:from>
      <cdr:x>0.25</cdr:x>
      <cdr:y>0.04545</cdr:y>
    </cdr:from>
    <cdr:to>
      <cdr:x>0.58279</cdr:x>
      <cdr:y>0.12546</cdr:y>
    </cdr:to>
    <cdr:sp macro="" textlink="">
      <cdr:nvSpPr>
        <cdr:cNvPr id="2" name="TextBox 1"/>
        <cdr:cNvSpPr txBox="1"/>
      </cdr:nvSpPr>
      <cdr:spPr>
        <a:xfrm xmlns:a="http://schemas.openxmlformats.org/drawingml/2006/main">
          <a:off x="2209800" y="228600"/>
          <a:ext cx="2941597" cy="402382"/>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smtClean="0"/>
            <a:t>I/O (8KB data pages)</a:t>
          </a:r>
          <a:endParaRPr lang="en-US" sz="1800" b="1" dirty="0"/>
        </a:p>
      </cdr:txBody>
    </cdr:sp>
  </cdr:relSizeAnchor>
</c:userShapes>
</file>

<file path=ppt/drawings/drawing4.xml><?xml version="1.0" encoding="utf-8"?>
<c:userShapes xmlns:c="http://schemas.openxmlformats.org/drawingml/2006/chart">
  <cdr:relSizeAnchor xmlns:cdr="http://schemas.openxmlformats.org/drawingml/2006/chartDrawing">
    <cdr:from>
      <cdr:x>0.26724</cdr:x>
      <cdr:y>0.05085</cdr:y>
    </cdr:from>
    <cdr:to>
      <cdr:x>0.60003</cdr:x>
      <cdr:y>0.14035</cdr:y>
    </cdr:to>
    <cdr:sp macro="" textlink="">
      <cdr:nvSpPr>
        <cdr:cNvPr id="2" name="TextBox 1"/>
        <cdr:cNvSpPr txBox="1"/>
      </cdr:nvSpPr>
      <cdr:spPr>
        <a:xfrm xmlns:a="http://schemas.openxmlformats.org/drawingml/2006/main">
          <a:off x="2362200" y="228600"/>
          <a:ext cx="2941597" cy="402382"/>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dirty="0" smtClean="0"/>
            <a:t>CPU (</a:t>
          </a:r>
          <a:r>
            <a:rPr lang="en-US" sz="1800" b="1" dirty="0" err="1" smtClean="0"/>
            <a:t>ms</a:t>
          </a:r>
          <a:r>
            <a:rPr lang="en-US" sz="1800" b="1" dirty="0" smtClean="0"/>
            <a:t>)</a:t>
          </a:r>
          <a:endParaRPr lang="en-US" sz="18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735" cy="464503"/>
          </a:xfrm>
          <a:prstGeom prst="rect">
            <a:avLst/>
          </a:prstGeom>
        </p:spPr>
        <p:txBody>
          <a:bodyPr vert="horz" lIns="91294" tIns="45647" rIns="91294" bIns="45647" rtlCol="0"/>
          <a:lstStyle>
            <a:lvl1pPr algn="l">
              <a:defRPr sz="1200"/>
            </a:lvl1pPr>
          </a:lstStyle>
          <a:p>
            <a:endParaRPr lang="en-US"/>
          </a:p>
        </p:txBody>
      </p:sp>
      <p:sp>
        <p:nvSpPr>
          <p:cNvPr id="3" name="Date Placeholder 2"/>
          <p:cNvSpPr>
            <a:spLocks noGrp="1"/>
          </p:cNvSpPr>
          <p:nvPr>
            <p:ph type="dt" sz="quarter" idx="1"/>
          </p:nvPr>
        </p:nvSpPr>
        <p:spPr>
          <a:xfrm>
            <a:off x="3971081" y="0"/>
            <a:ext cx="3037735" cy="464503"/>
          </a:xfrm>
          <a:prstGeom prst="rect">
            <a:avLst/>
          </a:prstGeom>
        </p:spPr>
        <p:txBody>
          <a:bodyPr vert="horz" lIns="91294" tIns="45647" rIns="91294" bIns="45647" rtlCol="0"/>
          <a:lstStyle>
            <a:lvl1pPr algn="r">
              <a:defRPr sz="1200"/>
            </a:lvl1pPr>
          </a:lstStyle>
          <a:p>
            <a:fld id="{43F81E6C-F0B4-4F65-954D-ABFD8EF8756C}" type="datetimeFigureOut">
              <a:rPr lang="en-US" smtClean="0"/>
              <a:t>6/27/2015</a:t>
            </a:fld>
            <a:endParaRPr lang="en-US"/>
          </a:p>
        </p:txBody>
      </p:sp>
      <p:sp>
        <p:nvSpPr>
          <p:cNvPr id="4" name="Footer Placeholder 3"/>
          <p:cNvSpPr>
            <a:spLocks noGrp="1"/>
          </p:cNvSpPr>
          <p:nvPr>
            <p:ph type="ftr" sz="quarter" idx="2"/>
          </p:nvPr>
        </p:nvSpPr>
        <p:spPr>
          <a:xfrm>
            <a:off x="0" y="8830312"/>
            <a:ext cx="3037735" cy="464503"/>
          </a:xfrm>
          <a:prstGeom prst="rect">
            <a:avLst/>
          </a:prstGeom>
        </p:spPr>
        <p:txBody>
          <a:bodyPr vert="horz" lIns="91294" tIns="45647" rIns="91294" bIns="45647" rtlCol="0" anchor="b"/>
          <a:lstStyle>
            <a:lvl1pPr algn="l">
              <a:defRPr sz="1200"/>
            </a:lvl1pPr>
          </a:lstStyle>
          <a:p>
            <a:endParaRPr lang="en-US"/>
          </a:p>
        </p:txBody>
      </p:sp>
      <p:sp>
        <p:nvSpPr>
          <p:cNvPr id="5" name="Slide Number Placeholder 4"/>
          <p:cNvSpPr>
            <a:spLocks noGrp="1"/>
          </p:cNvSpPr>
          <p:nvPr>
            <p:ph type="sldNum" sz="quarter" idx="3"/>
          </p:nvPr>
        </p:nvSpPr>
        <p:spPr>
          <a:xfrm>
            <a:off x="3971081" y="8830312"/>
            <a:ext cx="3037735" cy="464503"/>
          </a:xfrm>
          <a:prstGeom prst="rect">
            <a:avLst/>
          </a:prstGeom>
        </p:spPr>
        <p:txBody>
          <a:bodyPr vert="horz" lIns="91294" tIns="45647" rIns="91294" bIns="45647" rtlCol="0" anchor="b"/>
          <a:lstStyle>
            <a:lvl1pPr algn="r">
              <a:defRPr sz="1200"/>
            </a:lvl1pPr>
          </a:lstStyle>
          <a:p>
            <a:fld id="{1E1A4A2F-1A4A-45DD-BBEB-1AD910C5CD53}" type="slidenum">
              <a:rPr lang="en-US" smtClean="0"/>
              <a:t>‹#›</a:t>
            </a:fld>
            <a:endParaRPr lang="en-US"/>
          </a:p>
        </p:txBody>
      </p:sp>
    </p:spTree>
    <p:extLst>
      <p:ext uri="{BB962C8B-B14F-4D97-AF65-F5344CB8AC3E}">
        <p14:creationId xmlns:p14="http://schemas.microsoft.com/office/powerpoint/2010/main" val="890277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vl1pPr>
          </a:lstStyle>
          <a:p>
            <a:fld id="{74BBCB52-E94B-4815-81DE-A9A100C767E1}" type="datetimeFigureOut">
              <a:rPr lang="en-US" smtClean="0"/>
              <a:t>6/27/2015</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5" tIns="46587" rIns="93175"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75" tIns="46587" rIns="93175" bIns="46587" rtlCol="0" anchor="b"/>
          <a:lstStyle>
            <a:lvl1pPr algn="r">
              <a:defRPr sz="1200"/>
            </a:lvl1pPr>
          </a:lstStyle>
          <a:p>
            <a:fld id="{AED3A515-DC7A-4E8A-A39A-33D199D72954}" type="slidenum">
              <a:rPr lang="en-US" smtClean="0"/>
              <a:t>‹#›</a:t>
            </a:fld>
            <a:endParaRPr lang="en-US" dirty="0"/>
          </a:p>
        </p:txBody>
      </p:sp>
    </p:spTree>
    <p:extLst>
      <p:ext uri="{BB962C8B-B14F-4D97-AF65-F5344CB8AC3E}">
        <p14:creationId xmlns:p14="http://schemas.microsoft.com/office/powerpoint/2010/main" val="423808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1C057-86BC-4BF0-80AE-0D30A4B6515C}" type="slidenum">
              <a:rPr lang="en-US" smtClean="0"/>
              <a:pPr/>
              <a:t>1</a:t>
            </a:fld>
            <a:endParaRPr lang="en-US" dirty="0"/>
          </a:p>
        </p:txBody>
      </p:sp>
    </p:spTree>
    <p:extLst>
      <p:ext uri="{BB962C8B-B14F-4D97-AF65-F5344CB8AC3E}">
        <p14:creationId xmlns:p14="http://schemas.microsoft.com/office/powerpoint/2010/main" val="2679066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13</a:t>
            </a:fld>
            <a:endParaRPr lang="en-US" dirty="0"/>
          </a:p>
        </p:txBody>
      </p:sp>
    </p:spTree>
    <p:extLst>
      <p:ext uri="{BB962C8B-B14F-4D97-AF65-F5344CB8AC3E}">
        <p14:creationId xmlns:p14="http://schemas.microsoft.com/office/powerpoint/2010/main" val="335868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we’re looking for a subset of columns from one or a few rows,  given the right indexes, SQL Server can do a superlative job of providing an answer.</a:t>
            </a:r>
          </a:p>
          <a:p>
            <a:r>
              <a:rPr lang="en-US" sz="1200" kern="1200" dirty="0" smtClean="0">
                <a:solidFill>
                  <a:schemeClr val="tx1"/>
                </a:solidFill>
                <a:effectLst/>
                <a:latin typeface="+mn-lt"/>
                <a:ea typeface="+mn-ea"/>
                <a:cs typeface="+mn-cs"/>
              </a:rPr>
              <a:t>If we’re asking a question which by design needs to hit lots of rows—reporting, aggregations, grouping, scans, etc., SQL Server has never had a good mechanism</a:t>
            </a:r>
          </a:p>
          <a:p>
            <a:r>
              <a:rPr lang="en-US" sz="1200" kern="1200" dirty="0" smtClean="0">
                <a:solidFill>
                  <a:schemeClr val="tx1"/>
                </a:solidFill>
                <a:effectLst/>
                <a:latin typeface="+mn-lt"/>
                <a:ea typeface="+mn-ea"/>
                <a:cs typeface="+mn-cs"/>
              </a:rPr>
              <a:t>—until columnstore.</a:t>
            </a:r>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14</a:t>
            </a:fld>
            <a:endParaRPr lang="en-US" dirty="0"/>
          </a:p>
        </p:txBody>
      </p:sp>
    </p:spTree>
    <p:extLst>
      <p:ext uri="{BB962C8B-B14F-4D97-AF65-F5344CB8AC3E}">
        <p14:creationId xmlns:p14="http://schemas.microsoft.com/office/powerpoint/2010/main" val="2994379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Formerly known</a:t>
            </a:r>
            <a:r>
              <a:rPr lang="en-US" baseline="0" dirty="0" smtClean="0"/>
              <a:t> as “xVelocity” family of technologies</a:t>
            </a:r>
            <a:endParaRPr lang="en-US" dirty="0" smtClean="0"/>
          </a:p>
          <a:p>
            <a:r>
              <a:rPr lang="en-US" dirty="0" smtClean="0"/>
              <a:t>In other</a:t>
            </a:r>
            <a:r>
              <a:rPr lang="en-US" baseline="0" dirty="0" smtClean="0"/>
              <a:t> words:</a:t>
            </a:r>
          </a:p>
          <a:p>
            <a:r>
              <a:rPr lang="en-US" baseline="0" dirty="0" smtClean="0"/>
              <a:t>A given data page will store values ONLY for the given column to which that page is allocated.  </a:t>
            </a:r>
          </a:p>
          <a:p>
            <a:r>
              <a:rPr lang="en-US" baseline="0" dirty="0" smtClean="0"/>
              <a:t>Storage is pivoted relative to the row stores we’ve all grown up with.</a:t>
            </a:r>
          </a:p>
          <a:p>
            <a:r>
              <a:rPr lang="en-US" dirty="0" smtClean="0"/>
              <a:t>Columnstore literally turns row storage on its head</a:t>
            </a:r>
          </a:p>
          <a:p>
            <a:r>
              <a:rPr lang="en-US" dirty="0" smtClean="0"/>
              <a:t>	—&amp; this isn’t the only thing that’s different...</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15</a:t>
            </a:fld>
            <a:endParaRPr lang="en-US" dirty="0"/>
          </a:p>
        </p:txBody>
      </p:sp>
    </p:spTree>
    <p:extLst>
      <p:ext uri="{BB962C8B-B14F-4D97-AF65-F5344CB8AC3E}">
        <p14:creationId xmlns:p14="http://schemas.microsoft.com/office/powerpoint/2010/main" val="755010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let’s pretend that </a:t>
            </a:r>
            <a:r>
              <a:rPr lang="en-US" baseline="0" dirty="0" err="1" smtClean="0"/>
              <a:t>Shahry</a:t>
            </a:r>
            <a:r>
              <a:rPr lang="en-US" baseline="0" dirty="0" smtClean="0"/>
              <a:t> is a row on a data page:</a:t>
            </a:r>
          </a:p>
          <a:p>
            <a:r>
              <a:rPr lang="en-US" baseline="0" dirty="0" smtClean="0"/>
              <a:t>Let’s use our imagination. </a:t>
            </a:r>
            <a:r>
              <a:rPr lang="en-US" baseline="0" dirty="0" err="1" smtClean="0"/>
              <a:t>Shahry’s</a:t>
            </a:r>
            <a:r>
              <a:rPr lang="en-US" baseline="0" dirty="0" smtClean="0"/>
              <a:t> head corresponds to a value in the first column, his chest to a value in the second, his abdomen, thighs, etc. correspond to values in other columns.  The data page is storing </a:t>
            </a:r>
            <a:r>
              <a:rPr lang="en-US" baseline="0" dirty="0" err="1" smtClean="0"/>
              <a:t>heterogenous</a:t>
            </a:r>
            <a:r>
              <a:rPr lang="en-US" baseline="0" dirty="0" smtClean="0"/>
              <a:t> values with all the concomitant benefits—&amp; disadvantages of a row store.</a:t>
            </a:r>
          </a:p>
          <a:p>
            <a:r>
              <a:rPr lang="en-US" baseline="0" dirty="0" smtClean="0"/>
              <a:t>Whereas my handstand here corresponds to a given columnstore data page which is storing values ONLY for the given column to which that page is allocated. </a:t>
            </a:r>
          </a:p>
          <a:p>
            <a:pPr marL="0" marR="0" indent="0" algn="l" defTabSz="914400" rtl="0" eaLnBrk="1" fontAlgn="auto" latinLnBrk="0" hangingPunct="1">
              <a:lnSpc>
                <a:spcPct val="100000"/>
              </a:lnSpc>
              <a:spcBef>
                <a:spcPts val="0"/>
              </a:spcBef>
              <a:spcAft>
                <a:spcPts val="0"/>
              </a:spcAft>
              <a:buClrTx/>
              <a:buSzTx/>
              <a:buFontTx/>
              <a:buNone/>
              <a:tabLst/>
              <a:defRPr/>
            </a:pPr>
            <a:r>
              <a:rPr lang="en-US" u="sng" baseline="0" dirty="0" smtClean="0"/>
              <a:t>Now</a:t>
            </a:r>
            <a:r>
              <a:rPr lang="en-US" baseline="0" dirty="0" smtClean="0"/>
              <a:t> hopefully you understand what I meant when I said that c</a:t>
            </a:r>
            <a:r>
              <a:rPr lang="en-US" dirty="0" smtClean="0"/>
              <a:t>olumnstore literally turns row storage on its head.</a:t>
            </a:r>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16</a:t>
            </a:fld>
            <a:endParaRPr lang="en-US" dirty="0"/>
          </a:p>
        </p:txBody>
      </p:sp>
    </p:spTree>
    <p:extLst>
      <p:ext uri="{BB962C8B-B14F-4D97-AF65-F5344CB8AC3E}">
        <p14:creationId xmlns:p14="http://schemas.microsoft.com/office/powerpoint/2010/main" val="876573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Compression:  Typically exceeds</a:t>
            </a:r>
            <a:r>
              <a:rPr lang="en-US" baseline="0" dirty="0" smtClean="0"/>
              <a:t> the level of page compression—because columnar data tends to be more homogenous</a:t>
            </a:r>
          </a:p>
          <a:p>
            <a:r>
              <a:rPr lang="en-US" baseline="0" dirty="0" smtClean="0"/>
              <a:t>Aggressive </a:t>
            </a:r>
            <a:r>
              <a:rPr lang="en-US" baseline="0" dirty="0" err="1" smtClean="0"/>
              <a:t>readahead</a:t>
            </a:r>
            <a:r>
              <a:rPr lang="en-US" baseline="0" dirty="0" smtClean="0"/>
              <a:t>:  Shares characteristics with the engine’s mechanisms</a:t>
            </a:r>
            <a:endParaRPr lang="en-US" dirty="0" smtClean="0"/>
          </a:p>
          <a:p>
            <a:r>
              <a:rPr lang="en-US" dirty="0" smtClean="0"/>
              <a:t>In-memory</a:t>
            </a:r>
            <a:r>
              <a:rPr lang="en-US" baseline="0" dirty="0" smtClean="0"/>
              <a:t>: NOT a requirement!  (unlike, e.g., In-Memory OLTP (formerly known as Hekaton));</a:t>
            </a:r>
          </a:p>
          <a:p>
            <a:r>
              <a:rPr lang="en-US" baseline="0" dirty="0" smtClean="0"/>
              <a:t>	by design, columnstore is a hybrid structure, leveraging both disk &amp; memory, depending on available resources</a:t>
            </a:r>
          </a:p>
          <a:p>
            <a:r>
              <a:rPr lang="en-US" baseline="0" dirty="0" smtClean="0"/>
              <a:t>Batches: Designed to work best with 1,000 rows at a time</a:t>
            </a:r>
          </a:p>
          <a:p>
            <a:r>
              <a:rPr lang="en-US" baseline="0" dirty="0" smtClean="0"/>
              <a:t>	vs. Row mode (a failback mechanism, not nearly as efficient)</a:t>
            </a:r>
            <a:endParaRPr lang="en-US" dirty="0" smtClean="0"/>
          </a:p>
          <a:p>
            <a:r>
              <a:rPr lang="en-US" dirty="0" smtClean="0"/>
              <a:t>Vector-based</a:t>
            </a:r>
            <a:r>
              <a:rPr lang="en-US" baseline="0" dirty="0" smtClean="0"/>
              <a:t> batch processing: Maps data to pointers that are manipulated in the </a:t>
            </a:r>
            <a:r>
              <a:rPr lang="en-US" baseline="0" dirty="0" err="1" smtClean="0"/>
              <a:t>proc’s</a:t>
            </a:r>
            <a:r>
              <a:rPr lang="en-US" baseline="0" dirty="0" smtClean="0"/>
              <a:t> L1 cache—&amp; it doesn’t get much better than that!</a:t>
            </a:r>
            <a:endParaRPr lang="en-US" dirty="0" smtClean="0"/>
          </a:p>
          <a:p>
            <a:r>
              <a:rPr lang="en-US" dirty="0" smtClean="0"/>
              <a:t>Transparency: </a:t>
            </a:r>
            <a:r>
              <a:rPr lang="en-US" dirty="0" err="1" smtClean="0"/>
              <a:t>Automagic</a:t>
            </a:r>
            <a:r>
              <a:rPr lang="en-US" dirty="0" smtClean="0"/>
              <a:t>!</a:t>
            </a:r>
          </a:p>
          <a:p>
            <a:r>
              <a:rPr lang="en-US" dirty="0" smtClean="0"/>
              <a:t>Engine Integration: Columnstore wasn’t bolted</a:t>
            </a:r>
            <a:r>
              <a:rPr lang="en-US" baseline="0" dirty="0" smtClean="0"/>
              <a:t> on—it’s deeply integrated into the engine.</a:t>
            </a:r>
          </a:p>
        </p:txBody>
      </p:sp>
      <p:sp>
        <p:nvSpPr>
          <p:cNvPr id="4" name="Slide Number Placeholder 3"/>
          <p:cNvSpPr>
            <a:spLocks noGrp="1"/>
          </p:cNvSpPr>
          <p:nvPr>
            <p:ph type="sldNum" sz="quarter" idx="10"/>
          </p:nvPr>
        </p:nvSpPr>
        <p:spPr/>
        <p:txBody>
          <a:bodyPr/>
          <a:lstStyle/>
          <a:p>
            <a:fld id="{AED3A515-DC7A-4E8A-A39A-33D199D72954}" type="slidenum">
              <a:rPr lang="en-US" smtClean="0"/>
              <a:t>17</a:t>
            </a:fld>
            <a:endParaRPr lang="en-US" dirty="0"/>
          </a:p>
        </p:txBody>
      </p:sp>
    </p:spTree>
    <p:extLst>
      <p:ext uri="{BB962C8B-B14F-4D97-AF65-F5344CB8AC3E}">
        <p14:creationId xmlns:p14="http://schemas.microsoft.com/office/powerpoint/2010/main" val="84453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[As we</a:t>
            </a:r>
            <a:r>
              <a:rPr lang="en-US" baseline="0" dirty="0" smtClean="0"/>
              <a:t> may have </a:t>
            </a:r>
            <a:r>
              <a:rPr lang="en-US" dirty="0" smtClean="0"/>
              <a:t>discussed </a:t>
            </a:r>
            <a:r>
              <a:rPr lang="en-US" baseline="0" dirty="0" smtClean="0"/>
              <a:t>earlier:]</a:t>
            </a:r>
          </a:p>
          <a:p>
            <a:r>
              <a:rPr lang="en-US" sz="1200" kern="1200" dirty="0" smtClean="0">
                <a:solidFill>
                  <a:schemeClr val="tx1"/>
                </a:solidFill>
                <a:effectLst/>
                <a:latin typeface="+mn-lt"/>
                <a:ea typeface="+mn-ea"/>
                <a:cs typeface="+mn-cs"/>
              </a:rPr>
              <a:t>If we’re looking for a subset of columns from one or a few rows,  given the right indexes, SQL Server can do a superlative job of providing an answer.</a:t>
            </a:r>
          </a:p>
          <a:p>
            <a:r>
              <a:rPr lang="en-US" sz="1200" kern="1200" dirty="0" smtClean="0">
                <a:solidFill>
                  <a:schemeClr val="tx1"/>
                </a:solidFill>
                <a:effectLst/>
                <a:latin typeface="+mn-lt"/>
                <a:ea typeface="+mn-ea"/>
                <a:cs typeface="+mn-cs"/>
              </a:rPr>
              <a:t>If we’re asking a question which by design needs to hit lots of rows—reporting, aggregations, grouping, scans, etc., SQL Server has never had a good mechanism</a:t>
            </a:r>
          </a:p>
          <a:p>
            <a:r>
              <a:rPr lang="en-US" sz="1200" kern="1200" dirty="0" smtClean="0">
                <a:solidFill>
                  <a:schemeClr val="tx1"/>
                </a:solidFill>
                <a:effectLst/>
                <a:latin typeface="+mn-lt"/>
                <a:ea typeface="+mn-ea"/>
                <a:cs typeface="+mn-cs"/>
              </a:rPr>
              <a:t>—until columnstore.</a:t>
            </a:r>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18</a:t>
            </a:fld>
            <a:endParaRPr lang="en-US" dirty="0"/>
          </a:p>
        </p:txBody>
      </p:sp>
    </p:spTree>
    <p:extLst>
      <p:ext uri="{BB962C8B-B14F-4D97-AF65-F5344CB8AC3E}">
        <p14:creationId xmlns:p14="http://schemas.microsoft.com/office/powerpoint/2010/main" val="3748484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Consider the case in which</a:t>
            </a:r>
            <a:r>
              <a:rPr lang="en-US" baseline="0" dirty="0" smtClean="0"/>
              <a:t> a report query on your DW has gone rogue. Your former indexing strategery, in place for months or years, worked great. Then suddenly, instantaneously, historical response times increased dramatically.  The usual quick fixes, e.g., updating stats, don’t work. Your flagship app has slowed to a crawl. Managers are looking over your shoulder, even breathing down your neck; you realize you’re practicing in front of the CFO.  A war room is called. Hours or days are spent balancing competing interests such as column key order, the number of indexes, how wide they are, the queries they cover, etc...</a:t>
            </a:r>
          </a:p>
          <a:p>
            <a:r>
              <a:rPr lang="en-US" baseline="0" dirty="0" smtClean="0"/>
              <a:t>...Imagine a world where it didn’t have to happen that way.  A world in which no index tuning was required.  Where one index worked for each-&amp;-every query.  Welcome to the world of columnstore.</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19</a:t>
            </a:fld>
            <a:endParaRPr lang="en-US" dirty="0"/>
          </a:p>
        </p:txBody>
      </p:sp>
    </p:spTree>
    <p:extLst>
      <p:ext uri="{BB962C8B-B14F-4D97-AF65-F5344CB8AC3E}">
        <p14:creationId xmlns:p14="http://schemas.microsoft.com/office/powerpoint/2010/main" val="42044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20</a:t>
            </a:fld>
            <a:endParaRPr lang="en-US" dirty="0"/>
          </a:p>
        </p:txBody>
      </p:sp>
    </p:spTree>
    <p:extLst>
      <p:ext uri="{BB962C8B-B14F-4D97-AF65-F5344CB8AC3E}">
        <p14:creationId xmlns:p14="http://schemas.microsoft.com/office/powerpoint/2010/main" val="1724655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Brief review</a:t>
            </a:r>
          </a:p>
          <a:p>
            <a:r>
              <a:rPr lang="en-US" dirty="0" smtClean="0"/>
              <a:t>Dims: metadata</a:t>
            </a:r>
            <a:r>
              <a:rPr lang="en-US" baseline="0" dirty="0" smtClean="0"/>
              <a:t> describing the Facts</a:t>
            </a:r>
          </a:p>
          <a:p>
            <a:r>
              <a:rPr lang="en-US" baseline="0" dirty="0" smtClean="0"/>
              <a:t>Best practice: Integer keys!</a:t>
            </a:r>
            <a:endParaRPr lang="en-US" dirty="0" smtClean="0"/>
          </a:p>
          <a:p>
            <a:r>
              <a:rPr lang="en-US" dirty="0" smtClean="0"/>
              <a:t>	Joins</a:t>
            </a:r>
            <a:r>
              <a:rPr lang="en-US" baseline="0" dirty="0" smtClean="0"/>
              <a:t> on character data may compromise the Optimizer’s ability to leverage columnstore batch processing</a:t>
            </a:r>
          </a:p>
          <a:p>
            <a:r>
              <a:rPr lang="en-US" baseline="0" dirty="0" smtClean="0"/>
              <a:t>	Result: Possible failover from batch mode to row mode</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21</a:t>
            </a:fld>
            <a:endParaRPr lang="en-US" dirty="0"/>
          </a:p>
        </p:txBody>
      </p:sp>
    </p:spTree>
    <p:extLst>
      <p:ext uri="{BB962C8B-B14F-4D97-AF65-F5344CB8AC3E}">
        <p14:creationId xmlns:p14="http://schemas.microsoft.com/office/powerpoint/2010/main" val="2846088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2"/>
                </a:solidFill>
              </a:rPr>
              <a:t>Heaps, B-trees store data row-wise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2"/>
              </a:solidFill>
            </a:endParaRPr>
          </a:p>
          <a:p>
            <a:pPr marL="342900" indent="-342900">
              <a:buClr>
                <a:schemeClr val="bg2"/>
              </a:buClr>
              <a:buFont typeface="Wingdings" pitchFamily="2" charset="2"/>
              <a:buChar char="q"/>
            </a:pPr>
            <a:r>
              <a:rPr lang="en-US" dirty="0" smtClean="0">
                <a:solidFill>
                  <a:schemeClr val="bg2"/>
                </a:solidFill>
              </a:rPr>
              <a:t> Columnstore indexes store data  column-wise</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smtClean="0">
                <a:solidFill>
                  <a:schemeClr val="bg2"/>
                </a:solidFill>
              </a:rPr>
              <a:t>Each page stores data from a single column</a:t>
            </a:r>
          </a:p>
          <a:p>
            <a:pPr marL="342900" indent="-342900">
              <a:buClr>
                <a:schemeClr val="bg2"/>
              </a:buClr>
              <a:buFont typeface="Wingdings" pitchFamily="2" charset="2"/>
              <a:buChar char="q"/>
            </a:pPr>
            <a:r>
              <a:rPr lang="en-US" dirty="0" smtClean="0">
                <a:solidFill>
                  <a:schemeClr val="bg2"/>
                </a:solidFill>
              </a:rPr>
              <a:t> Highly compressed </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smtClean="0">
                <a:solidFill>
                  <a:schemeClr val="bg2"/>
                </a:solidFill>
              </a:rPr>
              <a:t>About 2x better than PAGE compression</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smtClean="0">
                <a:solidFill>
                  <a:schemeClr val="bg2"/>
                </a:solidFill>
              </a:rPr>
              <a:t>More data fits in memory</a:t>
            </a:r>
          </a:p>
          <a:p>
            <a:pPr marL="342900" indent="-342900">
              <a:buClr>
                <a:schemeClr val="bg2"/>
              </a:buClr>
              <a:buFont typeface="Wingdings" pitchFamily="2" charset="2"/>
              <a:buChar char="q"/>
            </a:pPr>
            <a:r>
              <a:rPr lang="en-US" dirty="0" smtClean="0">
                <a:solidFill>
                  <a:schemeClr val="bg2"/>
                </a:solidFill>
              </a:rPr>
              <a:t> Each column accessed independently</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smtClean="0">
                <a:solidFill>
                  <a:schemeClr val="bg2"/>
                </a:solidFill>
              </a:rPr>
              <a:t>Fetch only needed columns</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smtClean="0">
                <a:solidFill>
                  <a:schemeClr val="bg2"/>
                </a:solidFill>
              </a:rPr>
              <a:t>Can dramatically decrease I/O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bg2"/>
              </a:solidFill>
            </a:endParaRPr>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22</a:t>
            </a:fld>
            <a:endParaRPr lang="en-US" dirty="0"/>
          </a:p>
        </p:txBody>
      </p:sp>
    </p:spTree>
    <p:extLst>
      <p:ext uri="{BB962C8B-B14F-4D97-AF65-F5344CB8AC3E}">
        <p14:creationId xmlns:p14="http://schemas.microsoft.com/office/powerpoint/2010/main" val="279071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1C057-86BC-4BF0-80AE-0D30A4B6515C}" type="slidenum">
              <a:rPr lang="en-US" smtClean="0"/>
              <a:pPr/>
              <a:t>3</a:t>
            </a:fld>
            <a:endParaRPr lang="en-US" dirty="0"/>
          </a:p>
        </p:txBody>
      </p:sp>
    </p:spTree>
    <p:extLst>
      <p:ext uri="{BB962C8B-B14F-4D97-AF65-F5344CB8AC3E}">
        <p14:creationId xmlns:p14="http://schemas.microsoft.com/office/powerpoint/2010/main" val="2785202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Heaps, B-trees store data row-wise</a:t>
            </a:r>
          </a:p>
          <a:p>
            <a:r>
              <a:rPr lang="en-US" dirty="0" smtClean="0"/>
              <a:t>Do</a:t>
            </a:r>
            <a:r>
              <a:rPr lang="en-US" baseline="0" dirty="0" smtClean="0"/>
              <a:t> </a:t>
            </a:r>
            <a:r>
              <a:rPr lang="en-US" i="1" baseline="0" dirty="0" smtClean="0"/>
              <a:t>not</a:t>
            </a:r>
            <a:r>
              <a:rPr lang="en-US" i="0" baseline="0" dirty="0" smtClean="0"/>
              <a:t> over-complicate this—fundamentally it’s as easy as it looks</a:t>
            </a:r>
            <a:endParaRPr lang="en-US" dirty="0" smtClean="0"/>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23</a:t>
            </a:fld>
            <a:endParaRPr lang="en-US" dirty="0"/>
          </a:p>
        </p:txBody>
      </p:sp>
    </p:spTree>
    <p:extLst>
      <p:ext uri="{BB962C8B-B14F-4D97-AF65-F5344CB8AC3E}">
        <p14:creationId xmlns:p14="http://schemas.microsoft.com/office/powerpoint/2010/main" val="3878360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pretend we’re looking at a</a:t>
            </a:r>
            <a:r>
              <a:rPr lang="en-US" baseline="0" dirty="0" smtClean="0"/>
              <a:t> few hundred </a:t>
            </a:r>
            <a:r>
              <a:rPr lang="en-US" dirty="0" smtClean="0"/>
              <a:t>million rows...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Pay attention—there’ll be a</a:t>
            </a:r>
            <a:r>
              <a:rPr lang="en-US" baseline="0" dirty="0" smtClean="0"/>
              <a:t> quiz</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553933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553933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31142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Summary:  Three fundamental steps occur *under</a:t>
            </a:r>
            <a:r>
              <a:rPr lang="en-US" baseline="0" dirty="0" smtClean="0"/>
              <a:t> the covers* during Columnstore Index creation (this is transparent to the user):</a:t>
            </a:r>
            <a:endParaRPr lang="en-US" dirty="0" smtClean="0"/>
          </a:p>
          <a:p>
            <a:pPr marL="228234" indent="-228234">
              <a:buAutoNum type="arabicPeriod"/>
            </a:pPr>
            <a:r>
              <a:rPr lang="en-US" dirty="0" smtClean="0"/>
              <a:t>Horizontal</a:t>
            </a:r>
            <a:r>
              <a:rPr lang="en-US" baseline="0" dirty="0" smtClean="0"/>
              <a:t> partitioning into Row Groups (1M rows each)</a:t>
            </a:r>
          </a:p>
          <a:p>
            <a:pPr marL="228234" indent="-228234">
              <a:buAutoNum type="arabicPeriod"/>
            </a:pPr>
            <a:r>
              <a:rPr lang="en-US" baseline="0" dirty="0" smtClean="0"/>
              <a:t>Vertical partitioning into Segments (constituent columns)</a:t>
            </a:r>
          </a:p>
          <a:p>
            <a:pPr marL="228234" indent="-228234">
              <a:buAutoNum type="arabicPeriod"/>
            </a:pPr>
            <a:r>
              <a:rPr lang="en-US" baseline="0" dirty="0" smtClean="0"/>
              <a:t>Compression (aggressive—because columnar data tends to be homogenous)</a:t>
            </a:r>
          </a:p>
          <a:p>
            <a:pPr marL="228234" indent="-228234">
              <a:buAutoNum type="arabicPeriod"/>
            </a:pPr>
            <a:endParaRPr lang="en-US" baseline="0" dirty="0" smtClean="0"/>
          </a:p>
          <a:p>
            <a:pPr marL="228234" indent="-228234">
              <a:buAutoNum type="arabicPeriod"/>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53114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Depending on query,</a:t>
            </a:r>
            <a:r>
              <a:rPr lang="en-US" baseline="0" dirty="0" smtClean="0"/>
              <a:t> t</a:t>
            </a:r>
            <a:r>
              <a:rPr lang="en-US" dirty="0" smtClean="0"/>
              <a:t>he</a:t>
            </a:r>
            <a:r>
              <a:rPr lang="en-US" baseline="0" dirty="0" smtClean="0"/>
              <a:t> Optimizer performs Row Group (or Partition) &amp; </a:t>
            </a:r>
            <a:r>
              <a:rPr lang="en-US" dirty="0" smtClean="0"/>
              <a:t>Segment</a:t>
            </a:r>
            <a:r>
              <a:rPr lang="en-US" baseline="0" dirty="0" smtClean="0"/>
              <a:t> elimination </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28</a:t>
            </a:fld>
            <a:endParaRPr lang="en-US" dirty="0"/>
          </a:p>
        </p:txBody>
      </p:sp>
    </p:spTree>
    <p:extLst>
      <p:ext uri="{BB962C8B-B14F-4D97-AF65-F5344CB8AC3E}">
        <p14:creationId xmlns:p14="http://schemas.microsoft.com/office/powerpoint/2010/main" val="1319490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29</a:t>
            </a:fld>
            <a:endParaRPr lang="en-US" dirty="0"/>
          </a:p>
        </p:txBody>
      </p:sp>
    </p:spTree>
    <p:extLst>
      <p:ext uri="{BB962C8B-B14F-4D97-AF65-F5344CB8AC3E}">
        <p14:creationId xmlns:p14="http://schemas.microsoft.com/office/powerpoint/2010/main" val="1512500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Succinct</a:t>
            </a:r>
            <a:r>
              <a:rPr lang="en-US" baseline="0" dirty="0" smtClean="0"/>
              <a:t> Lists:</a:t>
            </a:r>
            <a:endParaRPr lang="en-US" dirty="0" smtClean="0"/>
          </a:p>
          <a:p>
            <a:pPr marL="171450" indent="-171450">
              <a:buFont typeface="Wingdings" pitchFamily="2" charset="2"/>
              <a:buChar char="§"/>
            </a:pPr>
            <a:r>
              <a:rPr lang="en-US" dirty="0" smtClean="0"/>
              <a:t>Supported SQL Server 2012:  </a:t>
            </a:r>
            <a:r>
              <a:rPr lang="en-US" dirty="0" err="1" smtClean="0"/>
              <a:t>int</a:t>
            </a:r>
            <a:r>
              <a:rPr lang="en-US" dirty="0" smtClean="0"/>
              <a:t>, real, string, money, </a:t>
            </a:r>
            <a:r>
              <a:rPr lang="en-US" dirty="0" err="1" smtClean="0"/>
              <a:t>datetime</a:t>
            </a:r>
            <a:r>
              <a:rPr lang="en-US" dirty="0" smtClean="0"/>
              <a:t>, decimal &lt;= 18 digits</a:t>
            </a:r>
          </a:p>
          <a:p>
            <a:pPr marL="171450" indent="-171450">
              <a:buFont typeface="Wingdings" pitchFamily="2" charset="2"/>
              <a:buChar char="§"/>
            </a:pPr>
            <a:r>
              <a:rPr lang="en-US" dirty="0" smtClean="0"/>
              <a:t>Not supported SQL Server 2012: decimal &gt; 18 digits, binary, </a:t>
            </a:r>
            <a:r>
              <a:rPr lang="en-US" dirty="0" err="1" smtClean="0"/>
              <a:t>varbinary</a:t>
            </a:r>
            <a:r>
              <a:rPr lang="en-US" dirty="0" smtClean="0"/>
              <a:t>, CLR, (n)</a:t>
            </a:r>
            <a:r>
              <a:rPr lang="en-US" dirty="0" err="1" smtClean="0"/>
              <a:t>varchar</a:t>
            </a:r>
            <a:r>
              <a:rPr lang="en-US" dirty="0" smtClean="0"/>
              <a:t>(max), </a:t>
            </a:r>
            <a:r>
              <a:rPr lang="en-US" dirty="0" err="1" smtClean="0"/>
              <a:t>varbinary</a:t>
            </a:r>
            <a:r>
              <a:rPr lang="en-US" dirty="0" smtClean="0"/>
              <a:t> (max), </a:t>
            </a:r>
            <a:r>
              <a:rPr lang="en-US" dirty="0" err="1" smtClean="0"/>
              <a:t>uniqueidentifier</a:t>
            </a:r>
            <a:r>
              <a:rPr lang="en-US" dirty="0" smtClean="0"/>
              <a:t>, </a:t>
            </a:r>
            <a:r>
              <a:rPr lang="en-US" dirty="0" err="1" smtClean="0"/>
              <a:t>datetimeoffset</a:t>
            </a:r>
            <a:r>
              <a:rPr lang="en-US" dirty="0" smtClean="0"/>
              <a:t> with precision &gt; 2</a:t>
            </a:r>
          </a:p>
          <a:p>
            <a:pPr marL="171450" indent="-171450">
              <a:buFont typeface="Wingdings" pitchFamily="2" charset="2"/>
              <a:buChar char="§"/>
            </a:pPr>
            <a:r>
              <a:rPr lang="en-US" dirty="0" smtClean="0"/>
              <a:t>Coming in SQL14:  Everything except blobs: CLR, (n)</a:t>
            </a:r>
            <a:r>
              <a:rPr lang="en-US" dirty="0" err="1" smtClean="0"/>
              <a:t>varchar</a:t>
            </a:r>
            <a:r>
              <a:rPr lang="en-US" dirty="0" smtClean="0"/>
              <a:t>(max), </a:t>
            </a:r>
            <a:r>
              <a:rPr lang="en-US" dirty="0" err="1" smtClean="0"/>
              <a:t>varbinary</a:t>
            </a:r>
            <a:r>
              <a:rPr lang="en-US" dirty="0" smtClean="0"/>
              <a:t>(max), XML, Spatial</a:t>
            </a:r>
          </a:p>
          <a:p>
            <a:pPr marL="171450" indent="-171450">
              <a:buFont typeface="Wingdings" pitchFamily="2" charset="2"/>
              <a:buChar char="§"/>
            </a:pPr>
            <a:endParaRPr lang="en-US" dirty="0" smtClean="0"/>
          </a:p>
          <a:p>
            <a:r>
              <a:rPr lang="en-US" dirty="0" smtClean="0"/>
              <a:t>Data types not supported in 2012 (significantly expanded</a:t>
            </a:r>
            <a:r>
              <a:rPr lang="en-US" baseline="0" dirty="0" smtClean="0"/>
              <a:t> in SQL v.next</a:t>
            </a:r>
            <a:r>
              <a:rPr lang="en-US" dirty="0" smtClean="0"/>
              <a:t>):</a:t>
            </a:r>
          </a:p>
          <a:p>
            <a:pPr marL="171450" indent="-171450">
              <a:buFont typeface="Wingdings" panose="05000000000000000000" pitchFamily="2" charset="2"/>
              <a:buChar char="§"/>
            </a:pPr>
            <a:r>
              <a:rPr lang="en-US" dirty="0" smtClean="0"/>
              <a:t>binary  and </a:t>
            </a:r>
            <a:r>
              <a:rPr lang="en-US" dirty="0" err="1" smtClean="0"/>
              <a:t>varbinary</a:t>
            </a:r>
            <a:endParaRPr lang="en-US" dirty="0" smtClean="0"/>
          </a:p>
          <a:p>
            <a:pPr marL="171450" indent="-171450">
              <a:buFont typeface="Wingdings" panose="05000000000000000000" pitchFamily="2" charset="2"/>
              <a:buChar char="§"/>
            </a:pPr>
            <a:r>
              <a:rPr lang="en-US" dirty="0" err="1" smtClean="0"/>
              <a:t>ntext</a:t>
            </a:r>
            <a:r>
              <a:rPr lang="en-US" dirty="0" smtClean="0"/>
              <a:t> , text, and image</a:t>
            </a:r>
          </a:p>
          <a:p>
            <a:pPr marL="171450" indent="-171450">
              <a:buFont typeface="Wingdings" panose="05000000000000000000" pitchFamily="2" charset="2"/>
              <a:buChar char="§"/>
            </a:pPr>
            <a:r>
              <a:rPr lang="en-US" dirty="0" err="1" smtClean="0"/>
              <a:t>varchar</a:t>
            </a:r>
            <a:r>
              <a:rPr lang="en-US" dirty="0" smtClean="0"/>
              <a:t>(max)  and </a:t>
            </a:r>
            <a:r>
              <a:rPr lang="en-US" dirty="0" err="1" smtClean="0"/>
              <a:t>nvarchar</a:t>
            </a:r>
            <a:r>
              <a:rPr lang="en-US" dirty="0" smtClean="0"/>
              <a:t>(max)</a:t>
            </a:r>
          </a:p>
          <a:p>
            <a:pPr marL="171450" indent="-171450">
              <a:buFont typeface="Wingdings" panose="05000000000000000000" pitchFamily="2" charset="2"/>
              <a:buChar char="§"/>
            </a:pPr>
            <a:r>
              <a:rPr lang="en-US" dirty="0" err="1" smtClean="0"/>
              <a:t>uniqueidentifier</a:t>
            </a:r>
            <a:r>
              <a:rPr lang="en-US" dirty="0" smtClean="0"/>
              <a:t>  </a:t>
            </a:r>
          </a:p>
          <a:p>
            <a:pPr marL="171450" indent="-171450">
              <a:buFont typeface="Wingdings" panose="05000000000000000000" pitchFamily="2" charset="2"/>
              <a:buChar char="§"/>
            </a:pPr>
            <a:r>
              <a:rPr lang="en-US" dirty="0" err="1" smtClean="0"/>
              <a:t>rowversion</a:t>
            </a:r>
            <a:r>
              <a:rPr lang="en-US" dirty="0" smtClean="0"/>
              <a:t>  (and timestamp)</a:t>
            </a:r>
          </a:p>
          <a:p>
            <a:pPr marL="171450" indent="-171450">
              <a:buFont typeface="Wingdings" panose="05000000000000000000" pitchFamily="2" charset="2"/>
              <a:buChar char="§"/>
            </a:pPr>
            <a:r>
              <a:rPr lang="en-US" dirty="0" err="1" smtClean="0"/>
              <a:t>sql_variant</a:t>
            </a:r>
            <a:r>
              <a:rPr lang="en-US" dirty="0" smtClean="0"/>
              <a:t>  </a:t>
            </a:r>
          </a:p>
          <a:p>
            <a:pPr marL="171450" indent="-171450">
              <a:buFont typeface="Wingdings" panose="05000000000000000000" pitchFamily="2" charset="2"/>
              <a:buChar char="§"/>
            </a:pPr>
            <a:r>
              <a:rPr lang="en-US" dirty="0" smtClean="0"/>
              <a:t>decimal  (and numeric) with precision greater than 18 digits</a:t>
            </a:r>
          </a:p>
          <a:p>
            <a:pPr marL="171450" indent="-171450">
              <a:buFont typeface="Wingdings" panose="05000000000000000000" pitchFamily="2" charset="2"/>
              <a:buChar char="§"/>
            </a:pPr>
            <a:r>
              <a:rPr lang="en-US" dirty="0" err="1" smtClean="0"/>
              <a:t>datetimeoffset</a:t>
            </a:r>
            <a:r>
              <a:rPr lang="en-US" dirty="0" smtClean="0"/>
              <a:t>  with scale greater than 2</a:t>
            </a:r>
          </a:p>
          <a:p>
            <a:pPr marL="171450" indent="-171450">
              <a:buFont typeface="Wingdings" panose="05000000000000000000" pitchFamily="2" charset="2"/>
              <a:buChar char="§"/>
            </a:pPr>
            <a:r>
              <a:rPr lang="en-US" dirty="0" smtClean="0"/>
              <a:t>CLR types (</a:t>
            </a:r>
            <a:r>
              <a:rPr lang="en-US" dirty="0" err="1" smtClean="0"/>
              <a:t>hierarchyid</a:t>
            </a:r>
            <a:r>
              <a:rPr lang="en-US" dirty="0" smtClean="0"/>
              <a:t> and spatial types)</a:t>
            </a:r>
          </a:p>
          <a:p>
            <a:pPr marL="171450" indent="-171450">
              <a:buFont typeface="Wingdings" panose="05000000000000000000" pitchFamily="2" charset="2"/>
              <a:buChar char="§"/>
            </a:pPr>
            <a:r>
              <a:rPr lang="en-US" dirty="0" smtClean="0"/>
              <a:t>xml </a:t>
            </a:r>
          </a:p>
        </p:txBody>
      </p:sp>
      <p:sp>
        <p:nvSpPr>
          <p:cNvPr id="4" name="Slide Number Placeholder 3"/>
          <p:cNvSpPr>
            <a:spLocks noGrp="1"/>
          </p:cNvSpPr>
          <p:nvPr>
            <p:ph type="sldNum" sz="quarter" idx="10"/>
          </p:nvPr>
        </p:nvSpPr>
        <p:spPr/>
        <p:txBody>
          <a:bodyPr/>
          <a:lstStyle/>
          <a:p>
            <a:fld id="{AED3A515-DC7A-4E8A-A39A-33D199D72954}" type="slidenum">
              <a:rPr lang="en-US" smtClean="0"/>
              <a:t>31</a:t>
            </a:fld>
            <a:endParaRPr lang="en-US" dirty="0"/>
          </a:p>
        </p:txBody>
      </p:sp>
    </p:spTree>
    <p:extLst>
      <p:ext uri="{BB962C8B-B14F-4D97-AF65-F5344CB8AC3E}">
        <p14:creationId xmlns:p14="http://schemas.microsoft.com/office/powerpoint/2010/main" val="1024574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utilization is minimized if neither base table nor </a:t>
            </a:r>
            <a:r>
              <a:rPr lang="en-US" dirty="0" err="1" smtClean="0"/>
              <a:t>nonclustering</a:t>
            </a:r>
            <a:r>
              <a:rPr lang="en-US" dirty="0" smtClean="0"/>
              <a:t> indexes need to be maintained</a:t>
            </a:r>
          </a:p>
          <a:p>
            <a:r>
              <a:rPr lang="en-US" dirty="0" smtClean="0"/>
              <a:t>Logically there’s no difference between a conventional base table &amp; a clustered columnstore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32</a:t>
            </a:fld>
            <a:endParaRPr lang="en-US"/>
          </a:p>
        </p:txBody>
      </p:sp>
    </p:spTree>
    <p:extLst>
      <p:ext uri="{BB962C8B-B14F-4D97-AF65-F5344CB8AC3E}">
        <p14:creationId xmlns:p14="http://schemas.microsoft.com/office/powerpoint/2010/main" val="773436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33</a:t>
            </a:fld>
            <a:endParaRPr lang="en-US" dirty="0"/>
          </a:p>
        </p:txBody>
      </p:sp>
    </p:spTree>
    <p:extLst>
      <p:ext uri="{BB962C8B-B14F-4D97-AF65-F5344CB8AC3E}">
        <p14:creationId xmlns:p14="http://schemas.microsoft.com/office/powerpoint/2010/main" val="168634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Those</a:t>
            </a:r>
            <a:r>
              <a:rPr lang="en-US" baseline="0" dirty="0" smtClean="0"/>
              <a:t> of you who know me are aware of my passion for performance—flipping the faster bit! </a:t>
            </a:r>
          </a:p>
        </p:txBody>
      </p:sp>
      <p:sp>
        <p:nvSpPr>
          <p:cNvPr id="4" name="Slide Number Placeholder 3"/>
          <p:cNvSpPr>
            <a:spLocks noGrp="1"/>
          </p:cNvSpPr>
          <p:nvPr>
            <p:ph type="sldNum" sz="quarter" idx="10"/>
          </p:nvPr>
        </p:nvSpPr>
        <p:spPr/>
        <p:txBody>
          <a:bodyPr/>
          <a:lstStyle/>
          <a:p>
            <a:fld id="{AED3A515-DC7A-4E8A-A39A-33D199D72954}" type="slidenum">
              <a:rPr lang="en-US" smtClean="0"/>
              <a:t>5</a:t>
            </a:fld>
            <a:endParaRPr lang="en-US" dirty="0"/>
          </a:p>
        </p:txBody>
      </p:sp>
    </p:spTree>
    <p:extLst>
      <p:ext uri="{BB962C8B-B14F-4D97-AF65-F5344CB8AC3E}">
        <p14:creationId xmlns:p14="http://schemas.microsoft.com/office/powerpoint/2010/main" val="1260297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34</a:t>
            </a:fld>
            <a:endParaRPr lang="en-US" dirty="0"/>
          </a:p>
        </p:txBody>
      </p:sp>
    </p:spTree>
    <p:extLst>
      <p:ext uri="{BB962C8B-B14F-4D97-AF65-F5344CB8AC3E}">
        <p14:creationId xmlns:p14="http://schemas.microsoft.com/office/powerpoint/2010/main" val="2543340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DW queries involve joins between a fact &amp; dim tables.</a:t>
            </a:r>
          </a:p>
          <a:p>
            <a:r>
              <a:rPr lang="en-US" dirty="0" smtClean="0"/>
              <a:t>Most DW joins use the dim PK - fact FK relationship</a:t>
            </a:r>
          </a:p>
          <a:p>
            <a:r>
              <a:rPr lang="en-US" dirty="0" smtClean="0"/>
              <a:t>SQL Server has a special star join optimization of hash joins for DW queries</a:t>
            </a:r>
          </a:p>
          <a:p>
            <a:r>
              <a:rPr lang="en-US" dirty="0" smtClean="0"/>
              <a:t>The Optimizer recognizes star join patterns &amp; uses bitmap filtered hash joins</a:t>
            </a:r>
          </a:p>
          <a:p>
            <a:r>
              <a:rPr lang="en-US" dirty="0" smtClean="0"/>
              <a:t>The Optimizer uses hash joins for non-sorted columns from both join tables</a:t>
            </a:r>
          </a:p>
          <a:p>
            <a:r>
              <a:rPr lang="en-US" dirty="0" smtClean="0"/>
              <a:t>Hash joins can work in parallel threads</a:t>
            </a:r>
          </a:p>
          <a:p>
            <a:r>
              <a:rPr lang="en-US" dirty="0" smtClean="0"/>
              <a:t>With bitmap filtering, they can work on a subset of rows from a dim + fact in each thread</a:t>
            </a:r>
          </a:p>
          <a:p>
            <a:r>
              <a:rPr lang="en-US" dirty="0" smtClean="0"/>
              <a:t>Bitmap filtered hash joins outperform other types of joins for parallel queries with large scans</a:t>
            </a:r>
          </a:p>
          <a:p>
            <a:r>
              <a:rPr lang="en-US" dirty="0" smtClean="0"/>
              <a:t>These are typical for DW environments</a:t>
            </a:r>
          </a:p>
          <a:p>
            <a:r>
              <a:rPr lang="en-US" dirty="0" smtClean="0"/>
              <a:t>For hash joins, it is </a:t>
            </a:r>
            <a:r>
              <a:rPr lang="en-US" dirty="0" err="1" smtClean="0"/>
              <a:t>unecessary</a:t>
            </a:r>
            <a:r>
              <a:rPr lang="en-US" dirty="0" smtClean="0"/>
              <a:t> to index the FKs of a fact table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35</a:t>
            </a:fld>
            <a:endParaRPr lang="en-US" dirty="0"/>
          </a:p>
        </p:txBody>
      </p:sp>
    </p:spTree>
    <p:extLst>
      <p:ext uri="{BB962C8B-B14F-4D97-AF65-F5344CB8AC3E}">
        <p14:creationId xmlns:p14="http://schemas.microsoft.com/office/powerpoint/2010/main" val="1365752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36</a:t>
            </a:fld>
            <a:endParaRPr lang="en-US"/>
          </a:p>
        </p:txBody>
      </p:sp>
    </p:spTree>
    <p:extLst>
      <p:ext uri="{BB962C8B-B14F-4D97-AF65-F5344CB8AC3E}">
        <p14:creationId xmlns:p14="http://schemas.microsoft.com/office/powerpoint/2010/main" val="2516181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37</a:t>
            </a:fld>
            <a:endParaRPr lang="en-US"/>
          </a:p>
        </p:txBody>
      </p:sp>
    </p:spTree>
    <p:extLst>
      <p:ext uri="{BB962C8B-B14F-4D97-AF65-F5344CB8AC3E}">
        <p14:creationId xmlns:p14="http://schemas.microsoft.com/office/powerpoint/2010/main" val="3327199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a:t>
            </a:r>
            <a:r>
              <a:rPr lang="en-US" baseline="0" dirty="0" smtClean="0"/>
              <a:t> on your indexing </a:t>
            </a:r>
            <a:r>
              <a:rPr lang="en-US" baseline="0" dirty="0" err="1" smtClean="0"/>
              <a:t>strategery</a:t>
            </a:r>
            <a:r>
              <a:rPr lang="en-US" baseline="0" dirty="0" smtClean="0"/>
              <a:t>, 5x – 10x space savings.</a:t>
            </a:r>
          </a:p>
          <a:p>
            <a:r>
              <a:rPr lang="en-US" baseline="0" dirty="0" smtClean="0"/>
              <a:t>See also </a:t>
            </a:r>
            <a:r>
              <a:rPr lang="en-US" baseline="0" dirty="0" err="1" smtClean="0"/>
              <a:t>Linchi</a:t>
            </a:r>
            <a:r>
              <a:rPr lang="en-US" baseline="0" dirty="0" smtClean="0"/>
              <a:t> Shi: </a:t>
            </a:r>
          </a:p>
          <a:p>
            <a:r>
              <a:rPr lang="en-US" dirty="0" smtClean="0"/>
              <a:t>SQL Server 2008 Page Compression: Compression ratios with real-world databases </a:t>
            </a:r>
          </a:p>
          <a:p>
            <a:r>
              <a:rPr lang="en-US" dirty="0" smtClean="0"/>
              <a:t>http://sqlblog.com/blogs/linchi_shea/archive/2008/05/11/sql-server-2008-page-compression-compression-ratios-from-real-world-databases.aspx</a:t>
            </a:r>
          </a:p>
          <a:p>
            <a:r>
              <a:rPr lang="en-US" dirty="0" smtClean="0"/>
              <a:t>Summary:</a:t>
            </a:r>
            <a:r>
              <a:rPr lang="en-US" baseline="0" dirty="0" smtClean="0"/>
              <a:t> Page compression with real-world databases is 1.7x – 5.6x (this does </a:t>
            </a:r>
            <a:r>
              <a:rPr lang="en-US" i="1" baseline="0" dirty="0" smtClean="0"/>
              <a:t>not</a:t>
            </a:r>
            <a:r>
              <a:rPr lang="en-US" i="0" baseline="0" dirty="0" smtClean="0"/>
              <a:t> include </a:t>
            </a:r>
            <a:r>
              <a:rPr lang="en-US" i="0" baseline="0" dirty="0" err="1" smtClean="0"/>
              <a:t>columnstore</a:t>
            </a:r>
            <a:r>
              <a:rPr lang="en-US" i="0"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38</a:t>
            </a:fld>
            <a:endParaRPr lang="en-US"/>
          </a:p>
        </p:txBody>
      </p:sp>
    </p:spTree>
    <p:extLst>
      <p:ext uri="{BB962C8B-B14F-4D97-AF65-F5344CB8AC3E}">
        <p14:creationId xmlns:p14="http://schemas.microsoft.com/office/powerpoint/2010/main" val="3629527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39</a:t>
            </a:fld>
            <a:endParaRPr lang="en-US"/>
          </a:p>
        </p:txBody>
      </p:sp>
    </p:spTree>
    <p:extLst>
      <p:ext uri="{BB962C8B-B14F-4D97-AF65-F5344CB8AC3E}">
        <p14:creationId xmlns:p14="http://schemas.microsoft.com/office/powerpoint/2010/main" val="3222610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40</a:t>
            </a:fld>
            <a:endParaRPr lang="en-US" dirty="0"/>
          </a:p>
        </p:txBody>
      </p:sp>
    </p:spTree>
    <p:extLst>
      <p:ext uri="{BB962C8B-B14F-4D97-AF65-F5344CB8AC3E}">
        <p14:creationId xmlns:p14="http://schemas.microsoft.com/office/powerpoint/2010/main" val="2938227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defTabSz="912937">
              <a:defRPr/>
            </a:pPr>
            <a:r>
              <a:rPr lang="en-US" dirty="0" smtClean="0"/>
              <a:t>Classic DW Query: Star Join &amp; Aggregations Demo</a:t>
            </a:r>
          </a:p>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41</a:t>
            </a:fld>
            <a:endParaRPr lang="en-US" dirty="0"/>
          </a:p>
        </p:txBody>
      </p:sp>
    </p:spTree>
    <p:extLst>
      <p:ext uri="{BB962C8B-B14F-4D97-AF65-F5344CB8AC3E}">
        <p14:creationId xmlns:p14="http://schemas.microsoft.com/office/powerpoint/2010/main" val="4179164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42</a:t>
            </a:fld>
            <a:endParaRPr lang="en-US" dirty="0"/>
          </a:p>
        </p:txBody>
      </p:sp>
    </p:spTree>
    <p:extLst>
      <p:ext uri="{BB962C8B-B14F-4D97-AF65-F5344CB8AC3E}">
        <p14:creationId xmlns:p14="http://schemas.microsoft.com/office/powerpoint/2010/main" val="1656686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43</a:t>
            </a:fld>
            <a:endParaRPr lang="en-US" dirty="0"/>
          </a:p>
        </p:txBody>
      </p:sp>
    </p:spTree>
    <p:extLst>
      <p:ext uri="{BB962C8B-B14F-4D97-AF65-F5344CB8AC3E}">
        <p14:creationId xmlns:p14="http://schemas.microsoft.com/office/powerpoint/2010/main" val="147362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6</a:t>
            </a:fld>
            <a:endParaRPr lang="en-US" dirty="0"/>
          </a:p>
        </p:txBody>
      </p:sp>
    </p:spTree>
    <p:extLst>
      <p:ext uri="{BB962C8B-B14F-4D97-AF65-F5344CB8AC3E}">
        <p14:creationId xmlns:p14="http://schemas.microsoft.com/office/powerpoint/2010/main" val="498650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44</a:t>
            </a:fld>
            <a:endParaRPr lang="en-US" dirty="0"/>
          </a:p>
        </p:txBody>
      </p:sp>
    </p:spTree>
    <p:extLst>
      <p:ext uri="{BB962C8B-B14F-4D97-AF65-F5344CB8AC3E}">
        <p14:creationId xmlns:p14="http://schemas.microsoft.com/office/powerpoint/2010/main" val="2793290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45</a:t>
            </a:fld>
            <a:endParaRPr lang="en-US" dirty="0"/>
          </a:p>
        </p:txBody>
      </p:sp>
    </p:spTree>
    <p:extLst>
      <p:ext uri="{BB962C8B-B14F-4D97-AF65-F5344CB8AC3E}">
        <p14:creationId xmlns:p14="http://schemas.microsoft.com/office/powerpoint/2010/main" val="2438802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46</a:t>
            </a:fld>
            <a:endParaRPr lang="en-US" dirty="0"/>
          </a:p>
        </p:txBody>
      </p:sp>
    </p:spTree>
    <p:extLst>
      <p:ext uri="{BB962C8B-B14F-4D97-AF65-F5344CB8AC3E}">
        <p14:creationId xmlns:p14="http://schemas.microsoft.com/office/powerpoint/2010/main" val="3532645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47</a:t>
            </a:fld>
            <a:endParaRPr lang="en-US" dirty="0"/>
          </a:p>
        </p:txBody>
      </p:sp>
    </p:spTree>
    <p:extLst>
      <p:ext uri="{BB962C8B-B14F-4D97-AF65-F5344CB8AC3E}">
        <p14:creationId xmlns:p14="http://schemas.microsoft.com/office/powerpoint/2010/main" val="3380254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SQL Server 2012</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All indexes aligned after BCP, before SWITCH</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Formerly,</a:t>
            </a:r>
            <a:r>
              <a:rPr lang="en-US" sz="1200" kern="1200" baseline="0" dirty="0" smtClean="0">
                <a:solidFill>
                  <a:schemeClr val="tx1"/>
                </a:solidFill>
                <a:effectLst/>
                <a:latin typeface="+mn-lt"/>
                <a:ea typeface="+mn-ea"/>
                <a:cs typeface="+mn-cs"/>
              </a:rPr>
              <a:t> duration was infinite, i.e., </a:t>
            </a:r>
            <a:r>
              <a:rPr lang="en-US" sz="1200" kern="1200" dirty="0" smtClean="0">
                <a:solidFill>
                  <a:schemeClr val="tx1"/>
                </a:solidFill>
                <a:effectLst/>
                <a:latin typeface="+mn-lt"/>
                <a:ea typeface="+mn-ea"/>
                <a:cs typeface="+mn-cs"/>
              </a:rPr>
              <a:t>The “Forever Total” queries would not run without column store;</a:t>
            </a:r>
            <a:r>
              <a:rPr lang="en-US" sz="1200" kern="1200" baseline="0" dirty="0" smtClean="0">
                <a:solidFill>
                  <a:schemeClr val="tx1"/>
                </a:solidFill>
                <a:effectLst/>
                <a:latin typeface="+mn-lt"/>
                <a:ea typeface="+mn-ea"/>
                <a:cs typeface="+mn-cs"/>
              </a:rPr>
              <a:t> workaround </a:t>
            </a:r>
            <a:r>
              <a:rPr lang="en-US" sz="1200" kern="1200" dirty="0" smtClean="0">
                <a:solidFill>
                  <a:schemeClr val="tx1"/>
                </a:solidFill>
                <a:effectLst/>
                <a:latin typeface="+mn-lt"/>
                <a:ea typeface="+mn-ea"/>
                <a:cs typeface="+mn-cs"/>
              </a:rPr>
              <a:t>was to use a loop to aggregate 1 day (partition) at a time, in a process taking several hours per day.</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 “LCD/OEM” query went from 30-60 minutes to less than 5.</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49</a:t>
            </a:fld>
            <a:endParaRPr lang="en-US" dirty="0"/>
          </a:p>
        </p:txBody>
      </p:sp>
    </p:spTree>
    <p:extLst>
      <p:ext uri="{BB962C8B-B14F-4D97-AF65-F5344CB8AC3E}">
        <p14:creationId xmlns:p14="http://schemas.microsoft.com/office/powerpoint/2010/main" val="22019465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8KB</a:t>
            </a:r>
            <a:r>
              <a:rPr lang="en-US" baseline="0" dirty="0" smtClean="0"/>
              <a:t> * 478 pages = </a:t>
            </a:r>
            <a:r>
              <a:rPr lang="en-US" dirty="0" smtClean="0"/>
              <a:t>3,915,776 Bytes = ~4MB</a:t>
            </a:r>
            <a:r>
              <a:rPr lang="en-US" baseline="0" dirty="0" smtClean="0"/>
              <a:t> for columnstore index</a:t>
            </a:r>
          </a:p>
          <a:p>
            <a:r>
              <a:rPr lang="en-US" baseline="0" dirty="0" smtClean="0"/>
              <a:t>vs. ~15GB for table scan</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50</a:t>
            </a:fld>
            <a:endParaRPr lang="en-US" dirty="0"/>
          </a:p>
        </p:txBody>
      </p:sp>
    </p:spTree>
    <p:extLst>
      <p:ext uri="{BB962C8B-B14F-4D97-AF65-F5344CB8AC3E}">
        <p14:creationId xmlns:p14="http://schemas.microsoft.com/office/powerpoint/2010/main" val="4234695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51</a:t>
            </a:fld>
            <a:endParaRPr lang="en-US" dirty="0"/>
          </a:p>
        </p:txBody>
      </p:sp>
    </p:spTree>
    <p:extLst>
      <p:ext uri="{BB962C8B-B14F-4D97-AF65-F5344CB8AC3E}">
        <p14:creationId xmlns:p14="http://schemas.microsoft.com/office/powerpoint/2010/main" val="25166875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52</a:t>
            </a:fld>
            <a:endParaRPr lang="en-US" dirty="0"/>
          </a:p>
        </p:txBody>
      </p:sp>
    </p:spTree>
    <p:extLst>
      <p:ext uri="{BB962C8B-B14F-4D97-AF65-F5344CB8AC3E}">
        <p14:creationId xmlns:p14="http://schemas.microsoft.com/office/powerpoint/2010/main" val="28051917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Execution duration</a:t>
            </a:r>
            <a:r>
              <a:rPr lang="en-US" baseline="0" dirty="0" smtClean="0"/>
              <a:t> of a single Problem Management query during business hours</a:t>
            </a:r>
          </a:p>
          <a:p>
            <a:r>
              <a:rPr lang="en-US" dirty="0" smtClean="0"/>
              <a:t>SELECT TOP 10 </a:t>
            </a:r>
            <a:r>
              <a:rPr lang="en-US" dirty="0" err="1" smtClean="0"/>
              <a:t>CurrentGroup</a:t>
            </a:r>
            <a:r>
              <a:rPr lang="en-US" dirty="0" smtClean="0"/>
              <a:t>, </a:t>
            </a:r>
            <a:r>
              <a:rPr lang="en-US" dirty="0" err="1" smtClean="0"/>
              <a:t>CurrentSubGroup</a:t>
            </a:r>
            <a:r>
              <a:rPr lang="en-US" dirty="0" smtClean="0"/>
              <a:t>, </a:t>
            </a:r>
            <a:r>
              <a:rPr lang="en-US" dirty="0" err="1" smtClean="0"/>
              <a:t>ModuleName</a:t>
            </a:r>
            <a:r>
              <a:rPr lang="en-US" dirty="0" smtClean="0"/>
              <a:t>, COUNT(*) as </a:t>
            </a:r>
            <a:r>
              <a:rPr lang="en-US" dirty="0" err="1" smtClean="0"/>
              <a:t>RowCnt</a:t>
            </a:r>
            <a:endParaRPr lang="en-US" dirty="0" smtClean="0"/>
          </a:p>
          <a:p>
            <a:r>
              <a:rPr lang="en-US" dirty="0" smtClean="0"/>
              <a:t>    FROM dbo.ITSM01ISRM</a:t>
            </a:r>
          </a:p>
          <a:p>
            <a:r>
              <a:rPr lang="en-US" dirty="0" smtClean="0"/>
              <a:t>    WHERE </a:t>
            </a:r>
            <a:r>
              <a:rPr lang="en-US" dirty="0" err="1" smtClean="0"/>
              <a:t>CurrentGroup</a:t>
            </a:r>
            <a:r>
              <a:rPr lang="en-US" dirty="0" smtClean="0"/>
              <a:t> = '</a:t>
            </a:r>
            <a:r>
              <a:rPr lang="en-US" dirty="0" err="1" smtClean="0"/>
              <a:t>ExD</a:t>
            </a:r>
            <a:r>
              <a:rPr lang="en-US" dirty="0" smtClean="0"/>
              <a:t> Services'</a:t>
            </a:r>
          </a:p>
          <a:p>
            <a:r>
              <a:rPr lang="en-US" dirty="0" smtClean="0"/>
              <a:t>      AND </a:t>
            </a:r>
            <a:r>
              <a:rPr lang="en-US" dirty="0" err="1" smtClean="0"/>
              <a:t>CreatedDate</a:t>
            </a:r>
            <a:r>
              <a:rPr lang="en-US" dirty="0" smtClean="0"/>
              <a:t> &gt; </a:t>
            </a:r>
            <a:r>
              <a:rPr lang="en-US" dirty="0" err="1" smtClean="0"/>
              <a:t>dateadd</a:t>
            </a:r>
            <a:r>
              <a:rPr lang="en-US" dirty="0" smtClean="0"/>
              <a:t>(</a:t>
            </a:r>
            <a:r>
              <a:rPr lang="en-US" dirty="0" err="1" smtClean="0"/>
              <a:t>dd</a:t>
            </a:r>
            <a:r>
              <a:rPr lang="en-US" dirty="0" smtClean="0"/>
              <a:t>, -30, </a:t>
            </a:r>
            <a:r>
              <a:rPr lang="en-US" dirty="0" err="1" smtClean="0"/>
              <a:t>getdate</a:t>
            </a:r>
            <a:r>
              <a:rPr lang="en-US" dirty="0" smtClean="0"/>
              <a:t>())</a:t>
            </a:r>
          </a:p>
          <a:p>
            <a:r>
              <a:rPr lang="en-US" dirty="0" smtClean="0"/>
              <a:t>      AND </a:t>
            </a:r>
            <a:r>
              <a:rPr lang="en-US" dirty="0" err="1" smtClean="0"/>
              <a:t>CurrentSubGroup</a:t>
            </a:r>
            <a:r>
              <a:rPr lang="en-US" dirty="0" smtClean="0"/>
              <a:t> = 'SAP'</a:t>
            </a:r>
          </a:p>
          <a:p>
            <a:r>
              <a:rPr lang="en-US" dirty="0" smtClean="0"/>
              <a:t>      AND Status = 'Resolved'</a:t>
            </a:r>
          </a:p>
          <a:p>
            <a:r>
              <a:rPr lang="en-US" dirty="0" smtClean="0"/>
              <a:t>    GROUP BY </a:t>
            </a:r>
            <a:r>
              <a:rPr lang="en-US" dirty="0" err="1" smtClean="0"/>
              <a:t>CurrentGroup</a:t>
            </a:r>
            <a:r>
              <a:rPr lang="en-US" dirty="0" smtClean="0"/>
              <a:t>, </a:t>
            </a:r>
            <a:r>
              <a:rPr lang="en-US" dirty="0" err="1" smtClean="0"/>
              <a:t>CurrentSubGroup</a:t>
            </a:r>
            <a:r>
              <a:rPr lang="en-US" dirty="0" smtClean="0"/>
              <a:t>, </a:t>
            </a:r>
            <a:r>
              <a:rPr lang="en-US" dirty="0" err="1" smtClean="0"/>
              <a:t>ModuleName</a:t>
            </a:r>
            <a:endParaRPr lang="en-US" dirty="0" smtClean="0"/>
          </a:p>
          <a:p>
            <a:r>
              <a:rPr lang="en-US" dirty="0" smtClean="0"/>
              <a:t>    ORDER BY COUNT(*) DESC</a:t>
            </a:r>
          </a:p>
          <a:p>
            <a:r>
              <a:rPr lang="en-US" dirty="0" smtClean="0"/>
              <a:t>    —OPTION (IGNORE_NONCLUSTERED_COLUMNSTORE_INDEX);</a:t>
            </a:r>
          </a:p>
          <a:p>
            <a:endParaRPr lang="en-US" dirty="0" smtClean="0"/>
          </a:p>
        </p:txBody>
      </p:sp>
      <p:sp>
        <p:nvSpPr>
          <p:cNvPr id="4" name="Slide Number Placeholder 3"/>
          <p:cNvSpPr>
            <a:spLocks noGrp="1"/>
          </p:cNvSpPr>
          <p:nvPr>
            <p:ph type="sldNum" sz="quarter" idx="10"/>
          </p:nvPr>
        </p:nvSpPr>
        <p:spPr/>
        <p:txBody>
          <a:bodyPr/>
          <a:lstStyle/>
          <a:p>
            <a:fld id="{AED3A515-DC7A-4E8A-A39A-33D199D72954}" type="slidenum">
              <a:rPr lang="en-US" smtClean="0"/>
              <a:t>53</a:t>
            </a:fld>
            <a:endParaRPr lang="en-US" dirty="0"/>
          </a:p>
        </p:txBody>
      </p:sp>
    </p:spTree>
    <p:extLst>
      <p:ext uri="{BB962C8B-B14F-4D97-AF65-F5344CB8AC3E}">
        <p14:creationId xmlns:p14="http://schemas.microsoft.com/office/powerpoint/2010/main" val="13184709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54</a:t>
            </a:fld>
            <a:endParaRPr lang="en-US" dirty="0"/>
          </a:p>
        </p:txBody>
      </p:sp>
    </p:spTree>
    <p:extLst>
      <p:ext uri="{BB962C8B-B14F-4D97-AF65-F5344CB8AC3E}">
        <p14:creationId xmlns:p14="http://schemas.microsoft.com/office/powerpoint/2010/main" val="238067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8</a:t>
            </a:fld>
            <a:endParaRPr lang="en-US" dirty="0"/>
          </a:p>
        </p:txBody>
      </p:sp>
    </p:spTree>
    <p:extLst>
      <p:ext uri="{BB962C8B-B14F-4D97-AF65-F5344CB8AC3E}">
        <p14:creationId xmlns:p14="http://schemas.microsoft.com/office/powerpoint/2010/main" val="593610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55</a:t>
            </a:fld>
            <a:endParaRPr lang="en-US" dirty="0"/>
          </a:p>
        </p:txBody>
      </p:sp>
    </p:spTree>
    <p:extLst>
      <p:ext uri="{BB962C8B-B14F-4D97-AF65-F5344CB8AC3E}">
        <p14:creationId xmlns:p14="http://schemas.microsoft.com/office/powerpoint/2010/main" val="257828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56</a:t>
            </a:fld>
            <a:endParaRPr lang="en-US" dirty="0"/>
          </a:p>
        </p:txBody>
      </p:sp>
    </p:spTree>
    <p:extLst>
      <p:ext uri="{BB962C8B-B14F-4D97-AF65-F5344CB8AC3E}">
        <p14:creationId xmlns:p14="http://schemas.microsoft.com/office/powerpoint/2010/main" val="32938086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57</a:t>
            </a:fld>
            <a:endParaRPr lang="en-US" dirty="0"/>
          </a:p>
        </p:txBody>
      </p:sp>
    </p:spTree>
    <p:extLst>
      <p:ext uri="{BB962C8B-B14F-4D97-AF65-F5344CB8AC3E}">
        <p14:creationId xmlns:p14="http://schemas.microsoft.com/office/powerpoint/2010/main" val="6388140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1C057-86BC-4BF0-80AE-0D30A4B6515C}" type="slidenum">
              <a:rPr lang="en-US" smtClean="0"/>
              <a:pPr/>
              <a:t>58</a:t>
            </a:fld>
            <a:endParaRPr lang="en-US" dirty="0"/>
          </a:p>
        </p:txBody>
      </p:sp>
    </p:spTree>
    <p:extLst>
      <p:ext uri="{BB962C8B-B14F-4D97-AF65-F5344CB8AC3E}">
        <p14:creationId xmlns:p14="http://schemas.microsoft.com/office/powerpoint/2010/main" val="25844771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7E92B207-492E-4629-AF7F-DAA0282E3F08}" type="slidenum">
              <a:rPr lang="en-US" smtClean="0"/>
              <a:t>59</a:t>
            </a:fld>
            <a:endParaRPr lang="en-US"/>
          </a:p>
        </p:txBody>
      </p:sp>
      <p:sp>
        <p:nvSpPr>
          <p:cNvPr id="5" name="Notes Placeholder 2"/>
          <p:cNvSpPr>
            <a:spLocks noGrp="1"/>
          </p:cNvSpPr>
          <p:nvPr>
            <p:ph type="body" idx="1"/>
          </p:nvPr>
        </p:nvSpPr>
        <p:spPr/>
        <p:txBody>
          <a:bodyPr>
            <a:normAutofit/>
          </a:bodyPr>
          <a:lstStyle/>
          <a:p>
            <a:pPr defTabSz="465887">
              <a:defRPr/>
            </a:pPr>
            <a:endParaRPr lang="en-US" b="0" dirty="0"/>
          </a:p>
        </p:txBody>
      </p:sp>
    </p:spTree>
    <p:extLst>
      <p:ext uri="{BB962C8B-B14F-4D97-AF65-F5344CB8AC3E}">
        <p14:creationId xmlns:p14="http://schemas.microsoft.com/office/powerpoint/2010/main" val="29504869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60</a:t>
            </a:fld>
            <a:endParaRPr lang="en-US" dirty="0"/>
          </a:p>
        </p:txBody>
      </p:sp>
    </p:spTree>
    <p:extLst>
      <p:ext uri="{BB962C8B-B14F-4D97-AF65-F5344CB8AC3E}">
        <p14:creationId xmlns:p14="http://schemas.microsoft.com/office/powerpoint/2010/main" val="4274746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61</a:t>
            </a:fld>
            <a:endParaRPr lang="en-US" dirty="0"/>
          </a:p>
        </p:txBody>
      </p:sp>
    </p:spTree>
    <p:extLst>
      <p:ext uri="{BB962C8B-B14F-4D97-AF65-F5344CB8AC3E}">
        <p14:creationId xmlns:p14="http://schemas.microsoft.com/office/powerpoint/2010/main" val="32679605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62</a:t>
            </a:fld>
            <a:endParaRPr lang="en-US" dirty="0"/>
          </a:p>
        </p:txBody>
      </p:sp>
    </p:spTree>
    <p:extLst>
      <p:ext uri="{BB962C8B-B14F-4D97-AF65-F5344CB8AC3E}">
        <p14:creationId xmlns:p14="http://schemas.microsoft.com/office/powerpoint/2010/main" val="35752558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SQL 2012: NONCLUSTERED only</a:t>
            </a:r>
          </a:p>
          <a:p>
            <a:r>
              <a:rPr lang="en-US" dirty="0" smtClean="0"/>
              <a:t>SQL 2014: CLUSTERED or NONCLUSTERED</a:t>
            </a:r>
            <a:r>
              <a:rPr lang="en-US" baseline="0" dirty="0" smtClean="0"/>
              <a:t> (more later)</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63</a:t>
            </a:fld>
            <a:endParaRPr lang="en-US" dirty="0"/>
          </a:p>
        </p:txBody>
      </p:sp>
    </p:spTree>
    <p:extLst>
      <p:ext uri="{BB962C8B-B14F-4D97-AF65-F5344CB8AC3E}">
        <p14:creationId xmlns:p14="http://schemas.microsoft.com/office/powerpoint/2010/main" val="2644940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64</a:t>
            </a:fld>
            <a:endParaRPr lang="en-US" dirty="0"/>
          </a:p>
        </p:txBody>
      </p:sp>
    </p:spTree>
    <p:extLst>
      <p:ext uri="{BB962C8B-B14F-4D97-AF65-F5344CB8AC3E}">
        <p14:creationId xmlns:p14="http://schemas.microsoft.com/office/powerpoint/2010/main" val="124100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9</a:t>
            </a:fld>
            <a:endParaRPr lang="en-US" dirty="0"/>
          </a:p>
        </p:txBody>
      </p:sp>
    </p:spTree>
    <p:extLst>
      <p:ext uri="{BB962C8B-B14F-4D97-AF65-F5344CB8AC3E}">
        <p14:creationId xmlns:p14="http://schemas.microsoft.com/office/powerpoint/2010/main" val="11250490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65</a:t>
            </a:fld>
            <a:endParaRPr lang="en-US" dirty="0"/>
          </a:p>
        </p:txBody>
      </p:sp>
    </p:spTree>
    <p:extLst>
      <p:ext uri="{BB962C8B-B14F-4D97-AF65-F5344CB8AC3E}">
        <p14:creationId xmlns:p14="http://schemas.microsoft.com/office/powerpoint/2010/main" val="37081093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Errors</a:t>
            </a:r>
          </a:p>
          <a:p>
            <a:r>
              <a:rPr lang="en-US" dirty="0" smtClean="0"/>
              <a:t>Initial</a:t>
            </a:r>
            <a:r>
              <a:rPr lang="en-US" baseline="0" dirty="0" smtClean="0"/>
              <a:t> Grant Memory Failure: 8657 or 8658</a:t>
            </a:r>
          </a:p>
          <a:p>
            <a:r>
              <a:rPr lang="en-US" baseline="0" dirty="0" smtClean="0"/>
              <a:t>Memory Exhaustion during build: 701 or 802</a:t>
            </a:r>
          </a:p>
          <a:p>
            <a:r>
              <a:rPr lang="en-US" baseline="0" dirty="0" smtClean="0"/>
              <a:t>Initial Grant: Consider ALTER RESOURCE GOVERNOR to elevate query memory allocation</a:t>
            </a:r>
          </a:p>
          <a:p>
            <a:r>
              <a:rPr lang="en-US" baseline="0" dirty="0" smtClean="0"/>
              <a:t>Exhaustion: 1) Reduce DOP in CREATE COLUMNSTORE INDEX statement, 2) reduce query concurrency, or 3) add more memory</a:t>
            </a:r>
          </a:p>
          <a:p>
            <a:r>
              <a:rPr lang="en-US" baseline="0" dirty="0" smtClean="0"/>
              <a:t>Alternatives:</a:t>
            </a:r>
          </a:p>
          <a:p>
            <a:r>
              <a:rPr lang="en-US" baseline="0" dirty="0" smtClean="0"/>
              <a:t>Vertically partition table</a:t>
            </a:r>
          </a:p>
          <a:p>
            <a:r>
              <a:rPr lang="en-US" baseline="0" dirty="0" smtClean="0"/>
              <a:t>“Prime” the buffer pool (by SELECT * FROM &lt;big table&gt;)</a:t>
            </a:r>
          </a:p>
          <a:p>
            <a:endParaRPr lang="en-US" baseline="0" dirty="0" smtClean="0"/>
          </a:p>
        </p:txBody>
      </p:sp>
      <p:sp>
        <p:nvSpPr>
          <p:cNvPr id="4" name="Slide Number Placeholder 3"/>
          <p:cNvSpPr>
            <a:spLocks noGrp="1"/>
          </p:cNvSpPr>
          <p:nvPr>
            <p:ph type="sldNum" sz="quarter" idx="10"/>
          </p:nvPr>
        </p:nvSpPr>
        <p:spPr/>
        <p:txBody>
          <a:bodyPr/>
          <a:lstStyle/>
          <a:p>
            <a:fld id="{E92A3F9F-A5D7-4F75-BA59-87346439B3F7}" type="slidenum">
              <a:rPr lang="en-US" smtClean="0"/>
              <a:t>66</a:t>
            </a:fld>
            <a:endParaRPr lang="en-US"/>
          </a:p>
        </p:txBody>
      </p:sp>
    </p:spTree>
    <p:extLst>
      <p:ext uri="{BB962C8B-B14F-4D97-AF65-F5344CB8AC3E}">
        <p14:creationId xmlns:p14="http://schemas.microsoft.com/office/powerpoint/2010/main" val="1489126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t>
            </a:r>
            <a:r>
              <a:rPr lang="en-US" baseline="0" dirty="0" smtClean="0"/>
              <a:t>Do demo i</a:t>
            </a:r>
            <a:r>
              <a:rPr lang="en-US" dirty="0" smtClean="0"/>
              <a:t>f</a:t>
            </a:r>
            <a:r>
              <a:rPr lang="en-US" baseline="0" dirty="0" smtClean="0"/>
              <a:t> time permits&gt;</a:t>
            </a:r>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67</a:t>
            </a:fld>
            <a:endParaRPr lang="en-US" dirty="0"/>
          </a:p>
        </p:txBody>
      </p:sp>
    </p:spTree>
    <p:extLst>
      <p:ext uri="{BB962C8B-B14F-4D97-AF65-F5344CB8AC3E}">
        <p14:creationId xmlns:p14="http://schemas.microsoft.com/office/powerpoint/2010/main" val="781814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68</a:t>
            </a:fld>
            <a:endParaRPr lang="en-US" dirty="0"/>
          </a:p>
        </p:txBody>
      </p:sp>
    </p:spTree>
    <p:extLst>
      <p:ext uri="{BB962C8B-B14F-4D97-AF65-F5344CB8AC3E}">
        <p14:creationId xmlns:p14="http://schemas.microsoft.com/office/powerpoint/2010/main" val="17691808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69</a:t>
            </a:fld>
            <a:endParaRPr lang="en-US" dirty="0"/>
          </a:p>
        </p:txBody>
      </p:sp>
    </p:spTree>
    <p:extLst>
      <p:ext uri="{BB962C8B-B14F-4D97-AF65-F5344CB8AC3E}">
        <p14:creationId xmlns:p14="http://schemas.microsoft.com/office/powerpoint/2010/main" val="19770599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70</a:t>
            </a:fld>
            <a:endParaRPr lang="en-US" dirty="0"/>
          </a:p>
        </p:txBody>
      </p:sp>
    </p:spTree>
    <p:extLst>
      <p:ext uri="{BB962C8B-B14F-4D97-AF65-F5344CB8AC3E}">
        <p14:creationId xmlns:p14="http://schemas.microsoft.com/office/powerpoint/2010/main" val="9002259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71</a:t>
            </a:fld>
            <a:endParaRPr lang="en-US"/>
          </a:p>
        </p:txBody>
      </p:sp>
    </p:spTree>
    <p:extLst>
      <p:ext uri="{BB962C8B-B14F-4D97-AF65-F5344CB8AC3E}">
        <p14:creationId xmlns:p14="http://schemas.microsoft.com/office/powerpoint/2010/main" val="38830982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72</a:t>
            </a:fld>
            <a:endParaRPr lang="en-US"/>
          </a:p>
        </p:txBody>
      </p:sp>
    </p:spTree>
    <p:extLst>
      <p:ext uri="{BB962C8B-B14F-4D97-AF65-F5344CB8AC3E}">
        <p14:creationId xmlns:p14="http://schemas.microsoft.com/office/powerpoint/2010/main" val="18691392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73</a:t>
            </a:fld>
            <a:endParaRPr lang="en-US" dirty="0"/>
          </a:p>
        </p:txBody>
      </p:sp>
    </p:spTree>
    <p:extLst>
      <p:ext uri="{BB962C8B-B14F-4D97-AF65-F5344CB8AC3E}">
        <p14:creationId xmlns:p14="http://schemas.microsoft.com/office/powerpoint/2010/main" val="36679874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74</a:t>
            </a:fld>
            <a:endParaRPr lang="en-US" dirty="0"/>
          </a:p>
        </p:txBody>
      </p:sp>
    </p:spTree>
    <p:extLst>
      <p:ext uri="{BB962C8B-B14F-4D97-AF65-F5344CB8AC3E}">
        <p14:creationId xmlns:p14="http://schemas.microsoft.com/office/powerpoint/2010/main" val="343365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10</a:t>
            </a:fld>
            <a:endParaRPr lang="en-US" dirty="0"/>
          </a:p>
        </p:txBody>
      </p:sp>
    </p:spTree>
    <p:extLst>
      <p:ext uri="{BB962C8B-B14F-4D97-AF65-F5344CB8AC3E}">
        <p14:creationId xmlns:p14="http://schemas.microsoft.com/office/powerpoint/2010/main" val="6588575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75</a:t>
            </a:fld>
            <a:endParaRPr lang="en-US" dirty="0"/>
          </a:p>
        </p:txBody>
      </p:sp>
    </p:spTree>
    <p:extLst>
      <p:ext uri="{BB962C8B-B14F-4D97-AF65-F5344CB8AC3E}">
        <p14:creationId xmlns:p14="http://schemas.microsoft.com/office/powerpoint/2010/main" val="25992963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76</a:t>
            </a:fld>
            <a:endParaRPr lang="en-US" dirty="0"/>
          </a:p>
        </p:txBody>
      </p:sp>
    </p:spTree>
    <p:extLst>
      <p:ext uri="{BB962C8B-B14F-4D97-AF65-F5344CB8AC3E}">
        <p14:creationId xmlns:p14="http://schemas.microsoft.com/office/powerpoint/2010/main" val="8409878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A3F9F-A5D7-4F75-BA59-87346439B3F7}" type="slidenum">
              <a:rPr lang="en-US" smtClean="0"/>
              <a:t>77</a:t>
            </a:fld>
            <a:endParaRPr lang="en-US"/>
          </a:p>
        </p:txBody>
      </p:sp>
    </p:spTree>
    <p:extLst>
      <p:ext uri="{BB962C8B-B14F-4D97-AF65-F5344CB8AC3E}">
        <p14:creationId xmlns:p14="http://schemas.microsoft.com/office/powerpoint/2010/main" val="23074525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78</a:t>
            </a:fld>
            <a:endParaRPr lang="en-US" dirty="0"/>
          </a:p>
        </p:txBody>
      </p:sp>
    </p:spTree>
    <p:extLst>
      <p:ext uri="{BB962C8B-B14F-4D97-AF65-F5344CB8AC3E}">
        <p14:creationId xmlns:p14="http://schemas.microsoft.com/office/powerpoint/2010/main" val="2411264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D3A515-DC7A-4E8A-A39A-33D199D72954}" type="slidenum">
              <a:rPr lang="en-US" smtClean="0"/>
              <a:t>79</a:t>
            </a:fld>
            <a:endParaRPr lang="en-US" dirty="0"/>
          </a:p>
        </p:txBody>
      </p:sp>
    </p:spTree>
    <p:extLst>
      <p:ext uri="{BB962C8B-B14F-4D97-AF65-F5344CB8AC3E}">
        <p14:creationId xmlns:p14="http://schemas.microsoft.com/office/powerpoint/2010/main" val="36925863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80</a:t>
            </a:fld>
            <a:endParaRPr lang="en-US" dirty="0"/>
          </a:p>
        </p:txBody>
      </p:sp>
    </p:spTree>
    <p:extLst>
      <p:ext uri="{BB962C8B-B14F-4D97-AF65-F5344CB8AC3E}">
        <p14:creationId xmlns:p14="http://schemas.microsoft.com/office/powerpoint/2010/main" val="4424026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3A515-DC7A-4E8A-A39A-33D199D72954}" type="slidenum">
              <a:rPr lang="en-US" smtClean="0"/>
              <a:t>81</a:t>
            </a:fld>
            <a:endParaRPr lang="en-US" dirty="0"/>
          </a:p>
        </p:txBody>
      </p:sp>
    </p:spTree>
    <p:extLst>
      <p:ext uri="{BB962C8B-B14F-4D97-AF65-F5344CB8AC3E}">
        <p14:creationId xmlns:p14="http://schemas.microsoft.com/office/powerpoint/2010/main" val="374848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This is *not*</a:t>
            </a:r>
            <a:r>
              <a:rPr lang="en-US" baseline="0" dirty="0" smtClean="0"/>
              <a:t> a marketeering session, but I want to cite a few of my favorite features.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You’re probably aware of these—but give me a couple of minutes…</a:t>
            </a:r>
          </a:p>
          <a:p>
            <a:endParaRPr lang="en-US" baseline="0" dirty="0" smtClean="0"/>
          </a:p>
          <a:p>
            <a:r>
              <a:rPr lang="en-US" baseline="0" dirty="0" smtClean="0"/>
              <a:t>AlwaysOn: The SQL 2012 marquis feature.</a:t>
            </a:r>
          </a:p>
          <a:p>
            <a:endParaRPr lang="en-US" baseline="0" dirty="0" smtClean="0"/>
          </a:p>
          <a:p>
            <a:r>
              <a:rPr lang="en-US" baseline="0" dirty="0" smtClean="0"/>
              <a:t>Indirect Checkpoints: Great demo from Joe Sack </a:t>
            </a:r>
          </a:p>
          <a:p>
            <a:r>
              <a:rPr lang="en-US" baseline="0" dirty="0" smtClean="0"/>
              <a:t>Setting indirect checkpoints by database in SQL Server 2012</a:t>
            </a:r>
          </a:p>
          <a:p>
            <a:r>
              <a:rPr lang="en-US" dirty="0" smtClean="0"/>
              <a:t>http://www.sqlskills.com/blogs/joe/setting-indirect-checkpoints-by-database-in-sql-server-2012/</a:t>
            </a:r>
            <a:endParaRPr lang="en-US" dirty="0"/>
          </a:p>
        </p:txBody>
      </p:sp>
      <p:sp>
        <p:nvSpPr>
          <p:cNvPr id="4" name="Slide Number Placeholder 3"/>
          <p:cNvSpPr>
            <a:spLocks noGrp="1"/>
          </p:cNvSpPr>
          <p:nvPr>
            <p:ph type="sldNum" sz="quarter" idx="10"/>
          </p:nvPr>
        </p:nvSpPr>
        <p:spPr/>
        <p:txBody>
          <a:bodyPr/>
          <a:lstStyle/>
          <a:p>
            <a:fld id="{0ADDF7BE-9BC0-4710-B3CD-11E295480832}" type="slidenum">
              <a:rPr lang="en-US" smtClean="0"/>
              <a:t>11</a:t>
            </a:fld>
            <a:endParaRPr lang="en-US"/>
          </a:p>
        </p:txBody>
      </p:sp>
    </p:spTree>
    <p:extLst>
      <p:ext uri="{BB962C8B-B14F-4D97-AF65-F5344CB8AC3E}">
        <p14:creationId xmlns:p14="http://schemas.microsoft.com/office/powerpoint/2010/main" val="547597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smtClean="0"/>
              <a:t>This is *not*</a:t>
            </a:r>
            <a:r>
              <a:rPr lang="en-US" baseline="0" dirty="0" smtClean="0"/>
              <a:t> a marketeering session, but I want to cite a few of my favorite features.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ADDF7BE-9BC0-4710-B3CD-11E295480832}" type="slidenum">
              <a:rPr lang="en-US" smtClean="0"/>
              <a:t>12</a:t>
            </a:fld>
            <a:endParaRPr lang="en-US"/>
          </a:p>
        </p:txBody>
      </p:sp>
    </p:spTree>
    <p:extLst>
      <p:ext uri="{BB962C8B-B14F-4D97-AF65-F5344CB8AC3E}">
        <p14:creationId xmlns:p14="http://schemas.microsoft.com/office/powerpoint/2010/main" val="2711465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hyperlink" Target="http://www.twitter.com/aspiringgeek" TargetMode="External"/><Relationship Id="rId5" Type="http://schemas.openxmlformats.org/officeDocument/2006/relationships/hyperlink" Target="http://blogs.msdn.com/jimmymay" TargetMode="External"/><Relationship Id="rId4" Type="http://schemas.openxmlformats.org/officeDocument/2006/relationships/hyperlink" Target="mailto:jimmymay@microsoft.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D:\MyPics\@@Fit\Fit Beachbody\Skiing Brighton Snake Creek Runs 2012-01-25 #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533401"/>
            <a:ext cx="5029198" cy="5029199"/>
          </a:xfrm>
          <a:prstGeom prst="rect">
            <a:avLst/>
          </a:prstGeom>
          <a:noFill/>
          <a:extLst>
            <a:ext uri="{909E8E84-426E-40DD-AFC4-6F175D3DCCD1}">
              <a14:hiddenFill xmlns:a14="http://schemas.microsoft.com/office/drawing/2010/main">
                <a:solidFill>
                  <a:srgbClr val="FFFFFF"/>
                </a:solidFill>
              </a14:hiddenFill>
            </a:ext>
          </a:extLst>
        </p:spPr>
      </p:pic>
      <p:sp>
        <p:nvSpPr>
          <p:cNvPr id="37892" name="Rectangle 4"/>
          <p:cNvSpPr>
            <a:spLocks noGrp="1" noChangeArrowheads="1"/>
          </p:cNvSpPr>
          <p:nvPr>
            <p:ph type="subTitle" idx="1"/>
          </p:nvPr>
        </p:nvSpPr>
        <p:spPr>
          <a:xfrm>
            <a:off x="5486400" y="3327282"/>
            <a:ext cx="6705600" cy="584529"/>
          </a:xfrm>
        </p:spPr>
        <p:txBody>
          <a:bodyPr anchor="ctr">
            <a:spAutoFit/>
          </a:bodyPr>
          <a:lstStyle>
            <a:lvl1pPr marL="0" indent="0" algn="r">
              <a:buFontTx/>
              <a:buNone/>
              <a:defRPr/>
            </a:lvl1pPr>
          </a:lstStyle>
          <a:p>
            <a:r>
              <a:rPr lang="en-US" dirty="0"/>
              <a:t>Click to edit Master subtitle style</a:t>
            </a:r>
          </a:p>
        </p:txBody>
      </p:sp>
      <p:sp>
        <p:nvSpPr>
          <p:cNvPr id="37897" name="Rectangle 9"/>
          <p:cNvSpPr>
            <a:spLocks noGrp="1" noChangeArrowheads="1"/>
          </p:cNvSpPr>
          <p:nvPr>
            <p:ph type="ctrTitle"/>
          </p:nvPr>
        </p:nvSpPr>
        <p:spPr>
          <a:xfrm>
            <a:off x="4470400" y="1943434"/>
            <a:ext cx="7721600" cy="769195"/>
          </a:xfrm>
        </p:spPr>
        <p:txBody>
          <a:bodyPr anchor="ctr">
            <a:spAutoFit/>
          </a:bodyPr>
          <a:lstStyle>
            <a:lvl1pPr algn="r">
              <a:defRPr/>
            </a:lvl1pPr>
          </a:lstStyle>
          <a:p>
            <a:r>
              <a:rPr lang="en-US" dirty="0"/>
              <a:t>Click to edit Master title style</a:t>
            </a:r>
          </a:p>
        </p:txBody>
      </p:sp>
      <p:sp>
        <p:nvSpPr>
          <p:cNvPr id="9" name="Rectangle 11"/>
          <p:cNvSpPr>
            <a:spLocks noGrp="1" noChangeArrowheads="1"/>
          </p:cNvSpPr>
          <p:nvPr>
            <p:ph type="sldNum" sz="quarter" idx="10"/>
          </p:nvPr>
        </p:nvSpPr>
        <p:spPr>
          <a:xfrm>
            <a:off x="11133669" y="6477000"/>
            <a:ext cx="1016000" cy="304800"/>
          </a:xfrm>
          <a:prstGeom prst="rect">
            <a:avLst/>
          </a:prstGeom>
        </p:spPr>
        <p:txBody>
          <a:bodyPr/>
          <a:lstStyle>
            <a:lvl1pPr algn="r">
              <a:defRPr sz="1600"/>
            </a:lvl1pPr>
          </a:lstStyle>
          <a:p>
            <a:pPr fontAlgn="base">
              <a:spcBef>
                <a:spcPct val="0"/>
              </a:spcBef>
              <a:spcAft>
                <a:spcPct val="0"/>
              </a:spcAft>
              <a:defRPr/>
            </a:pPr>
            <a:fld id="{78DFCA4F-0BDD-4B18-BB56-6775A52934B4}" type="slidenum">
              <a:rPr lang="en-US" smtClean="0">
                <a:solidFill>
                  <a:srgbClr val="006600"/>
                </a:solidFill>
                <a:latin typeface="Arial" charset="0"/>
                <a:cs typeface="Arial" charset="0"/>
              </a:rPr>
              <a:pPr fontAlgn="base">
                <a:spcBef>
                  <a:spcPct val="0"/>
                </a:spcBef>
                <a:spcAft>
                  <a:spcPct val="0"/>
                </a:spcAft>
                <a:defRPr/>
              </a:pPr>
              <a:t>‹#›</a:t>
            </a:fld>
            <a:endParaRPr lang="en-US" dirty="0">
              <a:solidFill>
                <a:srgbClr val="006600"/>
              </a:solidFill>
              <a:latin typeface="Arial" charset="0"/>
              <a:cs typeface="Arial" charset="0"/>
            </a:endParaRPr>
          </a:p>
        </p:txBody>
      </p:sp>
      <p:sp>
        <p:nvSpPr>
          <p:cNvPr id="11" name="Rectangle 4"/>
          <p:cNvSpPr txBox="1">
            <a:spLocks noChangeArrowheads="1"/>
          </p:cNvSpPr>
          <p:nvPr userDrawn="1"/>
        </p:nvSpPr>
        <p:spPr bwMode="auto">
          <a:xfrm>
            <a:off x="5486400" y="4144106"/>
            <a:ext cx="6705600" cy="1951057"/>
          </a:xfrm>
          <a:prstGeom prst="rect">
            <a:avLst/>
          </a:prstGeom>
          <a:noFill/>
          <a:ln w="9525">
            <a:noFill/>
            <a:miter lim="800000"/>
            <a:headEnd/>
            <a:tailEnd/>
          </a:ln>
        </p:spPr>
        <p:txBody>
          <a:bodyPr vert="horz" wrap="square" lIns="91180" tIns="45598" rIns="91180" bIns="45598" numCol="1" anchor="ctr" anchorCtr="0" compatLnSpc="1">
            <a:prstTxWarp prst="textNoShape">
              <a:avLst/>
            </a:prstTxWarp>
            <a:spAutoFit/>
          </a:bodyPr>
          <a:lstStyle>
            <a:lvl1pPr marL="0" indent="0" algn="l" rtl="0" eaLnBrk="0" fontAlgn="base" hangingPunct="0">
              <a:spcBef>
                <a:spcPct val="20000"/>
              </a:spcBef>
              <a:spcAft>
                <a:spcPct val="0"/>
              </a:spcAft>
              <a:buClr>
                <a:schemeClr val="bg2"/>
              </a:buClr>
              <a:buSzPct val="85000"/>
              <a:buFontTx/>
              <a:buNone/>
              <a:defRPr sz="3200">
                <a:solidFill>
                  <a:schemeClr val="tx1"/>
                </a:solidFill>
                <a:latin typeface="+mn-lt"/>
                <a:ea typeface="+mn-ea"/>
                <a:cs typeface="+mn-cs"/>
              </a:defRPr>
            </a:lvl1pPr>
            <a:lvl2pPr marL="839548" indent="-382479" algn="l" rtl="0" eaLnBrk="0" fontAlgn="base" hangingPunct="0">
              <a:spcBef>
                <a:spcPct val="20000"/>
              </a:spcBef>
              <a:spcAft>
                <a:spcPct val="0"/>
              </a:spcAft>
              <a:buClr>
                <a:schemeClr val="bg2"/>
              </a:buClr>
              <a:buSzPct val="85000"/>
              <a:buBlip>
                <a:blip r:embed="rId3"/>
              </a:buBlip>
              <a:defRPr sz="2800">
                <a:solidFill>
                  <a:schemeClr val="tx1"/>
                </a:solidFill>
                <a:latin typeface="+mn-lt"/>
              </a:defRPr>
            </a:lvl2pPr>
            <a:lvl3pPr marL="1198221" indent="-355499" algn="l" rtl="0" eaLnBrk="0" fontAlgn="base" hangingPunct="0">
              <a:spcBef>
                <a:spcPct val="20000"/>
              </a:spcBef>
              <a:spcAft>
                <a:spcPct val="0"/>
              </a:spcAft>
              <a:buClr>
                <a:schemeClr val="bg2"/>
              </a:buClr>
              <a:buSzPct val="85000"/>
              <a:buBlip>
                <a:blip r:embed="rId3"/>
              </a:buBlip>
              <a:defRPr sz="2400">
                <a:solidFill>
                  <a:schemeClr val="tx1"/>
                </a:solidFill>
                <a:latin typeface="+mn-lt"/>
              </a:defRPr>
            </a:lvl3pPr>
            <a:lvl4pPr marL="1485476" indent="-285668" algn="l" rtl="0" eaLnBrk="0" fontAlgn="base" hangingPunct="0">
              <a:spcBef>
                <a:spcPct val="20000"/>
              </a:spcBef>
              <a:spcAft>
                <a:spcPct val="0"/>
              </a:spcAft>
              <a:buClr>
                <a:schemeClr val="bg2"/>
              </a:buClr>
              <a:buSzPct val="85000"/>
              <a:buBlip>
                <a:blip r:embed="rId3"/>
              </a:buBlip>
              <a:defRPr sz="2000">
                <a:solidFill>
                  <a:schemeClr val="tx1"/>
                </a:solidFill>
                <a:latin typeface="+mn-lt"/>
              </a:defRPr>
            </a:lvl4pPr>
            <a:lvl5pPr marL="1752100" indent="-261863" algn="l" rtl="0" eaLnBrk="0" fontAlgn="base" hangingPunct="0">
              <a:spcBef>
                <a:spcPct val="20000"/>
              </a:spcBef>
              <a:spcAft>
                <a:spcPct val="0"/>
              </a:spcAft>
              <a:buClr>
                <a:schemeClr val="bg2"/>
              </a:buClr>
              <a:buSzPct val="85000"/>
              <a:buBlip>
                <a:blip r:embed="rId3"/>
              </a:buBlip>
              <a:defRPr sz="2000">
                <a:solidFill>
                  <a:schemeClr val="tx1"/>
                </a:solidFill>
                <a:latin typeface="+mn-lt"/>
              </a:defRPr>
            </a:lvl5pPr>
            <a:lvl6pPr marL="2208251" indent="-262776" algn="l" rtl="0" fontAlgn="base">
              <a:spcBef>
                <a:spcPct val="20000"/>
              </a:spcBef>
              <a:spcAft>
                <a:spcPct val="0"/>
              </a:spcAft>
              <a:buClr>
                <a:schemeClr val="bg2"/>
              </a:buClr>
              <a:buSzPct val="85000"/>
              <a:buBlip>
                <a:blip r:embed="rId3"/>
              </a:buBlip>
              <a:defRPr sz="2000">
                <a:solidFill>
                  <a:schemeClr val="tx1"/>
                </a:solidFill>
                <a:latin typeface="+mn-lt"/>
              </a:defRPr>
            </a:lvl6pPr>
            <a:lvl7pPr marL="2664150" indent="-262776" algn="l" rtl="0" fontAlgn="base">
              <a:spcBef>
                <a:spcPct val="20000"/>
              </a:spcBef>
              <a:spcAft>
                <a:spcPct val="0"/>
              </a:spcAft>
              <a:buClr>
                <a:schemeClr val="bg2"/>
              </a:buClr>
              <a:buSzPct val="85000"/>
              <a:buBlip>
                <a:blip r:embed="rId3"/>
              </a:buBlip>
              <a:defRPr sz="2000">
                <a:solidFill>
                  <a:schemeClr val="tx1"/>
                </a:solidFill>
                <a:latin typeface="+mn-lt"/>
              </a:defRPr>
            </a:lvl7pPr>
            <a:lvl8pPr marL="3120047" indent="-262776" algn="l" rtl="0" fontAlgn="base">
              <a:spcBef>
                <a:spcPct val="20000"/>
              </a:spcBef>
              <a:spcAft>
                <a:spcPct val="0"/>
              </a:spcAft>
              <a:buClr>
                <a:schemeClr val="bg2"/>
              </a:buClr>
              <a:buSzPct val="85000"/>
              <a:buBlip>
                <a:blip r:embed="rId3"/>
              </a:buBlip>
              <a:defRPr sz="2000">
                <a:solidFill>
                  <a:schemeClr val="tx1"/>
                </a:solidFill>
                <a:latin typeface="+mn-lt"/>
              </a:defRPr>
            </a:lvl8pPr>
            <a:lvl9pPr marL="3575943" indent="-262776" algn="l" rtl="0" fontAlgn="base">
              <a:spcBef>
                <a:spcPct val="20000"/>
              </a:spcBef>
              <a:spcAft>
                <a:spcPct val="0"/>
              </a:spcAft>
              <a:buClr>
                <a:schemeClr val="bg2"/>
              </a:buClr>
              <a:buSzPct val="85000"/>
              <a:buBlip>
                <a:blip r:embed="rId3"/>
              </a:buBlip>
              <a:defRPr sz="2000">
                <a:solidFill>
                  <a:schemeClr val="tx1"/>
                </a:solidFill>
                <a:latin typeface="+mn-lt"/>
              </a:defRPr>
            </a:lvl9pPr>
          </a:lstStyle>
          <a:p>
            <a:pPr algn="r"/>
            <a:r>
              <a:rPr lang="en-US" sz="3200" baseline="0" dirty="0" smtClean="0">
                <a:solidFill>
                  <a:schemeClr val="bg2"/>
                </a:solidFill>
              </a:rPr>
              <a:t>Jimmy May</a:t>
            </a:r>
            <a:r>
              <a:rPr lang="en-US" sz="2000" baseline="0" dirty="0" smtClean="0">
                <a:solidFill>
                  <a:schemeClr val="bg2"/>
                </a:solidFill>
              </a:rPr>
              <a:t>, MCM</a:t>
            </a:r>
          </a:p>
          <a:p>
            <a:pPr algn="r"/>
            <a:r>
              <a:rPr lang="en-US" sz="2000" baseline="0" dirty="0" smtClean="0">
                <a:solidFill>
                  <a:schemeClr val="bg2"/>
                </a:solidFill>
              </a:rPr>
              <a:t>MSIT Principal Architect: Database</a:t>
            </a:r>
          </a:p>
          <a:p>
            <a:pPr algn="r"/>
            <a:r>
              <a:rPr lang="en-US" sz="1800" baseline="0" dirty="0" smtClean="0">
                <a:hlinkClick r:id="rId4"/>
              </a:rPr>
              <a:t>jimmymay@microsoft.com</a:t>
            </a:r>
            <a:endParaRPr lang="en-US" sz="1800" baseline="0" dirty="0" smtClean="0"/>
          </a:p>
          <a:p>
            <a:pPr algn="r"/>
            <a:r>
              <a:rPr lang="en-US" sz="1800" baseline="0" dirty="0" smtClean="0">
                <a:hlinkClick r:id="rId5"/>
              </a:rPr>
              <a:t>http://blogs.msdn.com/jimmymay</a:t>
            </a:r>
            <a:endParaRPr lang="en-US" sz="1800" baseline="0" dirty="0" smtClean="0"/>
          </a:p>
          <a:p>
            <a:pPr marL="0" marR="0" indent="0" algn="r" defTabSz="914400" rtl="0" eaLnBrk="0" fontAlgn="base" latinLnBrk="0" hangingPunct="0">
              <a:lnSpc>
                <a:spcPct val="100000"/>
              </a:lnSpc>
              <a:spcBef>
                <a:spcPct val="20000"/>
              </a:spcBef>
              <a:spcAft>
                <a:spcPct val="0"/>
              </a:spcAft>
              <a:buClr>
                <a:schemeClr val="bg2"/>
              </a:buClr>
              <a:buSzPct val="85000"/>
              <a:buFontTx/>
              <a:buNone/>
              <a:tabLst/>
              <a:defRPr/>
            </a:pPr>
            <a:r>
              <a:rPr lang="en-US" sz="1800" baseline="0" dirty="0" smtClean="0">
                <a:hlinkClick r:id="rId6"/>
              </a:rPr>
              <a:t>@aspiringgeek</a:t>
            </a:r>
            <a:endParaRPr lang="en-US" sz="1800" baseline="0" dirty="0" smtClean="0"/>
          </a:p>
        </p:txBody>
      </p:sp>
      <p:pic>
        <p:nvPicPr>
          <p:cNvPr id="13" name="Picture 1" descr="Description: MCM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972291" y="5715000"/>
            <a:ext cx="2297430" cy="58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962033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2699697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25476"/>
            <a:ext cx="27432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609600" y="625476"/>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7464270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2"/>
          </p:nvPr>
        </p:nvSpPr>
        <p:spPr>
          <a:xfrm>
            <a:off x="9347200" y="6381750"/>
            <a:ext cx="2844800" cy="476250"/>
          </a:xfrm>
          <a:prstGeom prst="rect">
            <a:avLst/>
          </a:prstGeom>
        </p:spPr>
        <p:txBody>
          <a:bodyPr/>
          <a:lstStyle>
            <a:lvl1pPr>
              <a:defRPr/>
            </a:lvl1pPr>
          </a:lstStyle>
          <a:p>
            <a:pPr fontAlgn="base">
              <a:spcBef>
                <a:spcPct val="0"/>
              </a:spcBef>
              <a:spcAft>
                <a:spcPct val="0"/>
              </a:spcAft>
              <a:defRPr/>
            </a:pPr>
            <a:fld id="{350CF8AF-CF0E-4747-9974-E3700413EE52}" type="slidenum">
              <a:rPr lang="en-US">
                <a:solidFill>
                  <a:srgbClr val="006600"/>
                </a:solidFill>
                <a:latin typeface="Arial" charset="0"/>
                <a:cs typeface="Arial" charset="0"/>
              </a:rPr>
              <a:pPr fontAlgn="base">
                <a:spcBef>
                  <a:spcPct val="0"/>
                </a:spcBef>
                <a:spcAft>
                  <a:spcPct val="0"/>
                </a:spcAft>
                <a:defRPr/>
              </a:pPr>
              <a:t>‹#›</a:t>
            </a:fld>
            <a:endParaRPr lang="en-US" dirty="0">
              <a:solidFill>
                <a:srgbClr val="006600"/>
              </a:solidFill>
              <a:latin typeface="Arial" charset="0"/>
              <a:cs typeface="Arial" charset="0"/>
            </a:endParaRPr>
          </a:p>
        </p:txBody>
      </p:sp>
    </p:spTree>
    <p:extLst>
      <p:ext uri="{BB962C8B-B14F-4D97-AF65-F5344CB8AC3E}">
        <p14:creationId xmlns:p14="http://schemas.microsoft.com/office/powerpoint/2010/main" val="1186520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
        <p:nvSpPr>
          <p:cNvPr id="15" name="Rectangle 14"/>
          <p:cNvSpPr/>
          <p:nvPr/>
        </p:nvSpPr>
        <p:spPr>
          <a:xfrm>
            <a:off x="9814560" y="6537960"/>
            <a:ext cx="164592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00534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Segoe"/>
                <a:cs typeface="Segoe"/>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0" i="0">
                <a:latin typeface="Segoe"/>
                <a:cs typeface="Segoe"/>
              </a:defRPr>
            </a:lvl1pPr>
            <a:lvl2pPr>
              <a:defRPr b="0" i="0">
                <a:latin typeface="Segoe"/>
                <a:cs typeface="Segoe"/>
              </a:defRPr>
            </a:lvl2pPr>
            <a:lvl3pPr>
              <a:defRPr b="0" i="0">
                <a:latin typeface="Segoe"/>
                <a:cs typeface="Segoe"/>
              </a:defRPr>
            </a:lvl3pPr>
            <a:lvl4pPr>
              <a:defRPr b="0" i="0">
                <a:latin typeface="Segoe"/>
                <a:cs typeface="Segoe"/>
              </a:defRPr>
            </a:lvl4pPr>
            <a:lvl5pPr>
              <a:defRPr b="0" i="0">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5812403" y="6544869"/>
            <a:ext cx="567199" cy="313131"/>
          </a:xfrm>
          <a:prstGeom prst="rect">
            <a:avLst/>
          </a:prstGeom>
        </p:spPr>
        <p:txBody>
          <a:bodyPr vert="horz" lIns="91440" tIns="45720" rIns="91440" bIns="45720" rtlCol="0" anchor="ctr"/>
          <a:lstStyle>
            <a:lvl1pPr algn="ctr">
              <a:defRPr sz="933" baseline="0">
                <a:solidFill>
                  <a:srgbClr val="800000"/>
                </a:solidFill>
                <a:latin typeface="Arial"/>
                <a:cs typeface="Arial"/>
              </a:defRPr>
            </a:lvl1pPr>
          </a:lstStyle>
          <a:p>
            <a:fld id="{86F5D366-AEC8-9C45-B089-F2C444C1AAA9}" type="slidenum">
              <a:rPr lang="en-US" smtClean="0"/>
              <a:pPr/>
              <a:t>‹#›</a:t>
            </a:fld>
            <a:endParaRPr lang="en-US" dirty="0"/>
          </a:p>
        </p:txBody>
      </p:sp>
    </p:spTree>
    <p:extLst>
      <p:ext uri="{BB962C8B-B14F-4D97-AF65-F5344CB8AC3E}">
        <p14:creationId xmlns:p14="http://schemas.microsoft.com/office/powerpoint/2010/main" val="1527648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Segoe"/>
                <a:cs typeface="Segoe"/>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609602" y="1662114"/>
            <a:ext cx="5382684" cy="427615"/>
          </a:xfrm>
          <a:solidFill>
            <a:schemeClr val="bg1">
              <a:lumMod val="95000"/>
            </a:schemeClr>
          </a:solidFill>
        </p:spPr>
        <p:txBody>
          <a:bodyPr>
            <a:noAutofit/>
          </a:bodyPr>
          <a:lstStyle>
            <a:lvl1pPr>
              <a:defRPr sz="2667" b="0" i="0">
                <a:latin typeface="Segoe"/>
                <a:cs typeface="Segoe"/>
              </a:defRPr>
            </a:lvl1pPr>
            <a:lvl2pPr marL="0" indent="-487668">
              <a:spcBef>
                <a:spcPts val="1280"/>
              </a:spcBef>
              <a:defRPr sz="2000"/>
            </a:lvl2pPr>
            <a:lvl3pPr marL="0" indent="-487668">
              <a:defRPr sz="2000"/>
            </a:lvl3pPr>
            <a:lvl4pPr marL="0" indent="-487668">
              <a:defRPr sz="2000"/>
            </a:lvl4pPr>
            <a:lvl5pPr marL="0" indent="-487668">
              <a:defRPr sz="2000"/>
            </a:lvl5pPr>
          </a:lstStyle>
          <a:p>
            <a:pPr lvl="0"/>
            <a:r>
              <a:rPr lang="en-US" smtClean="0"/>
              <a:t>Click to edit Master text styles</a:t>
            </a:r>
          </a:p>
        </p:txBody>
      </p:sp>
      <p:sp>
        <p:nvSpPr>
          <p:cNvPr id="8" name="Text Placeholder 3"/>
          <p:cNvSpPr>
            <a:spLocks noGrp="1"/>
          </p:cNvSpPr>
          <p:nvPr>
            <p:ph type="body" sz="quarter" idx="11"/>
          </p:nvPr>
        </p:nvSpPr>
        <p:spPr>
          <a:xfrm>
            <a:off x="6195486" y="1662114"/>
            <a:ext cx="5382684" cy="427615"/>
          </a:xfrm>
          <a:solidFill>
            <a:schemeClr val="bg1">
              <a:lumMod val="95000"/>
            </a:schemeClr>
          </a:solidFill>
        </p:spPr>
        <p:txBody>
          <a:bodyPr>
            <a:noAutofit/>
          </a:bodyPr>
          <a:lstStyle>
            <a:lvl1pPr>
              <a:defRPr sz="2667" b="0" i="0">
                <a:latin typeface="Segoe"/>
                <a:cs typeface="Segoe"/>
              </a:defRPr>
            </a:lvl1pPr>
            <a:lvl2pPr marL="0" indent="-487668">
              <a:spcBef>
                <a:spcPts val="1280"/>
              </a:spcBef>
              <a:defRPr sz="2000"/>
            </a:lvl2pPr>
            <a:lvl3pPr marL="0" indent="-487668">
              <a:defRPr sz="2000"/>
            </a:lvl3pPr>
            <a:lvl4pPr marL="0" indent="-487668">
              <a:defRPr sz="2000"/>
            </a:lvl4pPr>
            <a:lvl5pPr marL="0" indent="-487668">
              <a:defRPr sz="2000"/>
            </a:lvl5pPr>
          </a:lstStyle>
          <a:p>
            <a:pPr lvl="0"/>
            <a:r>
              <a:rPr lang="en-US" smtClean="0"/>
              <a:t>Click to edit Master text styles</a:t>
            </a:r>
          </a:p>
        </p:txBody>
      </p:sp>
      <p:sp>
        <p:nvSpPr>
          <p:cNvPr id="13" name="Content Placeholder 12"/>
          <p:cNvSpPr>
            <a:spLocks noGrp="1"/>
          </p:cNvSpPr>
          <p:nvPr>
            <p:ph sz="quarter" idx="14"/>
          </p:nvPr>
        </p:nvSpPr>
        <p:spPr>
          <a:xfrm>
            <a:off x="609600" y="2216729"/>
            <a:ext cx="5382807" cy="3394075"/>
          </a:xfrm>
        </p:spPr>
        <p:txBody>
          <a:bodyPr>
            <a:noAutofit/>
          </a:bodyPr>
          <a:lstStyle>
            <a:lvl1pPr marL="380990" indent="-380990">
              <a:buClr>
                <a:schemeClr val="accent1"/>
              </a:buClr>
              <a:buFont typeface="Wingdings" charset="2"/>
              <a:buChar char="§"/>
              <a:defRPr sz="2000" b="0" i="0">
                <a:solidFill>
                  <a:srgbClr val="595959"/>
                </a:solidFill>
                <a:latin typeface="Segoe"/>
                <a:cs typeface="Segoe"/>
              </a:defRPr>
            </a:lvl1pPr>
          </a:lstStyle>
          <a:p>
            <a:pPr lvl="0"/>
            <a:r>
              <a:rPr lang="en-US" smtClean="0"/>
              <a:t>Click to edit Master text styles</a:t>
            </a:r>
          </a:p>
        </p:txBody>
      </p:sp>
      <p:sp>
        <p:nvSpPr>
          <p:cNvPr id="14" name="Content Placeholder 12"/>
          <p:cNvSpPr>
            <a:spLocks noGrp="1"/>
          </p:cNvSpPr>
          <p:nvPr>
            <p:ph sz="quarter" idx="15"/>
          </p:nvPr>
        </p:nvSpPr>
        <p:spPr>
          <a:xfrm>
            <a:off x="6199595" y="2216729"/>
            <a:ext cx="5382807" cy="3394075"/>
          </a:xfrm>
        </p:spPr>
        <p:txBody>
          <a:bodyPr>
            <a:noAutofit/>
          </a:bodyPr>
          <a:lstStyle>
            <a:lvl1pPr marL="380990" indent="-380990">
              <a:buClr>
                <a:schemeClr val="accent1"/>
              </a:buClr>
              <a:buFont typeface="Wingdings" charset="2"/>
              <a:buChar char="§"/>
              <a:defRPr sz="2000" b="0" i="0">
                <a:solidFill>
                  <a:srgbClr val="595959"/>
                </a:solidFill>
                <a:latin typeface="Segoe"/>
                <a:cs typeface="Segoe"/>
              </a:defRPr>
            </a:lvl1pPr>
          </a:lstStyle>
          <a:p>
            <a:pPr lvl="0"/>
            <a:r>
              <a:rPr lang="en-US" smtClean="0"/>
              <a:t>Click to edit Master text styles</a:t>
            </a:r>
          </a:p>
        </p:txBody>
      </p:sp>
      <p:sp>
        <p:nvSpPr>
          <p:cNvPr id="9" name="Slide Number Placeholder 5"/>
          <p:cNvSpPr>
            <a:spLocks noGrp="1"/>
          </p:cNvSpPr>
          <p:nvPr>
            <p:ph type="sldNum" sz="quarter" idx="4"/>
          </p:nvPr>
        </p:nvSpPr>
        <p:spPr>
          <a:xfrm>
            <a:off x="5812403" y="6544869"/>
            <a:ext cx="567199" cy="313131"/>
          </a:xfrm>
          <a:prstGeom prst="rect">
            <a:avLst/>
          </a:prstGeom>
        </p:spPr>
        <p:txBody>
          <a:bodyPr vert="horz" lIns="91440" tIns="45720" rIns="91440" bIns="45720" rtlCol="0" anchor="ctr"/>
          <a:lstStyle>
            <a:lvl1pPr algn="ctr">
              <a:defRPr sz="933" baseline="0">
                <a:solidFill>
                  <a:srgbClr val="800000"/>
                </a:solidFill>
                <a:latin typeface="Arial"/>
                <a:cs typeface="Arial"/>
              </a:defRPr>
            </a:lvl1pPr>
          </a:lstStyle>
          <a:p>
            <a:fld id="{86F5D366-AEC8-9C45-B089-F2C444C1AAA9}" type="slidenum">
              <a:rPr lang="en-US" smtClean="0"/>
              <a:pPr/>
              <a:t>‹#›</a:t>
            </a:fld>
            <a:endParaRPr lang="en-US" dirty="0"/>
          </a:p>
        </p:txBody>
      </p:sp>
    </p:spTree>
    <p:extLst>
      <p:ext uri="{BB962C8B-B14F-4D97-AF65-F5344CB8AC3E}">
        <p14:creationId xmlns:p14="http://schemas.microsoft.com/office/powerpoint/2010/main" val="44076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20148" b="4852"/>
          <a:stretch/>
        </p:blipFill>
        <p:spPr>
          <a:xfrm>
            <a:off x="0" y="0"/>
            <a:ext cx="12192000" cy="6858000"/>
          </a:xfrm>
          <a:prstGeom prst="rect">
            <a:avLst/>
          </a:prstGeom>
        </p:spPr>
      </p:pic>
      <p:sp>
        <p:nvSpPr>
          <p:cNvPr id="13" name="Rectangle 12"/>
          <p:cNvSpPr/>
          <p:nvPr/>
        </p:nvSpPr>
        <p:spPr>
          <a:xfrm>
            <a:off x="422393" y="-11120"/>
            <a:ext cx="8917679" cy="5553099"/>
          </a:xfrm>
          <a:prstGeom prst="rect">
            <a:avLst/>
          </a:prstGeom>
          <a:gradFill>
            <a:gsLst>
              <a:gs pos="0">
                <a:schemeClr val="bg1">
                  <a:alpha val="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latin typeface="Calibri"/>
            </a:endParaRPr>
          </a:p>
        </p:txBody>
      </p:sp>
      <p:sp>
        <p:nvSpPr>
          <p:cNvPr id="2" name="Title 1"/>
          <p:cNvSpPr>
            <a:spLocks noGrp="1"/>
          </p:cNvSpPr>
          <p:nvPr>
            <p:ph type="ctrTitle"/>
          </p:nvPr>
        </p:nvSpPr>
        <p:spPr>
          <a:xfrm>
            <a:off x="946123" y="2729711"/>
            <a:ext cx="8217468" cy="1072368"/>
          </a:xfrm>
        </p:spPr>
        <p:txBody>
          <a:bodyPr anchor="ctr" anchorCtr="0">
            <a:noAutofit/>
          </a:bodyPr>
          <a:lstStyle>
            <a:lvl1pPr algn="l">
              <a:lnSpc>
                <a:spcPct val="90000"/>
              </a:lnSpc>
              <a:defRPr sz="4800" b="0" i="0">
                <a:solidFill>
                  <a:srgbClr val="800000"/>
                </a:solidFill>
                <a:latin typeface="Segoe"/>
                <a:cs typeface="Sego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46123" y="3899384"/>
            <a:ext cx="8217468" cy="445323"/>
          </a:xfrm>
        </p:spPr>
        <p:txBody>
          <a:bodyPr anchor="t">
            <a:noAutofit/>
          </a:bodyPr>
          <a:lstStyle>
            <a:lvl1pPr marL="0" indent="0" algn="l">
              <a:buNone/>
              <a:defRPr sz="2933" b="0" i="0">
                <a:solidFill>
                  <a:schemeClr val="tx1"/>
                </a:solidFill>
                <a:latin typeface="Segoe"/>
                <a:cs typeface="Segoe"/>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8" name="Text Placeholder 7"/>
          <p:cNvSpPr>
            <a:spLocks noGrp="1"/>
          </p:cNvSpPr>
          <p:nvPr>
            <p:ph type="body" sz="quarter" idx="10" hasCustomPrompt="1"/>
          </p:nvPr>
        </p:nvSpPr>
        <p:spPr>
          <a:xfrm>
            <a:off x="945929" y="4627372"/>
            <a:ext cx="8217713" cy="479369"/>
          </a:xfrm>
        </p:spPr>
        <p:txBody>
          <a:bodyPr vert="horz" lIns="91440" tIns="45720" rIns="91440" bIns="45720" rtlCol="0" anchor="t">
            <a:noAutofit/>
          </a:bodyPr>
          <a:lstStyle>
            <a:lvl1pPr>
              <a:defRPr lang="en-US" sz="1867" b="0" baseline="0" smtClean="0">
                <a:solidFill>
                  <a:schemeClr val="accent1"/>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lvl="0"/>
            <a:r>
              <a:rPr lang="en-US" dirty="0" smtClean="0"/>
              <a:t>Presenter Name, Title</a:t>
            </a:r>
            <a:endParaRPr lang="en-US" dirty="0"/>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6123" y="6106754"/>
            <a:ext cx="2012705" cy="464745"/>
          </a:xfrm>
          <a:prstGeom prst="rect">
            <a:avLst/>
          </a:prstGeom>
        </p:spPr>
      </p:pic>
      <p:pic>
        <p:nvPicPr>
          <p:cNvPr id="4" name="Picture 3"/>
          <p:cNvPicPr>
            <a:picLocks noChangeAspect="1"/>
          </p:cNvPicPr>
          <p:nvPr userDrawn="1"/>
        </p:nvPicPr>
        <p:blipFill>
          <a:blip r:embed="rId4"/>
          <a:stretch>
            <a:fillRect/>
          </a:stretch>
        </p:blipFill>
        <p:spPr>
          <a:xfrm>
            <a:off x="945929" y="533156"/>
            <a:ext cx="2876550" cy="1476375"/>
          </a:xfrm>
          <a:prstGeom prst="rect">
            <a:avLst/>
          </a:prstGeom>
        </p:spPr>
      </p:pic>
    </p:spTree>
    <p:extLst>
      <p:ext uri="{BB962C8B-B14F-4D97-AF65-F5344CB8AC3E}">
        <p14:creationId xmlns:p14="http://schemas.microsoft.com/office/powerpoint/2010/main" val="2027529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t="20148" b="4852"/>
          <a:stretch/>
        </p:blipFill>
        <p:spPr>
          <a:xfrm>
            <a:off x="0" y="0"/>
            <a:ext cx="12192000" cy="6858000"/>
          </a:xfrm>
          <a:prstGeom prst="rect">
            <a:avLst/>
          </a:prstGeom>
        </p:spPr>
      </p:pic>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6123" y="6106754"/>
            <a:ext cx="2012705" cy="464745"/>
          </a:xfrm>
          <a:prstGeom prst="rect">
            <a:avLst/>
          </a:prstGeom>
        </p:spPr>
      </p:pic>
      <p:sp>
        <p:nvSpPr>
          <p:cNvPr id="19" name="Rectangle 18"/>
          <p:cNvSpPr/>
          <p:nvPr userDrawn="1"/>
        </p:nvSpPr>
        <p:spPr>
          <a:xfrm>
            <a:off x="422393" y="-11120"/>
            <a:ext cx="8917679" cy="5553099"/>
          </a:xfrm>
          <a:prstGeom prst="rect">
            <a:avLst/>
          </a:prstGeom>
          <a:gradFill>
            <a:gsLst>
              <a:gs pos="0">
                <a:schemeClr val="bg1">
                  <a:alpha val="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latin typeface="Calibri"/>
            </a:endParaRPr>
          </a:p>
        </p:txBody>
      </p:sp>
      <p:sp>
        <p:nvSpPr>
          <p:cNvPr id="20" name="Title 1"/>
          <p:cNvSpPr>
            <a:spLocks noGrp="1"/>
          </p:cNvSpPr>
          <p:nvPr>
            <p:ph type="ctrTitle"/>
          </p:nvPr>
        </p:nvSpPr>
        <p:spPr>
          <a:xfrm>
            <a:off x="946123" y="2729711"/>
            <a:ext cx="8217468" cy="1072368"/>
          </a:xfrm>
        </p:spPr>
        <p:txBody>
          <a:bodyPr anchor="ctr" anchorCtr="0">
            <a:noAutofit/>
          </a:bodyPr>
          <a:lstStyle>
            <a:lvl1pPr algn="l">
              <a:defRPr sz="4800" b="0" i="0">
                <a:solidFill>
                  <a:srgbClr val="800000"/>
                </a:solidFill>
                <a:latin typeface="Segoe"/>
                <a:cs typeface="Segoe"/>
              </a:defRPr>
            </a:lvl1pPr>
          </a:lstStyle>
          <a:p>
            <a:r>
              <a:rPr lang="en-US" dirty="0" smtClean="0"/>
              <a:t>Click to edit Master title style</a:t>
            </a:r>
            <a:endParaRPr lang="en-US" dirty="0"/>
          </a:p>
        </p:txBody>
      </p:sp>
      <p:sp>
        <p:nvSpPr>
          <p:cNvPr id="21" name="Subtitle 2"/>
          <p:cNvSpPr>
            <a:spLocks noGrp="1"/>
          </p:cNvSpPr>
          <p:nvPr>
            <p:ph type="subTitle" idx="1"/>
          </p:nvPr>
        </p:nvSpPr>
        <p:spPr>
          <a:xfrm>
            <a:off x="946123" y="3899384"/>
            <a:ext cx="8217468" cy="445323"/>
          </a:xfrm>
        </p:spPr>
        <p:txBody>
          <a:bodyPr anchor="t">
            <a:noAutofit/>
          </a:bodyPr>
          <a:lstStyle>
            <a:lvl1pPr marL="0" indent="0" algn="l">
              <a:buNone/>
              <a:defRPr sz="2933" b="0" i="0">
                <a:solidFill>
                  <a:schemeClr val="tx1">
                    <a:lumMod val="95000"/>
                    <a:lumOff val="5000"/>
                  </a:schemeClr>
                </a:solidFill>
                <a:latin typeface="Segoe"/>
                <a:cs typeface="Segoe"/>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22" name="Text Placeholder 7"/>
          <p:cNvSpPr>
            <a:spLocks noGrp="1"/>
          </p:cNvSpPr>
          <p:nvPr>
            <p:ph type="body" sz="quarter" idx="10" hasCustomPrompt="1"/>
          </p:nvPr>
        </p:nvSpPr>
        <p:spPr>
          <a:xfrm>
            <a:off x="945929" y="4627372"/>
            <a:ext cx="8217713" cy="479369"/>
          </a:xfrm>
        </p:spPr>
        <p:txBody>
          <a:bodyPr vert="horz" lIns="91440" tIns="45720" rIns="91440" bIns="45720" rtlCol="0" anchor="t">
            <a:noAutofit/>
          </a:bodyPr>
          <a:lstStyle>
            <a:lvl1pPr>
              <a:defRPr lang="en-US" sz="1867" b="0" baseline="0" smtClean="0">
                <a:solidFill>
                  <a:schemeClr val="accent1"/>
                </a:solidFill>
              </a:defRPr>
            </a:lvl1pPr>
            <a:lvl2pPr>
              <a:defRPr lang="en-US" smtClean="0">
                <a:solidFill>
                  <a:schemeClr val="tx1">
                    <a:tint val="75000"/>
                  </a:schemeClr>
                </a:solidFill>
              </a:defRPr>
            </a:lvl2pPr>
            <a:lvl3pPr>
              <a:defRPr lang="en-US" smtClean="0">
                <a:solidFill>
                  <a:schemeClr val="tx1">
                    <a:tint val="75000"/>
                  </a:schemeClr>
                </a:solidFill>
              </a:defRPr>
            </a:lvl3pPr>
            <a:lvl4pPr>
              <a:defRPr lang="en-US" smtClean="0">
                <a:solidFill>
                  <a:schemeClr val="tx1">
                    <a:tint val="75000"/>
                  </a:schemeClr>
                </a:solidFill>
              </a:defRPr>
            </a:lvl4pPr>
            <a:lvl5pPr>
              <a:defRPr lang="en-US">
                <a:solidFill>
                  <a:schemeClr val="tx1">
                    <a:tint val="75000"/>
                  </a:schemeClr>
                </a:solidFill>
              </a:defRPr>
            </a:lvl5pPr>
          </a:lstStyle>
          <a:p>
            <a:pPr lvl="0"/>
            <a:r>
              <a:rPr lang="en-US" dirty="0" smtClean="0"/>
              <a:t>Presenter Name, Title</a:t>
            </a:r>
            <a:endParaRPr lang="en-US" dirty="0"/>
          </a:p>
        </p:txBody>
      </p:sp>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6124" y="913731"/>
            <a:ext cx="2552037" cy="1313597"/>
          </a:xfrm>
          <a:prstGeom prst="rect">
            <a:avLst/>
          </a:prstGeom>
        </p:spPr>
      </p:pic>
    </p:spTree>
    <p:extLst>
      <p:ext uri="{BB962C8B-B14F-4D97-AF65-F5344CB8AC3E}">
        <p14:creationId xmlns:p14="http://schemas.microsoft.com/office/powerpoint/2010/main" val="18299952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0148" b="4852"/>
          <a:stretch/>
        </p:blipFill>
        <p:spPr>
          <a:xfrm>
            <a:off x="0" y="0"/>
            <a:ext cx="12192000" cy="685800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491" y="6217547"/>
            <a:ext cx="1510101" cy="348691"/>
          </a:xfrm>
          <a:prstGeom prst="rect">
            <a:avLst/>
          </a:prstGeom>
        </p:spPr>
      </p:pic>
      <p:sp>
        <p:nvSpPr>
          <p:cNvPr id="14" name="Title 1"/>
          <p:cNvSpPr>
            <a:spLocks noGrp="1"/>
          </p:cNvSpPr>
          <p:nvPr>
            <p:ph type="ctrTitle"/>
          </p:nvPr>
        </p:nvSpPr>
        <p:spPr>
          <a:xfrm>
            <a:off x="705491" y="3930645"/>
            <a:ext cx="8483069" cy="1072368"/>
          </a:xfrm>
        </p:spPr>
        <p:txBody>
          <a:bodyPr anchor="ctr" anchorCtr="0">
            <a:noAutofit/>
          </a:bodyPr>
          <a:lstStyle>
            <a:lvl1pPr algn="l">
              <a:defRPr sz="4800" b="0" i="0">
                <a:solidFill>
                  <a:srgbClr val="800000"/>
                </a:solidFill>
                <a:latin typeface="Segoe"/>
                <a:cs typeface="Segoe"/>
              </a:defRPr>
            </a:lvl1pPr>
          </a:lstStyle>
          <a:p>
            <a:r>
              <a:rPr lang="en-US" dirty="0" smtClean="0"/>
              <a:t>Click to edit Master title style</a:t>
            </a:r>
            <a:endParaRPr lang="en-US" dirty="0"/>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5491" y="2312951"/>
            <a:ext cx="2552037" cy="1313597"/>
          </a:xfrm>
          <a:prstGeom prst="rect">
            <a:avLst/>
          </a:prstGeom>
        </p:spPr>
      </p:pic>
    </p:spTree>
    <p:extLst>
      <p:ext uri="{BB962C8B-B14F-4D97-AF65-F5344CB8AC3E}">
        <p14:creationId xmlns:p14="http://schemas.microsoft.com/office/powerpoint/2010/main" val="420274293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0148" b="4852"/>
          <a:stretch/>
        </p:blipFill>
        <p:spPr>
          <a:xfrm>
            <a:off x="0" y="0"/>
            <a:ext cx="12192000" cy="6858000"/>
          </a:xfrm>
          <a:prstGeom prst="rect">
            <a:avLst/>
          </a:prstGeom>
        </p:spPr>
      </p:pic>
      <p:sp>
        <p:nvSpPr>
          <p:cNvPr id="2" name="Title 1"/>
          <p:cNvSpPr>
            <a:spLocks noGrp="1"/>
          </p:cNvSpPr>
          <p:nvPr>
            <p:ph type="ctrTitle"/>
          </p:nvPr>
        </p:nvSpPr>
        <p:spPr>
          <a:xfrm>
            <a:off x="705491" y="3930645"/>
            <a:ext cx="8483069" cy="1072368"/>
          </a:xfrm>
        </p:spPr>
        <p:txBody>
          <a:bodyPr anchor="ctr" anchorCtr="0">
            <a:noAutofit/>
          </a:bodyPr>
          <a:lstStyle>
            <a:lvl1pPr algn="l">
              <a:defRPr sz="4800" b="0" i="0">
                <a:solidFill>
                  <a:srgbClr val="800000"/>
                </a:solidFill>
                <a:latin typeface="Segoe"/>
                <a:cs typeface="Segoe"/>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5491" y="2312951"/>
            <a:ext cx="2552037" cy="1313597"/>
          </a:xfrm>
          <a:prstGeom prst="rect">
            <a:avLst/>
          </a:prstGeom>
        </p:spPr>
      </p:pic>
    </p:spTree>
    <p:extLst>
      <p:ext uri="{BB962C8B-B14F-4D97-AF65-F5344CB8AC3E}">
        <p14:creationId xmlns:p14="http://schemas.microsoft.com/office/powerpoint/2010/main" val="35948827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268369097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Segoe"/>
                <a:cs typeface="Segoe"/>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609602" y="1662114"/>
            <a:ext cx="5382684" cy="427615"/>
          </a:xfrm>
          <a:solidFill>
            <a:schemeClr val="bg1">
              <a:lumMod val="95000"/>
            </a:schemeClr>
          </a:solidFill>
        </p:spPr>
        <p:txBody>
          <a:bodyPr>
            <a:noAutofit/>
          </a:bodyPr>
          <a:lstStyle>
            <a:lvl1pPr>
              <a:defRPr sz="2667" b="0" i="0">
                <a:latin typeface="Segoe"/>
                <a:cs typeface="Segoe"/>
              </a:defRPr>
            </a:lvl1pPr>
            <a:lvl2pPr marL="0" indent="-487668">
              <a:spcBef>
                <a:spcPts val="1280"/>
              </a:spcBef>
              <a:defRPr sz="2000"/>
            </a:lvl2pPr>
            <a:lvl3pPr marL="0" indent="-487668">
              <a:defRPr sz="2000"/>
            </a:lvl3pPr>
            <a:lvl4pPr marL="0" indent="-487668">
              <a:defRPr sz="2000"/>
            </a:lvl4pPr>
            <a:lvl5pPr marL="0" indent="-487668">
              <a:defRPr sz="2000"/>
            </a:lvl5pPr>
          </a:lstStyle>
          <a:p>
            <a:pPr lvl="0"/>
            <a:r>
              <a:rPr lang="en-US" smtClean="0"/>
              <a:t>Click to edit Master text styles</a:t>
            </a:r>
          </a:p>
        </p:txBody>
      </p:sp>
      <p:sp>
        <p:nvSpPr>
          <p:cNvPr id="8" name="Text Placeholder 3"/>
          <p:cNvSpPr>
            <a:spLocks noGrp="1"/>
          </p:cNvSpPr>
          <p:nvPr>
            <p:ph type="body" sz="quarter" idx="11"/>
          </p:nvPr>
        </p:nvSpPr>
        <p:spPr>
          <a:xfrm>
            <a:off x="6195486" y="1662114"/>
            <a:ext cx="5382684" cy="427615"/>
          </a:xfrm>
          <a:solidFill>
            <a:schemeClr val="bg1">
              <a:lumMod val="95000"/>
            </a:schemeClr>
          </a:solidFill>
        </p:spPr>
        <p:txBody>
          <a:bodyPr>
            <a:noAutofit/>
          </a:bodyPr>
          <a:lstStyle>
            <a:lvl1pPr>
              <a:defRPr sz="2667" b="0" i="0">
                <a:latin typeface="Segoe"/>
                <a:cs typeface="Segoe"/>
              </a:defRPr>
            </a:lvl1pPr>
            <a:lvl2pPr marL="0" indent="-487668">
              <a:spcBef>
                <a:spcPts val="1280"/>
              </a:spcBef>
              <a:defRPr sz="2000"/>
            </a:lvl2pPr>
            <a:lvl3pPr marL="0" indent="-487668">
              <a:defRPr sz="2000"/>
            </a:lvl3pPr>
            <a:lvl4pPr marL="0" indent="-487668">
              <a:defRPr sz="2000"/>
            </a:lvl4pPr>
            <a:lvl5pPr marL="0" indent="-487668">
              <a:defRPr sz="2000"/>
            </a:lvl5pPr>
          </a:lstStyle>
          <a:p>
            <a:pPr lvl="0"/>
            <a:r>
              <a:rPr lang="en-US" smtClean="0"/>
              <a:t>Click to edit Master text styles</a:t>
            </a:r>
          </a:p>
        </p:txBody>
      </p:sp>
      <p:sp>
        <p:nvSpPr>
          <p:cNvPr id="13" name="Content Placeholder 12"/>
          <p:cNvSpPr>
            <a:spLocks noGrp="1"/>
          </p:cNvSpPr>
          <p:nvPr>
            <p:ph sz="quarter" idx="14"/>
          </p:nvPr>
        </p:nvSpPr>
        <p:spPr>
          <a:xfrm>
            <a:off x="609600" y="2216729"/>
            <a:ext cx="5382807" cy="3394075"/>
          </a:xfrm>
        </p:spPr>
        <p:txBody>
          <a:bodyPr>
            <a:noAutofit/>
          </a:bodyPr>
          <a:lstStyle>
            <a:lvl1pPr marL="380990" indent="-380990">
              <a:buClr>
                <a:schemeClr val="accent1"/>
              </a:buClr>
              <a:buFont typeface="Wingdings" charset="2"/>
              <a:buChar char="§"/>
              <a:defRPr sz="2000" b="0" i="0">
                <a:solidFill>
                  <a:srgbClr val="595959"/>
                </a:solidFill>
                <a:latin typeface="Segoe"/>
                <a:cs typeface="Segoe"/>
              </a:defRPr>
            </a:lvl1pPr>
          </a:lstStyle>
          <a:p>
            <a:pPr lvl="0"/>
            <a:r>
              <a:rPr lang="en-US" smtClean="0"/>
              <a:t>Click to edit Master text styles</a:t>
            </a:r>
          </a:p>
        </p:txBody>
      </p:sp>
      <p:sp>
        <p:nvSpPr>
          <p:cNvPr id="14" name="Content Placeholder 12"/>
          <p:cNvSpPr>
            <a:spLocks noGrp="1"/>
          </p:cNvSpPr>
          <p:nvPr>
            <p:ph sz="quarter" idx="15"/>
          </p:nvPr>
        </p:nvSpPr>
        <p:spPr>
          <a:xfrm>
            <a:off x="6199595" y="2216729"/>
            <a:ext cx="5382807" cy="3394075"/>
          </a:xfrm>
        </p:spPr>
        <p:txBody>
          <a:bodyPr>
            <a:noAutofit/>
          </a:bodyPr>
          <a:lstStyle>
            <a:lvl1pPr marL="380990" indent="-380990">
              <a:buClr>
                <a:schemeClr val="accent1"/>
              </a:buClr>
              <a:buFont typeface="Wingdings" charset="2"/>
              <a:buChar char="§"/>
              <a:defRPr sz="2000" b="0" i="0">
                <a:solidFill>
                  <a:srgbClr val="595959"/>
                </a:solidFill>
                <a:latin typeface="Segoe"/>
                <a:cs typeface="Segoe"/>
              </a:defRPr>
            </a:lvl1pPr>
          </a:lstStyle>
          <a:p>
            <a:pPr lvl="0"/>
            <a:r>
              <a:rPr lang="en-US" smtClean="0"/>
              <a:t>Click to edit Master text styles</a:t>
            </a:r>
          </a:p>
        </p:txBody>
      </p:sp>
      <p:sp>
        <p:nvSpPr>
          <p:cNvPr id="9" name="Slide Number Placeholder 5"/>
          <p:cNvSpPr>
            <a:spLocks noGrp="1"/>
          </p:cNvSpPr>
          <p:nvPr>
            <p:ph type="sldNum" sz="quarter" idx="4"/>
          </p:nvPr>
        </p:nvSpPr>
        <p:spPr>
          <a:xfrm>
            <a:off x="5812403" y="6544869"/>
            <a:ext cx="567199" cy="313131"/>
          </a:xfrm>
          <a:prstGeom prst="rect">
            <a:avLst/>
          </a:prstGeom>
        </p:spPr>
        <p:txBody>
          <a:bodyPr vert="horz" lIns="91440" tIns="45720" rIns="91440" bIns="45720" rtlCol="0" anchor="ctr"/>
          <a:lstStyle>
            <a:lvl1pPr algn="ctr">
              <a:defRPr sz="933" baseline="0">
                <a:solidFill>
                  <a:srgbClr val="800000"/>
                </a:solidFill>
                <a:latin typeface="Arial"/>
                <a:cs typeface="Arial"/>
              </a:defRPr>
            </a:lvl1pPr>
          </a:lstStyle>
          <a:p>
            <a:fld id="{86F5D366-AEC8-9C45-B089-F2C444C1AAA9}" type="slidenum">
              <a:rPr lang="en-US" smtClean="0"/>
              <a:pPr/>
              <a:t>‹#›</a:t>
            </a:fld>
            <a:endParaRPr lang="en-US" dirty="0"/>
          </a:p>
        </p:txBody>
      </p:sp>
    </p:spTree>
    <p:extLst>
      <p:ext uri="{BB962C8B-B14F-4D97-AF65-F5344CB8AC3E}">
        <p14:creationId xmlns:p14="http://schemas.microsoft.com/office/powerpoint/2010/main" val="62727056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6F5D366-AEC8-9C45-B089-F2C444C1AAA9}" type="slidenum">
              <a:rPr lang="en-US" smtClean="0"/>
              <a:t>‹#›</a:t>
            </a:fld>
            <a:endParaRPr lang="en-US"/>
          </a:p>
        </p:txBody>
      </p:sp>
    </p:spTree>
    <p:extLst>
      <p:ext uri="{BB962C8B-B14F-4D97-AF65-F5344CB8AC3E}">
        <p14:creationId xmlns:p14="http://schemas.microsoft.com/office/powerpoint/2010/main" val="16078091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8367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79512" y="299140"/>
            <a:ext cx="10972800" cy="685800"/>
          </a:xfrm>
          <a:prstGeom prst="rect">
            <a:avLst/>
          </a:prstGeom>
        </p:spPr>
        <p:txBody>
          <a:bodyPr/>
          <a:lstStyle/>
          <a:p>
            <a:r>
              <a:rPr lang="en-US" dirty="0" smtClean="0"/>
              <a:t>Slide for code</a:t>
            </a:r>
            <a:endParaRPr lang="en-US" dirty="0"/>
          </a:p>
        </p:txBody>
      </p:sp>
      <p:sp>
        <p:nvSpPr>
          <p:cNvPr id="8" name="Content Placeholder 2"/>
          <p:cNvSpPr>
            <a:spLocks noGrp="1"/>
          </p:cNvSpPr>
          <p:nvPr>
            <p:ph idx="1"/>
          </p:nvPr>
        </p:nvSpPr>
        <p:spPr>
          <a:xfrm>
            <a:off x="579512" y="1662029"/>
            <a:ext cx="10972800" cy="4621411"/>
          </a:xfrm>
          <a:prstGeom prst="rect">
            <a:avLst/>
          </a:prstGeom>
        </p:spPr>
        <p:txBody>
          <a:bodyPr>
            <a:normAutofit/>
          </a:bodyPr>
          <a:lstStyle>
            <a:lvl1pPr marL="0" indent="0">
              <a:buClr>
                <a:schemeClr val="accent3"/>
              </a:buClr>
              <a:buFontTx/>
              <a:buNone/>
              <a:defRPr sz="2667">
                <a:solidFill>
                  <a:schemeClr val="tx1">
                    <a:lumMod val="75000"/>
                    <a:lumOff val="25000"/>
                  </a:schemeClr>
                </a:solidFill>
                <a:latin typeface="Consolas"/>
                <a:cs typeface="Consolas"/>
              </a:defRPr>
            </a:lvl1pPr>
            <a:lvl2pPr marL="0" indent="0">
              <a:buClr>
                <a:schemeClr val="accent3"/>
              </a:buClr>
              <a:buFontTx/>
              <a:buNone/>
              <a:defRPr sz="2400">
                <a:solidFill>
                  <a:schemeClr val="tx1">
                    <a:lumMod val="75000"/>
                    <a:lumOff val="25000"/>
                  </a:schemeClr>
                </a:solidFill>
                <a:latin typeface="Consolas"/>
                <a:cs typeface="Consolas"/>
              </a:defRPr>
            </a:lvl2pPr>
            <a:lvl3pPr marL="393690" indent="0">
              <a:buClr>
                <a:schemeClr val="accent3"/>
              </a:buClr>
              <a:buFontTx/>
              <a:buNone/>
              <a:defRPr sz="2133">
                <a:solidFill>
                  <a:schemeClr val="tx1">
                    <a:lumMod val="75000"/>
                    <a:lumOff val="25000"/>
                  </a:schemeClr>
                </a:solidFill>
                <a:latin typeface="Consolas"/>
                <a:cs typeface="Consolas"/>
              </a:defRPr>
            </a:lvl3pPr>
            <a:lvl4pPr marL="772565" indent="0">
              <a:buClr>
                <a:schemeClr val="accent3"/>
              </a:buClr>
              <a:buFontTx/>
              <a:buNone/>
              <a:defRPr sz="2133">
                <a:solidFill>
                  <a:schemeClr val="tx1">
                    <a:lumMod val="75000"/>
                    <a:lumOff val="25000"/>
                  </a:schemeClr>
                </a:solidFill>
                <a:latin typeface="Consolas"/>
                <a:cs typeface="Consolas"/>
              </a:defRPr>
            </a:lvl4pPr>
            <a:lvl5pPr marL="1128156" indent="0">
              <a:buClr>
                <a:schemeClr val="accent3"/>
              </a:buClr>
              <a:buFontTx/>
              <a:buNone/>
              <a:defRPr sz="2133">
                <a:solidFill>
                  <a:schemeClr val="tx1">
                    <a:lumMod val="75000"/>
                    <a:lumOff val="25000"/>
                  </a:schemeClr>
                </a:solidFill>
                <a:latin typeface="Consolas"/>
                <a:cs typeface="Consola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41594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691957"/>
            <a:ext cx="5631981" cy="4525963"/>
          </a:xfrm>
        </p:spPr>
        <p:txBody>
          <a:bodyPr>
            <a:normAutofit/>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36640" y="1691957"/>
            <a:ext cx="5579149" cy="4525963"/>
          </a:xfrm>
        </p:spPr>
        <p:txBody>
          <a:bodyPr>
            <a:normAutofit/>
          </a:bodyPr>
          <a:lstStyle>
            <a:lvl1pPr>
              <a:defRPr sz="3200"/>
            </a:lvl1pPr>
            <a:lvl2pPr>
              <a:defRPr sz="2667"/>
            </a:lvl2pPr>
            <a:lvl3pPr>
              <a:defRPr sz="2400"/>
            </a:lvl3pPr>
            <a:lvl4pPr>
              <a:defRPr sz="2133"/>
            </a:lvl4pPr>
            <a:lvl5pPr>
              <a:defRPr sz="2133"/>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4165600" y="6447156"/>
            <a:ext cx="3860800" cy="365125"/>
          </a:xfrm>
          <a:prstGeom prst="rect">
            <a:avLst/>
          </a:prstGeom>
        </p:spPr>
        <p:txBody>
          <a:bodyPr/>
          <a:lstStyle/>
          <a:p>
            <a:r>
              <a:rPr lang="en-US" dirty="0" smtClean="0"/>
              <a:t>Presentation Title</a:t>
            </a:r>
            <a:endParaRPr lang="en-US" dirty="0"/>
          </a:p>
        </p:txBody>
      </p:sp>
      <p:sp>
        <p:nvSpPr>
          <p:cNvPr id="8" name="Text Placeholder 2"/>
          <p:cNvSpPr>
            <a:spLocks noGrp="1"/>
          </p:cNvSpPr>
          <p:nvPr>
            <p:ph type="body" idx="13"/>
          </p:nvPr>
        </p:nvSpPr>
        <p:spPr>
          <a:xfrm>
            <a:off x="316992" y="1202461"/>
            <a:ext cx="5619789" cy="639763"/>
          </a:xfrm>
          <a:prstGeom prst="rect">
            <a:avLst/>
          </a:prstGeom>
        </p:spPr>
        <p:txBody>
          <a:bodyPr anchor="b">
            <a:noAutofit/>
          </a:bodyPr>
          <a:lstStyle>
            <a:lvl1pPr marL="0" indent="0">
              <a:lnSpc>
                <a:spcPct val="90000"/>
              </a:lnSpc>
              <a:buNone/>
              <a:defRPr sz="3200" b="1">
                <a:solidFill>
                  <a:srgbClr val="50505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9" name="Text Placeholder 4"/>
          <p:cNvSpPr>
            <a:spLocks noGrp="1"/>
          </p:cNvSpPr>
          <p:nvPr>
            <p:ph type="body" sz="quarter" idx="3"/>
          </p:nvPr>
        </p:nvSpPr>
        <p:spPr>
          <a:xfrm>
            <a:off x="6096000" y="1204277"/>
            <a:ext cx="5619789" cy="639763"/>
          </a:xfrm>
          <a:prstGeom prst="rect">
            <a:avLst/>
          </a:prstGeom>
        </p:spPr>
        <p:txBody>
          <a:bodyPr anchor="b">
            <a:noAutofit/>
          </a:bodyPr>
          <a:lstStyle>
            <a:lvl1pPr marL="0" indent="0">
              <a:lnSpc>
                <a:spcPct val="90000"/>
              </a:lnSpc>
              <a:buNone/>
              <a:defRPr lang="en-US" sz="3200" b="1" kern="1200" dirty="0" smtClean="0">
                <a:solidFill>
                  <a:srgbClr val="505050"/>
                </a:solidFill>
                <a:latin typeface="+mn-lt"/>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marL="0" lvl="0" indent="0" algn="l" defTabSz="1219170" rtl="0" eaLnBrk="1" latinLnBrk="0" hangingPunct="1">
              <a:lnSpc>
                <a:spcPct val="90000"/>
              </a:lnSpc>
              <a:spcBef>
                <a:spcPts val="533"/>
              </a:spcBef>
              <a:spcAft>
                <a:spcPts val="533"/>
              </a:spcAft>
              <a:buClr>
                <a:schemeClr val="accent1"/>
              </a:buClr>
              <a:buSzPct val="80000"/>
              <a:buFont typeface="Wingdings" pitchFamily="2" charset="2"/>
              <a:buNone/>
            </a:pPr>
            <a:r>
              <a:rPr lang="en-US" dirty="0" smtClean="0"/>
              <a:t>Click to edit Master text styles</a:t>
            </a:r>
          </a:p>
        </p:txBody>
      </p:sp>
    </p:spTree>
    <p:extLst>
      <p:ext uri="{BB962C8B-B14F-4D97-AF65-F5344CB8AC3E}">
        <p14:creationId xmlns:p14="http://schemas.microsoft.com/office/powerpoint/2010/main" val="364137560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2" name="Rectangle 21"/>
          <p:cNvSpPr/>
          <p:nvPr userDrawn="1"/>
        </p:nvSpPr>
        <p:spPr>
          <a:xfrm>
            <a:off x="0" y="6137880"/>
            <a:ext cx="12192000" cy="72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0" name="Picture 4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907"/>
            <a:ext cx="12192000" cy="6856096"/>
          </a:xfrm>
          <a:prstGeom prst="rect">
            <a:avLst/>
          </a:prstGeom>
        </p:spPr>
      </p:pic>
      <p:sp>
        <p:nvSpPr>
          <p:cNvPr id="53" name="Rectangle 52"/>
          <p:cNvSpPr>
            <a:spLocks noChangeArrowheads="1"/>
          </p:cNvSpPr>
          <p:nvPr userDrawn="1"/>
        </p:nvSpPr>
        <p:spPr bwMode="invGray">
          <a:xfrm>
            <a:off x="0" y="3489960"/>
            <a:ext cx="12192000" cy="1463040"/>
          </a:xfrm>
          <a:prstGeom prst="rect">
            <a:avLst/>
          </a:prstGeom>
          <a:solidFill>
            <a:sysClr val="windowText" lastClr="000000">
              <a:alpha val="70000"/>
            </a:sysClr>
          </a:solidFill>
          <a:ln>
            <a:noFill/>
          </a:ln>
          <a:effectLst/>
        </p:spPr>
        <p:txBody>
          <a:bodyPr wrap="none" lIns="0" tIns="0" rIns="0" bIns="0" anchor="ctr"/>
          <a:lstStyle/>
          <a:p>
            <a:pPr defTabSz="1097187">
              <a:defRPr/>
            </a:pPr>
            <a:endParaRPr lang="en-US" sz="2160" kern="0" dirty="0" smtClean="0">
              <a:solidFill>
                <a:prstClr val="black"/>
              </a:solidFill>
            </a:endParaRPr>
          </a:p>
        </p:txBody>
      </p:sp>
      <p:sp>
        <p:nvSpPr>
          <p:cNvPr id="54" name="Text Placeholder 22"/>
          <p:cNvSpPr>
            <a:spLocks noGrp="1"/>
          </p:cNvSpPr>
          <p:nvPr>
            <p:ph type="body" sz="quarter" idx="13" hasCustomPrompt="1"/>
          </p:nvPr>
        </p:nvSpPr>
        <p:spPr bwMode="invGray">
          <a:xfrm>
            <a:off x="1026550" y="4826941"/>
            <a:ext cx="10441516" cy="430887"/>
          </a:xfrm>
          <a:prstGeom prst="rect">
            <a:avLst/>
          </a:prstGeom>
          <a:noFill/>
        </p:spPr>
        <p:txBody>
          <a:bodyPr wrap="square" lIns="0" tIns="0" bIns="0" rtlCol="0">
            <a:noAutofit/>
          </a:bodyPr>
          <a:lstStyle>
            <a:lvl1pPr marL="0" indent="0">
              <a:buFont typeface="Arial" pitchFamily="34" charset="0"/>
              <a:buNone/>
              <a:defRPr lang="en-US" sz="2400" baseline="0" dirty="0" smtClean="0">
                <a:solidFill>
                  <a:schemeClr val="tx1"/>
                </a:solidFill>
                <a:latin typeface="Arial" panose="020B0604020202020204" pitchFamily="34" charset="0"/>
                <a:cs typeface="Arial" panose="020B0604020202020204" pitchFamily="34" charset="0"/>
              </a:defRPr>
            </a:lvl1pPr>
          </a:lstStyle>
          <a:p>
            <a:pPr marL="0" lvl="0"/>
            <a:r>
              <a:rPr lang="en-US" dirty="0" smtClean="0"/>
              <a:t>Click to edit Presenter’s Name</a:t>
            </a:r>
          </a:p>
        </p:txBody>
      </p:sp>
      <p:sp>
        <p:nvSpPr>
          <p:cNvPr id="55" name="Text Placeholder 22"/>
          <p:cNvSpPr>
            <a:spLocks noGrp="1"/>
          </p:cNvSpPr>
          <p:nvPr>
            <p:ph type="body" sz="quarter" idx="12" hasCustomPrompt="1"/>
          </p:nvPr>
        </p:nvSpPr>
        <p:spPr bwMode="invGray">
          <a:xfrm>
            <a:off x="1026550" y="3998217"/>
            <a:ext cx="10441516" cy="551882"/>
          </a:xfrm>
          <a:prstGeom prst="rect">
            <a:avLst/>
          </a:prstGeom>
          <a:noFill/>
        </p:spPr>
        <p:txBody>
          <a:bodyPr wrap="square" lIns="0" rtlCol="0" anchor="ctr">
            <a:spAutoFit/>
          </a:bodyPr>
          <a:lstStyle>
            <a:lvl1pPr marL="0" indent="0">
              <a:buFont typeface="Arial" pitchFamily="34" charset="0"/>
              <a:buNone/>
              <a:defRPr lang="en-US" sz="3733" b="1" dirty="0" smtClean="0">
                <a:solidFill>
                  <a:schemeClr val="tx1"/>
                </a:solidFill>
                <a:latin typeface="Arial" panose="020B0604020202020204" pitchFamily="34" charset="0"/>
                <a:cs typeface="Arial" panose="020B0604020202020204" pitchFamily="34" charset="0"/>
              </a:defRPr>
            </a:lvl1pPr>
          </a:lstStyle>
          <a:p>
            <a:pPr marL="0" lvl="0">
              <a:lnSpc>
                <a:spcPct val="80000"/>
              </a:lnSpc>
            </a:pPr>
            <a:r>
              <a:rPr lang="en-US" dirty="0" smtClean="0"/>
              <a:t>Click to edit Presentation Title</a:t>
            </a:r>
          </a:p>
        </p:txBody>
      </p:sp>
      <p:sp>
        <p:nvSpPr>
          <p:cNvPr id="56" name="Text Placeholder 22"/>
          <p:cNvSpPr>
            <a:spLocks noGrp="1"/>
          </p:cNvSpPr>
          <p:nvPr>
            <p:ph type="body" sz="quarter" idx="15" hasCustomPrompt="1"/>
          </p:nvPr>
        </p:nvSpPr>
        <p:spPr bwMode="invGray">
          <a:xfrm>
            <a:off x="1026550" y="5576633"/>
            <a:ext cx="10441516" cy="276999"/>
          </a:xfrm>
          <a:prstGeom prst="rect">
            <a:avLst/>
          </a:prstGeom>
          <a:noFill/>
        </p:spPr>
        <p:txBody>
          <a:bodyPr wrap="square" lIns="0" tIns="0" bIns="0" rtlCol="0">
            <a:noAutofit/>
          </a:bodyPr>
          <a:lstStyle>
            <a:lvl1pPr marL="0" indent="0">
              <a:buFont typeface="Arial" pitchFamily="34" charset="0"/>
              <a:buNone/>
              <a:defRPr lang="en-US" sz="1680" dirty="0" smtClean="0">
                <a:solidFill>
                  <a:schemeClr val="tx1"/>
                </a:solidFill>
                <a:latin typeface="Arial" panose="020B0604020202020204" pitchFamily="34" charset="0"/>
                <a:cs typeface="Arial" panose="020B0604020202020204" pitchFamily="34" charset="0"/>
              </a:defRPr>
            </a:lvl1pPr>
          </a:lstStyle>
          <a:p>
            <a:pPr marL="0" lvl="0"/>
            <a:r>
              <a:rPr lang="en-US" dirty="0" smtClean="0"/>
              <a:t>Click to edit Date</a:t>
            </a:r>
          </a:p>
        </p:txBody>
      </p:sp>
      <p:grpSp>
        <p:nvGrpSpPr>
          <p:cNvPr id="30" name="Group 29"/>
          <p:cNvGrpSpPr>
            <a:grpSpLocks noChangeAspect="1"/>
          </p:cNvGrpSpPr>
          <p:nvPr userDrawn="1"/>
        </p:nvGrpSpPr>
        <p:grpSpPr>
          <a:xfrm>
            <a:off x="9326881" y="6172200"/>
            <a:ext cx="2357945" cy="414917"/>
            <a:chOff x="772436" y="980728"/>
            <a:chExt cx="6401476" cy="1251618"/>
          </a:xfrm>
        </p:grpSpPr>
        <p:sp>
          <p:nvSpPr>
            <p:cNvPr id="42" name="Freeform 6"/>
            <p:cNvSpPr>
              <a:spLocks/>
            </p:cNvSpPr>
            <p:nvPr/>
          </p:nvSpPr>
          <p:spPr bwMode="auto">
            <a:xfrm>
              <a:off x="2625897" y="998392"/>
              <a:ext cx="1825703" cy="1207458"/>
            </a:xfrm>
            <a:custGeom>
              <a:avLst/>
              <a:gdLst>
                <a:gd name="T0" fmla="*/ 127 w 204"/>
                <a:gd name="T1" fmla="*/ 0 h 134"/>
                <a:gd name="T2" fmla="*/ 105 w 204"/>
                <a:gd name="T3" fmla="*/ 0 h 134"/>
                <a:gd name="T4" fmla="*/ 102 w 204"/>
                <a:gd name="T5" fmla="*/ 5 h 134"/>
                <a:gd name="T6" fmla="*/ 105 w 204"/>
                <a:gd name="T7" fmla="*/ 11 h 134"/>
                <a:gd name="T8" fmla="*/ 124 w 204"/>
                <a:gd name="T9" fmla="*/ 11 h 134"/>
                <a:gd name="T10" fmla="*/ 170 w 204"/>
                <a:gd name="T11" fmla="*/ 67 h 134"/>
                <a:gd name="T12" fmla="*/ 122 w 204"/>
                <a:gd name="T13" fmla="*/ 124 h 134"/>
                <a:gd name="T14" fmla="*/ 109 w 204"/>
                <a:gd name="T15" fmla="*/ 124 h 134"/>
                <a:gd name="T16" fmla="*/ 106 w 204"/>
                <a:gd name="T17" fmla="*/ 121 h 134"/>
                <a:gd name="T18" fmla="*/ 106 w 204"/>
                <a:gd name="T19" fmla="*/ 63 h 134"/>
                <a:gd name="T20" fmla="*/ 71 w 204"/>
                <a:gd name="T21" fmla="*/ 33 h 134"/>
                <a:gd name="T22" fmla="*/ 41 w 204"/>
                <a:gd name="T23" fmla="*/ 50 h 134"/>
                <a:gd name="T24" fmla="*/ 41 w 204"/>
                <a:gd name="T25" fmla="*/ 38 h 134"/>
                <a:gd name="T26" fmla="*/ 38 w 204"/>
                <a:gd name="T27" fmla="*/ 35 h 134"/>
                <a:gd name="T28" fmla="*/ 2 w 204"/>
                <a:gd name="T29" fmla="*/ 35 h 134"/>
                <a:gd name="T30" fmla="*/ 0 w 204"/>
                <a:gd name="T31" fmla="*/ 41 h 134"/>
                <a:gd name="T32" fmla="*/ 2 w 204"/>
                <a:gd name="T33" fmla="*/ 47 h 134"/>
                <a:gd name="T34" fmla="*/ 10 w 204"/>
                <a:gd name="T35" fmla="*/ 47 h 134"/>
                <a:gd name="T36" fmla="*/ 14 w 204"/>
                <a:gd name="T37" fmla="*/ 52 h 134"/>
                <a:gd name="T38" fmla="*/ 14 w 204"/>
                <a:gd name="T39" fmla="*/ 121 h 134"/>
                <a:gd name="T40" fmla="*/ 11 w 204"/>
                <a:gd name="T41" fmla="*/ 124 h 134"/>
                <a:gd name="T42" fmla="*/ 3 w 204"/>
                <a:gd name="T43" fmla="*/ 124 h 134"/>
                <a:gd name="T44" fmla="*/ 0 w 204"/>
                <a:gd name="T45" fmla="*/ 134 h 134"/>
                <a:gd name="T46" fmla="*/ 51 w 204"/>
                <a:gd name="T47" fmla="*/ 134 h 134"/>
                <a:gd name="T48" fmla="*/ 53 w 204"/>
                <a:gd name="T49" fmla="*/ 129 h 134"/>
                <a:gd name="T50" fmla="*/ 51 w 204"/>
                <a:gd name="T51" fmla="*/ 124 h 134"/>
                <a:gd name="T52" fmla="*/ 45 w 204"/>
                <a:gd name="T53" fmla="*/ 124 h 134"/>
                <a:gd name="T54" fmla="*/ 42 w 204"/>
                <a:gd name="T55" fmla="*/ 121 h 134"/>
                <a:gd name="T56" fmla="*/ 42 w 204"/>
                <a:gd name="T57" fmla="*/ 67 h 134"/>
                <a:gd name="T58" fmla="*/ 65 w 204"/>
                <a:gd name="T59" fmla="*/ 45 h 134"/>
                <a:gd name="T60" fmla="*/ 78 w 204"/>
                <a:gd name="T61" fmla="*/ 60 h 134"/>
                <a:gd name="T62" fmla="*/ 78 w 204"/>
                <a:gd name="T63" fmla="*/ 120 h 134"/>
                <a:gd name="T64" fmla="*/ 75 w 204"/>
                <a:gd name="T65" fmla="*/ 124 h 134"/>
                <a:gd name="T66" fmla="*/ 67 w 204"/>
                <a:gd name="T67" fmla="*/ 124 h 134"/>
                <a:gd name="T68" fmla="*/ 65 w 204"/>
                <a:gd name="T69" fmla="*/ 129 h 134"/>
                <a:gd name="T70" fmla="*/ 67 w 204"/>
                <a:gd name="T71" fmla="*/ 134 h 134"/>
                <a:gd name="T72" fmla="*/ 128 w 204"/>
                <a:gd name="T73" fmla="*/ 134 h 134"/>
                <a:gd name="T74" fmla="*/ 204 w 204"/>
                <a:gd name="T75" fmla="*/ 67 h 134"/>
                <a:gd name="T76" fmla="*/ 127 w 204"/>
                <a:gd name="T7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4" h="134">
                  <a:moveTo>
                    <a:pt x="127" y="0"/>
                  </a:moveTo>
                  <a:cubicBezTo>
                    <a:pt x="105" y="0"/>
                    <a:pt x="105" y="0"/>
                    <a:pt x="105" y="0"/>
                  </a:cubicBezTo>
                  <a:cubicBezTo>
                    <a:pt x="105" y="0"/>
                    <a:pt x="102" y="1"/>
                    <a:pt x="102" y="5"/>
                  </a:cubicBezTo>
                  <a:cubicBezTo>
                    <a:pt x="102" y="10"/>
                    <a:pt x="105" y="11"/>
                    <a:pt x="105" y="11"/>
                  </a:cubicBezTo>
                  <a:cubicBezTo>
                    <a:pt x="124" y="11"/>
                    <a:pt x="124" y="11"/>
                    <a:pt x="124" y="11"/>
                  </a:cubicBezTo>
                  <a:cubicBezTo>
                    <a:pt x="153" y="11"/>
                    <a:pt x="170" y="30"/>
                    <a:pt x="170" y="67"/>
                  </a:cubicBezTo>
                  <a:cubicBezTo>
                    <a:pt x="170" y="107"/>
                    <a:pt x="153" y="124"/>
                    <a:pt x="122" y="124"/>
                  </a:cubicBezTo>
                  <a:cubicBezTo>
                    <a:pt x="109" y="124"/>
                    <a:pt x="109" y="124"/>
                    <a:pt x="109" y="124"/>
                  </a:cubicBezTo>
                  <a:cubicBezTo>
                    <a:pt x="107" y="124"/>
                    <a:pt x="106" y="122"/>
                    <a:pt x="106" y="121"/>
                  </a:cubicBezTo>
                  <a:cubicBezTo>
                    <a:pt x="106" y="113"/>
                    <a:pt x="106" y="66"/>
                    <a:pt x="106" y="63"/>
                  </a:cubicBezTo>
                  <a:cubicBezTo>
                    <a:pt x="106" y="43"/>
                    <a:pt x="93" y="33"/>
                    <a:pt x="71" y="33"/>
                  </a:cubicBezTo>
                  <a:cubicBezTo>
                    <a:pt x="57" y="33"/>
                    <a:pt x="47" y="39"/>
                    <a:pt x="41" y="50"/>
                  </a:cubicBezTo>
                  <a:cubicBezTo>
                    <a:pt x="41" y="38"/>
                    <a:pt x="41" y="38"/>
                    <a:pt x="41" y="38"/>
                  </a:cubicBezTo>
                  <a:cubicBezTo>
                    <a:pt x="41" y="36"/>
                    <a:pt x="40" y="35"/>
                    <a:pt x="38" y="35"/>
                  </a:cubicBezTo>
                  <a:cubicBezTo>
                    <a:pt x="2" y="35"/>
                    <a:pt x="2" y="35"/>
                    <a:pt x="2" y="35"/>
                  </a:cubicBezTo>
                  <a:cubicBezTo>
                    <a:pt x="2" y="35"/>
                    <a:pt x="0" y="37"/>
                    <a:pt x="0" y="41"/>
                  </a:cubicBezTo>
                  <a:cubicBezTo>
                    <a:pt x="0" y="45"/>
                    <a:pt x="2" y="47"/>
                    <a:pt x="2" y="47"/>
                  </a:cubicBezTo>
                  <a:cubicBezTo>
                    <a:pt x="2" y="47"/>
                    <a:pt x="7" y="47"/>
                    <a:pt x="10" y="47"/>
                  </a:cubicBezTo>
                  <a:cubicBezTo>
                    <a:pt x="12" y="47"/>
                    <a:pt x="14" y="49"/>
                    <a:pt x="14" y="52"/>
                  </a:cubicBezTo>
                  <a:cubicBezTo>
                    <a:pt x="14" y="54"/>
                    <a:pt x="14" y="121"/>
                    <a:pt x="14" y="121"/>
                  </a:cubicBezTo>
                  <a:cubicBezTo>
                    <a:pt x="14" y="122"/>
                    <a:pt x="12" y="124"/>
                    <a:pt x="11" y="124"/>
                  </a:cubicBezTo>
                  <a:cubicBezTo>
                    <a:pt x="3" y="124"/>
                    <a:pt x="3" y="124"/>
                    <a:pt x="3" y="124"/>
                  </a:cubicBezTo>
                  <a:cubicBezTo>
                    <a:pt x="0" y="134"/>
                    <a:pt x="0" y="134"/>
                    <a:pt x="0" y="134"/>
                  </a:cubicBezTo>
                  <a:cubicBezTo>
                    <a:pt x="23" y="134"/>
                    <a:pt x="51" y="134"/>
                    <a:pt x="51" y="134"/>
                  </a:cubicBezTo>
                  <a:cubicBezTo>
                    <a:pt x="51" y="134"/>
                    <a:pt x="53" y="132"/>
                    <a:pt x="53" y="129"/>
                  </a:cubicBezTo>
                  <a:cubicBezTo>
                    <a:pt x="53" y="125"/>
                    <a:pt x="51" y="124"/>
                    <a:pt x="51" y="124"/>
                  </a:cubicBezTo>
                  <a:cubicBezTo>
                    <a:pt x="45" y="124"/>
                    <a:pt x="45" y="124"/>
                    <a:pt x="45" y="124"/>
                  </a:cubicBezTo>
                  <a:cubicBezTo>
                    <a:pt x="43" y="124"/>
                    <a:pt x="42" y="123"/>
                    <a:pt x="42" y="121"/>
                  </a:cubicBezTo>
                  <a:cubicBezTo>
                    <a:pt x="42" y="67"/>
                    <a:pt x="42" y="67"/>
                    <a:pt x="42" y="67"/>
                  </a:cubicBezTo>
                  <a:cubicBezTo>
                    <a:pt x="47" y="53"/>
                    <a:pt x="57" y="45"/>
                    <a:pt x="65" y="45"/>
                  </a:cubicBezTo>
                  <a:cubicBezTo>
                    <a:pt x="73" y="45"/>
                    <a:pt x="78" y="51"/>
                    <a:pt x="78" y="60"/>
                  </a:cubicBezTo>
                  <a:cubicBezTo>
                    <a:pt x="78" y="64"/>
                    <a:pt x="78" y="112"/>
                    <a:pt x="78" y="120"/>
                  </a:cubicBezTo>
                  <a:cubicBezTo>
                    <a:pt x="78" y="122"/>
                    <a:pt x="76" y="124"/>
                    <a:pt x="75" y="124"/>
                  </a:cubicBezTo>
                  <a:cubicBezTo>
                    <a:pt x="67" y="124"/>
                    <a:pt x="67" y="124"/>
                    <a:pt x="67" y="124"/>
                  </a:cubicBezTo>
                  <a:cubicBezTo>
                    <a:pt x="67" y="124"/>
                    <a:pt x="65" y="125"/>
                    <a:pt x="65" y="129"/>
                  </a:cubicBezTo>
                  <a:cubicBezTo>
                    <a:pt x="65" y="132"/>
                    <a:pt x="67" y="134"/>
                    <a:pt x="67" y="134"/>
                  </a:cubicBezTo>
                  <a:cubicBezTo>
                    <a:pt x="128" y="134"/>
                    <a:pt x="128" y="134"/>
                    <a:pt x="128" y="134"/>
                  </a:cubicBezTo>
                  <a:cubicBezTo>
                    <a:pt x="188" y="134"/>
                    <a:pt x="204" y="98"/>
                    <a:pt x="204" y="67"/>
                  </a:cubicBezTo>
                  <a:cubicBezTo>
                    <a:pt x="204" y="18"/>
                    <a:pt x="170" y="0"/>
                    <a:pt x="127" y="0"/>
                  </a:cubicBezTo>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3" name="Freeform 7"/>
            <p:cNvSpPr>
              <a:spLocks noEditPoints="1"/>
            </p:cNvSpPr>
            <p:nvPr/>
          </p:nvSpPr>
          <p:spPr bwMode="auto">
            <a:xfrm>
              <a:off x="1712415" y="1287324"/>
              <a:ext cx="859229" cy="927358"/>
            </a:xfrm>
            <a:custGeom>
              <a:avLst/>
              <a:gdLst>
                <a:gd name="T0" fmla="*/ 93 w 96"/>
                <a:gd name="T1" fmla="*/ 92 h 103"/>
                <a:gd name="T2" fmla="*/ 86 w 96"/>
                <a:gd name="T3" fmla="*/ 83 h 103"/>
                <a:gd name="T4" fmla="*/ 86 w 96"/>
                <a:gd name="T5" fmla="*/ 30 h 103"/>
                <a:gd name="T6" fmla="*/ 76 w 96"/>
                <a:gd name="T7" fmla="*/ 8 h 103"/>
                <a:gd name="T8" fmla="*/ 46 w 96"/>
                <a:gd name="T9" fmla="*/ 0 h 103"/>
                <a:gd name="T10" fmla="*/ 11 w 96"/>
                <a:gd name="T11" fmla="*/ 5 h 103"/>
                <a:gd name="T12" fmla="*/ 10 w 96"/>
                <a:gd name="T13" fmla="*/ 8 h 103"/>
                <a:gd name="T14" fmla="*/ 10 w 96"/>
                <a:gd name="T15" fmla="*/ 23 h 103"/>
                <a:gd name="T16" fmla="*/ 12 w 96"/>
                <a:gd name="T17" fmla="*/ 25 h 103"/>
                <a:gd name="T18" fmla="*/ 17 w 96"/>
                <a:gd name="T19" fmla="*/ 25 h 103"/>
                <a:gd name="T20" fmla="*/ 20 w 96"/>
                <a:gd name="T21" fmla="*/ 23 h 103"/>
                <a:gd name="T22" fmla="*/ 31 w 96"/>
                <a:gd name="T23" fmla="*/ 13 h 103"/>
                <a:gd name="T24" fmla="*/ 43 w 96"/>
                <a:gd name="T25" fmla="*/ 10 h 103"/>
                <a:gd name="T26" fmla="*/ 58 w 96"/>
                <a:gd name="T27" fmla="*/ 27 h 103"/>
                <a:gd name="T28" fmla="*/ 58 w 96"/>
                <a:gd name="T29" fmla="*/ 42 h 103"/>
                <a:gd name="T30" fmla="*/ 0 w 96"/>
                <a:gd name="T31" fmla="*/ 72 h 103"/>
                <a:gd name="T32" fmla="*/ 30 w 96"/>
                <a:gd name="T33" fmla="*/ 103 h 103"/>
                <a:gd name="T34" fmla="*/ 60 w 96"/>
                <a:gd name="T35" fmla="*/ 90 h 103"/>
                <a:gd name="T36" fmla="*/ 71 w 96"/>
                <a:gd name="T37" fmla="*/ 102 h 103"/>
                <a:gd name="T38" fmla="*/ 93 w 96"/>
                <a:gd name="T39" fmla="*/ 102 h 103"/>
                <a:gd name="T40" fmla="*/ 96 w 96"/>
                <a:gd name="T41" fmla="*/ 92 h 103"/>
                <a:gd name="T42" fmla="*/ 93 w 96"/>
                <a:gd name="T43" fmla="*/ 92 h 103"/>
                <a:gd name="T44" fmla="*/ 58 w 96"/>
                <a:gd name="T45" fmla="*/ 77 h 103"/>
                <a:gd name="T46" fmla="*/ 40 w 96"/>
                <a:gd name="T47" fmla="*/ 88 h 103"/>
                <a:gd name="T48" fmla="*/ 25 w 96"/>
                <a:gd name="T49" fmla="*/ 72 h 103"/>
                <a:gd name="T50" fmla="*/ 58 w 96"/>
                <a:gd name="T51" fmla="*/ 53 h 103"/>
                <a:gd name="T52" fmla="*/ 58 w 96"/>
                <a:gd name="T53" fmla="*/ 7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 h="103">
                  <a:moveTo>
                    <a:pt x="93" y="92"/>
                  </a:moveTo>
                  <a:cubicBezTo>
                    <a:pt x="86" y="91"/>
                    <a:pt x="86" y="88"/>
                    <a:pt x="86" y="83"/>
                  </a:cubicBezTo>
                  <a:cubicBezTo>
                    <a:pt x="86" y="30"/>
                    <a:pt x="86" y="30"/>
                    <a:pt x="86" y="30"/>
                  </a:cubicBezTo>
                  <a:cubicBezTo>
                    <a:pt x="86" y="23"/>
                    <a:pt x="83" y="14"/>
                    <a:pt x="76" y="8"/>
                  </a:cubicBezTo>
                  <a:cubicBezTo>
                    <a:pt x="68" y="1"/>
                    <a:pt x="56" y="0"/>
                    <a:pt x="46" y="0"/>
                  </a:cubicBezTo>
                  <a:cubicBezTo>
                    <a:pt x="33" y="0"/>
                    <a:pt x="22" y="1"/>
                    <a:pt x="11" y="5"/>
                  </a:cubicBezTo>
                  <a:cubicBezTo>
                    <a:pt x="10" y="5"/>
                    <a:pt x="10" y="6"/>
                    <a:pt x="10" y="8"/>
                  </a:cubicBezTo>
                  <a:cubicBezTo>
                    <a:pt x="10" y="13"/>
                    <a:pt x="10" y="16"/>
                    <a:pt x="10" y="23"/>
                  </a:cubicBezTo>
                  <a:cubicBezTo>
                    <a:pt x="10" y="24"/>
                    <a:pt x="11" y="25"/>
                    <a:pt x="12" y="25"/>
                  </a:cubicBezTo>
                  <a:cubicBezTo>
                    <a:pt x="12" y="25"/>
                    <a:pt x="17" y="25"/>
                    <a:pt x="17" y="25"/>
                  </a:cubicBezTo>
                  <a:cubicBezTo>
                    <a:pt x="18" y="25"/>
                    <a:pt x="19" y="24"/>
                    <a:pt x="20" y="23"/>
                  </a:cubicBezTo>
                  <a:cubicBezTo>
                    <a:pt x="24" y="19"/>
                    <a:pt x="27" y="15"/>
                    <a:pt x="31" y="13"/>
                  </a:cubicBezTo>
                  <a:cubicBezTo>
                    <a:pt x="33" y="12"/>
                    <a:pt x="38" y="10"/>
                    <a:pt x="43" y="10"/>
                  </a:cubicBezTo>
                  <a:cubicBezTo>
                    <a:pt x="54" y="10"/>
                    <a:pt x="58" y="18"/>
                    <a:pt x="58" y="27"/>
                  </a:cubicBezTo>
                  <a:cubicBezTo>
                    <a:pt x="58" y="42"/>
                    <a:pt x="58" y="42"/>
                    <a:pt x="58" y="42"/>
                  </a:cubicBezTo>
                  <a:cubicBezTo>
                    <a:pt x="17" y="40"/>
                    <a:pt x="0" y="52"/>
                    <a:pt x="0" y="72"/>
                  </a:cubicBezTo>
                  <a:cubicBezTo>
                    <a:pt x="0" y="94"/>
                    <a:pt x="15" y="103"/>
                    <a:pt x="30" y="103"/>
                  </a:cubicBezTo>
                  <a:cubicBezTo>
                    <a:pt x="44" y="103"/>
                    <a:pt x="54" y="98"/>
                    <a:pt x="60" y="90"/>
                  </a:cubicBezTo>
                  <a:cubicBezTo>
                    <a:pt x="61" y="97"/>
                    <a:pt x="65" y="102"/>
                    <a:pt x="71" y="102"/>
                  </a:cubicBezTo>
                  <a:cubicBezTo>
                    <a:pt x="74" y="102"/>
                    <a:pt x="82" y="102"/>
                    <a:pt x="93" y="102"/>
                  </a:cubicBezTo>
                  <a:cubicBezTo>
                    <a:pt x="96" y="92"/>
                    <a:pt x="96" y="92"/>
                    <a:pt x="96" y="92"/>
                  </a:cubicBezTo>
                  <a:lnTo>
                    <a:pt x="93" y="92"/>
                  </a:lnTo>
                  <a:close/>
                  <a:moveTo>
                    <a:pt x="58" y="77"/>
                  </a:moveTo>
                  <a:cubicBezTo>
                    <a:pt x="54" y="83"/>
                    <a:pt x="47" y="88"/>
                    <a:pt x="40" y="88"/>
                  </a:cubicBezTo>
                  <a:cubicBezTo>
                    <a:pt x="30" y="88"/>
                    <a:pt x="25" y="83"/>
                    <a:pt x="25" y="72"/>
                  </a:cubicBezTo>
                  <a:cubicBezTo>
                    <a:pt x="25" y="60"/>
                    <a:pt x="31" y="53"/>
                    <a:pt x="58" y="53"/>
                  </a:cubicBezTo>
                  <a:lnTo>
                    <a:pt x="58" y="77"/>
                  </a:lnTo>
                  <a:close/>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4" name="Freeform 8"/>
            <p:cNvSpPr>
              <a:spLocks/>
            </p:cNvSpPr>
            <p:nvPr/>
          </p:nvSpPr>
          <p:spPr bwMode="auto">
            <a:xfrm>
              <a:off x="4532348" y="1313820"/>
              <a:ext cx="537491" cy="892031"/>
            </a:xfrm>
            <a:custGeom>
              <a:avLst/>
              <a:gdLst>
                <a:gd name="T0" fmla="*/ 58 w 60"/>
                <a:gd name="T1" fmla="*/ 89 h 99"/>
                <a:gd name="T2" fmla="*/ 46 w 60"/>
                <a:gd name="T3" fmla="*/ 89 h 99"/>
                <a:gd name="T4" fmla="*/ 44 w 60"/>
                <a:gd name="T5" fmla="*/ 86 h 99"/>
                <a:gd name="T6" fmla="*/ 44 w 60"/>
                <a:gd name="T7" fmla="*/ 4 h 99"/>
                <a:gd name="T8" fmla="*/ 40 w 60"/>
                <a:gd name="T9" fmla="*/ 0 h 99"/>
                <a:gd name="T10" fmla="*/ 5 w 60"/>
                <a:gd name="T11" fmla="*/ 0 h 99"/>
                <a:gd name="T12" fmla="*/ 3 w 60"/>
                <a:gd name="T13" fmla="*/ 6 h 99"/>
                <a:gd name="T14" fmla="*/ 5 w 60"/>
                <a:gd name="T15" fmla="*/ 11 h 99"/>
                <a:gd name="T16" fmla="*/ 15 w 60"/>
                <a:gd name="T17" fmla="*/ 12 h 99"/>
                <a:gd name="T18" fmla="*/ 16 w 60"/>
                <a:gd name="T19" fmla="*/ 13 h 99"/>
                <a:gd name="T20" fmla="*/ 16 w 60"/>
                <a:gd name="T21" fmla="*/ 86 h 99"/>
                <a:gd name="T22" fmla="*/ 13 w 60"/>
                <a:gd name="T23" fmla="*/ 89 h 99"/>
                <a:gd name="T24" fmla="*/ 2 w 60"/>
                <a:gd name="T25" fmla="*/ 89 h 99"/>
                <a:gd name="T26" fmla="*/ 0 w 60"/>
                <a:gd name="T27" fmla="*/ 94 h 99"/>
                <a:gd name="T28" fmla="*/ 2 w 60"/>
                <a:gd name="T29" fmla="*/ 99 h 99"/>
                <a:gd name="T30" fmla="*/ 58 w 60"/>
                <a:gd name="T31" fmla="*/ 99 h 99"/>
                <a:gd name="T32" fmla="*/ 60 w 60"/>
                <a:gd name="T33" fmla="*/ 94 h 99"/>
                <a:gd name="T34" fmla="*/ 58 w 60"/>
                <a:gd name="T35"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99">
                  <a:moveTo>
                    <a:pt x="58" y="89"/>
                  </a:moveTo>
                  <a:cubicBezTo>
                    <a:pt x="46" y="89"/>
                    <a:pt x="46" y="89"/>
                    <a:pt x="46" y="89"/>
                  </a:cubicBezTo>
                  <a:cubicBezTo>
                    <a:pt x="45" y="89"/>
                    <a:pt x="44" y="88"/>
                    <a:pt x="44" y="86"/>
                  </a:cubicBezTo>
                  <a:cubicBezTo>
                    <a:pt x="44" y="86"/>
                    <a:pt x="44" y="6"/>
                    <a:pt x="44" y="4"/>
                  </a:cubicBezTo>
                  <a:cubicBezTo>
                    <a:pt x="44" y="2"/>
                    <a:pt x="43" y="0"/>
                    <a:pt x="40" y="0"/>
                  </a:cubicBezTo>
                  <a:cubicBezTo>
                    <a:pt x="37" y="0"/>
                    <a:pt x="5" y="0"/>
                    <a:pt x="5" y="0"/>
                  </a:cubicBezTo>
                  <a:cubicBezTo>
                    <a:pt x="5" y="0"/>
                    <a:pt x="3" y="2"/>
                    <a:pt x="3" y="6"/>
                  </a:cubicBezTo>
                  <a:cubicBezTo>
                    <a:pt x="3" y="9"/>
                    <a:pt x="5" y="11"/>
                    <a:pt x="5" y="11"/>
                  </a:cubicBezTo>
                  <a:cubicBezTo>
                    <a:pt x="5" y="11"/>
                    <a:pt x="14" y="12"/>
                    <a:pt x="15" y="12"/>
                  </a:cubicBezTo>
                  <a:cubicBezTo>
                    <a:pt x="15" y="12"/>
                    <a:pt x="16" y="12"/>
                    <a:pt x="16" y="13"/>
                  </a:cubicBezTo>
                  <a:cubicBezTo>
                    <a:pt x="16" y="14"/>
                    <a:pt x="16" y="86"/>
                    <a:pt x="16" y="86"/>
                  </a:cubicBezTo>
                  <a:cubicBezTo>
                    <a:pt x="16" y="88"/>
                    <a:pt x="14" y="89"/>
                    <a:pt x="13" y="89"/>
                  </a:cubicBezTo>
                  <a:cubicBezTo>
                    <a:pt x="2" y="89"/>
                    <a:pt x="2" y="89"/>
                    <a:pt x="2" y="89"/>
                  </a:cubicBezTo>
                  <a:cubicBezTo>
                    <a:pt x="2" y="89"/>
                    <a:pt x="0" y="90"/>
                    <a:pt x="0" y="94"/>
                  </a:cubicBezTo>
                  <a:cubicBezTo>
                    <a:pt x="0" y="97"/>
                    <a:pt x="2" y="99"/>
                    <a:pt x="2" y="99"/>
                  </a:cubicBezTo>
                  <a:cubicBezTo>
                    <a:pt x="58" y="99"/>
                    <a:pt x="58" y="99"/>
                    <a:pt x="58" y="99"/>
                  </a:cubicBezTo>
                  <a:cubicBezTo>
                    <a:pt x="58" y="99"/>
                    <a:pt x="60" y="97"/>
                    <a:pt x="60" y="94"/>
                  </a:cubicBezTo>
                  <a:cubicBezTo>
                    <a:pt x="60" y="91"/>
                    <a:pt x="58" y="89"/>
                    <a:pt x="58" y="89"/>
                  </a:cubicBezTo>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5" name="Freeform 9"/>
            <p:cNvSpPr>
              <a:spLocks/>
            </p:cNvSpPr>
            <p:nvPr/>
          </p:nvSpPr>
          <p:spPr bwMode="auto">
            <a:xfrm>
              <a:off x="772436" y="980728"/>
              <a:ext cx="850396" cy="1233954"/>
            </a:xfrm>
            <a:custGeom>
              <a:avLst/>
              <a:gdLst>
                <a:gd name="T0" fmla="*/ 45 w 95"/>
                <a:gd name="T1" fmla="*/ 50 h 137"/>
                <a:gd name="T2" fmla="*/ 22 w 95"/>
                <a:gd name="T3" fmla="*/ 30 h 137"/>
                <a:gd name="T4" fmla="*/ 47 w 95"/>
                <a:gd name="T5" fmla="*/ 13 h 137"/>
                <a:gd name="T6" fmla="*/ 65 w 95"/>
                <a:gd name="T7" fmla="*/ 19 h 137"/>
                <a:gd name="T8" fmla="*/ 76 w 95"/>
                <a:gd name="T9" fmla="*/ 32 h 137"/>
                <a:gd name="T10" fmla="*/ 78 w 95"/>
                <a:gd name="T11" fmla="*/ 33 h 137"/>
                <a:gd name="T12" fmla="*/ 84 w 95"/>
                <a:gd name="T13" fmla="*/ 33 h 137"/>
                <a:gd name="T14" fmla="*/ 85 w 95"/>
                <a:gd name="T15" fmla="*/ 31 h 137"/>
                <a:gd name="T16" fmla="*/ 85 w 95"/>
                <a:gd name="T17" fmla="*/ 8 h 137"/>
                <a:gd name="T18" fmla="*/ 83 w 95"/>
                <a:gd name="T19" fmla="*/ 6 h 137"/>
                <a:gd name="T20" fmla="*/ 46 w 95"/>
                <a:gd name="T21" fmla="*/ 0 h 137"/>
                <a:gd name="T22" fmla="*/ 0 w 95"/>
                <a:gd name="T23" fmla="*/ 40 h 137"/>
                <a:gd name="T24" fmla="*/ 41 w 95"/>
                <a:gd name="T25" fmla="*/ 80 h 137"/>
                <a:gd name="T26" fmla="*/ 73 w 95"/>
                <a:gd name="T27" fmla="*/ 106 h 137"/>
                <a:gd name="T28" fmla="*/ 49 w 95"/>
                <a:gd name="T29" fmla="*/ 124 h 137"/>
                <a:gd name="T30" fmla="*/ 25 w 95"/>
                <a:gd name="T31" fmla="*/ 115 h 137"/>
                <a:gd name="T32" fmla="*/ 11 w 95"/>
                <a:gd name="T33" fmla="*/ 97 h 137"/>
                <a:gd name="T34" fmla="*/ 9 w 95"/>
                <a:gd name="T35" fmla="*/ 95 h 137"/>
                <a:gd name="T36" fmla="*/ 2 w 95"/>
                <a:gd name="T37" fmla="*/ 95 h 137"/>
                <a:gd name="T38" fmla="*/ 0 w 95"/>
                <a:gd name="T39" fmla="*/ 97 h 137"/>
                <a:gd name="T40" fmla="*/ 0 w 95"/>
                <a:gd name="T41" fmla="*/ 123 h 137"/>
                <a:gd name="T42" fmla="*/ 2 w 95"/>
                <a:gd name="T43" fmla="*/ 127 h 137"/>
                <a:gd name="T44" fmla="*/ 48 w 95"/>
                <a:gd name="T45" fmla="*/ 137 h 137"/>
                <a:gd name="T46" fmla="*/ 95 w 95"/>
                <a:gd name="T47" fmla="*/ 92 h 137"/>
                <a:gd name="T48" fmla="*/ 45 w 95"/>
                <a:gd name="T49" fmla="*/ 5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5" h="137">
                  <a:moveTo>
                    <a:pt x="45" y="50"/>
                  </a:moveTo>
                  <a:cubicBezTo>
                    <a:pt x="26" y="43"/>
                    <a:pt x="22" y="38"/>
                    <a:pt x="22" y="30"/>
                  </a:cubicBezTo>
                  <a:cubicBezTo>
                    <a:pt x="22" y="22"/>
                    <a:pt x="30" y="13"/>
                    <a:pt x="47" y="13"/>
                  </a:cubicBezTo>
                  <a:cubicBezTo>
                    <a:pt x="53" y="13"/>
                    <a:pt x="59" y="15"/>
                    <a:pt x="65" y="19"/>
                  </a:cubicBezTo>
                  <a:cubicBezTo>
                    <a:pt x="68" y="21"/>
                    <a:pt x="72" y="25"/>
                    <a:pt x="76" y="32"/>
                  </a:cubicBezTo>
                  <a:cubicBezTo>
                    <a:pt x="76" y="32"/>
                    <a:pt x="77" y="33"/>
                    <a:pt x="78" y="33"/>
                  </a:cubicBezTo>
                  <a:cubicBezTo>
                    <a:pt x="80" y="33"/>
                    <a:pt x="84" y="33"/>
                    <a:pt x="84" y="33"/>
                  </a:cubicBezTo>
                  <a:cubicBezTo>
                    <a:pt x="85" y="33"/>
                    <a:pt x="85" y="32"/>
                    <a:pt x="85" y="31"/>
                  </a:cubicBezTo>
                  <a:cubicBezTo>
                    <a:pt x="85" y="27"/>
                    <a:pt x="85" y="15"/>
                    <a:pt x="85" y="8"/>
                  </a:cubicBezTo>
                  <a:cubicBezTo>
                    <a:pt x="85" y="7"/>
                    <a:pt x="84" y="6"/>
                    <a:pt x="83" y="6"/>
                  </a:cubicBezTo>
                  <a:cubicBezTo>
                    <a:pt x="72" y="2"/>
                    <a:pt x="61" y="0"/>
                    <a:pt x="46" y="0"/>
                  </a:cubicBezTo>
                  <a:cubicBezTo>
                    <a:pt x="18" y="0"/>
                    <a:pt x="0" y="16"/>
                    <a:pt x="0" y="40"/>
                  </a:cubicBezTo>
                  <a:cubicBezTo>
                    <a:pt x="0" y="63"/>
                    <a:pt x="18" y="73"/>
                    <a:pt x="41" y="80"/>
                  </a:cubicBezTo>
                  <a:cubicBezTo>
                    <a:pt x="56" y="85"/>
                    <a:pt x="73" y="91"/>
                    <a:pt x="73" y="106"/>
                  </a:cubicBezTo>
                  <a:cubicBezTo>
                    <a:pt x="73" y="114"/>
                    <a:pt x="65" y="124"/>
                    <a:pt x="49" y="124"/>
                  </a:cubicBezTo>
                  <a:cubicBezTo>
                    <a:pt x="37" y="124"/>
                    <a:pt x="29" y="120"/>
                    <a:pt x="25" y="115"/>
                  </a:cubicBezTo>
                  <a:cubicBezTo>
                    <a:pt x="20" y="110"/>
                    <a:pt x="15" y="106"/>
                    <a:pt x="11" y="97"/>
                  </a:cubicBezTo>
                  <a:cubicBezTo>
                    <a:pt x="11" y="96"/>
                    <a:pt x="10" y="95"/>
                    <a:pt x="9" y="95"/>
                  </a:cubicBezTo>
                  <a:cubicBezTo>
                    <a:pt x="7" y="95"/>
                    <a:pt x="2" y="95"/>
                    <a:pt x="2" y="95"/>
                  </a:cubicBezTo>
                  <a:cubicBezTo>
                    <a:pt x="1" y="95"/>
                    <a:pt x="0" y="95"/>
                    <a:pt x="0" y="97"/>
                  </a:cubicBezTo>
                  <a:cubicBezTo>
                    <a:pt x="0" y="123"/>
                    <a:pt x="0" y="123"/>
                    <a:pt x="0" y="123"/>
                  </a:cubicBezTo>
                  <a:cubicBezTo>
                    <a:pt x="0" y="124"/>
                    <a:pt x="1" y="126"/>
                    <a:pt x="2" y="127"/>
                  </a:cubicBezTo>
                  <a:cubicBezTo>
                    <a:pt x="16" y="134"/>
                    <a:pt x="33" y="137"/>
                    <a:pt x="48" y="137"/>
                  </a:cubicBezTo>
                  <a:cubicBezTo>
                    <a:pt x="75" y="137"/>
                    <a:pt x="95" y="120"/>
                    <a:pt x="95" y="92"/>
                  </a:cubicBezTo>
                  <a:cubicBezTo>
                    <a:pt x="95" y="61"/>
                    <a:pt x="67" y="58"/>
                    <a:pt x="45" y="50"/>
                  </a:cubicBezTo>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6" name="Freeform 10"/>
            <p:cNvSpPr>
              <a:spLocks/>
            </p:cNvSpPr>
            <p:nvPr/>
          </p:nvSpPr>
          <p:spPr bwMode="auto">
            <a:xfrm>
              <a:off x="5150589" y="1296156"/>
              <a:ext cx="671233" cy="936190"/>
            </a:xfrm>
            <a:custGeom>
              <a:avLst/>
              <a:gdLst>
                <a:gd name="T0" fmla="*/ 45 w 75"/>
                <a:gd name="T1" fmla="*/ 39 h 104"/>
                <a:gd name="T2" fmla="*/ 20 w 75"/>
                <a:gd name="T3" fmla="*/ 23 h 104"/>
                <a:gd name="T4" fmla="*/ 36 w 75"/>
                <a:gd name="T5" fmla="*/ 11 h 104"/>
                <a:gd name="T6" fmla="*/ 61 w 75"/>
                <a:gd name="T7" fmla="*/ 24 h 104"/>
                <a:gd name="T8" fmla="*/ 64 w 75"/>
                <a:gd name="T9" fmla="*/ 25 h 104"/>
                <a:gd name="T10" fmla="*/ 69 w 75"/>
                <a:gd name="T11" fmla="*/ 25 h 104"/>
                <a:gd name="T12" fmla="*/ 70 w 75"/>
                <a:gd name="T13" fmla="*/ 24 h 104"/>
                <a:gd name="T14" fmla="*/ 70 w 75"/>
                <a:gd name="T15" fmla="*/ 7 h 104"/>
                <a:gd name="T16" fmla="*/ 68 w 75"/>
                <a:gd name="T17" fmla="*/ 4 h 104"/>
                <a:gd name="T18" fmla="*/ 36 w 75"/>
                <a:gd name="T19" fmla="*/ 0 h 104"/>
                <a:gd name="T20" fmla="*/ 1 w 75"/>
                <a:gd name="T21" fmla="*/ 31 h 104"/>
                <a:gd name="T22" fmla="*/ 28 w 75"/>
                <a:gd name="T23" fmla="*/ 62 h 104"/>
                <a:gd name="T24" fmla="*/ 55 w 75"/>
                <a:gd name="T25" fmla="*/ 80 h 104"/>
                <a:gd name="T26" fmla="*/ 38 w 75"/>
                <a:gd name="T27" fmla="*/ 92 h 104"/>
                <a:gd name="T28" fmla="*/ 11 w 75"/>
                <a:gd name="T29" fmla="*/ 70 h 104"/>
                <a:gd name="T30" fmla="*/ 9 w 75"/>
                <a:gd name="T31" fmla="*/ 68 h 104"/>
                <a:gd name="T32" fmla="*/ 2 w 75"/>
                <a:gd name="T33" fmla="*/ 68 h 104"/>
                <a:gd name="T34" fmla="*/ 0 w 75"/>
                <a:gd name="T35" fmla="*/ 70 h 104"/>
                <a:gd name="T36" fmla="*/ 0 w 75"/>
                <a:gd name="T37" fmla="*/ 91 h 104"/>
                <a:gd name="T38" fmla="*/ 3 w 75"/>
                <a:gd name="T39" fmla="*/ 94 h 104"/>
                <a:gd name="T40" fmla="*/ 16 w 75"/>
                <a:gd name="T41" fmla="*/ 100 h 104"/>
                <a:gd name="T42" fmla="*/ 38 w 75"/>
                <a:gd name="T43" fmla="*/ 104 h 104"/>
                <a:gd name="T44" fmla="*/ 75 w 75"/>
                <a:gd name="T45" fmla="*/ 70 h 104"/>
                <a:gd name="T46" fmla="*/ 45 w 75"/>
                <a:gd name="T47"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104">
                  <a:moveTo>
                    <a:pt x="45" y="39"/>
                  </a:moveTo>
                  <a:cubicBezTo>
                    <a:pt x="25" y="34"/>
                    <a:pt x="20" y="30"/>
                    <a:pt x="20" y="23"/>
                  </a:cubicBezTo>
                  <a:cubicBezTo>
                    <a:pt x="20" y="17"/>
                    <a:pt x="26" y="11"/>
                    <a:pt x="36" y="11"/>
                  </a:cubicBezTo>
                  <a:cubicBezTo>
                    <a:pt x="47" y="11"/>
                    <a:pt x="56" y="17"/>
                    <a:pt x="61" y="24"/>
                  </a:cubicBezTo>
                  <a:cubicBezTo>
                    <a:pt x="61" y="25"/>
                    <a:pt x="62" y="25"/>
                    <a:pt x="64" y="25"/>
                  </a:cubicBezTo>
                  <a:cubicBezTo>
                    <a:pt x="69" y="25"/>
                    <a:pt x="69" y="25"/>
                    <a:pt x="69" y="25"/>
                  </a:cubicBezTo>
                  <a:cubicBezTo>
                    <a:pt x="70" y="25"/>
                    <a:pt x="70" y="25"/>
                    <a:pt x="70" y="24"/>
                  </a:cubicBezTo>
                  <a:cubicBezTo>
                    <a:pt x="70" y="7"/>
                    <a:pt x="70" y="7"/>
                    <a:pt x="70" y="7"/>
                  </a:cubicBezTo>
                  <a:cubicBezTo>
                    <a:pt x="70" y="6"/>
                    <a:pt x="69" y="4"/>
                    <a:pt x="68" y="4"/>
                  </a:cubicBezTo>
                  <a:cubicBezTo>
                    <a:pt x="60" y="2"/>
                    <a:pt x="49" y="0"/>
                    <a:pt x="36" y="0"/>
                  </a:cubicBezTo>
                  <a:cubicBezTo>
                    <a:pt x="19" y="0"/>
                    <a:pt x="1" y="10"/>
                    <a:pt x="1" y="31"/>
                  </a:cubicBezTo>
                  <a:cubicBezTo>
                    <a:pt x="1" y="49"/>
                    <a:pt x="15" y="59"/>
                    <a:pt x="28" y="62"/>
                  </a:cubicBezTo>
                  <a:cubicBezTo>
                    <a:pt x="49" y="68"/>
                    <a:pt x="55" y="71"/>
                    <a:pt x="55" y="80"/>
                  </a:cubicBezTo>
                  <a:cubicBezTo>
                    <a:pt x="55" y="88"/>
                    <a:pt x="49" y="92"/>
                    <a:pt x="38" y="92"/>
                  </a:cubicBezTo>
                  <a:cubicBezTo>
                    <a:pt x="27" y="92"/>
                    <a:pt x="17" y="84"/>
                    <a:pt x="11" y="70"/>
                  </a:cubicBezTo>
                  <a:cubicBezTo>
                    <a:pt x="10" y="69"/>
                    <a:pt x="10" y="68"/>
                    <a:pt x="9" y="68"/>
                  </a:cubicBezTo>
                  <a:cubicBezTo>
                    <a:pt x="6" y="68"/>
                    <a:pt x="3" y="68"/>
                    <a:pt x="2" y="68"/>
                  </a:cubicBezTo>
                  <a:cubicBezTo>
                    <a:pt x="1" y="68"/>
                    <a:pt x="0" y="69"/>
                    <a:pt x="0" y="70"/>
                  </a:cubicBezTo>
                  <a:cubicBezTo>
                    <a:pt x="0" y="75"/>
                    <a:pt x="0" y="90"/>
                    <a:pt x="0" y="91"/>
                  </a:cubicBezTo>
                  <a:cubicBezTo>
                    <a:pt x="0" y="93"/>
                    <a:pt x="3" y="94"/>
                    <a:pt x="3" y="94"/>
                  </a:cubicBezTo>
                  <a:cubicBezTo>
                    <a:pt x="3" y="94"/>
                    <a:pt x="9" y="98"/>
                    <a:pt x="16" y="100"/>
                  </a:cubicBezTo>
                  <a:cubicBezTo>
                    <a:pt x="21" y="102"/>
                    <a:pt x="28" y="104"/>
                    <a:pt x="38" y="104"/>
                  </a:cubicBezTo>
                  <a:cubicBezTo>
                    <a:pt x="63" y="104"/>
                    <a:pt x="75" y="88"/>
                    <a:pt x="75" y="70"/>
                  </a:cubicBezTo>
                  <a:cubicBezTo>
                    <a:pt x="75" y="54"/>
                    <a:pt x="66" y="44"/>
                    <a:pt x="45" y="39"/>
                  </a:cubicBezTo>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7" name="Freeform 11"/>
            <p:cNvSpPr>
              <a:spLocks/>
            </p:cNvSpPr>
            <p:nvPr/>
          </p:nvSpPr>
          <p:spPr bwMode="auto">
            <a:xfrm>
              <a:off x="4676184" y="989560"/>
              <a:ext cx="321738" cy="198089"/>
            </a:xfrm>
            <a:custGeom>
              <a:avLst/>
              <a:gdLst>
                <a:gd name="T0" fmla="*/ 2 w 36"/>
                <a:gd name="T1" fmla="*/ 22 h 22"/>
                <a:gd name="T2" fmla="*/ 27 w 36"/>
                <a:gd name="T3" fmla="*/ 22 h 22"/>
                <a:gd name="T4" fmla="*/ 30 w 36"/>
                <a:gd name="T5" fmla="*/ 21 h 22"/>
                <a:gd name="T6" fmla="*/ 36 w 36"/>
                <a:gd name="T7" fmla="*/ 3 h 22"/>
                <a:gd name="T8" fmla="*/ 34 w 36"/>
                <a:gd name="T9" fmla="*/ 0 h 22"/>
                <a:gd name="T10" fmla="*/ 8 w 36"/>
                <a:gd name="T11" fmla="*/ 0 h 22"/>
                <a:gd name="T12" fmla="*/ 5 w 36"/>
                <a:gd name="T13" fmla="*/ 2 h 22"/>
                <a:gd name="T14" fmla="*/ 0 w 36"/>
                <a:gd name="T15" fmla="*/ 19 h 22"/>
                <a:gd name="T16" fmla="*/ 2 w 36"/>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2">
                  <a:moveTo>
                    <a:pt x="2" y="22"/>
                  </a:moveTo>
                  <a:cubicBezTo>
                    <a:pt x="27" y="22"/>
                    <a:pt x="27" y="22"/>
                    <a:pt x="27" y="22"/>
                  </a:cubicBezTo>
                  <a:cubicBezTo>
                    <a:pt x="29" y="22"/>
                    <a:pt x="30" y="22"/>
                    <a:pt x="30" y="21"/>
                  </a:cubicBezTo>
                  <a:cubicBezTo>
                    <a:pt x="36" y="3"/>
                    <a:pt x="36" y="3"/>
                    <a:pt x="36" y="3"/>
                  </a:cubicBezTo>
                  <a:cubicBezTo>
                    <a:pt x="36" y="1"/>
                    <a:pt x="35" y="0"/>
                    <a:pt x="34" y="0"/>
                  </a:cubicBezTo>
                  <a:cubicBezTo>
                    <a:pt x="8" y="0"/>
                    <a:pt x="8" y="0"/>
                    <a:pt x="8" y="0"/>
                  </a:cubicBezTo>
                  <a:cubicBezTo>
                    <a:pt x="6" y="0"/>
                    <a:pt x="5" y="1"/>
                    <a:pt x="5" y="2"/>
                  </a:cubicBezTo>
                  <a:cubicBezTo>
                    <a:pt x="0" y="19"/>
                    <a:pt x="0" y="19"/>
                    <a:pt x="0" y="19"/>
                  </a:cubicBezTo>
                  <a:cubicBezTo>
                    <a:pt x="0" y="21"/>
                    <a:pt x="1" y="22"/>
                    <a:pt x="2" y="22"/>
                  </a:cubicBezTo>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8" name="Freeform 12"/>
            <p:cNvSpPr>
              <a:spLocks/>
            </p:cNvSpPr>
            <p:nvPr/>
          </p:nvSpPr>
          <p:spPr bwMode="auto">
            <a:xfrm>
              <a:off x="5865982" y="989560"/>
              <a:ext cx="1110310" cy="1216290"/>
            </a:xfrm>
            <a:custGeom>
              <a:avLst/>
              <a:gdLst>
                <a:gd name="T0" fmla="*/ 119 w 124"/>
                <a:gd name="T1" fmla="*/ 125 h 135"/>
                <a:gd name="T2" fmla="*/ 106 w 124"/>
                <a:gd name="T3" fmla="*/ 119 h 135"/>
                <a:gd name="T4" fmla="*/ 73 w 124"/>
                <a:gd name="T5" fmla="*/ 69 h 135"/>
                <a:gd name="T6" fmla="*/ 92 w 124"/>
                <a:gd name="T7" fmla="*/ 50 h 135"/>
                <a:gd name="T8" fmla="*/ 111 w 124"/>
                <a:gd name="T9" fmla="*/ 46 h 135"/>
                <a:gd name="T10" fmla="*/ 113 w 124"/>
                <a:gd name="T11" fmla="*/ 41 h 135"/>
                <a:gd name="T12" fmla="*/ 111 w 124"/>
                <a:gd name="T13" fmla="*/ 36 h 135"/>
                <a:gd name="T14" fmla="*/ 80 w 124"/>
                <a:gd name="T15" fmla="*/ 36 h 135"/>
                <a:gd name="T16" fmla="*/ 76 w 124"/>
                <a:gd name="T17" fmla="*/ 39 h 135"/>
                <a:gd name="T18" fmla="*/ 44 w 124"/>
                <a:gd name="T19" fmla="*/ 85 h 135"/>
                <a:gd name="T20" fmla="*/ 44 w 124"/>
                <a:gd name="T21" fmla="*/ 4 h 135"/>
                <a:gd name="T22" fmla="*/ 41 w 124"/>
                <a:gd name="T23" fmla="*/ 0 h 135"/>
                <a:gd name="T24" fmla="*/ 1 w 124"/>
                <a:gd name="T25" fmla="*/ 0 h 135"/>
                <a:gd name="T26" fmla="*/ 0 w 124"/>
                <a:gd name="T27" fmla="*/ 5 h 135"/>
                <a:gd name="T28" fmla="*/ 1 w 124"/>
                <a:gd name="T29" fmla="*/ 10 h 135"/>
                <a:gd name="T30" fmla="*/ 14 w 124"/>
                <a:gd name="T31" fmla="*/ 10 h 135"/>
                <a:gd name="T32" fmla="*/ 16 w 124"/>
                <a:gd name="T33" fmla="*/ 13 h 135"/>
                <a:gd name="T34" fmla="*/ 16 w 124"/>
                <a:gd name="T35" fmla="*/ 123 h 135"/>
                <a:gd name="T36" fmla="*/ 14 w 124"/>
                <a:gd name="T37" fmla="*/ 125 h 135"/>
                <a:gd name="T38" fmla="*/ 2 w 124"/>
                <a:gd name="T39" fmla="*/ 125 h 135"/>
                <a:gd name="T40" fmla="*/ 0 w 124"/>
                <a:gd name="T41" fmla="*/ 130 h 135"/>
                <a:gd name="T42" fmla="*/ 2 w 124"/>
                <a:gd name="T43" fmla="*/ 135 h 135"/>
                <a:gd name="T44" fmla="*/ 55 w 124"/>
                <a:gd name="T45" fmla="*/ 135 h 135"/>
                <a:gd name="T46" fmla="*/ 56 w 124"/>
                <a:gd name="T47" fmla="*/ 130 h 135"/>
                <a:gd name="T48" fmla="*/ 55 w 124"/>
                <a:gd name="T49" fmla="*/ 125 h 135"/>
                <a:gd name="T50" fmla="*/ 46 w 124"/>
                <a:gd name="T51" fmla="*/ 125 h 135"/>
                <a:gd name="T52" fmla="*/ 44 w 124"/>
                <a:gd name="T53" fmla="*/ 123 h 135"/>
                <a:gd name="T54" fmla="*/ 44 w 124"/>
                <a:gd name="T55" fmla="*/ 97 h 135"/>
                <a:gd name="T56" fmla="*/ 52 w 124"/>
                <a:gd name="T57" fmla="*/ 89 h 135"/>
                <a:gd name="T58" fmla="*/ 56 w 124"/>
                <a:gd name="T59" fmla="*/ 90 h 135"/>
                <a:gd name="T60" fmla="*/ 77 w 124"/>
                <a:gd name="T61" fmla="*/ 123 h 135"/>
                <a:gd name="T62" fmla="*/ 77 w 124"/>
                <a:gd name="T63" fmla="*/ 125 h 135"/>
                <a:gd name="T64" fmla="*/ 70 w 124"/>
                <a:gd name="T65" fmla="*/ 125 h 135"/>
                <a:gd name="T66" fmla="*/ 69 w 124"/>
                <a:gd name="T67" fmla="*/ 130 h 135"/>
                <a:gd name="T68" fmla="*/ 70 w 124"/>
                <a:gd name="T69" fmla="*/ 135 h 135"/>
                <a:gd name="T70" fmla="*/ 123 w 124"/>
                <a:gd name="T71" fmla="*/ 135 h 135"/>
                <a:gd name="T72" fmla="*/ 124 w 124"/>
                <a:gd name="T73" fmla="*/ 130 h 135"/>
                <a:gd name="T74" fmla="*/ 122 w 124"/>
                <a:gd name="T75" fmla="*/ 125 h 135"/>
                <a:gd name="T76" fmla="*/ 119 w 124"/>
                <a:gd name="T77" fmla="*/ 12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4" h="135">
                  <a:moveTo>
                    <a:pt x="119" y="125"/>
                  </a:moveTo>
                  <a:cubicBezTo>
                    <a:pt x="113" y="125"/>
                    <a:pt x="109" y="123"/>
                    <a:pt x="106" y="119"/>
                  </a:cubicBezTo>
                  <a:cubicBezTo>
                    <a:pt x="105" y="118"/>
                    <a:pt x="73" y="70"/>
                    <a:pt x="73" y="69"/>
                  </a:cubicBezTo>
                  <a:cubicBezTo>
                    <a:pt x="81" y="58"/>
                    <a:pt x="85" y="54"/>
                    <a:pt x="92" y="50"/>
                  </a:cubicBezTo>
                  <a:cubicBezTo>
                    <a:pt x="96" y="48"/>
                    <a:pt x="105" y="46"/>
                    <a:pt x="111" y="46"/>
                  </a:cubicBezTo>
                  <a:cubicBezTo>
                    <a:pt x="111" y="46"/>
                    <a:pt x="113" y="45"/>
                    <a:pt x="113" y="41"/>
                  </a:cubicBezTo>
                  <a:cubicBezTo>
                    <a:pt x="113" y="38"/>
                    <a:pt x="111" y="36"/>
                    <a:pt x="111" y="36"/>
                  </a:cubicBezTo>
                  <a:cubicBezTo>
                    <a:pt x="80" y="36"/>
                    <a:pt x="80" y="36"/>
                    <a:pt x="80" y="36"/>
                  </a:cubicBezTo>
                  <a:cubicBezTo>
                    <a:pt x="79" y="36"/>
                    <a:pt x="77" y="37"/>
                    <a:pt x="76" y="39"/>
                  </a:cubicBezTo>
                  <a:cubicBezTo>
                    <a:pt x="75" y="40"/>
                    <a:pt x="51" y="75"/>
                    <a:pt x="44" y="85"/>
                  </a:cubicBezTo>
                  <a:cubicBezTo>
                    <a:pt x="44" y="50"/>
                    <a:pt x="44" y="5"/>
                    <a:pt x="44" y="4"/>
                  </a:cubicBezTo>
                  <a:cubicBezTo>
                    <a:pt x="44" y="2"/>
                    <a:pt x="43" y="0"/>
                    <a:pt x="41" y="0"/>
                  </a:cubicBezTo>
                  <a:cubicBezTo>
                    <a:pt x="38" y="0"/>
                    <a:pt x="1" y="0"/>
                    <a:pt x="1" y="0"/>
                  </a:cubicBezTo>
                  <a:cubicBezTo>
                    <a:pt x="1" y="0"/>
                    <a:pt x="0" y="2"/>
                    <a:pt x="0" y="5"/>
                  </a:cubicBezTo>
                  <a:cubicBezTo>
                    <a:pt x="0" y="9"/>
                    <a:pt x="1" y="10"/>
                    <a:pt x="1" y="10"/>
                  </a:cubicBezTo>
                  <a:cubicBezTo>
                    <a:pt x="14" y="10"/>
                    <a:pt x="14" y="10"/>
                    <a:pt x="14" y="10"/>
                  </a:cubicBezTo>
                  <a:cubicBezTo>
                    <a:pt x="16" y="10"/>
                    <a:pt x="16" y="11"/>
                    <a:pt x="16" y="13"/>
                  </a:cubicBezTo>
                  <a:cubicBezTo>
                    <a:pt x="16" y="14"/>
                    <a:pt x="16" y="123"/>
                    <a:pt x="16" y="123"/>
                  </a:cubicBezTo>
                  <a:cubicBezTo>
                    <a:pt x="16" y="124"/>
                    <a:pt x="16" y="125"/>
                    <a:pt x="14" y="125"/>
                  </a:cubicBezTo>
                  <a:cubicBezTo>
                    <a:pt x="2" y="125"/>
                    <a:pt x="2" y="125"/>
                    <a:pt x="2" y="125"/>
                  </a:cubicBezTo>
                  <a:cubicBezTo>
                    <a:pt x="2" y="125"/>
                    <a:pt x="0" y="127"/>
                    <a:pt x="0" y="130"/>
                  </a:cubicBezTo>
                  <a:cubicBezTo>
                    <a:pt x="0" y="133"/>
                    <a:pt x="2" y="135"/>
                    <a:pt x="2" y="135"/>
                  </a:cubicBezTo>
                  <a:cubicBezTo>
                    <a:pt x="55" y="135"/>
                    <a:pt x="55" y="135"/>
                    <a:pt x="55" y="135"/>
                  </a:cubicBezTo>
                  <a:cubicBezTo>
                    <a:pt x="55" y="135"/>
                    <a:pt x="56" y="133"/>
                    <a:pt x="56" y="130"/>
                  </a:cubicBezTo>
                  <a:cubicBezTo>
                    <a:pt x="56" y="127"/>
                    <a:pt x="55" y="125"/>
                    <a:pt x="55" y="125"/>
                  </a:cubicBezTo>
                  <a:cubicBezTo>
                    <a:pt x="46" y="125"/>
                    <a:pt x="46" y="125"/>
                    <a:pt x="46" y="125"/>
                  </a:cubicBezTo>
                  <a:cubicBezTo>
                    <a:pt x="45" y="125"/>
                    <a:pt x="44" y="124"/>
                    <a:pt x="44" y="123"/>
                  </a:cubicBezTo>
                  <a:cubicBezTo>
                    <a:pt x="44" y="97"/>
                    <a:pt x="44" y="97"/>
                    <a:pt x="44" y="97"/>
                  </a:cubicBezTo>
                  <a:cubicBezTo>
                    <a:pt x="47" y="95"/>
                    <a:pt x="51" y="90"/>
                    <a:pt x="52" y="89"/>
                  </a:cubicBezTo>
                  <a:cubicBezTo>
                    <a:pt x="53" y="88"/>
                    <a:pt x="55" y="88"/>
                    <a:pt x="56" y="90"/>
                  </a:cubicBezTo>
                  <a:cubicBezTo>
                    <a:pt x="57" y="92"/>
                    <a:pt x="77" y="122"/>
                    <a:pt x="77" y="123"/>
                  </a:cubicBezTo>
                  <a:cubicBezTo>
                    <a:pt x="78" y="124"/>
                    <a:pt x="78" y="125"/>
                    <a:pt x="77" y="125"/>
                  </a:cubicBezTo>
                  <a:cubicBezTo>
                    <a:pt x="70" y="125"/>
                    <a:pt x="70" y="125"/>
                    <a:pt x="70" y="125"/>
                  </a:cubicBezTo>
                  <a:cubicBezTo>
                    <a:pt x="70" y="125"/>
                    <a:pt x="69" y="128"/>
                    <a:pt x="69" y="130"/>
                  </a:cubicBezTo>
                  <a:cubicBezTo>
                    <a:pt x="69" y="133"/>
                    <a:pt x="70" y="135"/>
                    <a:pt x="70" y="135"/>
                  </a:cubicBezTo>
                  <a:cubicBezTo>
                    <a:pt x="123" y="135"/>
                    <a:pt x="123" y="135"/>
                    <a:pt x="123" y="135"/>
                  </a:cubicBezTo>
                  <a:cubicBezTo>
                    <a:pt x="123" y="135"/>
                    <a:pt x="124" y="133"/>
                    <a:pt x="124" y="130"/>
                  </a:cubicBezTo>
                  <a:cubicBezTo>
                    <a:pt x="124" y="127"/>
                    <a:pt x="122" y="125"/>
                    <a:pt x="122" y="125"/>
                  </a:cubicBezTo>
                  <a:lnTo>
                    <a:pt x="119" y="125"/>
                  </a:lnTo>
                  <a:close/>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srgbClr val="ED1C24"/>
                </a:solidFill>
              </a:endParaRPr>
            </a:p>
          </p:txBody>
        </p:sp>
        <p:sp>
          <p:nvSpPr>
            <p:cNvPr id="49" name="Freeform 6"/>
            <p:cNvSpPr>
              <a:spLocks noEditPoints="1"/>
            </p:cNvSpPr>
            <p:nvPr userDrawn="1"/>
          </p:nvSpPr>
          <p:spPr bwMode="auto">
            <a:xfrm>
              <a:off x="6959600" y="1268413"/>
              <a:ext cx="214312" cy="207962"/>
            </a:xfrm>
            <a:custGeom>
              <a:avLst/>
              <a:gdLst>
                <a:gd name="T0" fmla="*/ 216 w 216"/>
                <a:gd name="T1" fmla="*/ 105 h 210"/>
                <a:gd name="T2" fmla="*/ 108 w 216"/>
                <a:gd name="T3" fmla="*/ 210 h 210"/>
                <a:gd name="T4" fmla="*/ 0 w 216"/>
                <a:gd name="T5" fmla="*/ 105 h 210"/>
                <a:gd name="T6" fmla="*/ 109 w 216"/>
                <a:gd name="T7" fmla="*/ 0 h 210"/>
                <a:gd name="T8" fmla="*/ 216 w 216"/>
                <a:gd name="T9" fmla="*/ 105 h 210"/>
                <a:gd name="T10" fmla="*/ 27 w 216"/>
                <a:gd name="T11" fmla="*/ 105 h 210"/>
                <a:gd name="T12" fmla="*/ 109 w 216"/>
                <a:gd name="T13" fmla="*/ 188 h 210"/>
                <a:gd name="T14" fmla="*/ 189 w 216"/>
                <a:gd name="T15" fmla="*/ 105 h 210"/>
                <a:gd name="T16" fmla="*/ 108 w 216"/>
                <a:gd name="T17" fmla="*/ 21 h 210"/>
                <a:gd name="T18" fmla="*/ 27 w 216"/>
                <a:gd name="T19" fmla="*/ 105 h 210"/>
                <a:gd name="T20" fmla="*/ 92 w 216"/>
                <a:gd name="T21" fmla="*/ 159 h 210"/>
                <a:gd name="T22" fmla="*/ 67 w 216"/>
                <a:gd name="T23" fmla="*/ 159 h 210"/>
                <a:gd name="T24" fmla="*/ 67 w 216"/>
                <a:gd name="T25" fmla="*/ 54 h 210"/>
                <a:gd name="T26" fmla="*/ 108 w 216"/>
                <a:gd name="T27" fmla="*/ 51 h 210"/>
                <a:gd name="T28" fmla="*/ 143 w 216"/>
                <a:gd name="T29" fmla="*/ 59 h 210"/>
                <a:gd name="T30" fmla="*/ 154 w 216"/>
                <a:gd name="T31" fmla="*/ 82 h 210"/>
                <a:gd name="T32" fmla="*/ 133 w 216"/>
                <a:gd name="T33" fmla="*/ 107 h 210"/>
                <a:gd name="T34" fmla="*/ 133 w 216"/>
                <a:gd name="T35" fmla="*/ 108 h 210"/>
                <a:gd name="T36" fmla="*/ 151 w 216"/>
                <a:gd name="T37" fmla="*/ 133 h 210"/>
                <a:gd name="T38" fmla="*/ 159 w 216"/>
                <a:gd name="T39" fmla="*/ 159 h 210"/>
                <a:gd name="T40" fmla="*/ 133 w 216"/>
                <a:gd name="T41" fmla="*/ 159 h 210"/>
                <a:gd name="T42" fmla="*/ 125 w 216"/>
                <a:gd name="T43" fmla="*/ 133 h 210"/>
                <a:gd name="T44" fmla="*/ 103 w 216"/>
                <a:gd name="T45" fmla="*/ 117 h 210"/>
                <a:gd name="T46" fmla="*/ 92 w 216"/>
                <a:gd name="T47" fmla="*/ 117 h 210"/>
                <a:gd name="T48" fmla="*/ 92 w 216"/>
                <a:gd name="T49" fmla="*/ 159 h 210"/>
                <a:gd name="T50" fmla="*/ 92 w 216"/>
                <a:gd name="T51" fmla="*/ 100 h 210"/>
                <a:gd name="T52" fmla="*/ 104 w 216"/>
                <a:gd name="T53" fmla="*/ 100 h 210"/>
                <a:gd name="T54" fmla="*/ 128 w 216"/>
                <a:gd name="T55" fmla="*/ 85 h 210"/>
                <a:gd name="T56" fmla="*/ 106 w 216"/>
                <a:gd name="T57" fmla="*/ 69 h 210"/>
                <a:gd name="T58" fmla="*/ 92 w 216"/>
                <a:gd name="T59" fmla="*/ 70 h 210"/>
                <a:gd name="T60" fmla="*/ 92 w 216"/>
                <a:gd name="T61" fmla="*/ 10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6" h="210">
                  <a:moveTo>
                    <a:pt x="216" y="105"/>
                  </a:moveTo>
                  <a:cubicBezTo>
                    <a:pt x="216" y="163"/>
                    <a:pt x="168" y="210"/>
                    <a:pt x="108" y="210"/>
                  </a:cubicBezTo>
                  <a:cubicBezTo>
                    <a:pt x="48" y="210"/>
                    <a:pt x="0" y="163"/>
                    <a:pt x="0" y="105"/>
                  </a:cubicBezTo>
                  <a:cubicBezTo>
                    <a:pt x="0" y="46"/>
                    <a:pt x="48" y="0"/>
                    <a:pt x="109" y="0"/>
                  </a:cubicBezTo>
                  <a:cubicBezTo>
                    <a:pt x="168" y="0"/>
                    <a:pt x="216" y="46"/>
                    <a:pt x="216" y="105"/>
                  </a:cubicBezTo>
                  <a:close/>
                  <a:moveTo>
                    <a:pt x="27" y="105"/>
                  </a:moveTo>
                  <a:cubicBezTo>
                    <a:pt x="27" y="151"/>
                    <a:pt x="62" y="188"/>
                    <a:pt x="109" y="188"/>
                  </a:cubicBezTo>
                  <a:cubicBezTo>
                    <a:pt x="154" y="189"/>
                    <a:pt x="189" y="151"/>
                    <a:pt x="189" y="105"/>
                  </a:cubicBezTo>
                  <a:cubicBezTo>
                    <a:pt x="189" y="59"/>
                    <a:pt x="154" y="21"/>
                    <a:pt x="108" y="21"/>
                  </a:cubicBezTo>
                  <a:cubicBezTo>
                    <a:pt x="62" y="21"/>
                    <a:pt x="27" y="59"/>
                    <a:pt x="27" y="105"/>
                  </a:cubicBezTo>
                  <a:close/>
                  <a:moveTo>
                    <a:pt x="92" y="159"/>
                  </a:moveTo>
                  <a:cubicBezTo>
                    <a:pt x="67" y="159"/>
                    <a:pt x="67" y="159"/>
                    <a:pt x="67" y="159"/>
                  </a:cubicBezTo>
                  <a:cubicBezTo>
                    <a:pt x="67" y="54"/>
                    <a:pt x="67" y="54"/>
                    <a:pt x="67" y="54"/>
                  </a:cubicBezTo>
                  <a:cubicBezTo>
                    <a:pt x="77" y="53"/>
                    <a:pt x="90" y="51"/>
                    <a:pt x="108" y="51"/>
                  </a:cubicBezTo>
                  <a:cubicBezTo>
                    <a:pt x="127" y="51"/>
                    <a:pt x="136" y="54"/>
                    <a:pt x="143" y="59"/>
                  </a:cubicBezTo>
                  <a:cubicBezTo>
                    <a:pt x="150" y="64"/>
                    <a:pt x="154" y="71"/>
                    <a:pt x="154" y="82"/>
                  </a:cubicBezTo>
                  <a:cubicBezTo>
                    <a:pt x="154" y="94"/>
                    <a:pt x="145" y="103"/>
                    <a:pt x="133" y="107"/>
                  </a:cubicBezTo>
                  <a:cubicBezTo>
                    <a:pt x="133" y="108"/>
                    <a:pt x="133" y="108"/>
                    <a:pt x="133" y="108"/>
                  </a:cubicBezTo>
                  <a:cubicBezTo>
                    <a:pt x="143" y="111"/>
                    <a:pt x="148" y="119"/>
                    <a:pt x="151" y="133"/>
                  </a:cubicBezTo>
                  <a:cubicBezTo>
                    <a:pt x="154" y="149"/>
                    <a:pt x="157" y="155"/>
                    <a:pt x="159" y="159"/>
                  </a:cubicBezTo>
                  <a:cubicBezTo>
                    <a:pt x="133" y="159"/>
                    <a:pt x="133" y="159"/>
                    <a:pt x="133" y="159"/>
                  </a:cubicBezTo>
                  <a:cubicBezTo>
                    <a:pt x="130" y="155"/>
                    <a:pt x="128" y="146"/>
                    <a:pt x="125" y="133"/>
                  </a:cubicBezTo>
                  <a:cubicBezTo>
                    <a:pt x="123" y="123"/>
                    <a:pt x="117" y="117"/>
                    <a:pt x="103" y="117"/>
                  </a:cubicBezTo>
                  <a:cubicBezTo>
                    <a:pt x="92" y="117"/>
                    <a:pt x="92" y="117"/>
                    <a:pt x="92" y="117"/>
                  </a:cubicBezTo>
                  <a:lnTo>
                    <a:pt x="92" y="159"/>
                  </a:lnTo>
                  <a:close/>
                  <a:moveTo>
                    <a:pt x="92" y="100"/>
                  </a:moveTo>
                  <a:cubicBezTo>
                    <a:pt x="104" y="100"/>
                    <a:pt x="104" y="100"/>
                    <a:pt x="104" y="100"/>
                  </a:cubicBezTo>
                  <a:cubicBezTo>
                    <a:pt x="117" y="100"/>
                    <a:pt x="128" y="96"/>
                    <a:pt x="128" y="85"/>
                  </a:cubicBezTo>
                  <a:cubicBezTo>
                    <a:pt x="128" y="75"/>
                    <a:pt x="121" y="69"/>
                    <a:pt x="106" y="69"/>
                  </a:cubicBezTo>
                  <a:cubicBezTo>
                    <a:pt x="99" y="69"/>
                    <a:pt x="95" y="69"/>
                    <a:pt x="92" y="70"/>
                  </a:cubicBezTo>
                  <a:lnTo>
                    <a:pt x="92" y="100"/>
                  </a:lnTo>
                  <a:close/>
                </a:path>
              </a:pathLst>
            </a:custGeom>
            <a:solidFill>
              <a:srgbClr val="ED1C2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97187">
                <a:defRPr/>
              </a:pPr>
              <a:endParaRPr lang="en-US" sz="2160" kern="0" dirty="0" smtClean="0">
                <a:solidFill>
                  <a:prstClr val="black"/>
                </a:solidFill>
              </a:endParaRPr>
            </a:p>
          </p:txBody>
        </p:sp>
      </p:grpSp>
      <p:pic>
        <p:nvPicPr>
          <p:cNvPr id="17" name="Picture 16" descr="MCM SQL Serve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1823" y="5949529"/>
            <a:ext cx="2123440" cy="619760"/>
          </a:xfrm>
          <a:prstGeom prst="rect">
            <a:avLst/>
          </a:prstGeom>
          <a:noFill/>
          <a:ln>
            <a:noFill/>
          </a:ln>
        </p:spPr>
      </p:pic>
    </p:spTree>
    <p:extLst>
      <p:ext uri="{BB962C8B-B14F-4D97-AF65-F5344CB8AC3E}">
        <p14:creationId xmlns:p14="http://schemas.microsoft.com/office/powerpoint/2010/main" val="22584218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5" y="2906715"/>
            <a:ext cx="10363200" cy="1500187"/>
          </a:xfrm>
        </p:spPr>
        <p:txBody>
          <a:bodyPr anchor="b"/>
          <a:lstStyle>
            <a:lvl1pPr marL="0" indent="0">
              <a:buNone/>
              <a:defRPr sz="2000"/>
            </a:lvl1pPr>
            <a:lvl2pPr marL="455900" indent="0">
              <a:buNone/>
              <a:defRPr sz="1800"/>
            </a:lvl2pPr>
            <a:lvl3pPr marL="911796" indent="0">
              <a:buNone/>
              <a:defRPr sz="1600"/>
            </a:lvl3pPr>
            <a:lvl4pPr marL="1367688" indent="0">
              <a:buNone/>
              <a:defRPr sz="1400"/>
            </a:lvl4pPr>
            <a:lvl5pPr marL="1823588" indent="0">
              <a:buNone/>
              <a:defRPr sz="1400"/>
            </a:lvl5pPr>
            <a:lvl6pPr marL="2279489" indent="0">
              <a:buNone/>
              <a:defRPr sz="1400"/>
            </a:lvl6pPr>
            <a:lvl7pPr marL="2735382" indent="0">
              <a:buNone/>
              <a:defRPr sz="1400"/>
            </a:lvl7pPr>
            <a:lvl8pPr marL="3191282" indent="0">
              <a:buNone/>
              <a:defRPr sz="1400"/>
            </a:lvl8pPr>
            <a:lvl9pPr marL="3647178" indent="0">
              <a:buNone/>
              <a:defRPr sz="1400"/>
            </a:lvl9pPr>
          </a:lstStyle>
          <a:p>
            <a:pPr lvl="0"/>
            <a:r>
              <a:rPr lang="en-US" smtClean="0"/>
              <a:t>Click to edit Master text styles</a:t>
            </a:r>
          </a:p>
        </p:txBody>
      </p:sp>
      <p:sp>
        <p:nvSpPr>
          <p:cNvPr id="6" name="Rectangle 5"/>
          <p:cNvSpPr txBox="1">
            <a:spLocks noChangeArrowheads="1"/>
          </p:cNvSpPr>
          <p:nvPr userDrawn="1"/>
        </p:nvSpPr>
        <p:spPr>
          <a:xfrm>
            <a:off x="11480800" y="6524625"/>
            <a:ext cx="711200" cy="304800"/>
          </a:xfrm>
          <a:prstGeom prst="rect">
            <a:avLst/>
          </a:prstGeom>
          <a:ln/>
        </p:spPr>
        <p:txBody>
          <a:bodyPr/>
          <a:lstStyle>
            <a:defPPr>
              <a:defRPr lang="en-US"/>
            </a:defPPr>
            <a:lvl1pPr marL="0" algn="r" defTabSz="914400" rtl="0" eaLnBrk="1" latinLnBrk="0" hangingPunct="1">
              <a:defRPr sz="1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D8EBA24-91AB-46AA-844A-18080BAF2CA4}" type="slidenum">
              <a:rPr lang="en-US" sz="1600" smtClean="0">
                <a:latin typeface="Arial" charset="0"/>
                <a:cs typeface="Arial" charset="0"/>
              </a:rPr>
              <a:pPr fontAlgn="base">
                <a:spcBef>
                  <a:spcPct val="0"/>
                </a:spcBef>
                <a:spcAft>
                  <a:spcPct val="0"/>
                </a:spcAft>
                <a:defRPr/>
              </a:pPr>
              <a:t>‹#›</a:t>
            </a:fld>
            <a:endParaRPr lang="en-US" sz="1600" dirty="0">
              <a:latin typeface="Arial" charset="0"/>
              <a:cs typeface="Arial" charset="0"/>
            </a:endParaRPr>
          </a:p>
        </p:txBody>
      </p:sp>
    </p:spTree>
    <p:extLst>
      <p:ext uri="{BB962C8B-B14F-4D97-AF65-F5344CB8AC3E}">
        <p14:creationId xmlns:p14="http://schemas.microsoft.com/office/powerpoint/2010/main" val="61280495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812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38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407687303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5900" indent="0">
              <a:buNone/>
              <a:defRPr sz="2000" b="1"/>
            </a:lvl2pPr>
            <a:lvl3pPr marL="911796" indent="0">
              <a:buNone/>
              <a:defRPr sz="1800" b="1"/>
            </a:lvl3pPr>
            <a:lvl4pPr marL="1367688" indent="0">
              <a:buNone/>
              <a:defRPr sz="1600" b="1"/>
            </a:lvl4pPr>
            <a:lvl5pPr marL="1823588" indent="0">
              <a:buNone/>
              <a:defRPr sz="1600" b="1"/>
            </a:lvl5pPr>
            <a:lvl6pPr marL="2279489" indent="0">
              <a:buNone/>
              <a:defRPr sz="1600" b="1"/>
            </a:lvl6pPr>
            <a:lvl7pPr marL="2735382" indent="0">
              <a:buNone/>
              <a:defRPr sz="1600" b="1"/>
            </a:lvl7pPr>
            <a:lvl8pPr marL="3191282" indent="0">
              <a:buNone/>
              <a:defRPr sz="1600" b="1"/>
            </a:lvl8pPr>
            <a:lvl9pPr marL="364717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5900" indent="0">
              <a:buNone/>
              <a:defRPr sz="2000" b="1"/>
            </a:lvl2pPr>
            <a:lvl3pPr marL="911796" indent="0">
              <a:buNone/>
              <a:defRPr sz="1800" b="1"/>
            </a:lvl3pPr>
            <a:lvl4pPr marL="1367688" indent="0">
              <a:buNone/>
              <a:defRPr sz="1600" b="1"/>
            </a:lvl4pPr>
            <a:lvl5pPr marL="1823588" indent="0">
              <a:buNone/>
              <a:defRPr sz="1600" b="1"/>
            </a:lvl5pPr>
            <a:lvl6pPr marL="2279489" indent="0">
              <a:buNone/>
              <a:defRPr sz="1600" b="1"/>
            </a:lvl6pPr>
            <a:lvl7pPr marL="2735382" indent="0">
              <a:buNone/>
              <a:defRPr sz="1600" b="1"/>
            </a:lvl7pPr>
            <a:lvl8pPr marL="3191282" indent="0">
              <a:buNone/>
              <a:defRPr sz="1600" b="1"/>
            </a:lvl8pPr>
            <a:lvl9pPr marL="364717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114840487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0261" y="0"/>
            <a:ext cx="10971529" cy="549212"/>
          </a:xfrm>
        </p:spPr>
        <p:txBody>
          <a:bodyPr/>
          <a:lstStyle>
            <a:lvl1pPr>
              <a:defRPr sz="2700"/>
            </a:lvl1pPr>
          </a:lstStyle>
          <a:p>
            <a:r>
              <a:rPr lang="en-US" smtClean="0"/>
              <a:t>Click to edit Master title style</a:t>
            </a:r>
            <a:endParaRPr lang="en-US"/>
          </a:p>
        </p:txBody>
      </p:sp>
      <p:sp>
        <p:nvSpPr>
          <p:cNvPr id="5"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14009593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400899640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7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21"/>
            <a:ext cx="4011084" cy="4691063"/>
          </a:xfrm>
        </p:spPr>
        <p:txBody>
          <a:bodyPr/>
          <a:lstStyle>
            <a:lvl1pPr marL="0" indent="0">
              <a:buNone/>
              <a:defRPr sz="1400"/>
            </a:lvl1pPr>
            <a:lvl2pPr marL="455900" indent="0">
              <a:buNone/>
              <a:defRPr sz="1200"/>
            </a:lvl2pPr>
            <a:lvl3pPr marL="911796" indent="0">
              <a:buNone/>
              <a:defRPr sz="1000"/>
            </a:lvl3pPr>
            <a:lvl4pPr marL="1367688" indent="0">
              <a:buNone/>
              <a:defRPr sz="900"/>
            </a:lvl4pPr>
            <a:lvl5pPr marL="1823588" indent="0">
              <a:buNone/>
              <a:defRPr sz="900"/>
            </a:lvl5pPr>
            <a:lvl6pPr marL="2279489" indent="0">
              <a:buNone/>
              <a:defRPr sz="900"/>
            </a:lvl6pPr>
            <a:lvl7pPr marL="2735382" indent="0">
              <a:buNone/>
              <a:defRPr sz="900"/>
            </a:lvl7pPr>
            <a:lvl8pPr marL="3191282" indent="0">
              <a:buNone/>
              <a:defRPr sz="900"/>
            </a:lvl8pPr>
            <a:lvl9pPr marL="3647178" indent="0">
              <a:buNone/>
              <a:defRPr sz="900"/>
            </a:lvl9pPr>
          </a:lstStyle>
          <a:p>
            <a:pPr lvl="0"/>
            <a:r>
              <a:rPr lang="en-US" smtClean="0"/>
              <a:t>Click to edit Master text styles</a:t>
            </a:r>
          </a:p>
        </p:txBody>
      </p:sp>
      <p:sp>
        <p:nvSpPr>
          <p:cNvPr id="7"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1800515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5900" indent="0">
              <a:buNone/>
              <a:defRPr sz="2800"/>
            </a:lvl2pPr>
            <a:lvl3pPr marL="911796" indent="0">
              <a:buNone/>
              <a:defRPr sz="2400"/>
            </a:lvl3pPr>
            <a:lvl4pPr marL="1367688" indent="0">
              <a:buNone/>
              <a:defRPr sz="2000"/>
            </a:lvl4pPr>
            <a:lvl5pPr marL="1823588" indent="0">
              <a:buNone/>
              <a:defRPr sz="2000"/>
            </a:lvl5pPr>
            <a:lvl6pPr marL="2279489" indent="0">
              <a:buNone/>
              <a:defRPr sz="2000"/>
            </a:lvl6pPr>
            <a:lvl7pPr marL="2735382" indent="0">
              <a:buNone/>
              <a:defRPr sz="2000"/>
            </a:lvl7pPr>
            <a:lvl8pPr marL="3191282" indent="0">
              <a:buNone/>
              <a:defRPr sz="2000"/>
            </a:lvl8pPr>
            <a:lvl9pPr marL="3647178"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5900" indent="0">
              <a:buNone/>
              <a:defRPr sz="1200"/>
            </a:lvl2pPr>
            <a:lvl3pPr marL="911796" indent="0">
              <a:buNone/>
              <a:defRPr sz="1000"/>
            </a:lvl3pPr>
            <a:lvl4pPr marL="1367688" indent="0">
              <a:buNone/>
              <a:defRPr sz="900"/>
            </a:lvl4pPr>
            <a:lvl5pPr marL="1823588" indent="0">
              <a:buNone/>
              <a:defRPr sz="900"/>
            </a:lvl5pPr>
            <a:lvl6pPr marL="2279489" indent="0">
              <a:buNone/>
              <a:defRPr sz="900"/>
            </a:lvl6pPr>
            <a:lvl7pPr marL="2735382" indent="0">
              <a:buNone/>
              <a:defRPr sz="900"/>
            </a:lvl7pPr>
            <a:lvl8pPr marL="3191282" indent="0">
              <a:buNone/>
              <a:defRPr sz="900"/>
            </a:lvl8pPr>
            <a:lvl9pPr marL="3647178" indent="0">
              <a:buNone/>
              <a:defRPr sz="900"/>
            </a:lvl9pPr>
          </a:lstStyle>
          <a:p>
            <a:pPr lvl="0"/>
            <a:r>
              <a:rPr lang="en-US" smtClean="0"/>
              <a:t>Click to edit Master text styles</a:t>
            </a:r>
          </a:p>
        </p:txBody>
      </p:sp>
      <p:sp>
        <p:nvSpPr>
          <p:cNvPr id="7" name="Rectangle 5"/>
          <p:cNvSpPr>
            <a:spLocks noGrp="1" noChangeArrowheads="1"/>
          </p:cNvSpPr>
          <p:nvPr>
            <p:ph type="sldNum" sz="quarter" idx="10"/>
          </p:nvPr>
        </p:nvSpPr>
        <p:spPr>
          <a:xfrm>
            <a:off x="11480800" y="6524625"/>
            <a:ext cx="711200" cy="304800"/>
          </a:xfrm>
          <a:prstGeom prst="rect">
            <a:avLst/>
          </a:prstGeom>
          <a:ln/>
        </p:spPr>
        <p:txBody>
          <a:bodyPr/>
          <a:lstStyle>
            <a:lvl1pPr algn="r">
              <a:defRPr sz="1600">
                <a:solidFill>
                  <a:schemeClr val="bg2"/>
                </a:solidFill>
              </a:defRPr>
            </a:lvl1p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a:t>
            </a:fld>
            <a:endParaRPr lang="en-US" dirty="0">
              <a:latin typeface="Arial" charset="0"/>
              <a:cs typeface="Arial" charset="0"/>
            </a:endParaRPr>
          </a:p>
        </p:txBody>
      </p:sp>
    </p:spTree>
    <p:extLst>
      <p:ext uri="{BB962C8B-B14F-4D97-AF65-F5344CB8AC3E}">
        <p14:creationId xmlns:p14="http://schemas.microsoft.com/office/powerpoint/2010/main" val="11205351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0355" name="Rectangle 3"/>
          <p:cNvSpPr>
            <a:spLocks noGrp="1" noChangeArrowheads="1"/>
          </p:cNvSpPr>
          <p:nvPr>
            <p:ph type="title"/>
          </p:nvPr>
        </p:nvSpPr>
        <p:spPr bwMode="auto">
          <a:xfrm>
            <a:off x="203200" y="625478"/>
            <a:ext cx="11785600" cy="746123"/>
          </a:xfrm>
          <a:prstGeom prst="rect">
            <a:avLst/>
          </a:prstGeom>
          <a:noFill/>
          <a:ln w="9525">
            <a:noFill/>
            <a:miter lim="800000"/>
            <a:headEnd/>
            <a:tailEnd/>
          </a:ln>
        </p:spPr>
        <p:txBody>
          <a:bodyPr vert="horz" wrap="square" lIns="91180" tIns="45598" rIns="91180" bIns="45598" numCol="1" anchor="t" anchorCtr="0" compatLnSpc="1">
            <a:prstTxWarp prst="textNoShape">
              <a:avLst/>
            </a:prstTxWarp>
          </a:bodyPr>
          <a:lstStyle/>
          <a:p>
            <a:pPr lvl="0"/>
            <a:r>
              <a:rPr lang="en-US" dirty="0" smtClean="0"/>
              <a:t>Click to edit Master title style</a:t>
            </a:r>
          </a:p>
        </p:txBody>
      </p:sp>
      <p:sp>
        <p:nvSpPr>
          <p:cNvPr id="100356" name="Rectangle 4"/>
          <p:cNvSpPr>
            <a:spLocks noGrp="1" noChangeArrowheads="1"/>
          </p:cNvSpPr>
          <p:nvPr>
            <p:ph type="body" idx="1"/>
          </p:nvPr>
        </p:nvSpPr>
        <p:spPr bwMode="auto">
          <a:xfrm>
            <a:off x="203200" y="1600200"/>
            <a:ext cx="11785600" cy="4495800"/>
          </a:xfrm>
          <a:prstGeom prst="rect">
            <a:avLst/>
          </a:prstGeom>
          <a:noFill/>
          <a:ln w="9525">
            <a:noFill/>
            <a:miter lim="800000"/>
            <a:headEnd/>
            <a:tailEnd/>
          </a:ln>
        </p:spPr>
        <p:txBody>
          <a:bodyPr vert="horz" wrap="square" lIns="91180" tIns="45598" rIns="91180" bIns="4559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646008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706" r:id="rId13"/>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44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Segoe UI" pitchFamily="34" charset="0"/>
        </a:defRPr>
      </a:lvl2pPr>
      <a:lvl3pPr algn="l" rtl="0" eaLnBrk="0" fontAlgn="base" hangingPunct="0">
        <a:spcBef>
          <a:spcPct val="0"/>
        </a:spcBef>
        <a:spcAft>
          <a:spcPct val="0"/>
        </a:spcAft>
        <a:defRPr sz="4400">
          <a:solidFill>
            <a:schemeClr val="tx1"/>
          </a:solidFill>
          <a:latin typeface="Segoe UI" pitchFamily="34" charset="0"/>
        </a:defRPr>
      </a:lvl3pPr>
      <a:lvl4pPr algn="l" rtl="0" eaLnBrk="0" fontAlgn="base" hangingPunct="0">
        <a:spcBef>
          <a:spcPct val="0"/>
        </a:spcBef>
        <a:spcAft>
          <a:spcPct val="0"/>
        </a:spcAft>
        <a:defRPr sz="4400">
          <a:solidFill>
            <a:schemeClr val="tx1"/>
          </a:solidFill>
          <a:latin typeface="Segoe UI" pitchFamily="34" charset="0"/>
        </a:defRPr>
      </a:lvl4pPr>
      <a:lvl5pPr algn="l" rtl="0" eaLnBrk="0" fontAlgn="base" hangingPunct="0">
        <a:spcBef>
          <a:spcPct val="0"/>
        </a:spcBef>
        <a:spcAft>
          <a:spcPct val="0"/>
        </a:spcAft>
        <a:defRPr sz="4400">
          <a:solidFill>
            <a:schemeClr val="tx1"/>
          </a:solidFill>
          <a:latin typeface="Segoe UI" pitchFamily="34" charset="0"/>
        </a:defRPr>
      </a:lvl5pPr>
      <a:lvl6pPr marL="455900" algn="l" rtl="0" fontAlgn="base">
        <a:spcBef>
          <a:spcPct val="0"/>
        </a:spcBef>
        <a:spcAft>
          <a:spcPct val="0"/>
        </a:spcAft>
        <a:defRPr sz="4400">
          <a:solidFill>
            <a:schemeClr val="tx1"/>
          </a:solidFill>
          <a:latin typeface="Segoe UI" pitchFamily="34" charset="0"/>
        </a:defRPr>
      </a:lvl6pPr>
      <a:lvl7pPr marL="911796" algn="l" rtl="0" fontAlgn="base">
        <a:spcBef>
          <a:spcPct val="0"/>
        </a:spcBef>
        <a:spcAft>
          <a:spcPct val="0"/>
        </a:spcAft>
        <a:defRPr sz="4400">
          <a:solidFill>
            <a:schemeClr val="tx1"/>
          </a:solidFill>
          <a:latin typeface="Segoe UI" pitchFamily="34" charset="0"/>
        </a:defRPr>
      </a:lvl7pPr>
      <a:lvl8pPr marL="1367688" algn="l" rtl="0" fontAlgn="base">
        <a:spcBef>
          <a:spcPct val="0"/>
        </a:spcBef>
        <a:spcAft>
          <a:spcPct val="0"/>
        </a:spcAft>
        <a:defRPr sz="4400">
          <a:solidFill>
            <a:schemeClr val="tx1"/>
          </a:solidFill>
          <a:latin typeface="Segoe UI" pitchFamily="34" charset="0"/>
        </a:defRPr>
      </a:lvl8pPr>
      <a:lvl9pPr marL="1823588" algn="l" rtl="0" fontAlgn="base">
        <a:spcBef>
          <a:spcPct val="0"/>
        </a:spcBef>
        <a:spcAft>
          <a:spcPct val="0"/>
        </a:spcAft>
        <a:defRPr sz="4400">
          <a:solidFill>
            <a:schemeClr val="tx1"/>
          </a:solidFill>
          <a:latin typeface="Segoe UI" pitchFamily="34" charset="0"/>
        </a:defRPr>
      </a:lvl9pPr>
    </p:titleStyle>
    <p:bodyStyle>
      <a:lvl1pPr marL="453895" indent="-453895" algn="l" rtl="0" eaLnBrk="0" fontAlgn="base" hangingPunct="0">
        <a:spcBef>
          <a:spcPct val="20000"/>
        </a:spcBef>
        <a:spcAft>
          <a:spcPct val="0"/>
        </a:spcAft>
        <a:buClr>
          <a:schemeClr val="bg2"/>
        </a:buClr>
        <a:buSzPct val="85000"/>
        <a:buFont typeface="Wingdings" pitchFamily="2" charset="2"/>
        <a:buChar char="q"/>
        <a:defRPr sz="3200">
          <a:solidFill>
            <a:schemeClr val="bg2"/>
          </a:solidFill>
          <a:latin typeface="+mn-lt"/>
          <a:ea typeface="+mn-ea"/>
          <a:cs typeface="+mn-cs"/>
        </a:defRPr>
      </a:lvl1pPr>
      <a:lvl2pPr marL="914269" indent="-457200" algn="l" rtl="0" eaLnBrk="0" fontAlgn="base" hangingPunct="0">
        <a:spcBef>
          <a:spcPct val="20000"/>
        </a:spcBef>
        <a:spcAft>
          <a:spcPct val="0"/>
        </a:spcAft>
        <a:buClr>
          <a:schemeClr val="bg2"/>
        </a:buClr>
        <a:buSzPct val="85000"/>
        <a:buFont typeface="Wingdings" pitchFamily="2" charset="2"/>
        <a:buChar char="§"/>
        <a:defRPr sz="2800">
          <a:solidFill>
            <a:schemeClr val="bg2"/>
          </a:solidFill>
          <a:latin typeface="+mn-lt"/>
        </a:defRPr>
      </a:lvl2pPr>
      <a:lvl3pPr marL="1198221" indent="-355499" algn="l" rtl="0" eaLnBrk="0" fontAlgn="base" hangingPunct="0">
        <a:spcBef>
          <a:spcPct val="20000"/>
        </a:spcBef>
        <a:spcAft>
          <a:spcPct val="0"/>
        </a:spcAft>
        <a:buClr>
          <a:schemeClr val="bg2"/>
        </a:buClr>
        <a:buSzPct val="85000"/>
        <a:buFont typeface="Arial" pitchFamily="34" charset="0"/>
        <a:buChar char="•"/>
        <a:defRPr sz="2400">
          <a:solidFill>
            <a:schemeClr val="bg2"/>
          </a:solidFill>
          <a:latin typeface="+mn-lt"/>
        </a:defRPr>
      </a:lvl3pPr>
      <a:lvl4pPr marL="1485476" indent="-285668" algn="l" rtl="0" eaLnBrk="0" fontAlgn="base" hangingPunct="0">
        <a:spcBef>
          <a:spcPct val="20000"/>
        </a:spcBef>
        <a:spcAft>
          <a:spcPct val="0"/>
        </a:spcAft>
        <a:buClr>
          <a:schemeClr val="bg2"/>
        </a:buClr>
        <a:buSzPct val="85000"/>
        <a:buFont typeface="Arial" pitchFamily="34" charset="0"/>
        <a:buChar char="•"/>
        <a:defRPr sz="2000">
          <a:solidFill>
            <a:schemeClr val="bg2"/>
          </a:solidFill>
          <a:latin typeface="+mn-lt"/>
        </a:defRPr>
      </a:lvl4pPr>
      <a:lvl5pPr marL="1752100" indent="-261863" algn="l" rtl="0" eaLnBrk="0" fontAlgn="base" hangingPunct="0">
        <a:spcBef>
          <a:spcPct val="20000"/>
        </a:spcBef>
        <a:spcAft>
          <a:spcPct val="0"/>
        </a:spcAft>
        <a:buClr>
          <a:schemeClr val="bg2"/>
        </a:buClr>
        <a:buSzPct val="85000"/>
        <a:buFont typeface="Arial" pitchFamily="34" charset="0"/>
        <a:buChar char="•"/>
        <a:defRPr sz="2000">
          <a:solidFill>
            <a:schemeClr val="bg2"/>
          </a:solidFill>
          <a:latin typeface="+mn-lt"/>
        </a:defRPr>
      </a:lvl5pPr>
      <a:lvl6pPr marL="2208251" indent="-262776" algn="l" rtl="0" fontAlgn="base">
        <a:spcBef>
          <a:spcPct val="20000"/>
        </a:spcBef>
        <a:spcAft>
          <a:spcPct val="0"/>
        </a:spcAft>
        <a:buClr>
          <a:schemeClr val="bg2"/>
        </a:buClr>
        <a:buSzPct val="85000"/>
        <a:buBlip>
          <a:blip r:embed="rId15"/>
        </a:buBlip>
        <a:defRPr sz="2000">
          <a:solidFill>
            <a:schemeClr val="tx1"/>
          </a:solidFill>
          <a:latin typeface="+mn-lt"/>
        </a:defRPr>
      </a:lvl6pPr>
      <a:lvl7pPr marL="2664150" indent="-262776" algn="l" rtl="0" fontAlgn="base">
        <a:spcBef>
          <a:spcPct val="20000"/>
        </a:spcBef>
        <a:spcAft>
          <a:spcPct val="0"/>
        </a:spcAft>
        <a:buClr>
          <a:schemeClr val="bg2"/>
        </a:buClr>
        <a:buSzPct val="85000"/>
        <a:buBlip>
          <a:blip r:embed="rId15"/>
        </a:buBlip>
        <a:defRPr sz="2000">
          <a:solidFill>
            <a:schemeClr val="tx1"/>
          </a:solidFill>
          <a:latin typeface="+mn-lt"/>
        </a:defRPr>
      </a:lvl7pPr>
      <a:lvl8pPr marL="3120047" indent="-262776" algn="l" rtl="0" fontAlgn="base">
        <a:spcBef>
          <a:spcPct val="20000"/>
        </a:spcBef>
        <a:spcAft>
          <a:spcPct val="0"/>
        </a:spcAft>
        <a:buClr>
          <a:schemeClr val="bg2"/>
        </a:buClr>
        <a:buSzPct val="85000"/>
        <a:buBlip>
          <a:blip r:embed="rId15"/>
        </a:buBlip>
        <a:defRPr sz="2000">
          <a:solidFill>
            <a:schemeClr val="tx1"/>
          </a:solidFill>
          <a:latin typeface="+mn-lt"/>
        </a:defRPr>
      </a:lvl8pPr>
      <a:lvl9pPr marL="3575943" indent="-262776" algn="l" rtl="0" fontAlgn="base">
        <a:spcBef>
          <a:spcPct val="20000"/>
        </a:spcBef>
        <a:spcAft>
          <a:spcPct val="0"/>
        </a:spcAft>
        <a:buClr>
          <a:schemeClr val="bg2"/>
        </a:buClr>
        <a:buSzPct val="85000"/>
        <a:buBlip>
          <a:blip r:embed="rId15"/>
        </a:buBlip>
        <a:defRPr sz="2000">
          <a:solidFill>
            <a:schemeClr val="tx1"/>
          </a:solidFill>
          <a:latin typeface="+mn-lt"/>
        </a:defRPr>
      </a:lvl9pPr>
    </p:bodyStyle>
    <p:otherStyle>
      <a:defPPr>
        <a:defRPr lang="en-US"/>
      </a:defPPr>
      <a:lvl1pPr marL="0" algn="l" defTabSz="911796" rtl="0" eaLnBrk="1" latinLnBrk="0" hangingPunct="1">
        <a:defRPr sz="1800" kern="1200">
          <a:solidFill>
            <a:schemeClr val="tx1"/>
          </a:solidFill>
          <a:latin typeface="+mn-lt"/>
          <a:ea typeface="+mn-ea"/>
          <a:cs typeface="+mn-cs"/>
        </a:defRPr>
      </a:lvl1pPr>
      <a:lvl2pPr marL="455900" algn="l" defTabSz="911796" rtl="0" eaLnBrk="1" latinLnBrk="0" hangingPunct="1">
        <a:defRPr sz="1800" kern="1200">
          <a:solidFill>
            <a:schemeClr val="tx1"/>
          </a:solidFill>
          <a:latin typeface="+mn-lt"/>
          <a:ea typeface="+mn-ea"/>
          <a:cs typeface="+mn-cs"/>
        </a:defRPr>
      </a:lvl2pPr>
      <a:lvl3pPr marL="911796" algn="l" defTabSz="911796" rtl="0" eaLnBrk="1" latinLnBrk="0" hangingPunct="1">
        <a:defRPr sz="1800" kern="1200">
          <a:solidFill>
            <a:schemeClr val="tx1"/>
          </a:solidFill>
          <a:latin typeface="+mn-lt"/>
          <a:ea typeface="+mn-ea"/>
          <a:cs typeface="+mn-cs"/>
        </a:defRPr>
      </a:lvl3pPr>
      <a:lvl4pPr marL="1367688" algn="l" defTabSz="911796" rtl="0" eaLnBrk="1" latinLnBrk="0" hangingPunct="1">
        <a:defRPr sz="1800" kern="1200">
          <a:solidFill>
            <a:schemeClr val="tx1"/>
          </a:solidFill>
          <a:latin typeface="+mn-lt"/>
          <a:ea typeface="+mn-ea"/>
          <a:cs typeface="+mn-cs"/>
        </a:defRPr>
      </a:lvl4pPr>
      <a:lvl5pPr marL="1823588" algn="l" defTabSz="911796" rtl="0" eaLnBrk="1" latinLnBrk="0" hangingPunct="1">
        <a:defRPr sz="1800" kern="1200">
          <a:solidFill>
            <a:schemeClr val="tx1"/>
          </a:solidFill>
          <a:latin typeface="+mn-lt"/>
          <a:ea typeface="+mn-ea"/>
          <a:cs typeface="+mn-cs"/>
        </a:defRPr>
      </a:lvl5pPr>
      <a:lvl6pPr marL="2279489" algn="l" defTabSz="911796" rtl="0" eaLnBrk="1" latinLnBrk="0" hangingPunct="1">
        <a:defRPr sz="1800" kern="1200">
          <a:solidFill>
            <a:schemeClr val="tx1"/>
          </a:solidFill>
          <a:latin typeface="+mn-lt"/>
          <a:ea typeface="+mn-ea"/>
          <a:cs typeface="+mn-cs"/>
        </a:defRPr>
      </a:lvl6pPr>
      <a:lvl7pPr marL="2735382" algn="l" defTabSz="911796" rtl="0" eaLnBrk="1" latinLnBrk="0" hangingPunct="1">
        <a:defRPr sz="1800" kern="1200">
          <a:solidFill>
            <a:schemeClr val="tx1"/>
          </a:solidFill>
          <a:latin typeface="+mn-lt"/>
          <a:ea typeface="+mn-ea"/>
          <a:cs typeface="+mn-cs"/>
        </a:defRPr>
      </a:lvl7pPr>
      <a:lvl8pPr marL="3191282" algn="l" defTabSz="911796" rtl="0" eaLnBrk="1" latinLnBrk="0" hangingPunct="1">
        <a:defRPr sz="1800" kern="1200">
          <a:solidFill>
            <a:schemeClr val="tx1"/>
          </a:solidFill>
          <a:latin typeface="+mn-lt"/>
          <a:ea typeface="+mn-ea"/>
          <a:cs typeface="+mn-cs"/>
        </a:defRPr>
      </a:lvl8pPr>
      <a:lvl9pPr marL="3647178" algn="l" defTabSz="91179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14">
            <a:extLst>
              <a:ext uri="{28A0092B-C50C-407E-A947-70E740481C1C}">
                <a14:useLocalDpi xmlns:a14="http://schemas.microsoft.com/office/drawing/2010/main" val="0"/>
              </a:ext>
            </a:extLst>
          </a:blip>
          <a:srcRect t="77146" b="19430"/>
          <a:stretch/>
        </p:blipFill>
        <p:spPr>
          <a:xfrm>
            <a:off x="25528" y="6544870"/>
            <a:ext cx="12192000" cy="313129"/>
          </a:xfrm>
          <a:prstGeom prst="rect">
            <a:avLst/>
          </a:prstGeom>
        </p:spPr>
      </p:pic>
      <p:sp>
        <p:nvSpPr>
          <p:cNvPr id="2" name="Title Placeholder 1"/>
          <p:cNvSpPr>
            <a:spLocks noGrp="1"/>
          </p:cNvSpPr>
          <p:nvPr>
            <p:ph type="title"/>
          </p:nvPr>
        </p:nvSpPr>
        <p:spPr>
          <a:xfrm>
            <a:off x="609600" y="361012"/>
            <a:ext cx="10972800" cy="114300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750718"/>
            <a:ext cx="10972800" cy="437544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812403" y="6544869"/>
            <a:ext cx="567199" cy="313131"/>
          </a:xfrm>
          <a:prstGeom prst="rect">
            <a:avLst/>
          </a:prstGeom>
        </p:spPr>
        <p:txBody>
          <a:bodyPr vert="horz" lIns="91440" tIns="45720" rIns="91440" bIns="45720" rtlCol="0" anchor="ctr"/>
          <a:lstStyle>
            <a:lvl1pPr algn="ctr">
              <a:defRPr sz="933" baseline="0">
                <a:solidFill>
                  <a:srgbClr val="800000"/>
                </a:solidFill>
                <a:latin typeface="Arial"/>
                <a:cs typeface="Arial"/>
              </a:defRPr>
            </a:lvl1pPr>
          </a:lstStyle>
          <a:p>
            <a:fld id="{86F5D366-AEC8-9C45-B089-F2C444C1AAA9}" type="slidenum">
              <a:rPr lang="en-US" smtClean="0"/>
              <a:pPr/>
              <a:t>‹#›</a:t>
            </a:fld>
            <a:endParaRPr lang="en-US" dirty="0"/>
          </a:p>
        </p:txBody>
      </p:sp>
    </p:spTree>
    <p:extLst>
      <p:ext uri="{BB962C8B-B14F-4D97-AF65-F5344CB8AC3E}">
        <p14:creationId xmlns:p14="http://schemas.microsoft.com/office/powerpoint/2010/main" val="17293325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5" r:id="rId11"/>
    <p:sldLayoutId id="2147483707" r:id="rId12"/>
  </p:sldLayoutIdLst>
  <p:timing>
    <p:tnLst>
      <p:par>
        <p:cTn id="1" dur="indefinite" restart="never" nodeType="tmRoot"/>
      </p:par>
    </p:tnLst>
  </p:timing>
  <p:hf hdr="0" ftr="0" dt="0"/>
  <p:txStyles>
    <p:titleStyle>
      <a:lvl1pPr algn="l" defTabSz="609585" rtl="0" eaLnBrk="1" latinLnBrk="0" hangingPunct="1">
        <a:lnSpc>
          <a:spcPct val="90000"/>
        </a:lnSpc>
        <a:spcBef>
          <a:spcPct val="0"/>
        </a:spcBef>
        <a:buNone/>
        <a:defRPr sz="4533" b="0" i="0" kern="1200">
          <a:solidFill>
            <a:srgbClr val="800000"/>
          </a:solidFill>
          <a:latin typeface="Segoe"/>
          <a:ea typeface="+mj-ea"/>
          <a:cs typeface="Segoe"/>
        </a:defRPr>
      </a:lvl1pPr>
    </p:titleStyle>
    <p:bodyStyle>
      <a:lvl1pPr marL="0" indent="0" algn="l" defTabSz="609585" rtl="0" eaLnBrk="1" latinLnBrk="0" hangingPunct="1">
        <a:spcBef>
          <a:spcPct val="20000"/>
        </a:spcBef>
        <a:buFont typeface="Arial"/>
        <a:buNone/>
        <a:defRPr sz="3200" b="0" i="0" kern="1200">
          <a:solidFill>
            <a:srgbClr val="3981B6"/>
          </a:solidFill>
          <a:latin typeface="Segoe"/>
          <a:ea typeface="+mn-ea"/>
          <a:cs typeface="Segoe"/>
        </a:defRPr>
      </a:lvl1pPr>
      <a:lvl2pPr marL="719649" indent="-359824" algn="l" defTabSz="609585" rtl="0" eaLnBrk="1" latinLnBrk="0" hangingPunct="1">
        <a:spcBef>
          <a:spcPct val="20000"/>
        </a:spcBef>
        <a:buClr>
          <a:schemeClr val="accent1"/>
        </a:buClr>
        <a:buFont typeface="Wingdings" charset="2"/>
        <a:buChar char="§"/>
        <a:defRPr sz="2667" b="0" i="0" kern="1200">
          <a:solidFill>
            <a:schemeClr val="tx1">
              <a:lumMod val="65000"/>
              <a:lumOff val="35000"/>
            </a:schemeClr>
          </a:solidFill>
          <a:latin typeface="Segoe"/>
          <a:ea typeface="+mn-ea"/>
          <a:cs typeface="Segoe"/>
        </a:defRPr>
      </a:lvl2pPr>
      <a:lvl3pPr marL="1081590" indent="-361942" algn="l" defTabSz="609585" rtl="0" eaLnBrk="1" latinLnBrk="0" hangingPunct="1">
        <a:spcBef>
          <a:spcPct val="20000"/>
        </a:spcBef>
        <a:buClr>
          <a:schemeClr val="accent1"/>
        </a:buClr>
        <a:buFont typeface="Wingdings" charset="2"/>
        <a:buChar char="§"/>
        <a:defRPr sz="2400" b="0" i="0" kern="1200">
          <a:solidFill>
            <a:schemeClr val="tx1">
              <a:lumMod val="65000"/>
              <a:lumOff val="35000"/>
            </a:schemeClr>
          </a:solidFill>
          <a:latin typeface="Segoe"/>
          <a:ea typeface="+mn-ea"/>
          <a:cs typeface="Segoe"/>
        </a:defRPr>
      </a:lvl3pPr>
      <a:lvl4pPr marL="1428715" indent="-347125" algn="l" defTabSz="609585" rtl="0" eaLnBrk="1" latinLnBrk="0" hangingPunct="1">
        <a:spcBef>
          <a:spcPct val="20000"/>
        </a:spcBef>
        <a:buClr>
          <a:schemeClr val="accent1"/>
        </a:buClr>
        <a:buFont typeface="Wingdings" charset="2"/>
        <a:buChar char="§"/>
        <a:defRPr sz="2133" b="0" i="0" kern="1200">
          <a:solidFill>
            <a:schemeClr val="tx1">
              <a:lumMod val="65000"/>
              <a:lumOff val="35000"/>
            </a:schemeClr>
          </a:solidFill>
          <a:latin typeface="Segoe"/>
          <a:ea typeface="+mn-ea"/>
          <a:cs typeface="Segoe"/>
        </a:defRPr>
      </a:lvl4pPr>
      <a:lvl5pPr marL="1670009" indent="-241294" algn="l" defTabSz="609585" rtl="0" eaLnBrk="1" latinLnBrk="0" hangingPunct="1">
        <a:spcBef>
          <a:spcPct val="20000"/>
        </a:spcBef>
        <a:buClr>
          <a:schemeClr val="accent1"/>
        </a:buClr>
        <a:buFont typeface="Wingdings" charset="2"/>
        <a:buChar char="§"/>
        <a:defRPr sz="1867" b="0" i="0" kern="1200">
          <a:solidFill>
            <a:schemeClr val="tx1">
              <a:lumMod val="65000"/>
              <a:lumOff val="35000"/>
            </a:schemeClr>
          </a:solidFill>
          <a:latin typeface="Segoe"/>
          <a:ea typeface="+mn-ea"/>
          <a:cs typeface="Sego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mmy.may@sandisk.com"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hyperlink" Target="http://www.twitter.com/aspiringgee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cc645581(v=SQL.110).asp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msdn.microsoft.com/en-us/library/bb500435.aspx" TargetMode="External"/><Relationship Id="rId4" Type="http://schemas.openxmlformats.org/officeDocument/2006/relationships/hyperlink" Target="http://download.microsoft.com/download/E/9/D/E9DBB1BB-89AE-4C70-AF02-AAFC29451A85/SQL_Server_2012_Whats_New_White_Paper.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GEEQL/status/472861392039473153" TargetMode="External"/><Relationship Id="rId3" Type="http://schemas.openxmlformats.org/officeDocument/2006/relationships/image" Target="../media/image22.png"/><Relationship Id="rId7" Type="http://schemas.openxmlformats.org/officeDocument/2006/relationships/hyperlink" Target="http://www.twitter.com/GEEQ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twitter.com/aspiringgeek" TargetMode="External"/><Relationship Id="rId5" Type="http://schemas.openxmlformats.org/officeDocument/2006/relationships/hyperlink" Target="http://www.twitter.com/dsfnet" TargetMode="Externa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cid:B5437368-49FF-481C-A59F-C20FABE49292@int.fusionio.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mailto:jimmymay@outlook.com" TargetMode="External"/><Relationship Id="rId3" Type="http://schemas.openxmlformats.org/officeDocument/2006/relationships/hyperlink" Target="http://www.iwug.net/" TargetMode="External"/><Relationship Id="rId7" Type="http://schemas.openxmlformats.org/officeDocument/2006/relationships/image" Target="../media/image14.png"/><Relationship Id="rId12" Type="http://schemas.openxmlformats.org/officeDocument/2006/relationships/hyperlink" Target="mailto:jimmy.may@sandisk.com" TargetMode="External"/><Relationship Id="rId17" Type="http://schemas.openxmlformats.org/officeDocument/2006/relationships/image" Target="cid:B5437368-49FF-481C-A59F-C20FABE49292@int.fusionio.com" TargetMode="External"/><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hyperlink" Target="http://www.twitter.com/aspiringgeek" TargetMode="External"/><Relationship Id="rId5" Type="http://schemas.openxmlformats.org/officeDocument/2006/relationships/image" Target="../media/image12.png"/><Relationship Id="rId15" Type="http://schemas.openxmlformats.org/officeDocument/2006/relationships/image" Target="../media/image18.png"/><Relationship Id="rId10" Type="http://schemas.openxmlformats.org/officeDocument/2006/relationships/image" Target="../media/image17.png"/><Relationship Id="rId4" Type="http://schemas.openxmlformats.org/officeDocument/2006/relationships/hyperlink" Target="http://www.indypass.org/" TargetMode="External"/><Relationship Id="rId9" Type="http://schemas.openxmlformats.org/officeDocument/2006/relationships/image" Target="../media/image16.png"/><Relationship Id="rId14" Type="http://schemas.openxmlformats.org/officeDocument/2006/relationships/hyperlink" Target="http://sqlblog.com/blogs/jimmy_ma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microsoft.com/casestudies/Microsoft-SQL-Server-2012-Enterprise/Motricity/Mobile-Advertiser-Makes-Gains-with-Easy-Migration-of-Sybase-Database-to-Microsoft/710000000170"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image" Target="../media/image28.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chart" Target="../charts/chart10.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4.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microsoft.com/en-us/server-cloud/products/sql-server"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www.microsoft.com/en-us/server-cloud/data-warehouse-fast-track.aspx" TargetMode="External"/><Relationship Id="rId4" Type="http://schemas.openxmlformats.org/officeDocument/2006/relationships/hyperlink" Target="https://msdn.microsoft.com/en-us/library/hh918452.aspx"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fusioni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coeo.com/"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ocial.technet.microsoft.com/wiki/contents/articles/4995.sql-server-columnstore-performance-tuning.aspx" TargetMode="External"/><Relationship Id="rId3" Type="http://schemas.openxmlformats.org/officeDocument/2006/relationships/hyperlink" Target="http://social.technet.microsoft.com/wiki/contents/articles/3540.sql-server-columnstore-index-faq-en-us.aspx" TargetMode="External"/><Relationship Id="rId7" Type="http://schemas.openxmlformats.org/officeDocument/2006/relationships/hyperlink" Target="http://msdn.microsoft.com/en-us/library/gg492088(SQL.110).aspx"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hyperlink" Target="http://www.nikoport.com/" TargetMode="External"/><Relationship Id="rId11" Type="http://schemas.openxmlformats.org/officeDocument/2006/relationships/hyperlink" Target="http://gavinpayneuk.com/2012/07/22/this-is-columnstore-part-1" TargetMode="External"/><Relationship Id="rId5" Type="http://schemas.openxmlformats.org/officeDocument/2006/relationships/hyperlink" Target="http://blogs.msdn.com/jimmymay" TargetMode="External"/><Relationship Id="rId10" Type="http://schemas.openxmlformats.org/officeDocument/2006/relationships/hyperlink" Target="http://blog.kejser.org/2012/07/04/how-do-column-stores-work" TargetMode="External"/><Relationship Id="rId4" Type="http://schemas.openxmlformats.org/officeDocument/2006/relationships/hyperlink" Target="http://academy/Pages/dsredir.aspx?d=EVDS-10-95363" TargetMode="External"/><Relationship Id="rId9" Type="http://schemas.openxmlformats.org/officeDocument/2006/relationships/hyperlink" Target="http://social.technet.microsoft.com/wiki/contents/articles/trickle-loading-with-columnstore-indexes.aspx"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4294967295"/>
          </p:nvPr>
        </p:nvSpPr>
        <p:spPr>
          <a:xfrm>
            <a:off x="365760" y="3368041"/>
            <a:ext cx="11399520" cy="779700"/>
          </a:xfrm>
        </p:spPr>
        <p:txBody>
          <a:bodyPr>
            <a:noAutofit/>
          </a:bodyPr>
          <a:lstStyle/>
          <a:p>
            <a:pPr>
              <a:spcBef>
                <a:spcPts val="0"/>
              </a:spcBef>
            </a:pPr>
            <a:r>
              <a:rPr lang="en-US" sz="4000" b="1" dirty="0">
                <a:solidFill>
                  <a:schemeClr val="bg1"/>
                </a:solidFill>
              </a:rPr>
              <a:t>Columnstore Indexes in SQL Server </a:t>
            </a:r>
            <a:r>
              <a:rPr lang="en-US" sz="4000" b="1" dirty="0" smtClean="0">
                <a:solidFill>
                  <a:schemeClr val="bg1"/>
                </a:solidFill>
              </a:rPr>
              <a:t>2014</a:t>
            </a:r>
            <a:endParaRPr lang="en-US" sz="4000" b="1" dirty="0">
              <a:solidFill>
                <a:schemeClr val="bg1"/>
              </a:solidFill>
            </a:endParaRPr>
          </a:p>
        </p:txBody>
      </p:sp>
      <p:sp>
        <p:nvSpPr>
          <p:cNvPr id="3" name="Rectangle 2"/>
          <p:cNvSpPr/>
          <p:nvPr/>
        </p:nvSpPr>
        <p:spPr>
          <a:xfrm>
            <a:off x="365761" y="3902246"/>
            <a:ext cx="5376215" cy="646331"/>
          </a:xfrm>
          <a:prstGeom prst="rect">
            <a:avLst/>
          </a:prstGeom>
        </p:spPr>
        <p:txBody>
          <a:bodyPr wrap="none">
            <a:spAutoFit/>
          </a:bodyPr>
          <a:lstStyle/>
          <a:p>
            <a:r>
              <a:rPr lang="en-US" sz="3600" i="1" dirty="0">
                <a:solidFill>
                  <a:schemeClr val="bg1"/>
                </a:solidFill>
              </a:rPr>
              <a:t>Flipping the DW /faster Bit: </a:t>
            </a:r>
          </a:p>
        </p:txBody>
      </p:sp>
      <p:sp>
        <p:nvSpPr>
          <p:cNvPr id="4" name="Text Placeholder 1"/>
          <p:cNvSpPr>
            <a:spLocks noGrp="1"/>
          </p:cNvSpPr>
          <p:nvPr>
            <p:ph type="body" sz="quarter" idx="13"/>
          </p:nvPr>
        </p:nvSpPr>
        <p:spPr>
          <a:xfrm>
            <a:off x="487681" y="5131714"/>
            <a:ext cx="10441516" cy="430887"/>
          </a:xfrm>
        </p:spPr>
        <p:txBody>
          <a:bodyPr/>
          <a:lstStyle/>
          <a:p>
            <a:r>
              <a:rPr lang="en-US" b="1" dirty="0" smtClean="0">
                <a:solidFill>
                  <a:schemeClr val="bg1"/>
                </a:solidFill>
              </a:rPr>
              <a:t>Jimmy May, MCM</a:t>
            </a:r>
            <a:endParaRPr lang="en-US" b="1" dirty="0">
              <a:solidFill>
                <a:schemeClr val="bg1"/>
              </a:solidFill>
            </a:endParaRPr>
          </a:p>
        </p:txBody>
      </p:sp>
      <p:sp>
        <p:nvSpPr>
          <p:cNvPr id="5" name="Text Placeholder 3"/>
          <p:cNvSpPr>
            <a:spLocks noGrp="1"/>
          </p:cNvSpPr>
          <p:nvPr>
            <p:ph type="body" sz="quarter" idx="4294967295"/>
          </p:nvPr>
        </p:nvSpPr>
        <p:spPr>
          <a:xfrm>
            <a:off x="411481" y="5501640"/>
            <a:ext cx="10441516" cy="585640"/>
          </a:xfrm>
          <a:prstGeom prst="rect">
            <a:avLst/>
          </a:prstGeom>
        </p:spPr>
        <p:txBody>
          <a:bodyPr>
            <a:noAutofit/>
          </a:bodyPr>
          <a:lstStyle/>
          <a:p>
            <a:r>
              <a:rPr lang="en-US" sz="2133" dirty="0">
                <a:solidFill>
                  <a:schemeClr val="bg1"/>
                </a:solidFill>
                <a:latin typeface="Arial" panose="020B0604020202020204" pitchFamily="34" charset="0"/>
                <a:cs typeface="Arial" panose="020B0604020202020204" pitchFamily="34" charset="0"/>
              </a:rPr>
              <a:t>SQL Server Solutions Architect   </a:t>
            </a:r>
            <a:br>
              <a:rPr lang="en-US" sz="2133" dirty="0">
                <a:solidFill>
                  <a:schemeClr val="bg1"/>
                </a:solidFill>
                <a:latin typeface="Arial" panose="020B0604020202020204" pitchFamily="34" charset="0"/>
                <a:cs typeface="Arial" panose="020B0604020202020204" pitchFamily="34" charset="0"/>
              </a:rPr>
            </a:br>
            <a:endParaRPr lang="en-US" sz="2133"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5520975" y="5135881"/>
            <a:ext cx="6096000" cy="748795"/>
          </a:xfrm>
          <a:prstGeom prst="rect">
            <a:avLst/>
          </a:prstGeom>
        </p:spPr>
        <p:txBody>
          <a:bodyPr>
            <a:spAutoFit/>
          </a:bodyPr>
          <a:lstStyle/>
          <a:p>
            <a:pPr algn="r"/>
            <a:r>
              <a:rPr lang="en-US" sz="2133" dirty="0">
                <a:solidFill>
                  <a:schemeClr val="bg1"/>
                </a:solidFill>
                <a:latin typeface="Consolas" panose="020B0609020204030204" pitchFamily="49" charset="0"/>
                <a:cs typeface="Consolas" panose="020B0609020204030204" pitchFamily="49" charset="0"/>
                <a:hlinkClick r:id="rId3"/>
              </a:rPr>
              <a:t>jimmy.may@sandisk.com</a:t>
            </a:r>
            <a:r>
              <a:rPr lang="en-US" sz="2133" dirty="0">
                <a:solidFill>
                  <a:schemeClr val="bg1"/>
                </a:solidFill>
                <a:latin typeface="Consolas" panose="020B0609020204030204" pitchFamily="49" charset="0"/>
                <a:cs typeface="Consolas" panose="020B0609020204030204" pitchFamily="49" charset="0"/>
              </a:rPr>
              <a:t> </a:t>
            </a:r>
          </a:p>
          <a:p>
            <a:pPr algn="r"/>
            <a:r>
              <a:rPr lang="en-US" sz="2133" dirty="0">
                <a:solidFill>
                  <a:schemeClr val="bg1"/>
                </a:solidFill>
                <a:latin typeface="Consolas" panose="020B0609020204030204" pitchFamily="49" charset="0"/>
                <a:cs typeface="Consolas" panose="020B0609020204030204" pitchFamily="49" charset="0"/>
                <a:hlinkClick r:id="rId4"/>
              </a:rPr>
              <a:t>@</a:t>
            </a:r>
            <a:r>
              <a:rPr lang="en-US" sz="2133" dirty="0" err="1">
                <a:solidFill>
                  <a:schemeClr val="bg1"/>
                </a:solidFill>
                <a:latin typeface="Consolas" panose="020B0609020204030204" pitchFamily="49" charset="0"/>
                <a:cs typeface="Consolas" panose="020B0609020204030204" pitchFamily="49" charset="0"/>
                <a:hlinkClick r:id="rId4"/>
              </a:rPr>
              <a:t>aspiringgeek</a:t>
            </a:r>
            <a:endParaRPr lang="en-US" sz="2133" dirty="0">
              <a:solidFill>
                <a:schemeClr val="bg1"/>
              </a:solidFill>
              <a:latin typeface="Consolas" panose="020B0609020204030204" pitchFamily="49" charset="0"/>
              <a:cs typeface="Consolas" panose="020B0609020204030204" pitchFamily="49" charset="0"/>
            </a:endParaRPr>
          </a:p>
        </p:txBody>
      </p:sp>
      <p:sp>
        <p:nvSpPr>
          <p:cNvPr id="10" name="Rectangle 9"/>
          <p:cNvSpPr/>
          <p:nvPr/>
        </p:nvSpPr>
        <p:spPr>
          <a:xfrm>
            <a:off x="365760" y="4424037"/>
            <a:ext cx="11120749" cy="605230"/>
          </a:xfrm>
          <a:prstGeom prst="rect">
            <a:avLst/>
          </a:prstGeom>
        </p:spPr>
        <p:txBody>
          <a:bodyPr wrap="square">
            <a:spAutoFit/>
          </a:bodyPr>
          <a:lstStyle/>
          <a:p>
            <a:r>
              <a:rPr lang="en-US" sz="3333" dirty="0">
                <a:solidFill>
                  <a:schemeClr val="bg1"/>
                </a:solidFill>
              </a:rPr>
              <a:t>A Fast-Paced Introduction to an Exciting Feature</a:t>
            </a:r>
          </a:p>
        </p:txBody>
      </p:sp>
      <p:pic>
        <p:nvPicPr>
          <p:cNvPr id="12" name="Picture 11" descr="http://www.sqlsaturday.com/images/SQLSAT407_header.png"/>
          <p:cNvPicPr/>
          <p:nvPr/>
        </p:nvPicPr>
        <p:blipFill>
          <a:blip r:embed="rId5">
            <a:extLst>
              <a:ext uri="{28A0092B-C50C-407E-A947-70E740481C1C}">
                <a14:useLocalDpi xmlns:a14="http://schemas.microsoft.com/office/drawing/2010/main" val="0"/>
              </a:ext>
            </a:extLst>
          </a:blip>
          <a:srcRect/>
          <a:stretch>
            <a:fillRect/>
          </a:stretch>
        </p:blipFill>
        <p:spPr bwMode="auto">
          <a:xfrm>
            <a:off x="8602345" y="25400"/>
            <a:ext cx="3589655" cy="1651000"/>
          </a:xfrm>
          <a:prstGeom prst="rect">
            <a:avLst/>
          </a:prstGeom>
          <a:noFill/>
          <a:ln>
            <a:noFill/>
          </a:ln>
        </p:spPr>
      </p:pic>
    </p:spTree>
    <p:extLst>
      <p:ext uri="{BB962C8B-B14F-4D97-AF65-F5344CB8AC3E}">
        <p14:creationId xmlns:p14="http://schemas.microsoft.com/office/powerpoint/2010/main" val="5803744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b="1" dirty="0">
                <a:solidFill>
                  <a:srgbClr val="000000"/>
                </a:solidFill>
              </a:rPr>
              <a:t>SQL Server 2012 &amp; 2014: </a:t>
            </a:r>
            <a:r>
              <a:rPr lang="en-US" b="1" i="1" dirty="0">
                <a:solidFill>
                  <a:srgbClr val="000000"/>
                </a:solidFill>
              </a:rPr>
              <a:t>New! Improved!</a:t>
            </a:r>
            <a:r>
              <a:rPr lang="en-US" b="1" dirty="0">
                <a:solidFill>
                  <a:srgbClr val="000000"/>
                </a:solidFill>
              </a:rPr>
              <a:t> Features</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Scenarios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10</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41866260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1"/>
            <a:ext cx="9753600" cy="746123"/>
          </a:xfrm>
        </p:spPr>
        <p:txBody>
          <a:bodyPr/>
          <a:lstStyle/>
          <a:p>
            <a:r>
              <a:rPr lang="en-US" dirty="0" smtClean="0"/>
              <a:t>SQL Server 2012 Noteworthy Features</a:t>
            </a:r>
            <a:endParaRPr lang="en-US" dirty="0"/>
          </a:p>
        </p:txBody>
      </p:sp>
      <p:sp>
        <p:nvSpPr>
          <p:cNvPr id="3" name="Content Placeholder 2"/>
          <p:cNvSpPr>
            <a:spLocks noGrp="1"/>
          </p:cNvSpPr>
          <p:nvPr>
            <p:ph idx="1"/>
          </p:nvPr>
        </p:nvSpPr>
        <p:spPr>
          <a:xfrm>
            <a:off x="1676400" y="1371600"/>
            <a:ext cx="8839200" cy="5334000"/>
          </a:xfrm>
        </p:spPr>
        <p:txBody>
          <a:bodyPr>
            <a:normAutofit fontScale="55000" lnSpcReduction="20000"/>
          </a:bodyPr>
          <a:lstStyle/>
          <a:p>
            <a:r>
              <a:rPr lang="en-US" sz="3600" dirty="0"/>
              <a:t>AlwaysOn </a:t>
            </a:r>
          </a:p>
          <a:p>
            <a:pPr lvl="1"/>
            <a:r>
              <a:rPr lang="en-US" sz="2900" dirty="0"/>
              <a:t>AlwaysOn Availability Groups</a:t>
            </a:r>
          </a:p>
          <a:p>
            <a:pPr lvl="1"/>
            <a:r>
              <a:rPr lang="en-US" sz="2900" dirty="0"/>
              <a:t>Several other features:  </a:t>
            </a:r>
            <a:br>
              <a:rPr lang="en-US" sz="2900" dirty="0"/>
            </a:br>
            <a:r>
              <a:rPr lang="en-US" sz="2900" dirty="0">
                <a:hlinkClick r:id="rId3"/>
              </a:rPr>
              <a:t>http://msdn.microsoft.com/en-us/library/cc645581%28v=SQL.110%29.aspx</a:t>
            </a:r>
            <a:r>
              <a:rPr lang="en-US" sz="2900" dirty="0"/>
              <a:t> </a:t>
            </a:r>
          </a:p>
          <a:p>
            <a:r>
              <a:rPr lang="en-US" sz="3600" dirty="0"/>
              <a:t>Indirect Checkpoints</a:t>
            </a:r>
          </a:p>
          <a:p>
            <a:pPr lvl="1"/>
            <a:r>
              <a:rPr lang="en-US" sz="2900" dirty="0"/>
              <a:t>Smooth out I/O spikes from checkpoints</a:t>
            </a:r>
          </a:p>
          <a:p>
            <a:r>
              <a:rPr lang="en-US" sz="3600" dirty="0"/>
              <a:t>Contained Databases</a:t>
            </a:r>
          </a:p>
          <a:p>
            <a:pPr lvl="1"/>
            <a:r>
              <a:rPr lang="en-US" sz="2900" dirty="0"/>
              <a:t>Server-level metadata stored in the database (e.g., users)</a:t>
            </a:r>
          </a:p>
          <a:p>
            <a:r>
              <a:rPr lang="en-US" sz="3600" dirty="0"/>
              <a:t>Support for 15,000 partitions</a:t>
            </a:r>
          </a:p>
          <a:p>
            <a:pPr lvl="1"/>
            <a:r>
              <a:rPr lang="en-US" sz="2900" dirty="0"/>
              <a:t>1/hour &gt; 625 days</a:t>
            </a:r>
          </a:p>
          <a:p>
            <a:pPr lvl="1"/>
            <a:r>
              <a:rPr lang="en-US" sz="2900" dirty="0"/>
              <a:t>1/day &gt; 40 years</a:t>
            </a:r>
          </a:p>
          <a:p>
            <a:pPr lvl="1"/>
            <a:r>
              <a:rPr lang="en-US" sz="2900" dirty="0"/>
              <a:t>1/month &gt; 1,250 years</a:t>
            </a:r>
          </a:p>
          <a:p>
            <a:r>
              <a:rPr lang="en-US" sz="3600" dirty="0"/>
              <a:t>Columnstore Indexes</a:t>
            </a:r>
          </a:p>
          <a:p>
            <a:pPr lvl="1"/>
            <a:r>
              <a:rPr lang="en-US" sz="2900" dirty="0"/>
              <a:t>More in a moment…</a:t>
            </a:r>
          </a:p>
          <a:p>
            <a:r>
              <a:rPr lang="en-US" sz="3600" dirty="0"/>
              <a:t>SQL Server 2012 What’s New</a:t>
            </a:r>
          </a:p>
          <a:p>
            <a:pPr lvl="1"/>
            <a:r>
              <a:rPr lang="en-US" sz="2900" dirty="0"/>
              <a:t>Whitepaper</a:t>
            </a:r>
            <a:r>
              <a:rPr lang="en-US" dirty="0" smtClean="0"/>
              <a:t/>
            </a:r>
            <a:br>
              <a:rPr lang="en-US" dirty="0" smtClean="0"/>
            </a:br>
            <a:r>
              <a:rPr lang="en-US" dirty="0" smtClean="0">
                <a:hlinkClick r:id="rId4"/>
              </a:rPr>
              <a:t>http</a:t>
            </a:r>
            <a:r>
              <a:rPr lang="en-US" dirty="0">
                <a:hlinkClick r:id="rId4"/>
              </a:rPr>
              <a:t>://</a:t>
            </a:r>
            <a:r>
              <a:rPr lang="en-US" dirty="0" smtClean="0">
                <a:hlinkClick r:id="rId4"/>
              </a:rPr>
              <a:t>download.microsoft.com/download/E/9/D/E9DBB1BB-89AE-4C70-AF02-AAFC29451A85/SQL_Server_2012_Whats_New_White_Paper.pdf</a:t>
            </a:r>
            <a:r>
              <a:rPr lang="en-US" dirty="0" smtClean="0"/>
              <a:t>  </a:t>
            </a:r>
          </a:p>
          <a:p>
            <a:pPr lvl="1"/>
            <a:r>
              <a:rPr lang="en-US" sz="2900" dirty="0"/>
              <a:t>MSDN (including SQL Server 2012 SP1)</a:t>
            </a:r>
            <a:r>
              <a:rPr lang="en-US" dirty="0" smtClean="0"/>
              <a:t/>
            </a:r>
            <a:br>
              <a:rPr lang="en-US" dirty="0" smtClean="0"/>
            </a:br>
            <a:r>
              <a:rPr lang="en-US" dirty="0" smtClean="0">
                <a:hlinkClick r:id="rId5"/>
              </a:rPr>
              <a:t>http</a:t>
            </a:r>
            <a:r>
              <a:rPr lang="en-US" dirty="0">
                <a:hlinkClick r:id="rId5"/>
              </a:rPr>
              <a:t>://</a:t>
            </a:r>
            <a:r>
              <a:rPr lang="en-US" dirty="0" smtClean="0">
                <a:hlinkClick r:id="rId5"/>
              </a:rPr>
              <a:t>msdn.microsoft.com/en-us/library/bb500435.aspx</a:t>
            </a:r>
            <a:r>
              <a:rPr lang="en-US" dirty="0" smtClean="0"/>
              <a:t> </a:t>
            </a:r>
            <a:endParaRPr lang="en-US" dirty="0"/>
          </a:p>
        </p:txBody>
      </p:sp>
      <p:sp>
        <p:nvSpPr>
          <p:cNvPr id="5"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11</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60746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85152"/>
            <a:ext cx="8839200" cy="746123"/>
          </a:xfrm>
        </p:spPr>
        <p:txBody>
          <a:bodyPr/>
          <a:lstStyle/>
          <a:p>
            <a:r>
              <a:rPr lang="en-US" dirty="0" smtClean="0"/>
              <a:t>SQL Server 2014 New Features</a:t>
            </a:r>
            <a:endParaRPr lang="en-US" dirty="0"/>
          </a:p>
        </p:txBody>
      </p:sp>
      <p:sp>
        <p:nvSpPr>
          <p:cNvPr id="3" name="Content Placeholder 2"/>
          <p:cNvSpPr>
            <a:spLocks noGrp="1"/>
          </p:cNvSpPr>
          <p:nvPr>
            <p:ph idx="1"/>
          </p:nvPr>
        </p:nvSpPr>
        <p:spPr>
          <a:xfrm>
            <a:off x="1240536" y="1066800"/>
            <a:ext cx="8839200" cy="5334000"/>
          </a:xfrm>
        </p:spPr>
        <p:txBody>
          <a:bodyPr>
            <a:normAutofit fontScale="62500" lnSpcReduction="20000"/>
          </a:bodyPr>
          <a:lstStyle/>
          <a:p>
            <a:r>
              <a:rPr lang="en-US" sz="3600" dirty="0" smtClean="0"/>
              <a:t>Hekaton: In-Memory OLTP</a:t>
            </a:r>
          </a:p>
          <a:p>
            <a:pPr lvl="1"/>
            <a:r>
              <a:rPr lang="en-US" dirty="0" smtClean="0"/>
              <a:t>It’s reputation precedes it</a:t>
            </a:r>
          </a:p>
          <a:p>
            <a:r>
              <a:rPr lang="en-US" sz="3600" dirty="0" smtClean="0"/>
              <a:t>AlwaysOn AG Enhancements</a:t>
            </a:r>
          </a:p>
          <a:p>
            <a:pPr lvl="1"/>
            <a:r>
              <a:rPr lang="en-US" dirty="0" smtClean="0"/>
              <a:t>8 secondaries (including Azure secondaries)</a:t>
            </a:r>
          </a:p>
          <a:p>
            <a:pPr lvl="1"/>
            <a:r>
              <a:rPr lang="en-US" dirty="0" smtClean="0"/>
              <a:t>Support for Windows Server Clustered Shared Volumes (CSVs)</a:t>
            </a:r>
          </a:p>
          <a:p>
            <a:pPr lvl="1"/>
            <a:r>
              <a:rPr lang="en-US" dirty="0" smtClean="0"/>
              <a:t>Readable secondaries now stay online even with network or quorum loss</a:t>
            </a:r>
          </a:p>
          <a:p>
            <a:r>
              <a:rPr lang="en-US" sz="3600" dirty="0" smtClean="0"/>
              <a:t>Online Database Ops</a:t>
            </a:r>
          </a:p>
          <a:p>
            <a:pPr lvl="1"/>
            <a:r>
              <a:rPr lang="en-US" sz="2900" dirty="0" smtClean="0"/>
              <a:t>Single partition online rebuild!</a:t>
            </a:r>
          </a:p>
          <a:p>
            <a:pPr lvl="1"/>
            <a:r>
              <a:rPr lang="en-US" sz="2900" dirty="0" smtClean="0"/>
              <a:t>Partition switching far more compatible with true online ops</a:t>
            </a:r>
            <a:endParaRPr lang="en-US" sz="2900" dirty="0"/>
          </a:p>
          <a:p>
            <a:r>
              <a:rPr lang="en-US" sz="3600" dirty="0" smtClean="0"/>
              <a:t>BI:  </a:t>
            </a:r>
            <a:r>
              <a:rPr lang="en-US" sz="3600" dirty="0" err="1" smtClean="0"/>
              <a:t>PowerView</a:t>
            </a:r>
            <a:r>
              <a:rPr lang="en-US" sz="3600" dirty="0" smtClean="0"/>
              <a:t>, </a:t>
            </a:r>
            <a:r>
              <a:rPr lang="en-US" sz="3600" dirty="0" err="1" smtClean="0"/>
              <a:t>PowerQuery</a:t>
            </a:r>
            <a:r>
              <a:rPr lang="en-US" sz="3600" dirty="0" smtClean="0"/>
              <a:t>, etc.</a:t>
            </a:r>
          </a:p>
          <a:p>
            <a:r>
              <a:rPr lang="en-US" sz="3600" dirty="0" smtClean="0"/>
              <a:t>Unannounced</a:t>
            </a:r>
          </a:p>
          <a:p>
            <a:pPr lvl="1"/>
            <a:r>
              <a:rPr lang="en-US" dirty="0" smtClean="0"/>
              <a:t>Partition-level Statistics</a:t>
            </a:r>
          </a:p>
          <a:p>
            <a:pPr lvl="1"/>
            <a:r>
              <a:rPr lang="en-US" dirty="0" smtClean="0"/>
              <a:t>Cardinality Estimator updated</a:t>
            </a:r>
          </a:p>
          <a:p>
            <a:pPr lvl="1"/>
            <a:r>
              <a:rPr lang="en-US" dirty="0" smtClean="0"/>
              <a:t>Buffer Pool Extensions</a:t>
            </a:r>
          </a:p>
          <a:p>
            <a:pPr lvl="1"/>
            <a:r>
              <a:rPr lang="en-US" dirty="0" smtClean="0"/>
              <a:t>SELECT * INTO parallelism</a:t>
            </a:r>
            <a:endParaRPr lang="en-US" dirty="0"/>
          </a:p>
          <a:p>
            <a:r>
              <a:rPr lang="en-US" sz="3600" dirty="0" smtClean="0"/>
              <a:t>Columnstore Indexes: Updatable, Smarter, Faster</a:t>
            </a:r>
            <a:endParaRPr lang="en-US" sz="3600" dirty="0"/>
          </a:p>
          <a:p>
            <a:pPr lvl="1"/>
            <a:r>
              <a:rPr lang="en-US" sz="2900" dirty="0"/>
              <a:t>More in a moment</a:t>
            </a:r>
            <a:r>
              <a:rPr lang="en-US" sz="2900" dirty="0" smtClean="0"/>
              <a:t>…</a:t>
            </a:r>
            <a:endParaRPr lang="en-US" sz="2900" dirty="0"/>
          </a:p>
        </p:txBody>
      </p:sp>
      <p:sp>
        <p:nvSpPr>
          <p:cNvPr id="5"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12</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976514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b="1" dirty="0">
                <a:solidFill>
                  <a:srgbClr val="000000"/>
                </a:solidFill>
              </a:rPr>
              <a:t>Columnstore Indexes</a:t>
            </a:r>
          </a:p>
          <a:p>
            <a:pPr marL="1431924" lvl="2" indent="-514350">
              <a:spcBef>
                <a:spcPts val="400"/>
              </a:spcBef>
              <a:buClr>
                <a:schemeClr val="bg1">
                  <a:lumMod val="50000"/>
                </a:schemeClr>
              </a:buClr>
              <a:buFont typeface="+mj-lt"/>
              <a:buAutoNum type="arabicPeriod"/>
            </a:pPr>
            <a:r>
              <a:rPr lang="en-US" b="1" dirty="0">
                <a:solidFill>
                  <a:srgbClr val="000000"/>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smtClean="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dirty="0" smtClean="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smtClean="0">
                <a:solidFill>
                  <a:schemeClr val="bg1">
                    <a:lumMod val="50000"/>
                  </a:schemeClr>
                </a:solidFill>
              </a:rPr>
              <a:t>Scenarios</a:t>
            </a:r>
            <a:endParaRPr lang="en-US" dirty="0">
              <a:solidFill>
                <a:schemeClr val="bg1">
                  <a:lumMod val="50000"/>
                </a:schemeClr>
              </a:solidFill>
            </a:endParaRP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13</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19587210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9753600" cy="746123"/>
          </a:xfrm>
        </p:spPr>
        <p:txBody>
          <a:bodyPr/>
          <a:lstStyle/>
          <a:p>
            <a:r>
              <a:rPr lang="en-US" dirty="0" smtClean="0"/>
              <a:t>Demo: Columnstore </a:t>
            </a:r>
            <a:r>
              <a:rPr lang="en-US" dirty="0"/>
              <a:t>vs. Conventional Index Performance</a:t>
            </a:r>
          </a:p>
        </p:txBody>
      </p:sp>
      <p:sp>
        <p:nvSpPr>
          <p:cNvPr id="3" name="Content Placeholder 2"/>
          <p:cNvSpPr>
            <a:spLocks noGrp="1"/>
          </p:cNvSpPr>
          <p:nvPr>
            <p:ph idx="1"/>
          </p:nvPr>
        </p:nvSpPr>
        <p:spPr>
          <a:xfrm>
            <a:off x="1676400" y="1295400"/>
            <a:ext cx="8839200" cy="4495800"/>
          </a:xfrm>
        </p:spPr>
        <p:txBody>
          <a:bodyPr/>
          <a:lstStyle/>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14</a:t>
            </a:fld>
            <a:endParaRPr lang="en-US" dirty="0">
              <a:latin typeface="Arial" charset="0"/>
              <a:cs typeface="Arial" charset="0"/>
            </a:endParaRPr>
          </a:p>
        </p:txBody>
      </p:sp>
    </p:spTree>
    <p:extLst>
      <p:ext uri="{BB962C8B-B14F-4D97-AF65-F5344CB8AC3E}">
        <p14:creationId xmlns:p14="http://schemas.microsoft.com/office/powerpoint/2010/main" val="242136431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785600" cy="746123"/>
          </a:xfrm>
        </p:spPr>
        <p:txBody>
          <a:bodyPr/>
          <a:lstStyle/>
          <a:p>
            <a:r>
              <a:rPr lang="en-US" dirty="0" smtClean="0"/>
              <a:t>What is a SQL Columnstore Index?</a:t>
            </a:r>
            <a:endParaRPr lang="en-US" dirty="0"/>
          </a:p>
        </p:txBody>
      </p:sp>
      <p:sp>
        <p:nvSpPr>
          <p:cNvPr id="3" name="Content Placeholder 2"/>
          <p:cNvSpPr>
            <a:spLocks noGrp="1"/>
          </p:cNvSpPr>
          <p:nvPr>
            <p:ph idx="1"/>
          </p:nvPr>
        </p:nvSpPr>
        <p:spPr>
          <a:xfrm>
            <a:off x="1219200" y="1050923"/>
            <a:ext cx="8839200" cy="4800600"/>
          </a:xfrm>
        </p:spPr>
        <p:txBody>
          <a:bodyPr/>
          <a:lstStyle/>
          <a:p>
            <a:r>
              <a:rPr lang="en-US" dirty="0" smtClean="0"/>
              <a:t>Codename Apollo</a:t>
            </a:r>
          </a:p>
          <a:p>
            <a:r>
              <a:rPr lang="en-US" dirty="0" smtClean="0"/>
              <a:t>Part of SQL Server in-memory family of technologies</a:t>
            </a:r>
          </a:p>
          <a:p>
            <a:pPr lvl="1"/>
            <a:r>
              <a:rPr lang="en-US" dirty="0" smtClean="0"/>
              <a:t>Common code path with </a:t>
            </a:r>
            <a:r>
              <a:rPr lang="en-US" dirty="0" err="1" smtClean="0"/>
              <a:t>VertiPaq</a:t>
            </a:r>
            <a:endParaRPr lang="en-US" dirty="0"/>
          </a:p>
          <a:p>
            <a:pPr lvl="1"/>
            <a:r>
              <a:rPr lang="en-US" dirty="0" err="1" smtClean="0"/>
              <a:t>PowerPivot</a:t>
            </a:r>
            <a:r>
              <a:rPr lang="en-US" dirty="0" smtClean="0"/>
              <a:t>, </a:t>
            </a:r>
            <a:r>
              <a:rPr lang="en-US" dirty="0" err="1" smtClean="0"/>
              <a:t>PowerView</a:t>
            </a:r>
            <a:r>
              <a:rPr lang="en-US" dirty="0" smtClean="0"/>
              <a:t>, SSAS</a:t>
            </a:r>
          </a:p>
          <a:p>
            <a:r>
              <a:rPr lang="en-US" dirty="0" smtClean="0"/>
              <a:t>Contrasted with traditional row stores in which data is physically stored row-by-row</a:t>
            </a:r>
          </a:p>
          <a:p>
            <a:r>
              <a:rPr lang="en-US" dirty="0" smtClean="0"/>
              <a:t>Columnstore stores values for all rows </a:t>
            </a:r>
            <a:r>
              <a:rPr lang="en-US" i="1" dirty="0" smtClean="0"/>
              <a:t>for a given column</a:t>
            </a:r>
          </a:p>
          <a:p>
            <a:endParaRPr lang="en-US" dirty="0" smtClean="0"/>
          </a:p>
          <a:p>
            <a:endParaRPr lang="en-US" dirty="0"/>
          </a:p>
        </p:txBody>
      </p:sp>
      <p:sp>
        <p:nvSpPr>
          <p:cNvPr id="4" name="Slide Number Placeholder 3"/>
          <p:cNvSpPr>
            <a:spLocks noGrp="1"/>
          </p:cNvSpPr>
          <p:nvPr>
            <p:ph type="sldNum" sz="quarter" idx="10"/>
          </p:nvPr>
        </p:nvSpPr>
        <p:spPr>
          <a:xfrm>
            <a:off x="11277600" y="6400800"/>
            <a:ext cx="711200" cy="304800"/>
          </a:xfrm>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15</a:t>
            </a:fld>
            <a:endParaRPr lang="en-US" dirty="0">
              <a:latin typeface="Arial" charset="0"/>
              <a:cs typeface="Arial" charset="0"/>
            </a:endParaRPr>
          </a:p>
        </p:txBody>
      </p:sp>
    </p:spTree>
    <p:extLst>
      <p:ext uri="{BB962C8B-B14F-4D97-AF65-F5344CB8AC3E}">
        <p14:creationId xmlns:p14="http://schemas.microsoft.com/office/powerpoint/2010/main" val="20639286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86108"/>
            <a:ext cx="11785600" cy="746123"/>
          </a:xfrm>
        </p:spPr>
        <p:txBody>
          <a:bodyPr/>
          <a:lstStyle/>
          <a:p>
            <a:r>
              <a:rPr lang="en-US" dirty="0" smtClean="0"/>
              <a:t>Row Store vs. Columnstore: A Metaphor</a:t>
            </a:r>
            <a:endParaRPr lang="en-US" dirty="0"/>
          </a:p>
        </p:txBody>
      </p:sp>
      <p:sp>
        <p:nvSpPr>
          <p:cNvPr id="3" name="Content Placeholder 2"/>
          <p:cNvSpPr>
            <a:spLocks noGrp="1"/>
          </p:cNvSpPr>
          <p:nvPr>
            <p:ph idx="1"/>
          </p:nvPr>
        </p:nvSpPr>
        <p:spPr>
          <a:xfrm>
            <a:off x="203200" y="1066800"/>
            <a:ext cx="11785600" cy="4495800"/>
          </a:xfrm>
        </p:spPr>
        <p:txBody>
          <a:bodyPr/>
          <a:lstStyle/>
          <a:p>
            <a:pPr marL="0" indent="0">
              <a:buNone/>
            </a:pPr>
            <a:r>
              <a:rPr lang="en-US" dirty="0" smtClean="0"/>
              <a:t>If only we were live &amp; in-person...</a:t>
            </a:r>
          </a:p>
          <a:p>
            <a:pPr marL="0" indent="0">
              <a:buNone/>
            </a:pP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16</a:t>
            </a:fld>
            <a:endParaRPr lang="en-US" dirty="0">
              <a:latin typeface="Arial" charset="0"/>
              <a:cs typeface="Arial" charset="0"/>
            </a:endParaRPr>
          </a:p>
        </p:txBody>
      </p:sp>
      <p:pic>
        <p:nvPicPr>
          <p:cNvPr id="5" name="Picture 4"/>
          <p:cNvPicPr>
            <a:picLocks noChangeAspect="1"/>
          </p:cNvPicPr>
          <p:nvPr/>
        </p:nvPicPr>
        <p:blipFill>
          <a:blip r:embed="rId3"/>
          <a:stretch>
            <a:fillRect/>
          </a:stretch>
        </p:blipFill>
        <p:spPr>
          <a:xfrm>
            <a:off x="203200" y="1738312"/>
            <a:ext cx="7267575" cy="3152775"/>
          </a:xfrm>
          <a:prstGeom prst="rect">
            <a:avLst/>
          </a:prstGeom>
        </p:spPr>
      </p:pic>
      <p:pic>
        <p:nvPicPr>
          <p:cNvPr id="6" name="Picture 5"/>
          <p:cNvPicPr>
            <a:picLocks noChangeAspect="1"/>
          </p:cNvPicPr>
          <p:nvPr/>
        </p:nvPicPr>
        <p:blipFill>
          <a:blip r:embed="rId4"/>
          <a:stretch>
            <a:fillRect/>
          </a:stretch>
        </p:blipFill>
        <p:spPr>
          <a:xfrm>
            <a:off x="8305800" y="1047750"/>
            <a:ext cx="1885950" cy="5476875"/>
          </a:xfrm>
          <a:prstGeom prst="rect">
            <a:avLst/>
          </a:prstGeom>
        </p:spPr>
      </p:pic>
      <p:sp>
        <p:nvSpPr>
          <p:cNvPr id="7" name="TextBox 6"/>
          <p:cNvSpPr txBox="1"/>
          <p:nvPr/>
        </p:nvSpPr>
        <p:spPr>
          <a:xfrm>
            <a:off x="76200" y="5653548"/>
            <a:ext cx="8229600" cy="861774"/>
          </a:xfrm>
          <a:prstGeom prst="rect">
            <a:avLst/>
          </a:prstGeom>
          <a:noFill/>
        </p:spPr>
        <p:txBody>
          <a:bodyPr wrap="square" rtlCol="0">
            <a:spAutoFit/>
          </a:bodyPr>
          <a:lstStyle/>
          <a:p>
            <a:r>
              <a:rPr lang="en-US" dirty="0" smtClean="0">
                <a:solidFill>
                  <a:srgbClr val="000000"/>
                </a:solidFill>
              </a:rPr>
              <a:t>SQL Server 2014 Launch Event on May 31, 2014 #SQLSaturday306</a:t>
            </a:r>
          </a:p>
          <a:p>
            <a:r>
              <a:rPr lang="en-US" sz="1600" dirty="0" smtClean="0">
                <a:solidFill>
                  <a:srgbClr val="000000"/>
                </a:solidFill>
              </a:rPr>
              <a:t>Images starring #</a:t>
            </a:r>
            <a:r>
              <a:rPr lang="en-US" sz="1600" dirty="0" err="1" smtClean="0">
                <a:solidFill>
                  <a:srgbClr val="000000"/>
                </a:solidFill>
              </a:rPr>
              <a:t>SQLWingman</a:t>
            </a:r>
            <a:r>
              <a:rPr lang="en-US" sz="1600" dirty="0" smtClean="0">
                <a:solidFill>
                  <a:srgbClr val="000000"/>
                </a:solidFill>
              </a:rPr>
              <a:t> </a:t>
            </a:r>
            <a:r>
              <a:rPr lang="en-US" sz="1600" dirty="0" smtClean="0">
                <a:solidFill>
                  <a:srgbClr val="000000"/>
                </a:solidFill>
                <a:hlinkClick r:id="rId5"/>
              </a:rPr>
              <a:t>@</a:t>
            </a:r>
            <a:r>
              <a:rPr lang="en-US" sz="1600" dirty="0" err="1" smtClean="0">
                <a:solidFill>
                  <a:srgbClr val="000000"/>
                </a:solidFill>
                <a:hlinkClick r:id="rId5"/>
              </a:rPr>
              <a:t>dsfnet</a:t>
            </a:r>
            <a:r>
              <a:rPr lang="en-US" sz="1600" dirty="0" smtClean="0">
                <a:solidFill>
                  <a:srgbClr val="000000"/>
                </a:solidFill>
              </a:rPr>
              <a:t> &amp; </a:t>
            </a:r>
            <a:r>
              <a:rPr lang="en-US" sz="1600" dirty="0" smtClean="0">
                <a:solidFill>
                  <a:srgbClr val="000000"/>
                </a:solidFill>
                <a:hlinkClick r:id="rId6"/>
              </a:rPr>
              <a:t>@aspiringgeek</a:t>
            </a:r>
            <a:r>
              <a:rPr lang="en-US" sz="1600" dirty="0" smtClean="0">
                <a:solidFill>
                  <a:srgbClr val="000000"/>
                </a:solidFill>
              </a:rPr>
              <a:t> courtesy Tom Roush </a:t>
            </a:r>
            <a:r>
              <a:rPr lang="en-US" sz="1600" dirty="0" smtClean="0">
                <a:hlinkClick r:id="rId7"/>
              </a:rPr>
              <a:t>@GEEQL</a:t>
            </a:r>
            <a:endParaRPr lang="en-US" sz="1600" dirty="0" smtClean="0">
              <a:solidFill>
                <a:srgbClr val="000000"/>
              </a:solidFill>
            </a:endParaRPr>
          </a:p>
          <a:p>
            <a:r>
              <a:rPr lang="en-US" sz="1600" dirty="0">
                <a:solidFill>
                  <a:srgbClr val="000000"/>
                </a:solidFill>
              </a:rPr>
              <a:t>Tweet: </a:t>
            </a:r>
            <a:r>
              <a:rPr lang="en-US" sz="1600" dirty="0">
                <a:hlinkClick r:id="rId8"/>
              </a:rPr>
              <a:t>https://</a:t>
            </a:r>
            <a:r>
              <a:rPr lang="en-US" sz="1600" dirty="0" smtClean="0">
                <a:hlinkClick r:id="rId8"/>
              </a:rPr>
              <a:t>twitter.com/GEEQL/status/472861392039473153</a:t>
            </a:r>
            <a:r>
              <a:rPr lang="en-US" sz="1600"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3180128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078" y="533401"/>
            <a:ext cx="8991600" cy="746123"/>
          </a:xfrm>
        </p:spPr>
        <p:txBody>
          <a:bodyPr/>
          <a:lstStyle/>
          <a:p>
            <a:r>
              <a:rPr lang="en-US" sz="4000" dirty="0"/>
              <a:t>Columnstore High-Level Characteristics</a:t>
            </a:r>
          </a:p>
        </p:txBody>
      </p:sp>
      <p:sp>
        <p:nvSpPr>
          <p:cNvPr id="3" name="Content Placeholder 2"/>
          <p:cNvSpPr>
            <a:spLocks noGrp="1"/>
          </p:cNvSpPr>
          <p:nvPr>
            <p:ph idx="1"/>
          </p:nvPr>
        </p:nvSpPr>
        <p:spPr>
          <a:xfrm>
            <a:off x="1676400" y="1295400"/>
            <a:ext cx="8839200" cy="4495800"/>
          </a:xfrm>
        </p:spPr>
        <p:txBody>
          <a:bodyPr/>
          <a:lstStyle/>
          <a:p>
            <a:r>
              <a:rPr lang="en-US" dirty="0" smtClean="0"/>
              <a:t>Highly compressed</a:t>
            </a:r>
          </a:p>
          <a:p>
            <a:r>
              <a:rPr lang="en-US" dirty="0" smtClean="0"/>
              <a:t>Aggressive </a:t>
            </a:r>
            <a:r>
              <a:rPr lang="en-US" dirty="0" err="1" smtClean="0"/>
              <a:t>readahead</a:t>
            </a:r>
            <a:endParaRPr lang="en-US" dirty="0" smtClean="0"/>
          </a:p>
          <a:p>
            <a:r>
              <a:rPr lang="en-US" dirty="0" smtClean="0"/>
              <a:t>In-memory/disk hybrid structures</a:t>
            </a:r>
            <a:endParaRPr lang="en-US" dirty="0"/>
          </a:p>
          <a:p>
            <a:r>
              <a:rPr lang="en-US" dirty="0" smtClean="0"/>
              <a:t>Processes </a:t>
            </a:r>
            <a:r>
              <a:rPr lang="en-US" dirty="0"/>
              <a:t>data in units called "</a:t>
            </a:r>
            <a:r>
              <a:rPr lang="en-US" dirty="0" smtClean="0"/>
              <a:t>batches“</a:t>
            </a:r>
          </a:p>
          <a:p>
            <a:r>
              <a:rPr lang="en-US" dirty="0" smtClean="0"/>
              <a:t>Vector-based </a:t>
            </a:r>
            <a:r>
              <a:rPr lang="en-US" dirty="0"/>
              <a:t>query execution </a:t>
            </a:r>
          </a:p>
          <a:p>
            <a:r>
              <a:rPr lang="en-US" dirty="0" smtClean="0"/>
              <a:t>Query Optimizer automatically considers columnstore indexes during compilation</a:t>
            </a:r>
          </a:p>
          <a:p>
            <a:r>
              <a:rPr lang="en-US" dirty="0" smtClean="0"/>
              <a:t>Numerous deep engine modifications </a:t>
            </a:r>
          </a:p>
          <a:p>
            <a:pPr lvl="1"/>
            <a:r>
              <a:rPr lang="en-US" dirty="0" smtClean="0"/>
              <a:t>I/O, Memory, &amp; Caching</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17</a:t>
            </a:fld>
            <a:endParaRPr lang="en-US" dirty="0">
              <a:latin typeface="Arial" charset="0"/>
              <a:cs typeface="Arial" charset="0"/>
            </a:endParaRPr>
          </a:p>
        </p:txBody>
      </p:sp>
    </p:spTree>
    <p:extLst>
      <p:ext uri="{BB962C8B-B14F-4D97-AF65-F5344CB8AC3E}">
        <p14:creationId xmlns:p14="http://schemas.microsoft.com/office/powerpoint/2010/main" val="4281302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8763000" cy="685800"/>
          </a:xfrm>
        </p:spPr>
        <p:txBody>
          <a:bodyPr/>
          <a:lstStyle/>
          <a:p>
            <a:pPr marL="514350" indent="-514350"/>
            <a:r>
              <a:rPr lang="en-US" dirty="0" smtClean="0">
                <a:solidFill>
                  <a:schemeClr val="bg2"/>
                </a:solidFill>
              </a:rPr>
              <a:t>Why Use Columnstore Indexes?</a:t>
            </a:r>
            <a:endParaRPr lang="en-US" dirty="0">
              <a:solidFill>
                <a:schemeClr val="bg2"/>
              </a:solidFill>
            </a:endParaRPr>
          </a:p>
        </p:txBody>
      </p:sp>
      <p:sp>
        <p:nvSpPr>
          <p:cNvPr id="3" name="Content Placeholder 2"/>
          <p:cNvSpPr>
            <a:spLocks noGrp="1"/>
          </p:cNvSpPr>
          <p:nvPr>
            <p:ph idx="1"/>
          </p:nvPr>
        </p:nvSpPr>
        <p:spPr>
          <a:xfrm>
            <a:off x="1676400" y="990600"/>
            <a:ext cx="8763000" cy="5334000"/>
          </a:xfrm>
        </p:spPr>
        <p:txBody>
          <a:bodyPr/>
          <a:lstStyle/>
          <a:p>
            <a:pPr>
              <a:spcBef>
                <a:spcPts val="0"/>
              </a:spcBef>
              <a:spcAft>
                <a:spcPts val="300"/>
              </a:spcAft>
            </a:pPr>
            <a:r>
              <a:rPr lang="en-US" sz="3600" dirty="0"/>
              <a:t>Designed to optimize access to large DWs (vs. OLTP)</a:t>
            </a:r>
          </a:p>
          <a:p>
            <a:pPr lvl="1">
              <a:spcBef>
                <a:spcPts val="0"/>
              </a:spcBef>
              <a:spcAft>
                <a:spcPts val="300"/>
              </a:spcAft>
            </a:pPr>
            <a:r>
              <a:rPr lang="en-US" sz="3200" dirty="0"/>
              <a:t>Star schema, large fact tables (esp. integer keys), aggregations, scans, reporting</a:t>
            </a:r>
          </a:p>
          <a:p>
            <a:pPr>
              <a:spcBef>
                <a:spcPts val="0"/>
              </a:spcBef>
              <a:spcAft>
                <a:spcPts val="300"/>
              </a:spcAft>
            </a:pPr>
            <a:r>
              <a:rPr lang="en-US" sz="3600" dirty="0"/>
              <a:t>Faster, interactive query response time</a:t>
            </a:r>
          </a:p>
          <a:p>
            <a:pPr>
              <a:spcBef>
                <a:spcPts val="0"/>
              </a:spcBef>
              <a:spcAft>
                <a:spcPts val="300"/>
              </a:spcAft>
            </a:pPr>
            <a:r>
              <a:rPr lang="en-US" sz="3600" dirty="0"/>
              <a:t>Transparent to the application</a:t>
            </a:r>
          </a:p>
          <a:p>
            <a:pPr lvl="1">
              <a:spcBef>
                <a:spcPts val="0"/>
              </a:spcBef>
              <a:spcAft>
                <a:spcPts val="300"/>
              </a:spcAft>
            </a:pPr>
            <a:r>
              <a:rPr lang="en-US" sz="3200" dirty="0"/>
              <a:t>Most things “just work”</a:t>
            </a:r>
          </a:p>
          <a:p>
            <a:pPr lvl="1">
              <a:spcBef>
                <a:spcPts val="0"/>
              </a:spcBef>
              <a:spcAft>
                <a:spcPts val="300"/>
              </a:spcAft>
            </a:pPr>
            <a:r>
              <a:rPr lang="en-US" dirty="0"/>
              <a:t>Backup and restore</a:t>
            </a:r>
          </a:p>
          <a:p>
            <a:pPr lvl="1">
              <a:spcBef>
                <a:spcPts val="0"/>
              </a:spcBef>
              <a:spcAft>
                <a:spcPts val="300"/>
              </a:spcAft>
            </a:pPr>
            <a:r>
              <a:rPr lang="en-US" dirty="0"/>
              <a:t>Mirroring, log shipping</a:t>
            </a:r>
          </a:p>
          <a:p>
            <a:pPr lvl="1">
              <a:spcBef>
                <a:spcPts val="0"/>
              </a:spcBef>
              <a:spcAft>
                <a:spcPts val="300"/>
              </a:spcAft>
            </a:pPr>
            <a:r>
              <a:rPr lang="en-US" dirty="0"/>
              <a:t>SSMS, etc</a:t>
            </a:r>
            <a:r>
              <a:rPr lang="en-US" dirty="0" smtClean="0"/>
              <a:t>.</a:t>
            </a:r>
          </a:p>
          <a:p>
            <a:pPr lvl="1">
              <a:spcBef>
                <a:spcPts val="0"/>
              </a:spcBef>
              <a:spcAft>
                <a:spcPts val="300"/>
              </a:spcAft>
            </a:pPr>
            <a:r>
              <a:rPr lang="en-US" dirty="0" smtClean="0"/>
              <a:t>There are some gotchas (stay tuned…)</a:t>
            </a:r>
          </a:p>
          <a:p>
            <a:pPr lvl="1">
              <a:spcBef>
                <a:spcPts val="0"/>
              </a:spcBef>
              <a:spcAft>
                <a:spcPts val="300"/>
              </a:spcAft>
            </a:pPr>
            <a:endParaRPr lang="en-US" sz="2400" dirty="0"/>
          </a:p>
        </p:txBody>
      </p:sp>
      <p:sp>
        <p:nvSpPr>
          <p:cNvPr id="10" name="Slide Number Placeholder 3"/>
          <p:cNvSpPr>
            <a:spLocks noGrp="1"/>
          </p:cNvSpPr>
          <p:nvPr>
            <p:ph type="sldNum" sz="quarter" idx="10"/>
          </p:nvPr>
        </p:nvSpPr>
        <p:spPr>
          <a:xfrm>
            <a:off x="11277600" y="6541851"/>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18</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6246516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t>
            </a:r>
            <a:r>
              <a:rPr lang="en-US" dirty="0" smtClean="0"/>
              <a:t>Columnstore? </a:t>
            </a:r>
            <a:r>
              <a:rPr lang="en-US" sz="3600" dirty="0"/>
              <a:t>(cont.)</a:t>
            </a:r>
            <a:endParaRPr lang="en-US" dirty="0"/>
          </a:p>
        </p:txBody>
      </p:sp>
      <p:sp>
        <p:nvSpPr>
          <p:cNvPr id="3" name="Content Placeholder 2"/>
          <p:cNvSpPr>
            <a:spLocks noGrp="1"/>
          </p:cNvSpPr>
          <p:nvPr>
            <p:ph idx="1"/>
          </p:nvPr>
        </p:nvSpPr>
        <p:spPr/>
        <p:txBody>
          <a:bodyPr/>
          <a:lstStyle/>
          <a:p>
            <a:pPr>
              <a:spcBef>
                <a:spcPts val="0"/>
              </a:spcBef>
              <a:spcAft>
                <a:spcPts val="300"/>
              </a:spcAft>
            </a:pPr>
            <a:r>
              <a:rPr lang="en-US" sz="3600" dirty="0"/>
              <a:t>Reduced physical DB design effort</a:t>
            </a:r>
          </a:p>
          <a:p>
            <a:pPr lvl="1">
              <a:spcBef>
                <a:spcPts val="0"/>
              </a:spcBef>
              <a:spcAft>
                <a:spcPts val="300"/>
              </a:spcAft>
            </a:pPr>
            <a:r>
              <a:rPr lang="en-US" sz="3200" dirty="0"/>
              <a:t>Fewer (or no!) conventional indexes</a:t>
            </a:r>
          </a:p>
          <a:p>
            <a:pPr lvl="1">
              <a:spcBef>
                <a:spcPts val="0"/>
              </a:spcBef>
              <a:spcAft>
                <a:spcPts val="300"/>
              </a:spcAft>
            </a:pPr>
            <a:r>
              <a:rPr lang="en-US" sz="3200" dirty="0"/>
              <a:t>Reduced need for summary aggregates and indexed views</a:t>
            </a:r>
          </a:p>
          <a:p>
            <a:pPr lvl="1">
              <a:spcBef>
                <a:spcPts val="0"/>
              </a:spcBef>
              <a:spcAft>
                <a:spcPts val="300"/>
              </a:spcAft>
            </a:pPr>
            <a:r>
              <a:rPr lang="en-US" sz="3200" dirty="0"/>
              <a:t>May eliminate need for OLAP cubes</a:t>
            </a:r>
          </a:p>
          <a:p>
            <a:pPr>
              <a:spcBef>
                <a:spcPts val="0"/>
              </a:spcBef>
              <a:spcAft>
                <a:spcPts val="300"/>
              </a:spcAft>
            </a:pPr>
            <a:r>
              <a:rPr lang="en-US" sz="3600" dirty="0"/>
              <a:t>Lower TCO</a:t>
            </a:r>
          </a:p>
          <a:p>
            <a:pPr lvl="1">
              <a:spcBef>
                <a:spcPts val="0"/>
              </a:spcBef>
              <a:spcAft>
                <a:spcPts val="300"/>
              </a:spcAft>
            </a:pPr>
            <a:r>
              <a:rPr lang="en-US" sz="3200" dirty="0"/>
              <a:t>Yes, I had to say this!</a:t>
            </a:r>
          </a:p>
          <a:p>
            <a:pPr marL="0" indent="0">
              <a:buNone/>
            </a:pP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19</a:t>
            </a:fld>
            <a:endParaRPr lang="en-US" dirty="0">
              <a:latin typeface="Arial" charset="0"/>
              <a:cs typeface="Arial" charset="0"/>
            </a:endParaRPr>
          </a:p>
        </p:txBody>
      </p:sp>
    </p:spTree>
    <p:extLst>
      <p:ext uri="{BB962C8B-B14F-4D97-AF65-F5344CB8AC3E}">
        <p14:creationId xmlns:p14="http://schemas.microsoft.com/office/powerpoint/2010/main" val="2708810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00"/>
                </a:solidFill>
                <a:latin typeface="Calibri (headings)"/>
                <a:cs typeface="Arial" panose="020B0604020202020204" pitchFamily="34" charset="0"/>
              </a:rPr>
              <a:t>Forward-Looking Statements</a:t>
            </a:r>
            <a:endParaRPr lang="en-US" dirty="0">
              <a:solidFill>
                <a:srgbClr val="00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sz="2000" dirty="0">
                <a:solidFill>
                  <a:srgbClr val="000000"/>
                </a:solidFill>
              </a:rPr>
              <a:t>During our meeting today we will make forward-looking statements.  </a:t>
            </a:r>
          </a:p>
          <a:p>
            <a:pPr marL="0" indent="0">
              <a:buNone/>
            </a:pPr>
            <a:endParaRPr lang="en-US" sz="2000" dirty="0">
              <a:solidFill>
                <a:srgbClr val="000000"/>
              </a:solidFill>
            </a:endParaRPr>
          </a:p>
          <a:p>
            <a:pPr marL="0" indent="0">
              <a:buNone/>
            </a:pPr>
            <a:r>
              <a:rPr lang="en-US" sz="2000" dirty="0">
                <a:solidFill>
                  <a:srgbClr val="000000"/>
                </a:solidFill>
              </a:rPr>
              <a:t>Any statement that refers to expectations, projections or other characterizations of future events or circumstances is a forward-looking statement, including those relating to products and their anticipated availability, capacities, pricing, capabilities, performance and compatibility, and benefits to customers.</a:t>
            </a:r>
          </a:p>
          <a:p>
            <a:pPr marL="0" indent="0">
              <a:buNone/>
            </a:pPr>
            <a:endParaRPr lang="en-US" sz="2000" dirty="0">
              <a:solidFill>
                <a:srgbClr val="000000"/>
              </a:solidFill>
            </a:endParaRPr>
          </a:p>
          <a:p>
            <a:pPr marL="0" indent="0">
              <a:buNone/>
            </a:pPr>
            <a:r>
              <a:rPr lang="en-US" sz="2000" dirty="0">
                <a:solidFill>
                  <a:srgbClr val="000000"/>
                </a:solidFill>
              </a:rPr>
              <a:t>Actual results may differ materially from those expressed in these forward-looking statements due to a number of risks and uncertainties, including the factors detailed under the caption “Risk Factors” and elsewhere in the documents we file from time to time with the SEC, including our annual and quarterly reports.</a:t>
            </a:r>
          </a:p>
          <a:p>
            <a:pPr marL="0" indent="0">
              <a:buNone/>
            </a:pPr>
            <a:endParaRPr lang="en-US" sz="2000" dirty="0">
              <a:solidFill>
                <a:srgbClr val="000000"/>
              </a:solidFill>
            </a:endParaRPr>
          </a:p>
          <a:p>
            <a:pPr marL="0" indent="0">
              <a:buNone/>
            </a:pPr>
            <a:r>
              <a:rPr lang="en-US" sz="2000" dirty="0">
                <a:solidFill>
                  <a:srgbClr val="000000"/>
                </a:solidFill>
              </a:rPr>
              <a:t>We undertake no obligation to update these forward-looking statements, which speak only as of the date hereof</a:t>
            </a:r>
            <a:r>
              <a:rPr lang="en-US" sz="2000" dirty="0" smtClean="0">
                <a:solidFill>
                  <a:srgbClr val="000000"/>
                </a:solidFill>
              </a:rPr>
              <a:t>.</a:t>
            </a:r>
            <a:endParaRPr lang="en-US" sz="2000" dirty="0"/>
          </a:p>
        </p:txBody>
      </p:sp>
      <p:sp>
        <p:nvSpPr>
          <p:cNvPr id="4" name="Slide Number Placeholder 3"/>
          <p:cNvSpPr>
            <a:spLocks noGrp="1"/>
          </p:cNvSpPr>
          <p:nvPr>
            <p:ph type="sldNum" sz="quarter" idx="4294967295"/>
          </p:nvPr>
        </p:nvSpPr>
        <p:spPr>
          <a:xfrm>
            <a:off x="11480800" y="6524625"/>
            <a:ext cx="711200" cy="304800"/>
          </a:xfrm>
          <a:prstGeom prst="rect">
            <a:avLst/>
          </a:prstGeom>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2</a:t>
            </a:fld>
            <a:endParaRPr lang="en-US" dirty="0">
              <a:latin typeface="Arial" charset="0"/>
              <a:cs typeface="Arial" charset="0"/>
            </a:endParaRPr>
          </a:p>
        </p:txBody>
      </p:sp>
    </p:spTree>
    <p:extLst>
      <p:ext uri="{BB962C8B-B14F-4D97-AF65-F5344CB8AC3E}">
        <p14:creationId xmlns:p14="http://schemas.microsoft.com/office/powerpoint/2010/main" val="37721170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b="1" dirty="0">
                <a:solidFill>
                  <a:srgbClr val="000000"/>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b="1" dirty="0">
                <a:solidFill>
                  <a:srgbClr val="000000"/>
                </a:solidFill>
              </a:rPr>
              <a:t>Architecture</a:t>
            </a:r>
          </a:p>
          <a:p>
            <a:pPr marL="1431924" lvl="2" indent="-514350">
              <a:spcBef>
                <a:spcPts val="400"/>
              </a:spcBef>
              <a:buClr>
                <a:schemeClr val="bg1">
                  <a:lumMod val="50000"/>
                </a:schemeClr>
              </a:buClr>
              <a:buFont typeface="+mj-lt"/>
              <a:buAutoNum type="arabicPeriod"/>
            </a:pPr>
            <a:r>
              <a:rPr lang="da-DK" dirty="0" smtClean="0">
                <a:solidFill>
                  <a:schemeClr val="bg1">
                    <a:lumMod val="50000"/>
                  </a:schemeClr>
                </a:solidFill>
              </a:rPr>
              <a:t>SQL </a:t>
            </a:r>
            <a:r>
              <a:rPr lang="da-DK" dirty="0">
                <a:solidFill>
                  <a:schemeClr val="bg1">
                    <a:lumMod val="50000"/>
                  </a:schemeClr>
                </a:solidFill>
              </a:rPr>
              <a:t>Server 2012 vs. 2014</a:t>
            </a:r>
          </a:p>
          <a:p>
            <a:pPr marL="1431924" lvl="2" indent="-514350">
              <a:spcBef>
                <a:spcPts val="400"/>
              </a:spcBef>
              <a:buClr>
                <a:schemeClr val="bg1">
                  <a:lumMod val="50000"/>
                </a:schemeClr>
              </a:buClr>
              <a:buFont typeface="+mj-lt"/>
              <a:buAutoNum type="arabicPeriod"/>
            </a:pPr>
            <a:r>
              <a:rPr lang="en-US" dirty="0" smtClean="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smtClean="0">
                <a:solidFill>
                  <a:schemeClr val="bg1">
                    <a:lumMod val="50000"/>
                  </a:schemeClr>
                </a:solidFill>
              </a:rPr>
              <a:t>Scenarios</a:t>
            </a:r>
            <a:endParaRPr lang="en-US" dirty="0">
              <a:solidFill>
                <a:schemeClr val="bg1">
                  <a:lumMod val="50000"/>
                </a:schemeClr>
              </a:solidFill>
            </a:endParaRP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20</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57282281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0541"/>
            <a:ext cx="8228647" cy="549212"/>
          </a:xfrm>
        </p:spPr>
        <p:txBody>
          <a:bodyPr/>
          <a:lstStyle/>
          <a:p>
            <a:pPr marL="514350" indent="-514350"/>
            <a:r>
              <a:rPr lang="en-US" sz="4400" dirty="0"/>
              <a:t>Star Schema</a:t>
            </a:r>
          </a:p>
        </p:txBody>
      </p:sp>
      <p:sp>
        <p:nvSpPr>
          <p:cNvPr id="3" name="TextBox 2"/>
          <p:cNvSpPr txBox="1"/>
          <p:nvPr/>
        </p:nvSpPr>
        <p:spPr>
          <a:xfrm>
            <a:off x="7495100" y="914400"/>
            <a:ext cx="1295400" cy="369332"/>
          </a:xfrm>
          <a:prstGeom prst="rect">
            <a:avLst/>
          </a:prstGeom>
          <a:noFill/>
        </p:spPr>
        <p:txBody>
          <a:bodyPr wrap="square" rtlCol="0">
            <a:spAutoFit/>
          </a:bodyPr>
          <a:lstStyle/>
          <a:p>
            <a:r>
              <a:rPr lang="en-US" dirty="0" err="1">
                <a:solidFill>
                  <a:schemeClr val="bg2"/>
                </a:solidFill>
              </a:rPr>
              <a:t>FactSales</a:t>
            </a:r>
            <a:endParaRPr lang="en-US" dirty="0">
              <a:solidFill>
                <a:schemeClr val="bg2"/>
              </a:solidFill>
            </a:endParaRPr>
          </a:p>
        </p:txBody>
      </p:sp>
      <p:sp>
        <p:nvSpPr>
          <p:cNvPr id="4" name="TextBox 3"/>
          <p:cNvSpPr txBox="1"/>
          <p:nvPr/>
        </p:nvSpPr>
        <p:spPr>
          <a:xfrm>
            <a:off x="9057200" y="3505200"/>
            <a:ext cx="1752600" cy="369332"/>
          </a:xfrm>
          <a:prstGeom prst="rect">
            <a:avLst/>
          </a:prstGeom>
          <a:noFill/>
        </p:spPr>
        <p:txBody>
          <a:bodyPr wrap="square" rtlCol="0">
            <a:spAutoFit/>
          </a:bodyPr>
          <a:lstStyle/>
          <a:p>
            <a:pPr algn="ctr"/>
            <a:r>
              <a:rPr lang="en-US" dirty="0" err="1">
                <a:solidFill>
                  <a:schemeClr val="bg2"/>
                </a:solidFill>
              </a:rPr>
              <a:t>DimCustomer</a:t>
            </a:r>
            <a:endParaRPr lang="en-US" dirty="0">
              <a:solidFill>
                <a:schemeClr val="bg2"/>
              </a:solidFill>
            </a:endParaRPr>
          </a:p>
        </p:txBody>
      </p:sp>
      <p:sp>
        <p:nvSpPr>
          <p:cNvPr id="5" name="Rectangle 4"/>
          <p:cNvSpPr/>
          <p:nvPr/>
        </p:nvSpPr>
        <p:spPr>
          <a:xfrm>
            <a:off x="7622904" y="1283733"/>
            <a:ext cx="1066800" cy="524769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362000" y="3846340"/>
            <a:ext cx="1066800" cy="186866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56800" y="2936797"/>
            <a:ext cx="1066800" cy="14921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9625" y="1436906"/>
            <a:ext cx="4894775" cy="4832092"/>
          </a:xfrm>
          <a:prstGeom prst="rect">
            <a:avLst/>
          </a:prstGeom>
          <a:noFill/>
        </p:spPr>
        <p:txBody>
          <a:bodyPr wrap="square" rtlCol="0">
            <a:spAutoFit/>
          </a:bodyPr>
          <a:lstStyle/>
          <a:p>
            <a:r>
              <a:rPr lang="en-US" sz="1600" dirty="0" err="1">
                <a:solidFill>
                  <a:schemeClr val="bg2"/>
                </a:solidFill>
                <a:latin typeface="Consolas" pitchFamily="49" charset="0"/>
                <a:cs typeface="Consolas" pitchFamily="49" charset="0"/>
              </a:rPr>
              <a:t>FactSales</a:t>
            </a:r>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CustomerKey</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int</a:t>
            </a:r>
            <a:endParaRPr lang="en-US" sz="1600" dirty="0">
              <a:solidFill>
                <a:schemeClr val="bg2"/>
              </a:solidFill>
              <a:latin typeface="Consolas" pitchFamily="49" charset="0"/>
              <a:cs typeface="Consolas" pitchFamily="49" charset="0"/>
            </a:endParaRP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ProductKey</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int</a:t>
            </a:r>
            <a:endParaRPr lang="en-US" sz="1600" dirty="0">
              <a:solidFill>
                <a:schemeClr val="bg2"/>
              </a:solidFill>
              <a:latin typeface="Consolas" pitchFamily="49" charset="0"/>
              <a:cs typeface="Consolas" pitchFamily="49" charset="0"/>
            </a:endParaRP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EmployeeKey</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int</a:t>
            </a:r>
            <a:endParaRPr lang="en-US" sz="1600" dirty="0">
              <a:solidFill>
                <a:schemeClr val="bg2"/>
              </a:solidFill>
              <a:latin typeface="Consolas" pitchFamily="49" charset="0"/>
              <a:cs typeface="Consolas" pitchFamily="49" charset="0"/>
            </a:endParaRP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StoreKey</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int</a:t>
            </a:r>
            <a:endParaRPr lang="en-US" sz="1600" dirty="0">
              <a:solidFill>
                <a:schemeClr val="bg2"/>
              </a:solidFill>
              <a:latin typeface="Consolas" pitchFamily="49" charset="0"/>
              <a:cs typeface="Consolas" pitchFamily="49" charset="0"/>
            </a:endParaRP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OrderDateKey</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int</a:t>
            </a:r>
            <a:endParaRPr lang="en-US" sz="1600" dirty="0">
              <a:solidFill>
                <a:schemeClr val="bg2"/>
              </a:solidFill>
              <a:latin typeface="Consolas" pitchFamily="49" charset="0"/>
              <a:cs typeface="Consolas" pitchFamily="49" charset="0"/>
            </a:endParaRP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SalesAmount</a:t>
            </a:r>
            <a:r>
              <a:rPr lang="en-US" sz="1600" dirty="0">
                <a:solidFill>
                  <a:schemeClr val="bg2"/>
                </a:solidFill>
                <a:latin typeface="Consolas" pitchFamily="49" charset="0"/>
                <a:cs typeface="Consolas" pitchFamily="49" charset="0"/>
              </a:rPr>
              <a:t> money</a:t>
            </a:r>
          </a:p>
          <a:p>
            <a:r>
              <a:rPr lang="en-US" sz="1600" dirty="0">
                <a:solidFill>
                  <a:schemeClr val="bg2"/>
                </a:solidFill>
                <a:latin typeface="Consolas" pitchFamily="49" charset="0"/>
                <a:cs typeface="Consolas" pitchFamily="49" charset="0"/>
              </a:rPr>
              <a:t>          )</a:t>
            </a:r>
          </a:p>
          <a:p>
            <a:r>
              <a:rPr lang="en-US" sz="1600" dirty="0">
                <a:solidFill>
                  <a:schemeClr val="bg2"/>
                </a:solidFill>
                <a:latin typeface="Consolas" pitchFamily="49" charset="0"/>
                <a:cs typeface="Consolas" pitchFamily="49" charset="0"/>
              </a:rPr>
              <a:t>--note: lots of </a:t>
            </a:r>
            <a:r>
              <a:rPr lang="en-US" sz="1600" dirty="0" err="1">
                <a:solidFill>
                  <a:schemeClr val="bg2"/>
                </a:solidFill>
                <a:latin typeface="Consolas" pitchFamily="49" charset="0"/>
                <a:cs typeface="Consolas" pitchFamily="49" charset="0"/>
              </a:rPr>
              <a:t>ints</a:t>
            </a:r>
            <a:r>
              <a:rPr lang="en-US" sz="1600" dirty="0">
                <a:solidFill>
                  <a:schemeClr val="bg2"/>
                </a:solidFill>
                <a:latin typeface="Consolas" pitchFamily="49" charset="0"/>
                <a:cs typeface="Consolas" pitchFamily="49" charset="0"/>
              </a:rPr>
              <a:t> in fact tables</a:t>
            </a:r>
          </a:p>
          <a:p>
            <a:endParaRPr lang="en-US" sz="1600" dirty="0">
              <a:solidFill>
                <a:schemeClr val="bg2"/>
              </a:solidFill>
              <a:latin typeface="Consolas" pitchFamily="49" charset="0"/>
              <a:cs typeface="Consolas" pitchFamily="49" charset="0"/>
            </a:endParaRPr>
          </a:p>
          <a:p>
            <a:r>
              <a:rPr lang="en-US" sz="1600" dirty="0" err="1">
                <a:solidFill>
                  <a:schemeClr val="bg2"/>
                </a:solidFill>
                <a:latin typeface="Consolas" pitchFamily="49" charset="0"/>
                <a:cs typeface="Consolas" pitchFamily="49" charset="0"/>
              </a:rPr>
              <a:t>DimCustomer</a:t>
            </a:r>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CustomerKey</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int</a:t>
            </a:r>
            <a:endParaRPr lang="en-US" sz="1600" dirty="0">
              <a:solidFill>
                <a:schemeClr val="bg2"/>
              </a:solidFill>
              <a:latin typeface="Consolas" pitchFamily="49" charset="0"/>
              <a:cs typeface="Consolas" pitchFamily="49" charset="0"/>
            </a:endParaRP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FirstName</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nvarchar</a:t>
            </a:r>
            <a:r>
              <a:rPr lang="en-US" sz="1600" dirty="0">
                <a:solidFill>
                  <a:schemeClr val="bg2"/>
                </a:solidFill>
                <a:latin typeface="Consolas" pitchFamily="49" charset="0"/>
                <a:cs typeface="Consolas" pitchFamily="49" charset="0"/>
              </a:rPr>
              <a:t>(50)</a:t>
            </a: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LastName</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nvarchar</a:t>
            </a:r>
            <a:r>
              <a:rPr lang="en-US" sz="1600" dirty="0">
                <a:solidFill>
                  <a:schemeClr val="bg2"/>
                </a:solidFill>
                <a:latin typeface="Consolas" pitchFamily="49" charset="0"/>
                <a:cs typeface="Consolas" pitchFamily="49" charset="0"/>
              </a:rPr>
              <a:t>(50)</a:t>
            </a:r>
          </a:p>
          <a:p>
            <a:r>
              <a:rPr lang="en-US" sz="1600" dirty="0">
                <a:solidFill>
                  <a:schemeClr val="bg2"/>
                </a:solidFill>
                <a:latin typeface="Consolas" pitchFamily="49" charset="0"/>
                <a:cs typeface="Consolas" pitchFamily="49" charset="0"/>
              </a:rPr>
              <a:t>             , Birthdate date</a:t>
            </a:r>
          </a:p>
          <a:p>
            <a:r>
              <a:rPr lang="en-US" sz="1600" dirty="0">
                <a:solidFill>
                  <a:schemeClr val="bg2"/>
                </a:solidFill>
                <a:latin typeface="Consolas" pitchFamily="49" charset="0"/>
                <a:cs typeface="Consolas" pitchFamily="49" charset="0"/>
              </a:rPr>
              <a:t>             , </a:t>
            </a:r>
            <a:r>
              <a:rPr lang="en-US" sz="1600" dirty="0" err="1">
                <a:solidFill>
                  <a:schemeClr val="bg2"/>
                </a:solidFill>
                <a:latin typeface="Consolas" pitchFamily="49" charset="0"/>
                <a:cs typeface="Consolas" pitchFamily="49" charset="0"/>
              </a:rPr>
              <a:t>EmailAddress</a:t>
            </a:r>
            <a:r>
              <a:rPr lang="en-US" sz="1600" dirty="0">
                <a:solidFill>
                  <a:schemeClr val="bg2"/>
                </a:solidFill>
                <a:latin typeface="Consolas" pitchFamily="49" charset="0"/>
                <a:cs typeface="Consolas" pitchFamily="49" charset="0"/>
              </a:rPr>
              <a:t> </a:t>
            </a:r>
            <a:r>
              <a:rPr lang="en-US" sz="1600" dirty="0" err="1">
                <a:solidFill>
                  <a:schemeClr val="bg2"/>
                </a:solidFill>
                <a:latin typeface="Consolas" pitchFamily="49" charset="0"/>
                <a:cs typeface="Consolas" pitchFamily="49" charset="0"/>
              </a:rPr>
              <a:t>nvarchar</a:t>
            </a:r>
            <a:r>
              <a:rPr lang="en-US" sz="1600" dirty="0">
                <a:solidFill>
                  <a:schemeClr val="bg2"/>
                </a:solidFill>
                <a:latin typeface="Consolas" pitchFamily="49" charset="0"/>
                <a:cs typeface="Consolas" pitchFamily="49" charset="0"/>
              </a:rPr>
              <a:t>(50)</a:t>
            </a:r>
          </a:p>
          <a:p>
            <a:r>
              <a:rPr lang="en-US" sz="1600" dirty="0">
                <a:solidFill>
                  <a:schemeClr val="bg2"/>
                </a:solidFill>
                <a:latin typeface="Consolas" pitchFamily="49" charset="0"/>
                <a:cs typeface="Consolas" pitchFamily="49" charset="0"/>
              </a:rPr>
              <a:t>             )</a:t>
            </a:r>
          </a:p>
          <a:p>
            <a:endParaRPr lang="en-US" sz="1600" dirty="0">
              <a:solidFill>
                <a:schemeClr val="bg2"/>
              </a:solidFill>
              <a:latin typeface="Consolas" pitchFamily="49" charset="0"/>
              <a:cs typeface="Consolas" pitchFamily="49" charset="0"/>
            </a:endParaRPr>
          </a:p>
          <a:p>
            <a:r>
              <a:rPr lang="en-US" sz="1600" dirty="0" err="1">
                <a:solidFill>
                  <a:schemeClr val="bg2"/>
                </a:solidFill>
                <a:latin typeface="Consolas" pitchFamily="49" charset="0"/>
                <a:cs typeface="Consolas" pitchFamily="49" charset="0"/>
              </a:rPr>
              <a:t>DimProduct</a:t>
            </a:r>
            <a:r>
              <a:rPr lang="en-US" sz="1600" dirty="0">
                <a:solidFill>
                  <a:schemeClr val="bg2"/>
                </a:solidFill>
                <a:latin typeface="Consolas" pitchFamily="49" charset="0"/>
                <a:cs typeface="Consolas" pitchFamily="49" charset="0"/>
              </a:rPr>
              <a:t> </a:t>
            </a:r>
            <a:r>
              <a:rPr lang="en-US" sz="1600" dirty="0" smtClean="0">
                <a:solidFill>
                  <a:schemeClr val="bg2"/>
                </a:solidFill>
                <a:latin typeface="Consolas" pitchFamily="49" charset="0"/>
                <a:cs typeface="Consolas" pitchFamily="49" charset="0"/>
              </a:rPr>
              <a:t>(…</a:t>
            </a:r>
          </a:p>
          <a:p>
            <a:endParaRPr lang="en-US" sz="1600" dirty="0">
              <a:solidFill>
                <a:schemeClr val="bg2"/>
              </a:solidFill>
              <a:latin typeface="Consolas" pitchFamily="49" charset="0"/>
              <a:cs typeface="Consolas" pitchFamily="49" charset="0"/>
            </a:endParaRPr>
          </a:p>
          <a:p>
            <a:r>
              <a:rPr lang="en-US" sz="2000" dirty="0" smtClean="0">
                <a:solidFill>
                  <a:schemeClr val="bg2"/>
                </a:solidFill>
              </a:rPr>
              <a:t>Best </a:t>
            </a:r>
            <a:r>
              <a:rPr lang="en-US" sz="2000" dirty="0">
                <a:solidFill>
                  <a:schemeClr val="bg2"/>
                </a:solidFill>
              </a:rPr>
              <a:t>Practice: Integer keys!</a:t>
            </a:r>
          </a:p>
        </p:txBody>
      </p:sp>
      <p:sp>
        <p:nvSpPr>
          <p:cNvPr id="9" name="TextBox 8"/>
          <p:cNvSpPr txBox="1"/>
          <p:nvPr/>
        </p:nvSpPr>
        <p:spPr>
          <a:xfrm>
            <a:off x="9225928" y="1600200"/>
            <a:ext cx="1104900" cy="369332"/>
          </a:xfrm>
          <a:prstGeom prst="rect">
            <a:avLst/>
          </a:prstGeom>
          <a:noFill/>
        </p:spPr>
        <p:txBody>
          <a:bodyPr wrap="square" rtlCol="0">
            <a:spAutoFit/>
          </a:bodyPr>
          <a:lstStyle/>
          <a:p>
            <a:r>
              <a:rPr lang="en-US" dirty="0" err="1">
                <a:solidFill>
                  <a:schemeClr val="bg2"/>
                </a:solidFill>
              </a:rPr>
              <a:t>DimDate</a:t>
            </a:r>
            <a:endParaRPr lang="en-US" dirty="0">
              <a:solidFill>
                <a:schemeClr val="bg2"/>
              </a:solidFill>
            </a:endParaRPr>
          </a:p>
        </p:txBody>
      </p:sp>
      <p:sp>
        <p:nvSpPr>
          <p:cNvPr id="10" name="TextBox 9"/>
          <p:cNvSpPr txBox="1"/>
          <p:nvPr/>
        </p:nvSpPr>
        <p:spPr>
          <a:xfrm>
            <a:off x="5538393" y="2567464"/>
            <a:ext cx="1752600" cy="369332"/>
          </a:xfrm>
          <a:prstGeom prst="rect">
            <a:avLst/>
          </a:prstGeom>
          <a:noFill/>
        </p:spPr>
        <p:txBody>
          <a:bodyPr wrap="square" rtlCol="0">
            <a:spAutoFit/>
          </a:bodyPr>
          <a:lstStyle/>
          <a:p>
            <a:r>
              <a:rPr lang="en-US" dirty="0" err="1">
                <a:solidFill>
                  <a:schemeClr val="bg2"/>
                </a:solidFill>
              </a:rPr>
              <a:t>DimEmployee</a:t>
            </a:r>
            <a:endParaRPr lang="en-US" dirty="0">
              <a:solidFill>
                <a:schemeClr val="bg2"/>
              </a:solidFill>
            </a:endParaRPr>
          </a:p>
        </p:txBody>
      </p:sp>
      <p:sp>
        <p:nvSpPr>
          <p:cNvPr id="12" name="Rectangle 11"/>
          <p:cNvSpPr/>
          <p:nvPr/>
        </p:nvSpPr>
        <p:spPr>
          <a:xfrm>
            <a:off x="9340228" y="1969532"/>
            <a:ext cx="1088572" cy="10462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862243" y="5623375"/>
            <a:ext cx="1066800" cy="10462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6923600" y="3352800"/>
            <a:ext cx="685800"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23600" y="5851975"/>
            <a:ext cx="685800"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654428" y="2362200"/>
            <a:ext cx="685800"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676200" y="4572000"/>
            <a:ext cx="685800"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37750" y="5252478"/>
            <a:ext cx="1162050" cy="369332"/>
          </a:xfrm>
          <a:prstGeom prst="rect">
            <a:avLst/>
          </a:prstGeom>
          <a:noFill/>
        </p:spPr>
        <p:txBody>
          <a:bodyPr wrap="square" rtlCol="0">
            <a:spAutoFit/>
          </a:bodyPr>
          <a:lstStyle/>
          <a:p>
            <a:r>
              <a:rPr lang="en-US" dirty="0" err="1">
                <a:solidFill>
                  <a:schemeClr val="bg2"/>
                </a:solidFill>
              </a:rPr>
              <a:t>DimStore</a:t>
            </a:r>
            <a:endParaRPr lang="en-US" dirty="0">
              <a:solidFill>
                <a:schemeClr val="bg2"/>
              </a:solidFill>
            </a:endParaRPr>
          </a:p>
        </p:txBody>
      </p:sp>
      <p:sp>
        <p:nvSpPr>
          <p:cNvPr id="19"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21</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29735681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49212"/>
          </a:xfrm>
        </p:spPr>
        <p:txBody>
          <a:bodyPr>
            <a:noAutofit/>
          </a:bodyPr>
          <a:lstStyle/>
          <a:p>
            <a:r>
              <a:rPr lang="en-US" sz="3400" dirty="0"/>
              <a:t>How Do Columnstore Indexes Optimize </a:t>
            </a:r>
            <a:r>
              <a:rPr lang="en-US" sz="3400" dirty="0" err="1"/>
              <a:t>Perf</a:t>
            </a:r>
            <a:r>
              <a:rPr lang="en-US" sz="3400" dirty="0"/>
              <a:t>? </a:t>
            </a:r>
          </a:p>
        </p:txBody>
      </p:sp>
      <p:sp>
        <p:nvSpPr>
          <p:cNvPr id="6" name="Content Placeholder 2"/>
          <p:cNvSpPr txBox="1">
            <a:spLocks/>
          </p:cNvSpPr>
          <p:nvPr/>
        </p:nvSpPr>
        <p:spPr>
          <a:xfrm>
            <a:off x="3707463" y="2892976"/>
            <a:ext cx="6781800" cy="3267113"/>
          </a:xfrm>
          <a:prstGeom prst="rect">
            <a:avLst/>
          </a:prstGeom>
        </p:spPr>
        <p:txBody>
          <a:bodyPr>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42900" indent="-342900">
              <a:buClr>
                <a:schemeClr val="bg2"/>
              </a:buClr>
              <a:buFont typeface="Wingdings" pitchFamily="2" charset="2"/>
              <a:buChar char="q"/>
            </a:pPr>
            <a:r>
              <a:rPr lang="en-US" dirty="0">
                <a:solidFill>
                  <a:schemeClr val="bg2"/>
                </a:solidFill>
              </a:rPr>
              <a:t> Columnstore indexes store data  column-wise</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a:solidFill>
                  <a:schemeClr val="bg2"/>
                </a:solidFill>
              </a:rPr>
              <a:t>Each page stores data from a single column</a:t>
            </a:r>
          </a:p>
          <a:p>
            <a:pPr marL="342900" indent="-342900">
              <a:buClr>
                <a:schemeClr val="bg2"/>
              </a:buClr>
              <a:buFont typeface="Wingdings" pitchFamily="2" charset="2"/>
              <a:buChar char="q"/>
            </a:pPr>
            <a:r>
              <a:rPr lang="en-US" dirty="0">
                <a:solidFill>
                  <a:schemeClr val="bg2"/>
                </a:solidFill>
              </a:rPr>
              <a:t> Highly compressed </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a:solidFill>
                  <a:schemeClr val="bg2"/>
                </a:solidFill>
              </a:rPr>
              <a:t>About 2x better than PAGE compression</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a:solidFill>
                  <a:schemeClr val="bg2"/>
                </a:solidFill>
              </a:rPr>
              <a:t>More data fits in memory</a:t>
            </a:r>
          </a:p>
          <a:p>
            <a:pPr marL="342900" indent="-342900">
              <a:buClr>
                <a:schemeClr val="bg2"/>
              </a:buClr>
              <a:buFont typeface="Wingdings" pitchFamily="2" charset="2"/>
              <a:buChar char="q"/>
            </a:pPr>
            <a:r>
              <a:rPr lang="en-US" dirty="0">
                <a:solidFill>
                  <a:schemeClr val="bg2"/>
                </a:solidFill>
              </a:rPr>
              <a:t> Each column accessed independently</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a:solidFill>
                  <a:schemeClr val="bg2"/>
                </a:solidFill>
              </a:rPr>
              <a:t>Fetch only needed columns</a:t>
            </a:r>
          </a:p>
          <a:p>
            <a:pPr marL="914269" lvl="1" indent="-457200" eaLnBrk="0" fontAlgn="base" hangingPunct="0">
              <a:spcBef>
                <a:spcPts val="0"/>
              </a:spcBef>
              <a:spcAft>
                <a:spcPct val="0"/>
              </a:spcAft>
              <a:buClr>
                <a:schemeClr val="bg2"/>
              </a:buClr>
              <a:buSzPct val="85000"/>
              <a:buFont typeface="Wingdings" pitchFamily="2" charset="2"/>
              <a:buChar char="§"/>
            </a:pPr>
            <a:r>
              <a:rPr lang="en-US" sz="2000" dirty="0">
                <a:solidFill>
                  <a:schemeClr val="bg2"/>
                </a:solidFill>
              </a:rPr>
              <a:t>Can dramatically decrease I/O</a:t>
            </a:r>
          </a:p>
        </p:txBody>
      </p:sp>
      <p:grpSp>
        <p:nvGrpSpPr>
          <p:cNvPr id="7" name="Group 6"/>
          <p:cNvGrpSpPr/>
          <p:nvPr/>
        </p:nvGrpSpPr>
        <p:grpSpPr>
          <a:xfrm>
            <a:off x="1868556" y="1440878"/>
            <a:ext cx="3886200" cy="1066800"/>
            <a:chOff x="4267200" y="1524000"/>
            <a:chExt cx="3886200" cy="1219200"/>
          </a:xfrm>
        </p:grpSpPr>
        <p:sp>
          <p:nvSpPr>
            <p:cNvPr id="8" name="TextBox 7"/>
            <p:cNvSpPr txBox="1"/>
            <p:nvPr/>
          </p:nvSpPr>
          <p:spPr>
            <a:xfrm>
              <a:off x="6617448" y="1937759"/>
              <a:ext cx="316752" cy="422094"/>
            </a:xfrm>
            <a:prstGeom prst="rect">
              <a:avLst/>
            </a:prstGeom>
            <a:solidFill>
              <a:schemeClr val="accent3"/>
            </a:solidFill>
            <a:ln w="82550">
              <a:noFill/>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dirty="0">
                  <a:solidFill>
                    <a:srgbClr val="00B0F0"/>
                  </a:solidFill>
                </a:rPr>
                <a:t>…</a:t>
              </a:r>
            </a:p>
          </p:txBody>
        </p:sp>
        <p:grpSp>
          <p:nvGrpSpPr>
            <p:cNvPr id="9" name="Group 8"/>
            <p:cNvGrpSpPr/>
            <p:nvPr/>
          </p:nvGrpSpPr>
          <p:grpSpPr>
            <a:xfrm>
              <a:off x="4267200" y="1524000"/>
              <a:ext cx="1013791" cy="1219200"/>
              <a:chOff x="4267200" y="1524000"/>
              <a:chExt cx="1013791" cy="1219200"/>
            </a:xfrm>
          </p:grpSpPr>
          <p:sp>
            <p:nvSpPr>
              <p:cNvPr id="26" name="Rectangle 25"/>
              <p:cNvSpPr/>
              <p:nvPr/>
            </p:nvSpPr>
            <p:spPr>
              <a:xfrm>
                <a:off x="4267200" y="1524000"/>
                <a:ext cx="1013791" cy="1219200"/>
              </a:xfrm>
              <a:prstGeom prst="rect">
                <a:avLst/>
              </a:prstGeom>
              <a:solidFill>
                <a:schemeClr val="accent3"/>
              </a:solidFill>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7" name="Straight Connector 26"/>
              <p:cNvCxnSpPr/>
              <p:nvPr/>
            </p:nvCxnSpPr>
            <p:spPr>
              <a:xfrm>
                <a:off x="4379843" y="17526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79843" y="19050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379843" y="20574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379843" y="22098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379843" y="23622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379843" y="25146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5393635" y="1524000"/>
              <a:ext cx="1013791" cy="1219200"/>
              <a:chOff x="5393635" y="1524000"/>
              <a:chExt cx="1013791" cy="1219200"/>
            </a:xfrm>
          </p:grpSpPr>
          <p:sp>
            <p:nvSpPr>
              <p:cNvPr id="19" name="Rectangle 18"/>
              <p:cNvSpPr/>
              <p:nvPr/>
            </p:nvSpPr>
            <p:spPr>
              <a:xfrm>
                <a:off x="5393635" y="1524000"/>
                <a:ext cx="1013791" cy="1219200"/>
              </a:xfrm>
              <a:prstGeom prst="rect">
                <a:avLst/>
              </a:prstGeom>
              <a:solidFill>
                <a:schemeClr val="accent3"/>
              </a:solidFill>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Connector 19"/>
              <p:cNvCxnSpPr/>
              <p:nvPr/>
            </p:nvCxnSpPr>
            <p:spPr>
              <a:xfrm>
                <a:off x="5506278" y="17526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506278" y="19050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06278" y="20574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506278" y="22098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506278" y="23622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506278" y="25146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7139609" y="1524000"/>
              <a:ext cx="1013791" cy="1219200"/>
              <a:chOff x="7139609" y="1524000"/>
              <a:chExt cx="1013791" cy="1219200"/>
            </a:xfrm>
          </p:grpSpPr>
          <p:sp>
            <p:nvSpPr>
              <p:cNvPr id="12" name="Rectangle 11"/>
              <p:cNvSpPr/>
              <p:nvPr/>
            </p:nvSpPr>
            <p:spPr>
              <a:xfrm>
                <a:off x="7139609" y="1524000"/>
                <a:ext cx="1013791" cy="1219200"/>
              </a:xfrm>
              <a:prstGeom prst="rect">
                <a:avLst/>
              </a:prstGeom>
              <a:solidFill>
                <a:schemeClr val="accent3"/>
              </a:solidFill>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 name="Straight Connector 12"/>
              <p:cNvCxnSpPr/>
              <p:nvPr/>
            </p:nvCxnSpPr>
            <p:spPr>
              <a:xfrm>
                <a:off x="7252252" y="17526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52252" y="19050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52252" y="20574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52252" y="22098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52252" y="23622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52252" y="2514600"/>
                <a:ext cx="788504" cy="1588"/>
              </a:xfrm>
              <a:prstGeom prst="line">
                <a:avLst/>
              </a:prstGeom>
              <a:ln w="82550">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1987095" y="2935437"/>
            <a:ext cx="1627431" cy="3622246"/>
            <a:chOff x="463094" y="2882731"/>
            <a:chExt cx="1627431" cy="3822870"/>
          </a:xfrm>
        </p:grpSpPr>
        <p:grpSp>
          <p:nvGrpSpPr>
            <p:cNvPr id="41" name="Group 40"/>
            <p:cNvGrpSpPr/>
            <p:nvPr/>
          </p:nvGrpSpPr>
          <p:grpSpPr>
            <a:xfrm>
              <a:off x="463094" y="2882731"/>
              <a:ext cx="346570" cy="3778971"/>
              <a:chOff x="5594994" y="2830886"/>
              <a:chExt cx="409267" cy="3688344"/>
            </a:xfrm>
          </p:grpSpPr>
          <p:sp>
            <p:nvSpPr>
              <p:cNvPr id="77" name="Rectangle 76"/>
              <p:cNvSpPr/>
              <p:nvPr/>
            </p:nvSpPr>
            <p:spPr>
              <a:xfrm>
                <a:off x="5677080" y="3103818"/>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5686380" y="4275838"/>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5688492"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5594994" y="2830886"/>
                <a:ext cx="409267" cy="269478"/>
              </a:xfrm>
              <a:prstGeom prst="rect">
                <a:avLst/>
              </a:prstGeom>
              <a:noFill/>
              <a:ln>
                <a:noFill/>
              </a:ln>
            </p:spPr>
            <p:txBody>
              <a:bodyPr wrap="none" rtlCol="0">
                <a:spAutoFit/>
              </a:bodyPr>
              <a:lstStyle/>
              <a:p>
                <a:r>
                  <a:rPr lang="en-US" sz="1100" dirty="0">
                    <a:solidFill>
                      <a:schemeClr val="bg2"/>
                    </a:solidFill>
                  </a:rPr>
                  <a:t>C1</a:t>
                </a:r>
              </a:p>
            </p:txBody>
          </p:sp>
          <p:sp>
            <p:nvSpPr>
              <p:cNvPr id="81" name="Rectangle 80"/>
              <p:cNvSpPr/>
              <p:nvPr/>
            </p:nvSpPr>
            <p:spPr>
              <a:xfrm>
                <a:off x="5608218" y="3056336"/>
                <a:ext cx="344907"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5608218" y="4238744"/>
                <a:ext cx="344908"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p:cNvGrpSpPr/>
            <p:nvPr/>
          </p:nvGrpSpPr>
          <p:grpSpPr>
            <a:xfrm>
              <a:off x="841549" y="2882731"/>
              <a:ext cx="379892" cy="3778971"/>
              <a:chOff x="6041918" y="2830886"/>
              <a:chExt cx="448617" cy="3688344"/>
            </a:xfrm>
          </p:grpSpPr>
          <p:sp>
            <p:nvSpPr>
              <p:cNvPr id="71" name="Rectangle 70"/>
              <p:cNvSpPr/>
              <p:nvPr/>
            </p:nvSpPr>
            <p:spPr>
              <a:xfrm>
                <a:off x="6108762" y="3093431"/>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6114826" y="4275838"/>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6113525"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p:cNvSpPr txBox="1"/>
              <p:nvPr/>
            </p:nvSpPr>
            <p:spPr>
              <a:xfrm>
                <a:off x="6047153" y="2830886"/>
                <a:ext cx="443382" cy="269478"/>
              </a:xfrm>
              <a:prstGeom prst="rect">
                <a:avLst/>
              </a:prstGeom>
              <a:noFill/>
              <a:ln>
                <a:noFill/>
              </a:ln>
            </p:spPr>
            <p:txBody>
              <a:bodyPr wrap="square" rtlCol="0">
                <a:spAutoFit/>
              </a:bodyPr>
              <a:lstStyle/>
              <a:p>
                <a:r>
                  <a:rPr lang="en-US" sz="1100" dirty="0">
                    <a:solidFill>
                      <a:schemeClr val="bg2"/>
                    </a:solidFill>
                  </a:rPr>
                  <a:t>C2</a:t>
                </a:r>
              </a:p>
            </p:txBody>
          </p:sp>
          <p:sp>
            <p:nvSpPr>
              <p:cNvPr id="75" name="Rectangle 74"/>
              <p:cNvSpPr/>
              <p:nvPr/>
            </p:nvSpPr>
            <p:spPr>
              <a:xfrm>
                <a:off x="6047129" y="3056337"/>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6041918" y="4238745"/>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p:nvGrpSpPr>
          <p:grpSpPr>
            <a:xfrm>
              <a:off x="1204088" y="2882731"/>
              <a:ext cx="436661" cy="3778971"/>
              <a:chOff x="6470043" y="2830886"/>
              <a:chExt cx="515656" cy="3688344"/>
            </a:xfrm>
          </p:grpSpPr>
          <p:sp>
            <p:nvSpPr>
              <p:cNvPr id="65" name="Rectangle 64"/>
              <p:cNvSpPr/>
              <p:nvPr/>
            </p:nvSpPr>
            <p:spPr>
              <a:xfrm>
                <a:off x="6544187" y="3092923"/>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6557664" y="4271572"/>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6560659"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p:cNvSpPr txBox="1"/>
              <p:nvPr/>
            </p:nvSpPr>
            <p:spPr>
              <a:xfrm>
                <a:off x="6470043" y="2830886"/>
                <a:ext cx="515656" cy="269478"/>
              </a:xfrm>
              <a:prstGeom prst="rect">
                <a:avLst/>
              </a:prstGeom>
              <a:noFill/>
              <a:ln>
                <a:noFill/>
              </a:ln>
            </p:spPr>
            <p:txBody>
              <a:bodyPr wrap="square" rtlCol="0">
                <a:spAutoFit/>
              </a:bodyPr>
              <a:lstStyle/>
              <a:p>
                <a:r>
                  <a:rPr lang="en-US" sz="1100" dirty="0">
                    <a:solidFill>
                      <a:schemeClr val="bg2"/>
                    </a:solidFill>
                  </a:rPr>
                  <a:t>C3</a:t>
                </a:r>
              </a:p>
            </p:txBody>
          </p:sp>
          <p:sp>
            <p:nvSpPr>
              <p:cNvPr id="69" name="Rectangle 68"/>
              <p:cNvSpPr/>
              <p:nvPr/>
            </p:nvSpPr>
            <p:spPr>
              <a:xfrm>
                <a:off x="6477343" y="3055829"/>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6485981" y="4238745"/>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1576460" y="2882731"/>
              <a:ext cx="514065" cy="3816976"/>
              <a:chOff x="6909785" y="2830886"/>
              <a:chExt cx="607063" cy="3725438"/>
            </a:xfrm>
          </p:grpSpPr>
          <p:sp>
            <p:nvSpPr>
              <p:cNvPr id="47" name="Rectangle 46"/>
              <p:cNvSpPr/>
              <p:nvPr/>
            </p:nvSpPr>
            <p:spPr>
              <a:xfrm>
                <a:off x="6978607" y="3092923"/>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6985699" y="4278903"/>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6909785" y="2830886"/>
                <a:ext cx="607063" cy="269478"/>
              </a:xfrm>
              <a:prstGeom prst="rect">
                <a:avLst/>
              </a:prstGeom>
              <a:noFill/>
              <a:ln>
                <a:noFill/>
              </a:ln>
            </p:spPr>
            <p:txBody>
              <a:bodyPr wrap="square" rtlCol="0">
                <a:spAutoFit/>
              </a:bodyPr>
              <a:lstStyle/>
              <a:p>
                <a:r>
                  <a:rPr lang="en-US" sz="1100" dirty="0">
                    <a:solidFill>
                      <a:schemeClr val="bg2"/>
                    </a:solidFill>
                  </a:rPr>
                  <a:t>C4</a:t>
                </a:r>
              </a:p>
            </p:txBody>
          </p:sp>
          <p:sp>
            <p:nvSpPr>
              <p:cNvPr id="50" name="Rectangle 49"/>
              <p:cNvSpPr/>
              <p:nvPr/>
            </p:nvSpPr>
            <p:spPr>
              <a:xfrm>
                <a:off x="6911763" y="3056337"/>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6918920" y="4238745"/>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6944643" y="5426422"/>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p:cNvSpPr/>
            <p:nvPr/>
          </p:nvSpPr>
          <p:spPr>
            <a:xfrm>
              <a:off x="1658944" y="5580048"/>
              <a:ext cx="168894" cy="108165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221442" y="5547936"/>
              <a:ext cx="282102" cy="11576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841549" y="5542043"/>
              <a:ext cx="282102" cy="11576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74289" y="5542043"/>
              <a:ext cx="292070" cy="11576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3" name="TextBox 82"/>
          <p:cNvSpPr txBox="1"/>
          <p:nvPr/>
        </p:nvSpPr>
        <p:spPr>
          <a:xfrm>
            <a:off x="6096000" y="1459323"/>
            <a:ext cx="4572000" cy="954107"/>
          </a:xfrm>
          <a:prstGeom prst="rect">
            <a:avLst/>
          </a:prstGeom>
          <a:noFill/>
        </p:spPr>
        <p:txBody>
          <a:bodyPr wrap="square" rtlCol="0">
            <a:spAutoFit/>
          </a:bodyPr>
          <a:lstStyle/>
          <a:p>
            <a:pPr marL="342900" indent="-342900">
              <a:spcBef>
                <a:spcPts val="300"/>
              </a:spcBef>
              <a:buClr>
                <a:schemeClr val="bg2"/>
              </a:buClr>
              <a:buFont typeface="Wingdings" pitchFamily="2" charset="2"/>
              <a:buChar char="q"/>
            </a:pPr>
            <a:r>
              <a:rPr lang="en-US" sz="2800" dirty="0">
                <a:solidFill>
                  <a:schemeClr val="bg2"/>
                </a:solidFill>
              </a:rPr>
              <a:t>Heaps, B-trees store data row-wise</a:t>
            </a:r>
          </a:p>
        </p:txBody>
      </p:sp>
      <p:sp>
        <p:nvSpPr>
          <p:cNvPr id="84" name="Slide Number Placeholder 3"/>
          <p:cNvSpPr>
            <a:spLocks noGrp="1"/>
          </p:cNvSpPr>
          <p:nvPr>
            <p:ph type="sldNum" sz="quarter" idx="10"/>
          </p:nvPr>
        </p:nvSpPr>
        <p:spPr>
          <a:xfrm>
            <a:off x="11582400" y="6508713"/>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22</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1116183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Index Architecture</a:t>
            </a:r>
            <a:endParaRPr lang="en-US" dirty="0"/>
          </a:p>
        </p:txBody>
      </p:sp>
      <p:sp>
        <p:nvSpPr>
          <p:cNvPr id="55" name="Content Placeholder 54"/>
          <p:cNvSpPr>
            <a:spLocks noGrp="1"/>
          </p:cNvSpPr>
          <p:nvPr>
            <p:ph sz="half" idx="1"/>
          </p:nvPr>
        </p:nvSpPr>
        <p:spPr>
          <a:xfrm>
            <a:off x="5121026" y="1600200"/>
            <a:ext cx="6232773" cy="4606610"/>
          </a:xfrm>
        </p:spPr>
        <p:txBody>
          <a:bodyPr>
            <a:normAutofit fontScale="92500"/>
          </a:bodyPr>
          <a:lstStyle/>
          <a:p>
            <a:pPr marL="342900" indent="-342900" eaLnBrk="1" hangingPunct="1">
              <a:spcBef>
                <a:spcPts val="300"/>
              </a:spcBef>
            </a:pPr>
            <a:r>
              <a:rPr lang="en-US" sz="3200" kern="1200" dirty="0"/>
              <a:t>Row Group</a:t>
            </a:r>
          </a:p>
          <a:p>
            <a:pPr marL="803274" lvl="1" indent="-342900" eaLnBrk="1" hangingPunct="1">
              <a:spcBef>
                <a:spcPts val="300"/>
              </a:spcBef>
            </a:pPr>
            <a:r>
              <a:rPr lang="en-US" kern="1200" dirty="0" smtClean="0"/>
              <a:t>1 million logically contiguous rows</a:t>
            </a:r>
            <a:endParaRPr lang="en-US" kern="1200" dirty="0"/>
          </a:p>
          <a:p>
            <a:pPr marL="342900" indent="-342900" eaLnBrk="1" hangingPunct="1">
              <a:spcBef>
                <a:spcPts val="300"/>
              </a:spcBef>
            </a:pPr>
            <a:r>
              <a:rPr lang="en-US" sz="3200" kern="1200" dirty="0"/>
              <a:t>Column Segment</a:t>
            </a:r>
          </a:p>
          <a:p>
            <a:pPr lvl="1">
              <a:lnSpc>
                <a:spcPct val="110000"/>
              </a:lnSpc>
              <a:spcBef>
                <a:spcPts val="0"/>
              </a:spcBef>
            </a:pPr>
            <a:r>
              <a:rPr lang="en-US" b="1" kern="1200" dirty="0" smtClean="0">
                <a:ea typeface="+mn-ea"/>
                <a:cs typeface="+mn-cs"/>
              </a:rPr>
              <a:t>Segment</a:t>
            </a:r>
            <a:r>
              <a:rPr lang="en-US" kern="1200" dirty="0" smtClean="0">
                <a:ea typeface="+mn-ea"/>
                <a:cs typeface="+mn-cs"/>
              </a:rPr>
              <a:t> contains values from one column for a set of rows</a:t>
            </a:r>
          </a:p>
          <a:p>
            <a:pPr lvl="1">
              <a:lnSpc>
                <a:spcPct val="110000"/>
              </a:lnSpc>
              <a:spcBef>
                <a:spcPts val="0"/>
              </a:spcBef>
            </a:pPr>
            <a:r>
              <a:rPr lang="en-US" kern="1200" dirty="0" smtClean="0">
                <a:ea typeface="+mn-ea"/>
                <a:cs typeface="+mn-cs"/>
              </a:rPr>
              <a:t>Segments for the same set of rows comprise a </a:t>
            </a:r>
            <a:r>
              <a:rPr lang="en-US" b="1" kern="1200" dirty="0" smtClean="0">
                <a:ea typeface="+mn-ea"/>
                <a:cs typeface="+mn-cs"/>
              </a:rPr>
              <a:t>row group</a:t>
            </a:r>
          </a:p>
          <a:p>
            <a:pPr lvl="1">
              <a:lnSpc>
                <a:spcPct val="110000"/>
              </a:lnSpc>
              <a:spcBef>
                <a:spcPts val="0"/>
              </a:spcBef>
            </a:pPr>
            <a:r>
              <a:rPr lang="en-US" kern="1200" dirty="0" smtClean="0">
                <a:ea typeface="+mn-ea"/>
                <a:cs typeface="+mn-cs"/>
              </a:rPr>
              <a:t>Segments </a:t>
            </a:r>
            <a:r>
              <a:rPr lang="en-US" kern="1200" dirty="0">
                <a:ea typeface="+mn-ea"/>
                <a:cs typeface="+mn-cs"/>
              </a:rPr>
              <a:t>are compressed</a:t>
            </a:r>
          </a:p>
          <a:p>
            <a:pPr lvl="1">
              <a:lnSpc>
                <a:spcPct val="110000"/>
              </a:lnSpc>
              <a:spcBef>
                <a:spcPts val="0"/>
              </a:spcBef>
            </a:pPr>
            <a:r>
              <a:rPr lang="en-US" kern="1200" dirty="0">
                <a:ea typeface="+mn-ea"/>
                <a:cs typeface="+mn-cs"/>
              </a:rPr>
              <a:t>Each segment stored in a separate LOB</a:t>
            </a:r>
          </a:p>
          <a:p>
            <a:pPr lvl="1">
              <a:lnSpc>
                <a:spcPct val="110000"/>
              </a:lnSpc>
              <a:spcBef>
                <a:spcPts val="0"/>
              </a:spcBef>
            </a:pPr>
            <a:r>
              <a:rPr lang="en-US" kern="1200" dirty="0">
                <a:ea typeface="+mn-ea"/>
                <a:cs typeface="+mn-cs"/>
              </a:rPr>
              <a:t>Segment is unit of transfer between disk and memory</a:t>
            </a:r>
            <a:endParaRPr lang="en-US" sz="2000" kern="1200" dirty="0">
              <a:ea typeface="+mn-ea"/>
              <a:cs typeface="+mn-cs"/>
            </a:endParaRPr>
          </a:p>
        </p:txBody>
      </p:sp>
      <p:grpSp>
        <p:nvGrpSpPr>
          <p:cNvPr id="4" name="Group 3"/>
          <p:cNvGrpSpPr/>
          <p:nvPr/>
        </p:nvGrpSpPr>
        <p:grpSpPr>
          <a:xfrm>
            <a:off x="1725676" y="2195353"/>
            <a:ext cx="2661106" cy="3735171"/>
            <a:chOff x="5594998" y="2826905"/>
            <a:chExt cx="2661106" cy="3735171"/>
          </a:xfrm>
        </p:grpSpPr>
        <p:grpSp>
          <p:nvGrpSpPr>
            <p:cNvPr id="5" name="Group 4"/>
            <p:cNvGrpSpPr/>
            <p:nvPr/>
          </p:nvGrpSpPr>
          <p:grpSpPr>
            <a:xfrm>
              <a:off x="5594998" y="2826905"/>
              <a:ext cx="2661106" cy="3729419"/>
              <a:chOff x="5594998" y="2826905"/>
              <a:chExt cx="2661106" cy="3729419"/>
            </a:xfrm>
          </p:grpSpPr>
          <p:grpSp>
            <p:nvGrpSpPr>
              <p:cNvPr id="12" name="Group 11"/>
              <p:cNvGrpSpPr/>
              <p:nvPr/>
            </p:nvGrpSpPr>
            <p:grpSpPr>
              <a:xfrm>
                <a:off x="5594998" y="2826905"/>
                <a:ext cx="358128" cy="3692325"/>
                <a:chOff x="5594998" y="2826905"/>
                <a:chExt cx="358128" cy="3692325"/>
              </a:xfrm>
            </p:grpSpPr>
            <p:sp>
              <p:nvSpPr>
                <p:cNvPr id="48" name="Rectangle 47"/>
                <p:cNvSpPr/>
                <p:nvPr/>
              </p:nvSpPr>
              <p:spPr>
                <a:xfrm>
                  <a:off x="5677080" y="3088160"/>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5686380" y="4275838"/>
                  <a:ext cx="199448" cy="1055714"/>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5688492"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5594998" y="2826905"/>
                  <a:ext cx="346570" cy="261610"/>
                </a:xfrm>
                <a:prstGeom prst="rect">
                  <a:avLst/>
                </a:prstGeom>
                <a:noFill/>
                <a:ln>
                  <a:noFill/>
                </a:ln>
              </p:spPr>
              <p:txBody>
                <a:bodyPr wrap="none" rtlCol="0">
                  <a:spAutoFit/>
                </a:bodyPr>
                <a:lstStyle/>
                <a:p>
                  <a:r>
                    <a:rPr lang="en-US" sz="1100" dirty="0">
                      <a:solidFill>
                        <a:schemeClr val="bg2"/>
                      </a:solidFill>
                    </a:rPr>
                    <a:t>C1</a:t>
                  </a:r>
                </a:p>
              </p:txBody>
            </p:sp>
            <p:sp>
              <p:nvSpPr>
                <p:cNvPr id="52" name="Rectangle 51"/>
                <p:cNvSpPr/>
                <p:nvPr/>
              </p:nvSpPr>
              <p:spPr>
                <a:xfrm>
                  <a:off x="5608218" y="3056336"/>
                  <a:ext cx="344907"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5608218" y="4238744"/>
                  <a:ext cx="344908" cy="112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6041918" y="2831668"/>
                <a:ext cx="428126" cy="3687562"/>
                <a:chOff x="6041918" y="2831668"/>
                <a:chExt cx="428126" cy="3687562"/>
              </a:xfrm>
            </p:grpSpPr>
            <p:sp>
              <p:nvSpPr>
                <p:cNvPr id="42" name="Rectangle 41"/>
                <p:cNvSpPr/>
                <p:nvPr/>
              </p:nvSpPr>
              <p:spPr>
                <a:xfrm>
                  <a:off x="6108762" y="3093431"/>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6114826" y="4275838"/>
                  <a:ext cx="199448" cy="1055714"/>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6113525"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6047154" y="2831668"/>
                  <a:ext cx="422890" cy="261610"/>
                </a:xfrm>
                <a:prstGeom prst="rect">
                  <a:avLst/>
                </a:prstGeom>
                <a:noFill/>
                <a:ln>
                  <a:noFill/>
                </a:ln>
              </p:spPr>
              <p:txBody>
                <a:bodyPr wrap="square" rtlCol="0">
                  <a:spAutoFit/>
                </a:bodyPr>
                <a:lstStyle/>
                <a:p>
                  <a:r>
                    <a:rPr lang="en-US" sz="1100" dirty="0">
                      <a:solidFill>
                        <a:schemeClr val="bg2"/>
                      </a:solidFill>
                    </a:rPr>
                    <a:t>C2</a:t>
                  </a:r>
                </a:p>
              </p:txBody>
            </p:sp>
            <p:sp>
              <p:nvSpPr>
                <p:cNvPr id="46" name="Rectangle 45"/>
                <p:cNvSpPr/>
                <p:nvPr/>
              </p:nvSpPr>
              <p:spPr>
                <a:xfrm>
                  <a:off x="6047129" y="3056337"/>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6041918" y="4238745"/>
                  <a:ext cx="333136" cy="112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6470044" y="2826946"/>
                <a:ext cx="396194" cy="3692284"/>
                <a:chOff x="6470044" y="2826946"/>
                <a:chExt cx="396194" cy="3692284"/>
              </a:xfrm>
            </p:grpSpPr>
            <p:sp>
              <p:nvSpPr>
                <p:cNvPr id="36" name="Rectangle 35"/>
                <p:cNvSpPr/>
                <p:nvPr/>
              </p:nvSpPr>
              <p:spPr>
                <a:xfrm>
                  <a:off x="6544187" y="3092923"/>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6557664" y="4271572"/>
                  <a:ext cx="199448" cy="1055714"/>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560659"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6470044" y="2826946"/>
                  <a:ext cx="396194" cy="261610"/>
                </a:xfrm>
                <a:prstGeom prst="rect">
                  <a:avLst/>
                </a:prstGeom>
                <a:noFill/>
                <a:ln>
                  <a:noFill/>
                </a:ln>
              </p:spPr>
              <p:txBody>
                <a:bodyPr wrap="square" rtlCol="0">
                  <a:spAutoFit/>
                </a:bodyPr>
                <a:lstStyle/>
                <a:p>
                  <a:r>
                    <a:rPr lang="en-US" sz="1100" dirty="0">
                      <a:solidFill>
                        <a:schemeClr val="bg2"/>
                      </a:solidFill>
                    </a:rPr>
                    <a:t>C3</a:t>
                  </a:r>
                </a:p>
              </p:txBody>
            </p:sp>
            <p:sp>
              <p:nvSpPr>
                <p:cNvPr id="40" name="Rectangle 39"/>
                <p:cNvSpPr/>
                <p:nvPr/>
              </p:nvSpPr>
              <p:spPr>
                <a:xfrm>
                  <a:off x="6477343" y="3055829"/>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6485981" y="4238745"/>
                  <a:ext cx="333136" cy="112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7325647" y="2826905"/>
                <a:ext cx="423562" cy="3692325"/>
                <a:chOff x="7325647" y="2826905"/>
                <a:chExt cx="423562" cy="3692325"/>
              </a:xfrm>
            </p:grpSpPr>
            <p:sp>
              <p:nvSpPr>
                <p:cNvPr id="30" name="Rectangle 29"/>
                <p:cNvSpPr/>
                <p:nvPr/>
              </p:nvSpPr>
              <p:spPr>
                <a:xfrm>
                  <a:off x="7392491" y="3092923"/>
                  <a:ext cx="199448" cy="105571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7401617" y="4275838"/>
                  <a:ext cx="199448" cy="1055714"/>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7415906"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7327071" y="2826905"/>
                  <a:ext cx="422138" cy="261610"/>
                </a:xfrm>
                <a:prstGeom prst="rect">
                  <a:avLst/>
                </a:prstGeom>
                <a:noFill/>
                <a:ln>
                  <a:noFill/>
                </a:ln>
              </p:spPr>
              <p:txBody>
                <a:bodyPr wrap="square" rtlCol="0">
                  <a:spAutoFit/>
                </a:bodyPr>
                <a:lstStyle/>
                <a:p>
                  <a:r>
                    <a:rPr lang="en-US" sz="1100" dirty="0">
                      <a:solidFill>
                        <a:schemeClr val="bg2"/>
                      </a:solidFill>
                    </a:rPr>
                    <a:t>C5</a:t>
                  </a:r>
                </a:p>
              </p:txBody>
            </p:sp>
            <p:sp>
              <p:nvSpPr>
                <p:cNvPr id="34" name="Rectangle 33"/>
                <p:cNvSpPr/>
                <p:nvPr/>
              </p:nvSpPr>
              <p:spPr>
                <a:xfrm>
                  <a:off x="7325647" y="3056337"/>
                  <a:ext cx="333136" cy="112990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336597" y="4238744"/>
                  <a:ext cx="333136" cy="112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7752775" y="2826905"/>
                <a:ext cx="503329" cy="3692325"/>
                <a:chOff x="7752775" y="2826905"/>
                <a:chExt cx="503329" cy="3692325"/>
              </a:xfrm>
            </p:grpSpPr>
            <p:sp>
              <p:nvSpPr>
                <p:cNvPr id="24" name="Rectangle 23"/>
                <p:cNvSpPr/>
                <p:nvPr/>
              </p:nvSpPr>
              <p:spPr>
                <a:xfrm>
                  <a:off x="7819619" y="3088160"/>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835260" y="4271572"/>
                  <a:ext cx="199448" cy="1055714"/>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848441"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7753372" y="2826905"/>
                  <a:ext cx="502732" cy="261610"/>
                </a:xfrm>
                <a:prstGeom prst="rect">
                  <a:avLst/>
                </a:prstGeom>
                <a:noFill/>
                <a:ln>
                  <a:noFill/>
                </a:ln>
              </p:spPr>
              <p:txBody>
                <a:bodyPr wrap="square" rtlCol="0">
                  <a:spAutoFit/>
                </a:bodyPr>
                <a:lstStyle/>
                <a:p>
                  <a:r>
                    <a:rPr lang="en-US" sz="1100" dirty="0">
                      <a:solidFill>
                        <a:schemeClr val="bg2"/>
                      </a:solidFill>
                    </a:rPr>
                    <a:t>C6</a:t>
                  </a:r>
                </a:p>
              </p:txBody>
            </p:sp>
            <p:sp>
              <p:nvSpPr>
                <p:cNvPr id="28" name="Rectangle 27"/>
                <p:cNvSpPr/>
                <p:nvPr/>
              </p:nvSpPr>
              <p:spPr>
                <a:xfrm>
                  <a:off x="7752775" y="3051066"/>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763653" y="4238745"/>
                  <a:ext cx="333136" cy="112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6909785" y="2826905"/>
                <a:ext cx="415862" cy="3729419"/>
                <a:chOff x="6909785" y="2826905"/>
                <a:chExt cx="415862" cy="3729419"/>
              </a:xfrm>
            </p:grpSpPr>
            <p:sp>
              <p:nvSpPr>
                <p:cNvPr id="18" name="Rectangle 17"/>
                <p:cNvSpPr/>
                <p:nvPr/>
              </p:nvSpPr>
              <p:spPr>
                <a:xfrm>
                  <a:off x="6978607" y="3092923"/>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6985699" y="4278903"/>
                  <a:ext cx="199448" cy="1055714"/>
                </a:xfrm>
                <a:prstGeom prst="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909785" y="2826905"/>
                  <a:ext cx="415862" cy="261610"/>
                </a:xfrm>
                <a:prstGeom prst="rect">
                  <a:avLst/>
                </a:prstGeom>
                <a:noFill/>
                <a:ln>
                  <a:noFill/>
                </a:ln>
              </p:spPr>
              <p:txBody>
                <a:bodyPr wrap="square" rtlCol="0">
                  <a:spAutoFit/>
                </a:bodyPr>
                <a:lstStyle/>
                <a:p>
                  <a:r>
                    <a:rPr lang="en-US" sz="1100" dirty="0">
                      <a:solidFill>
                        <a:schemeClr val="bg2"/>
                      </a:solidFill>
                    </a:rPr>
                    <a:t>C4</a:t>
                  </a:r>
                </a:p>
              </p:txBody>
            </p:sp>
            <p:sp>
              <p:nvSpPr>
                <p:cNvPr id="21" name="Rectangle 20"/>
                <p:cNvSpPr/>
                <p:nvPr/>
              </p:nvSpPr>
              <p:spPr>
                <a:xfrm>
                  <a:off x="6911763" y="3056337"/>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918920" y="4238745"/>
                  <a:ext cx="333136" cy="112990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6944643" y="5426422"/>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 name="Rectangle 5"/>
            <p:cNvSpPr/>
            <p:nvPr/>
          </p:nvSpPr>
          <p:spPr>
            <a:xfrm>
              <a:off x="7007185" y="5463516"/>
              <a:ext cx="199448" cy="1055714"/>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334662" y="5426422"/>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777942" y="5422342"/>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490536" y="5432174"/>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41918" y="5426422"/>
              <a:ext cx="333136"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608218" y="5426422"/>
              <a:ext cx="344907" cy="112990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Right Brace 55"/>
          <p:cNvSpPr/>
          <p:nvPr/>
        </p:nvSpPr>
        <p:spPr>
          <a:xfrm>
            <a:off x="4270480" y="3578568"/>
            <a:ext cx="304800" cy="1161401"/>
          </a:xfrm>
          <a:prstGeom prst="rightBrace">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61" name="Straight Arrow Connector 60"/>
          <p:cNvCxnSpPr/>
          <p:nvPr/>
        </p:nvCxnSpPr>
        <p:spPr>
          <a:xfrm>
            <a:off x="3645668" y="2018723"/>
            <a:ext cx="0" cy="228600"/>
          </a:xfrm>
          <a:prstGeom prst="straightConnector1">
            <a:avLst/>
          </a:prstGeom>
          <a:ln w="2222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116378" y="1676400"/>
            <a:ext cx="1270405" cy="369332"/>
          </a:xfrm>
          <a:prstGeom prst="rect">
            <a:avLst/>
          </a:prstGeom>
          <a:noFill/>
        </p:spPr>
        <p:txBody>
          <a:bodyPr wrap="square" rtlCol="0">
            <a:spAutoFit/>
          </a:bodyPr>
          <a:lstStyle/>
          <a:p>
            <a:r>
              <a:rPr lang="en-US" b="1" dirty="0">
                <a:solidFill>
                  <a:srgbClr val="000000"/>
                </a:solidFill>
              </a:rPr>
              <a:t>Segment</a:t>
            </a:r>
            <a:endParaRPr lang="en-US" dirty="0">
              <a:solidFill>
                <a:srgbClr val="000000"/>
              </a:solidFill>
            </a:endParaRPr>
          </a:p>
        </p:txBody>
      </p:sp>
      <p:sp>
        <p:nvSpPr>
          <p:cNvPr id="62" name="TextBox 61"/>
          <p:cNvSpPr txBox="1"/>
          <p:nvPr/>
        </p:nvSpPr>
        <p:spPr>
          <a:xfrm>
            <a:off x="4621581" y="3852042"/>
            <a:ext cx="883145" cy="646331"/>
          </a:xfrm>
          <a:prstGeom prst="rect">
            <a:avLst/>
          </a:prstGeom>
          <a:noFill/>
        </p:spPr>
        <p:txBody>
          <a:bodyPr wrap="square" rtlCol="0">
            <a:spAutoFit/>
          </a:bodyPr>
          <a:lstStyle/>
          <a:p>
            <a:r>
              <a:rPr lang="en-US" b="1" dirty="0">
                <a:solidFill>
                  <a:srgbClr val="000000"/>
                </a:solidFill>
              </a:rPr>
              <a:t>Row Group</a:t>
            </a:r>
            <a:endParaRPr lang="en-US" dirty="0">
              <a:solidFill>
                <a:srgbClr val="000000"/>
              </a:solidFill>
            </a:endParaRPr>
          </a:p>
        </p:txBody>
      </p:sp>
      <p:sp>
        <p:nvSpPr>
          <p:cNvPr id="63" name="Rectangle 62"/>
          <p:cNvSpPr/>
          <p:nvPr/>
        </p:nvSpPr>
        <p:spPr>
          <a:xfrm>
            <a:off x="3467900" y="2424784"/>
            <a:ext cx="333136" cy="112990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Slide Number Placeholder 3"/>
          <p:cNvSpPr>
            <a:spLocks noGrp="1"/>
          </p:cNvSpPr>
          <p:nvPr>
            <p:ph type="sldNum" sz="quarter" idx="10"/>
          </p:nvPr>
        </p:nvSpPr>
        <p:spPr>
          <a:xfrm>
            <a:off x="11455400" y="6517888"/>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23</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83080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85152"/>
            <a:ext cx="8229600" cy="1066800"/>
          </a:xfrm>
        </p:spPr>
        <p:txBody>
          <a:bodyPr>
            <a:normAutofit/>
          </a:bodyPr>
          <a:lstStyle/>
          <a:p>
            <a:r>
              <a:rPr lang="en-US" sz="3600" dirty="0"/>
              <a:t>Columnstore Index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7178212"/>
              </p:ext>
            </p:extLst>
          </p:nvPr>
        </p:nvGraphicFramePr>
        <p:xfrm>
          <a:off x="1752602" y="1447800"/>
          <a:ext cx="8534399" cy="4820920"/>
        </p:xfrm>
        <a:graphic>
          <a:graphicData uri="http://schemas.openxmlformats.org/drawingml/2006/table">
            <a:tbl>
              <a:tblPr firstRow="1" bandRow="1">
                <a:tableStyleId>{21E4AEA4-8DFA-4A89-87EB-49C32662AFE0}</a:tableStyleId>
              </a:tblPr>
              <a:tblGrid>
                <a:gridCol w="1752599"/>
                <a:gridCol w="1447800"/>
                <a:gridCol w="1219200"/>
                <a:gridCol w="1371600"/>
                <a:gridCol w="1143000"/>
                <a:gridCol w="1600200"/>
              </a:tblGrid>
              <a:tr h="370840">
                <a:tc>
                  <a:txBody>
                    <a:bodyPr/>
                    <a:lstStyle/>
                    <a:p>
                      <a:r>
                        <a:rPr lang="en-US" sz="1800" dirty="0" err="1" smtClean="0">
                          <a:solidFill>
                            <a:schemeClr val="bg2"/>
                          </a:solidFill>
                          <a:latin typeface="+mj-lt"/>
                        </a:rPr>
                        <a:t>OrderDateKey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ProductKey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StoreKey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RegionKey</a:t>
                      </a:r>
                      <a:endParaRPr lang="en-US" sz="1800" dirty="0">
                        <a:solidFill>
                          <a:schemeClr val="bg2"/>
                        </a:solidFill>
                        <a:latin typeface="+mj-lt"/>
                      </a:endParaRPr>
                    </a:p>
                  </a:txBody>
                  <a:tcPr/>
                </a:tc>
                <a:tc>
                  <a:txBody>
                    <a:bodyPr/>
                    <a:lstStyle/>
                    <a:p>
                      <a:r>
                        <a:rPr lang="en-US" sz="1800" dirty="0" smtClean="0">
                          <a:solidFill>
                            <a:schemeClr val="bg2"/>
                          </a:solidFill>
                          <a:latin typeface="+mj-lt"/>
                        </a:rPr>
                        <a:t>Quantity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SalesAmount</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6</a:t>
                      </a:r>
                      <a:endParaRPr lang="en-US" dirty="0">
                        <a:solidFill>
                          <a:schemeClr val="bg2"/>
                        </a:solidFill>
                        <a:latin typeface="+mj-lt"/>
                      </a:endParaRPr>
                    </a:p>
                  </a:txBody>
                  <a:tcPr/>
                </a:tc>
                <a:tc>
                  <a:txBody>
                    <a:bodyPr/>
                    <a:lstStyle/>
                    <a:p>
                      <a:r>
                        <a:rPr lang="en-US" dirty="0" smtClean="0">
                          <a:solidFill>
                            <a:schemeClr val="bg2"/>
                          </a:solidFill>
                          <a:latin typeface="+mj-lt"/>
                        </a:rPr>
                        <a:t>30.00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103</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17.00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109</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103</a:t>
                      </a:r>
                    </a:p>
                  </a:txBody>
                  <a:tcPr/>
                </a:tc>
                <a:tc>
                  <a:txBody>
                    <a:bodyPr/>
                    <a:lstStyle/>
                    <a:p>
                      <a:r>
                        <a:rPr lang="en-US" dirty="0" smtClean="0">
                          <a:solidFill>
                            <a:schemeClr val="bg2"/>
                          </a:solidFill>
                          <a:latin typeface="+mj-lt"/>
                        </a:rPr>
                        <a:t>03</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17.00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05</a:t>
                      </a:r>
                      <a:endParaRPr lang="en-US" dirty="0">
                        <a:solidFill>
                          <a:schemeClr val="bg2"/>
                        </a:solidFill>
                        <a:latin typeface="+mj-lt"/>
                      </a:endParaRPr>
                    </a:p>
                  </a:txBody>
                  <a:tcPr/>
                </a:tc>
                <a:tc>
                  <a:txBody>
                    <a:bodyPr/>
                    <a:lstStyle/>
                    <a:p>
                      <a:r>
                        <a:rPr lang="en-US" dirty="0" smtClean="0">
                          <a:solidFill>
                            <a:schemeClr val="bg2"/>
                          </a:solidFill>
                          <a:latin typeface="+mj-lt"/>
                        </a:rPr>
                        <a:t>3</a:t>
                      </a:r>
                      <a:endParaRPr lang="en-US" dirty="0">
                        <a:solidFill>
                          <a:schemeClr val="bg2"/>
                        </a:solidFill>
                        <a:latin typeface="+mj-lt"/>
                      </a:endParaRPr>
                    </a:p>
                  </a:txBody>
                  <a:tcPr/>
                </a:tc>
                <a:tc>
                  <a:txBody>
                    <a:bodyPr/>
                    <a:lstStyle/>
                    <a:p>
                      <a:r>
                        <a:rPr lang="en-US" dirty="0" smtClean="0">
                          <a:solidFill>
                            <a:schemeClr val="bg2"/>
                          </a:solidFill>
                          <a:latin typeface="+mj-lt"/>
                        </a:rPr>
                        <a:t>4</a:t>
                      </a:r>
                      <a:endParaRPr lang="en-US" dirty="0">
                        <a:solidFill>
                          <a:schemeClr val="bg2"/>
                        </a:solidFill>
                        <a:latin typeface="+mj-lt"/>
                      </a:endParaRPr>
                    </a:p>
                  </a:txBody>
                  <a:tcPr/>
                </a:tc>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5</a:t>
                      </a:r>
                      <a:endParaRPr lang="en-US" dirty="0">
                        <a:solidFill>
                          <a:schemeClr val="bg2"/>
                        </a:solidFill>
                        <a:latin typeface="+mj-lt"/>
                      </a:endParaRPr>
                    </a:p>
                  </a:txBody>
                  <a:tcPr/>
                </a:tc>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r>
                        <a:rPr lang="en-US" dirty="0" smtClean="0">
                          <a:solidFill>
                            <a:schemeClr val="bg2"/>
                          </a:solidFill>
                          <a:latin typeface="+mj-lt"/>
                        </a:rPr>
                        <a:t>102</a:t>
                      </a:r>
                      <a:endParaRPr lang="en-US" dirty="0">
                        <a:solidFill>
                          <a:schemeClr val="bg2"/>
                        </a:solidFill>
                        <a:latin typeface="+mj-lt"/>
                      </a:endParaRPr>
                    </a:p>
                  </a:txBody>
                  <a:tcPr/>
                </a:tc>
                <a:tc>
                  <a:txBody>
                    <a:bodyPr/>
                    <a:lstStyle/>
                    <a:p>
                      <a:r>
                        <a:rPr lang="en-US" dirty="0" smtClean="0">
                          <a:solidFill>
                            <a:schemeClr val="bg2"/>
                          </a:solidFill>
                          <a:latin typeface="+mj-lt"/>
                        </a:rPr>
                        <a:t>02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14.00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106</a:t>
                      </a:r>
                    </a:p>
                  </a:txBody>
                  <a:tcPr/>
                </a:tc>
                <a:tc>
                  <a:txBody>
                    <a:bodyPr/>
                    <a:lstStyle/>
                    <a:p>
                      <a:r>
                        <a:rPr lang="en-US" dirty="0" smtClean="0">
                          <a:solidFill>
                            <a:schemeClr val="bg2"/>
                          </a:solidFill>
                          <a:latin typeface="+mj-lt"/>
                        </a:rPr>
                        <a:t>03</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5</a:t>
                      </a:r>
                      <a:endParaRPr lang="en-US" dirty="0">
                        <a:solidFill>
                          <a:schemeClr val="bg2"/>
                        </a:solidFill>
                        <a:latin typeface="+mj-lt"/>
                      </a:endParaRPr>
                    </a:p>
                  </a:txBody>
                  <a:tcPr/>
                </a:tc>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109</a:t>
                      </a:r>
                    </a:p>
                  </a:txBody>
                  <a:tcPr/>
                </a:tc>
                <a:tc>
                  <a:txBody>
                    <a:bodyPr/>
                    <a:lstStyle/>
                    <a:p>
                      <a:r>
                        <a:rPr lang="en-US" dirty="0" smtClean="0">
                          <a:solidFill>
                            <a:schemeClr val="bg2"/>
                          </a:solidFill>
                          <a:latin typeface="+mj-lt"/>
                        </a:rPr>
                        <a:t>01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4</a:t>
                      </a:r>
                      <a:endParaRPr lang="en-US" dirty="0">
                        <a:solidFill>
                          <a:schemeClr val="bg2"/>
                        </a:solidFill>
                        <a:latin typeface="+mj-lt"/>
                      </a:endParaRPr>
                    </a:p>
                  </a:txBody>
                  <a:tcPr/>
                </a:tc>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5</a:t>
                      </a:r>
                      <a:endParaRPr lang="en-US" dirty="0">
                        <a:solidFill>
                          <a:schemeClr val="bg2"/>
                        </a:solidFill>
                        <a:latin typeface="+mj-lt"/>
                      </a:endParaRPr>
                    </a:p>
                  </a:txBody>
                  <a:tcPr/>
                </a:tc>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103</a:t>
                      </a:r>
                    </a:p>
                  </a:txBody>
                  <a:tcPr/>
                </a:tc>
                <a:tc>
                  <a:txBody>
                    <a:bodyPr/>
                    <a:lstStyle/>
                    <a:p>
                      <a:r>
                        <a:rPr lang="en-US" dirty="0" smtClean="0">
                          <a:solidFill>
                            <a:schemeClr val="bg2"/>
                          </a:solidFill>
                          <a:latin typeface="+mj-lt"/>
                        </a:rPr>
                        <a:t>01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17.00</a:t>
                      </a:r>
                      <a:endParaRPr lang="en-US" dirty="0">
                        <a:solidFill>
                          <a:schemeClr val="bg2"/>
                        </a:solidFill>
                        <a:latin typeface="+mj-lt"/>
                      </a:endParaRPr>
                    </a:p>
                  </a:txBody>
                  <a:tcPr/>
                </a:tc>
              </a:tr>
            </a:tbl>
          </a:graphicData>
        </a:graphic>
      </p:graphicFrame>
      <p:sp>
        <p:nvSpPr>
          <p:cNvPr id="5" name="Slide Number Placeholder 3"/>
          <p:cNvSpPr>
            <a:spLocks noGrp="1"/>
          </p:cNvSpPr>
          <p:nvPr>
            <p:ph type="sldNum" sz="quarter" idx="10"/>
          </p:nvPr>
        </p:nvSpPr>
        <p:spPr>
          <a:xfrm>
            <a:off x="112776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24</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36700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85152"/>
            <a:ext cx="8229600" cy="1066800"/>
          </a:xfrm>
        </p:spPr>
        <p:txBody>
          <a:bodyPr>
            <a:normAutofit/>
          </a:bodyPr>
          <a:lstStyle/>
          <a:p>
            <a:r>
              <a:rPr lang="en-US" sz="3200" dirty="0"/>
              <a:t>1. Horizontally Partition (Row Groups)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9253462"/>
              </p:ext>
            </p:extLst>
          </p:nvPr>
        </p:nvGraphicFramePr>
        <p:xfrm>
          <a:off x="1828800" y="990600"/>
          <a:ext cx="8534400" cy="2595880"/>
        </p:xfrm>
        <a:graphic>
          <a:graphicData uri="http://schemas.openxmlformats.org/drawingml/2006/table">
            <a:tbl>
              <a:tblPr firstRow="1" bandRow="1">
                <a:tableStyleId>{21E4AEA4-8DFA-4A89-87EB-49C32662AFE0}</a:tableStyleId>
              </a:tblPr>
              <a:tblGrid>
                <a:gridCol w="1752600"/>
                <a:gridCol w="1447800"/>
                <a:gridCol w="1219200"/>
                <a:gridCol w="1371600"/>
                <a:gridCol w="1143000"/>
                <a:gridCol w="1600200"/>
              </a:tblGrid>
              <a:tr h="370840">
                <a:tc>
                  <a:txBody>
                    <a:bodyPr/>
                    <a:lstStyle/>
                    <a:p>
                      <a:r>
                        <a:rPr lang="en-US" sz="1800" dirty="0" err="1" smtClean="0">
                          <a:solidFill>
                            <a:schemeClr val="bg2"/>
                          </a:solidFill>
                          <a:latin typeface="+mj-lt"/>
                        </a:rPr>
                        <a:t>OrderDateKey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ProductKey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StoreKey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RegionKey</a:t>
                      </a:r>
                      <a:endParaRPr lang="en-US" sz="1800" dirty="0">
                        <a:solidFill>
                          <a:schemeClr val="bg2"/>
                        </a:solidFill>
                        <a:latin typeface="+mj-lt"/>
                      </a:endParaRPr>
                    </a:p>
                  </a:txBody>
                  <a:tcPr/>
                </a:tc>
                <a:tc>
                  <a:txBody>
                    <a:bodyPr/>
                    <a:lstStyle/>
                    <a:p>
                      <a:r>
                        <a:rPr lang="en-US" sz="1800" dirty="0" smtClean="0">
                          <a:solidFill>
                            <a:schemeClr val="bg2"/>
                          </a:solidFill>
                          <a:latin typeface="+mj-lt"/>
                        </a:rPr>
                        <a:t>Quantity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SalesAmount</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6</a:t>
                      </a:r>
                      <a:endParaRPr lang="en-US" dirty="0">
                        <a:solidFill>
                          <a:schemeClr val="bg2"/>
                        </a:solidFill>
                        <a:latin typeface="+mj-lt"/>
                      </a:endParaRPr>
                    </a:p>
                  </a:txBody>
                  <a:tcPr/>
                </a:tc>
                <a:tc>
                  <a:txBody>
                    <a:bodyPr/>
                    <a:lstStyle/>
                    <a:p>
                      <a:r>
                        <a:rPr lang="en-US" dirty="0" smtClean="0">
                          <a:solidFill>
                            <a:schemeClr val="bg2"/>
                          </a:solidFill>
                          <a:latin typeface="+mj-lt"/>
                        </a:rPr>
                        <a:t>30.00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103</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17.00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109</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103</a:t>
                      </a:r>
                    </a:p>
                  </a:txBody>
                  <a:tcPr/>
                </a:tc>
                <a:tc>
                  <a:txBody>
                    <a:bodyPr/>
                    <a:lstStyle/>
                    <a:p>
                      <a:r>
                        <a:rPr lang="en-US" dirty="0" smtClean="0">
                          <a:solidFill>
                            <a:schemeClr val="bg2"/>
                          </a:solidFill>
                          <a:latin typeface="+mj-lt"/>
                        </a:rPr>
                        <a:t>03</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17.00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05</a:t>
                      </a:r>
                      <a:endParaRPr lang="en-US" dirty="0">
                        <a:solidFill>
                          <a:schemeClr val="bg2"/>
                        </a:solidFill>
                        <a:latin typeface="+mj-lt"/>
                      </a:endParaRPr>
                    </a:p>
                  </a:txBody>
                  <a:tcPr/>
                </a:tc>
                <a:tc>
                  <a:txBody>
                    <a:bodyPr/>
                    <a:lstStyle/>
                    <a:p>
                      <a:r>
                        <a:rPr lang="en-US" dirty="0" smtClean="0">
                          <a:solidFill>
                            <a:schemeClr val="bg2"/>
                          </a:solidFill>
                          <a:latin typeface="+mj-lt"/>
                        </a:rPr>
                        <a:t>3</a:t>
                      </a:r>
                      <a:endParaRPr lang="en-US" dirty="0">
                        <a:solidFill>
                          <a:schemeClr val="bg2"/>
                        </a:solidFill>
                        <a:latin typeface="+mj-lt"/>
                      </a:endParaRPr>
                    </a:p>
                  </a:txBody>
                  <a:tcPr/>
                </a:tc>
                <a:tc>
                  <a:txBody>
                    <a:bodyPr/>
                    <a:lstStyle/>
                    <a:p>
                      <a:r>
                        <a:rPr lang="en-US" dirty="0" smtClean="0">
                          <a:solidFill>
                            <a:schemeClr val="bg2"/>
                          </a:solidFill>
                          <a:latin typeface="+mj-lt"/>
                        </a:rPr>
                        <a:t>4</a:t>
                      </a:r>
                      <a:endParaRPr lang="en-US" dirty="0">
                        <a:solidFill>
                          <a:schemeClr val="bg2"/>
                        </a:solidFill>
                        <a:latin typeface="+mj-lt"/>
                      </a:endParaRPr>
                    </a:p>
                  </a:txBody>
                  <a:tcPr/>
                </a:tc>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5</a:t>
                      </a:r>
                      <a:endParaRPr lang="en-US" dirty="0">
                        <a:solidFill>
                          <a:schemeClr val="bg2"/>
                        </a:solidFill>
                        <a:latin typeface="+mj-lt"/>
                      </a:endParaRPr>
                    </a:p>
                  </a:txBody>
                  <a:tcPr/>
                </a:tc>
                <a:tc>
                  <a:txBody>
                    <a:bodyPr/>
                    <a:lstStyle/>
                    <a:p>
                      <a:r>
                        <a:rPr lang="en-US" dirty="0" smtClean="0">
                          <a:solidFill>
                            <a:schemeClr val="bg2"/>
                          </a:solidFill>
                          <a:latin typeface="+mj-lt"/>
                        </a:rPr>
                        <a:t>25.00</a:t>
                      </a:r>
                      <a:endParaRPr lang="en-US" dirty="0">
                        <a:solidFill>
                          <a:schemeClr val="bg2"/>
                        </a:solidFill>
                        <a:latin typeface="+mj-lt"/>
                      </a:endParaRPr>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432666545"/>
              </p:ext>
            </p:extLst>
          </p:nvPr>
        </p:nvGraphicFramePr>
        <p:xfrm>
          <a:off x="1828799" y="3804920"/>
          <a:ext cx="8534400" cy="2595880"/>
        </p:xfrm>
        <a:graphic>
          <a:graphicData uri="http://schemas.openxmlformats.org/drawingml/2006/table">
            <a:tbl>
              <a:tblPr firstRow="1" bandRow="1">
                <a:tableStyleId>{21E4AEA4-8DFA-4A89-87EB-49C32662AFE0}</a:tableStyleId>
              </a:tblPr>
              <a:tblGrid>
                <a:gridCol w="1752601"/>
                <a:gridCol w="1447800"/>
                <a:gridCol w="1219200"/>
                <a:gridCol w="1371600"/>
                <a:gridCol w="1143000"/>
                <a:gridCol w="1600199"/>
              </a:tblGrid>
              <a:tr h="370840">
                <a:tc>
                  <a:txBody>
                    <a:bodyPr/>
                    <a:lstStyle/>
                    <a:p>
                      <a:r>
                        <a:rPr lang="en-US" sz="1800" dirty="0" err="1" smtClean="0">
                          <a:solidFill>
                            <a:schemeClr val="bg2"/>
                          </a:solidFill>
                          <a:latin typeface="+mj-lt"/>
                        </a:rPr>
                        <a:t>OrderDateKey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ProductKey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StoreKey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RegionKey</a:t>
                      </a:r>
                      <a:endParaRPr lang="en-US" sz="1800" dirty="0">
                        <a:solidFill>
                          <a:schemeClr val="bg2"/>
                        </a:solidFill>
                        <a:latin typeface="+mj-lt"/>
                      </a:endParaRPr>
                    </a:p>
                  </a:txBody>
                  <a:tcPr/>
                </a:tc>
                <a:tc>
                  <a:txBody>
                    <a:bodyPr/>
                    <a:lstStyle/>
                    <a:p>
                      <a:r>
                        <a:rPr lang="en-US" sz="1800" dirty="0" smtClean="0">
                          <a:solidFill>
                            <a:schemeClr val="bg2"/>
                          </a:solidFill>
                          <a:latin typeface="+mj-lt"/>
                        </a:rPr>
                        <a:t>Quantity</a:t>
                      </a:r>
                      <a:endParaRPr lang="en-US" sz="1800" dirty="0">
                        <a:solidFill>
                          <a:schemeClr val="bg2"/>
                        </a:solidFill>
                        <a:latin typeface="+mj-lt"/>
                      </a:endParaRPr>
                    </a:p>
                  </a:txBody>
                  <a:tcPr/>
                </a:tc>
                <a:tc>
                  <a:txBody>
                    <a:bodyPr/>
                    <a:lstStyle/>
                    <a:p>
                      <a:r>
                        <a:rPr lang="en-US" sz="1800" dirty="0" err="1" smtClean="0">
                          <a:solidFill>
                            <a:schemeClr val="bg2"/>
                          </a:solidFill>
                          <a:latin typeface="+mj-lt"/>
                        </a:rPr>
                        <a:t>SalesAmount</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r>
                        <a:rPr lang="en-US" dirty="0" smtClean="0">
                          <a:solidFill>
                            <a:schemeClr val="bg2"/>
                          </a:solidFill>
                          <a:latin typeface="+mj-lt"/>
                        </a:rPr>
                        <a:t>102</a:t>
                      </a:r>
                      <a:endParaRPr lang="en-US" dirty="0">
                        <a:solidFill>
                          <a:schemeClr val="bg2"/>
                        </a:solidFill>
                        <a:latin typeface="+mj-lt"/>
                      </a:endParaRPr>
                    </a:p>
                  </a:txBody>
                  <a:tcPr/>
                </a:tc>
                <a:tc>
                  <a:txBody>
                    <a:bodyPr/>
                    <a:lstStyle/>
                    <a:p>
                      <a:r>
                        <a:rPr lang="en-US" dirty="0" smtClean="0">
                          <a:solidFill>
                            <a:schemeClr val="bg2"/>
                          </a:solidFill>
                          <a:latin typeface="+mj-lt"/>
                        </a:rPr>
                        <a:t>02</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14.00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106</a:t>
                      </a:r>
                    </a:p>
                  </a:txBody>
                  <a:tcPr/>
                </a:tc>
                <a:tc>
                  <a:txBody>
                    <a:bodyPr/>
                    <a:lstStyle/>
                    <a:p>
                      <a:r>
                        <a:rPr lang="en-US" dirty="0" smtClean="0">
                          <a:solidFill>
                            <a:schemeClr val="bg2"/>
                          </a:solidFill>
                          <a:latin typeface="+mj-lt"/>
                        </a:rPr>
                        <a:t>03</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5</a:t>
                      </a:r>
                      <a:endParaRPr lang="en-US" dirty="0">
                        <a:solidFill>
                          <a:schemeClr val="bg2"/>
                        </a:solidFill>
                        <a:latin typeface="+mj-lt"/>
                      </a:endParaRPr>
                    </a:p>
                  </a:txBody>
                  <a:tcPr/>
                </a:tc>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109</a:t>
                      </a:r>
                    </a:p>
                  </a:txBody>
                  <a:tcPr/>
                </a:tc>
                <a:tc>
                  <a:txBody>
                    <a:bodyPr/>
                    <a:lstStyle/>
                    <a:p>
                      <a:r>
                        <a:rPr lang="en-US" dirty="0" smtClean="0">
                          <a:solidFill>
                            <a:schemeClr val="bg2"/>
                          </a:solidFill>
                          <a:latin typeface="+mj-lt"/>
                        </a:rPr>
                        <a:t>01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4</a:t>
                      </a:r>
                      <a:endParaRPr lang="en-US" dirty="0">
                        <a:solidFill>
                          <a:schemeClr val="bg2"/>
                        </a:solidFill>
                        <a:latin typeface="+mj-lt"/>
                      </a:endParaRPr>
                    </a:p>
                  </a:txBody>
                  <a:tcPr/>
                </a:tc>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c>
                  <a:txBody>
                    <a:bodyPr/>
                    <a:lstStyle/>
                    <a:p>
                      <a:r>
                        <a:rPr lang="en-US" dirty="0" smtClean="0">
                          <a:solidFill>
                            <a:schemeClr val="bg2"/>
                          </a:solidFill>
                          <a:latin typeface="+mj-lt"/>
                        </a:rPr>
                        <a:t>106</a:t>
                      </a:r>
                      <a:endParaRPr lang="en-US" dirty="0">
                        <a:solidFill>
                          <a:schemeClr val="bg2"/>
                        </a:solidFill>
                        <a:latin typeface="+mj-lt"/>
                      </a:endParaRPr>
                    </a:p>
                  </a:txBody>
                  <a:tcPr/>
                </a:tc>
                <a:tc>
                  <a:txBody>
                    <a:bodyPr/>
                    <a:lstStyle/>
                    <a:p>
                      <a:r>
                        <a:rPr lang="en-US" dirty="0" smtClean="0">
                          <a:solidFill>
                            <a:schemeClr val="bg2"/>
                          </a:solidFill>
                          <a:latin typeface="+mj-lt"/>
                        </a:rPr>
                        <a:t>04</a:t>
                      </a:r>
                      <a:endParaRPr lang="en-US" dirty="0">
                        <a:solidFill>
                          <a:schemeClr val="bg2"/>
                        </a:solidFill>
                        <a:latin typeface="+mj-lt"/>
                      </a:endParaRPr>
                    </a:p>
                  </a:txBody>
                  <a:tcPr/>
                </a:tc>
                <a:tc>
                  <a:txBody>
                    <a:bodyPr/>
                    <a:lstStyle/>
                    <a:p>
                      <a:r>
                        <a:rPr lang="en-US" dirty="0" smtClean="0">
                          <a:solidFill>
                            <a:schemeClr val="bg2"/>
                          </a:solidFill>
                          <a:latin typeface="+mj-lt"/>
                        </a:rPr>
                        <a:t>2</a:t>
                      </a:r>
                      <a:endParaRPr lang="en-US" dirty="0">
                        <a:solidFill>
                          <a:schemeClr val="bg2"/>
                        </a:solidFill>
                        <a:latin typeface="+mj-lt"/>
                      </a:endParaRPr>
                    </a:p>
                  </a:txBody>
                  <a:tcPr/>
                </a:tc>
                <a:tc>
                  <a:txBody>
                    <a:bodyPr/>
                    <a:lstStyle/>
                    <a:p>
                      <a:r>
                        <a:rPr lang="en-US" dirty="0" smtClean="0">
                          <a:solidFill>
                            <a:schemeClr val="bg2"/>
                          </a:solidFill>
                          <a:latin typeface="+mj-lt"/>
                        </a:rPr>
                        <a:t>5</a:t>
                      </a:r>
                      <a:endParaRPr lang="en-US" dirty="0">
                        <a:solidFill>
                          <a:schemeClr val="bg2"/>
                        </a:solidFill>
                        <a:latin typeface="+mj-lt"/>
                      </a:endParaRPr>
                    </a:p>
                  </a:txBody>
                  <a:tcPr/>
                </a:tc>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103</a:t>
                      </a:r>
                    </a:p>
                  </a:txBody>
                  <a:tcPr/>
                </a:tc>
                <a:tc>
                  <a:txBody>
                    <a:bodyPr/>
                    <a:lstStyle/>
                    <a:p>
                      <a:r>
                        <a:rPr lang="en-US" dirty="0" smtClean="0">
                          <a:solidFill>
                            <a:schemeClr val="bg2"/>
                          </a:solidFill>
                          <a:latin typeface="+mj-lt"/>
                        </a:rPr>
                        <a:t>01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a:t>
                      </a:r>
                      <a:endParaRPr lang="en-US" dirty="0">
                        <a:solidFill>
                          <a:schemeClr val="bg2"/>
                        </a:solidFill>
                        <a:latin typeface="+mj-lt"/>
                      </a:endParaRPr>
                    </a:p>
                  </a:txBody>
                  <a:tcPr/>
                </a:tc>
                <a:tc>
                  <a:txBody>
                    <a:bodyPr/>
                    <a:lstStyle/>
                    <a:p>
                      <a:r>
                        <a:rPr lang="en-US" dirty="0" smtClean="0">
                          <a:solidFill>
                            <a:schemeClr val="bg2"/>
                          </a:solidFill>
                          <a:latin typeface="+mj-lt"/>
                        </a:rPr>
                        <a:t>17.00</a:t>
                      </a:r>
                      <a:endParaRPr lang="en-US" dirty="0">
                        <a:solidFill>
                          <a:schemeClr val="bg2"/>
                        </a:solidFill>
                        <a:latin typeface="+mj-lt"/>
                      </a:endParaRPr>
                    </a:p>
                  </a:txBody>
                  <a:tcPr/>
                </a:tc>
              </a:tr>
            </a:tbl>
          </a:graphicData>
        </a:graphic>
      </p:graphicFrame>
      <p:sp>
        <p:nvSpPr>
          <p:cNvPr id="6" name="Slide Number Placeholder 3"/>
          <p:cNvSpPr>
            <a:spLocks noGrp="1"/>
          </p:cNvSpPr>
          <p:nvPr>
            <p:ph type="sldNum" sz="quarter" idx="10"/>
          </p:nvPr>
        </p:nvSpPr>
        <p:spPr>
          <a:xfrm>
            <a:off x="113538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25</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42662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57200"/>
            <a:ext cx="8555736" cy="762000"/>
          </a:xfrm>
        </p:spPr>
        <p:txBody>
          <a:bodyPr>
            <a:normAutofit fontScale="90000"/>
          </a:bodyPr>
          <a:lstStyle/>
          <a:p>
            <a:r>
              <a:rPr lang="en-US" sz="3600" dirty="0"/>
              <a:t>2. Vertically Partition via Columns (Segments)</a:t>
            </a:r>
          </a:p>
        </p:txBody>
      </p:sp>
      <p:graphicFrame>
        <p:nvGraphicFramePr>
          <p:cNvPr id="3" name="Table 2"/>
          <p:cNvGraphicFramePr>
            <a:graphicFrameLocks noGrp="1"/>
          </p:cNvGraphicFramePr>
          <p:nvPr>
            <p:extLst>
              <p:ext uri="{D42A27DB-BD31-4B8C-83A1-F6EECF244321}">
                <p14:modId xmlns:p14="http://schemas.microsoft.com/office/powerpoint/2010/main" val="4106819742"/>
              </p:ext>
            </p:extLst>
          </p:nvPr>
        </p:nvGraphicFramePr>
        <p:xfrm>
          <a:off x="1752600" y="1371600"/>
          <a:ext cx="1696568" cy="2595880"/>
        </p:xfrm>
        <a:graphic>
          <a:graphicData uri="http://schemas.openxmlformats.org/drawingml/2006/table">
            <a:tbl>
              <a:tblPr firstRow="1" bandRow="1">
                <a:tableStyleId>{21E4AEA4-8DFA-4A89-87EB-49C32662AFE0}</a:tableStyleId>
              </a:tblPr>
              <a:tblGrid>
                <a:gridCol w="1696568"/>
              </a:tblGrid>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err="1" smtClean="0">
                          <a:solidFill>
                            <a:schemeClr val="bg2"/>
                          </a:solidFill>
                          <a:latin typeface="+mj-lt"/>
                        </a:rPr>
                        <a:t>OrderDateKey</a:t>
                      </a:r>
                      <a:endParaRPr lang="en-US" sz="1800" dirty="0" smtClean="0">
                        <a:solidFill>
                          <a:schemeClr val="bg2"/>
                        </a:solidFill>
                        <a:latin typeface="+mj-lt"/>
                      </a:endParaRPr>
                    </a:p>
                  </a:txBody>
                  <a:tcPr marL="68598" marR="68598"/>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20101107</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34668430"/>
              </p:ext>
            </p:extLst>
          </p:nvPr>
        </p:nvGraphicFramePr>
        <p:xfrm>
          <a:off x="3505200" y="1371600"/>
          <a:ext cx="1447800" cy="2595880"/>
        </p:xfrm>
        <a:graphic>
          <a:graphicData uri="http://schemas.openxmlformats.org/drawingml/2006/table">
            <a:tbl>
              <a:tblPr firstRow="1" bandRow="1">
                <a:tableStyleId>{21E4AEA4-8DFA-4A89-87EB-49C32662AFE0}</a:tableStyleId>
              </a:tblPr>
              <a:tblGrid>
                <a:gridCol w="1447800"/>
              </a:tblGrid>
              <a:tr h="370840">
                <a:tc>
                  <a:txBody>
                    <a:bodyPr/>
                    <a:lstStyle/>
                    <a:p>
                      <a:r>
                        <a:rPr lang="en-US" sz="1800" dirty="0" err="1" smtClean="0">
                          <a:solidFill>
                            <a:schemeClr val="bg2"/>
                          </a:solidFill>
                          <a:latin typeface="+mj-lt"/>
                        </a:rPr>
                        <a:t>ProductKey</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106</a:t>
                      </a:r>
                      <a:endParaRPr lang="en-US" dirty="0">
                        <a:solidFill>
                          <a:schemeClr val="bg2"/>
                        </a:solidFill>
                        <a:latin typeface="+mj-lt"/>
                      </a:endParaRPr>
                    </a:p>
                  </a:txBody>
                  <a:tcPr/>
                </a:tc>
              </a:tr>
              <a:tr h="370840">
                <a:tc>
                  <a:txBody>
                    <a:bodyPr/>
                    <a:lstStyle/>
                    <a:p>
                      <a:r>
                        <a:rPr lang="en-US" dirty="0" smtClean="0">
                          <a:solidFill>
                            <a:schemeClr val="bg2"/>
                          </a:solidFill>
                          <a:latin typeface="+mj-lt"/>
                        </a:rPr>
                        <a:t>103</a:t>
                      </a:r>
                      <a:endParaRPr lang="en-US" dirty="0">
                        <a:solidFill>
                          <a:schemeClr val="bg2"/>
                        </a:solidFill>
                        <a:latin typeface="+mj-lt"/>
                      </a:endParaRPr>
                    </a:p>
                  </a:txBody>
                  <a:tcPr/>
                </a:tc>
              </a:tr>
              <a:tr h="370840">
                <a:tc>
                  <a:txBody>
                    <a:bodyPr/>
                    <a:lstStyle/>
                    <a:p>
                      <a:r>
                        <a:rPr lang="en-US" dirty="0" smtClean="0">
                          <a:solidFill>
                            <a:schemeClr val="bg2"/>
                          </a:solidFill>
                          <a:latin typeface="+mj-lt"/>
                        </a:rPr>
                        <a:t>109</a:t>
                      </a:r>
                      <a:endParaRPr lang="en-US" dirty="0">
                        <a:solidFill>
                          <a:schemeClr val="bg2"/>
                        </a:solidFill>
                        <a:latin typeface="+mj-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103</a:t>
                      </a:r>
                    </a:p>
                  </a:txBody>
                  <a:tcPr/>
                </a:tc>
              </a:tr>
              <a:tr h="370840">
                <a:tc>
                  <a:txBody>
                    <a:bodyPr/>
                    <a:lstStyle/>
                    <a:p>
                      <a:r>
                        <a:rPr lang="en-US" dirty="0" smtClean="0">
                          <a:solidFill>
                            <a:schemeClr val="bg2"/>
                          </a:solidFill>
                          <a:latin typeface="+mj-lt"/>
                        </a:rPr>
                        <a:t>106</a:t>
                      </a:r>
                      <a:endParaRPr lang="en-US" dirty="0">
                        <a:solidFill>
                          <a:schemeClr val="bg2"/>
                        </a:solidFill>
                        <a:latin typeface="+mj-lt"/>
                      </a:endParaRPr>
                    </a:p>
                  </a:txBody>
                  <a:tcPr/>
                </a:tc>
              </a:tr>
              <a:tr h="370840">
                <a:tc>
                  <a:txBody>
                    <a:bodyPr/>
                    <a:lstStyle/>
                    <a:p>
                      <a:r>
                        <a:rPr lang="en-US" dirty="0" smtClean="0">
                          <a:solidFill>
                            <a:schemeClr val="bg2"/>
                          </a:solidFill>
                          <a:latin typeface="+mj-lt"/>
                        </a:rPr>
                        <a:t>106</a:t>
                      </a:r>
                      <a:endParaRPr lang="en-US" dirty="0">
                        <a:solidFill>
                          <a:schemeClr val="bg2"/>
                        </a:solidFill>
                        <a:latin typeface="+mj-l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76384619"/>
              </p:ext>
            </p:extLst>
          </p:nvPr>
        </p:nvGraphicFramePr>
        <p:xfrm>
          <a:off x="5029200" y="1371600"/>
          <a:ext cx="1238592" cy="2595880"/>
        </p:xfrm>
        <a:graphic>
          <a:graphicData uri="http://schemas.openxmlformats.org/drawingml/2006/table">
            <a:tbl>
              <a:tblPr firstRow="1" bandRow="1">
                <a:tableStyleId>{21E4AEA4-8DFA-4A89-87EB-49C32662AFE0}</a:tableStyleId>
              </a:tblPr>
              <a:tblGrid>
                <a:gridCol w="1238592"/>
              </a:tblGrid>
              <a:tr h="370840">
                <a:tc>
                  <a:txBody>
                    <a:bodyPr/>
                    <a:lstStyle/>
                    <a:p>
                      <a:r>
                        <a:rPr lang="en-US" sz="1800" dirty="0" err="1" smtClean="0">
                          <a:solidFill>
                            <a:schemeClr val="bg2"/>
                          </a:solidFill>
                          <a:latin typeface="+mj-lt"/>
                        </a:rPr>
                        <a:t>StoreKey</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01</a:t>
                      </a:r>
                      <a:endParaRPr lang="en-US" dirty="0">
                        <a:solidFill>
                          <a:schemeClr val="bg2"/>
                        </a:solidFill>
                        <a:latin typeface="+mj-lt"/>
                      </a:endParaRPr>
                    </a:p>
                  </a:txBody>
                  <a:tcPr/>
                </a:tc>
              </a:tr>
              <a:tr h="370840">
                <a:tc>
                  <a:txBody>
                    <a:bodyPr/>
                    <a:lstStyle/>
                    <a:p>
                      <a:r>
                        <a:rPr lang="en-US" dirty="0" smtClean="0">
                          <a:solidFill>
                            <a:schemeClr val="bg2"/>
                          </a:solidFill>
                          <a:latin typeface="+mj-lt"/>
                        </a:rPr>
                        <a:t>04</a:t>
                      </a:r>
                      <a:endParaRPr lang="en-US" dirty="0">
                        <a:solidFill>
                          <a:schemeClr val="bg2"/>
                        </a:solidFill>
                        <a:latin typeface="+mj-lt"/>
                      </a:endParaRPr>
                    </a:p>
                  </a:txBody>
                  <a:tcPr/>
                </a:tc>
              </a:tr>
              <a:tr h="370840">
                <a:tc>
                  <a:txBody>
                    <a:bodyPr/>
                    <a:lstStyle/>
                    <a:p>
                      <a:r>
                        <a:rPr lang="en-US" dirty="0" smtClean="0">
                          <a:solidFill>
                            <a:schemeClr val="bg2"/>
                          </a:solidFill>
                          <a:latin typeface="+mj-lt"/>
                        </a:rPr>
                        <a:t>04</a:t>
                      </a:r>
                      <a:endParaRPr lang="en-US" dirty="0">
                        <a:solidFill>
                          <a:schemeClr val="bg2"/>
                        </a:solidFill>
                        <a:latin typeface="+mj-lt"/>
                      </a:endParaRPr>
                    </a:p>
                  </a:txBody>
                  <a:tcPr/>
                </a:tc>
              </a:tr>
              <a:tr h="370840">
                <a:tc>
                  <a:txBody>
                    <a:bodyPr/>
                    <a:lstStyle/>
                    <a:p>
                      <a:r>
                        <a:rPr lang="en-US" dirty="0" smtClean="0">
                          <a:solidFill>
                            <a:schemeClr val="bg2"/>
                          </a:solidFill>
                          <a:latin typeface="+mj-lt"/>
                        </a:rPr>
                        <a:t>03</a:t>
                      </a:r>
                      <a:endParaRPr lang="en-US" dirty="0">
                        <a:solidFill>
                          <a:schemeClr val="bg2"/>
                        </a:solidFill>
                        <a:latin typeface="+mj-lt"/>
                      </a:endParaRPr>
                    </a:p>
                  </a:txBody>
                  <a:tcPr/>
                </a:tc>
              </a:tr>
              <a:tr h="370840">
                <a:tc>
                  <a:txBody>
                    <a:bodyPr/>
                    <a:lstStyle/>
                    <a:p>
                      <a:r>
                        <a:rPr lang="en-US" dirty="0" smtClean="0">
                          <a:solidFill>
                            <a:schemeClr val="bg2"/>
                          </a:solidFill>
                          <a:latin typeface="+mj-lt"/>
                        </a:rPr>
                        <a:t>05</a:t>
                      </a:r>
                      <a:endParaRPr lang="en-US" dirty="0">
                        <a:solidFill>
                          <a:schemeClr val="bg2"/>
                        </a:solidFill>
                        <a:latin typeface="+mj-lt"/>
                      </a:endParaRPr>
                    </a:p>
                  </a:txBody>
                  <a:tcPr/>
                </a:tc>
              </a:tr>
              <a:tr h="370840">
                <a:tc>
                  <a:txBody>
                    <a:bodyPr/>
                    <a:lstStyle/>
                    <a:p>
                      <a:r>
                        <a:rPr lang="en-US" dirty="0" smtClean="0">
                          <a:solidFill>
                            <a:schemeClr val="bg2"/>
                          </a:solidFill>
                          <a:latin typeface="+mj-lt"/>
                        </a:rPr>
                        <a:t>02</a:t>
                      </a:r>
                      <a:endParaRPr lang="en-US" dirty="0">
                        <a:solidFill>
                          <a:schemeClr val="bg2"/>
                        </a:solidFill>
                        <a:latin typeface="+mj-lt"/>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7575183"/>
              </p:ext>
            </p:extLst>
          </p:nvPr>
        </p:nvGraphicFramePr>
        <p:xfrm>
          <a:off x="6324600" y="1371600"/>
          <a:ext cx="1314792" cy="2595880"/>
        </p:xfrm>
        <a:graphic>
          <a:graphicData uri="http://schemas.openxmlformats.org/drawingml/2006/table">
            <a:tbl>
              <a:tblPr firstRow="1" bandRow="1">
                <a:tableStyleId>{21E4AEA4-8DFA-4A89-87EB-49C32662AFE0}</a:tableStyleId>
              </a:tblPr>
              <a:tblGrid>
                <a:gridCol w="1314792"/>
              </a:tblGrid>
              <a:tr h="370840">
                <a:tc>
                  <a:txBody>
                    <a:bodyPr/>
                    <a:lstStyle/>
                    <a:p>
                      <a:r>
                        <a:rPr lang="en-US" sz="1700" dirty="0" err="1" smtClean="0">
                          <a:solidFill>
                            <a:schemeClr val="bg2"/>
                          </a:solidFill>
                          <a:latin typeface="+mj-lt"/>
                        </a:rPr>
                        <a:t>RegionKey</a:t>
                      </a:r>
                      <a:endParaRPr lang="en-US" sz="1700"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r h="370840">
                <a:tc>
                  <a:txBody>
                    <a:bodyPr/>
                    <a:lstStyle/>
                    <a:p>
                      <a:r>
                        <a:rPr lang="en-US" dirty="0" smtClean="0">
                          <a:solidFill>
                            <a:schemeClr val="bg2"/>
                          </a:solidFill>
                          <a:latin typeface="+mj-lt"/>
                        </a:rPr>
                        <a:t>2</a:t>
                      </a:r>
                      <a:endParaRPr lang="en-US" dirty="0">
                        <a:solidFill>
                          <a:schemeClr val="bg2"/>
                        </a:solidFill>
                        <a:latin typeface="+mj-lt"/>
                      </a:endParaRPr>
                    </a:p>
                  </a:txBody>
                  <a:tcPr/>
                </a:tc>
              </a:tr>
              <a:tr h="370840">
                <a:tc>
                  <a:txBody>
                    <a:bodyPr/>
                    <a:lstStyle/>
                    <a:p>
                      <a:r>
                        <a:rPr lang="en-US" dirty="0" smtClean="0">
                          <a:solidFill>
                            <a:schemeClr val="bg2"/>
                          </a:solidFill>
                          <a:latin typeface="+mj-lt"/>
                        </a:rPr>
                        <a:t>2</a:t>
                      </a:r>
                      <a:endParaRPr lang="en-US" dirty="0">
                        <a:solidFill>
                          <a:schemeClr val="bg2"/>
                        </a:solidFill>
                        <a:latin typeface="+mj-lt"/>
                      </a:endParaRPr>
                    </a:p>
                  </a:txBody>
                  <a:tcPr/>
                </a:tc>
              </a:tr>
              <a:tr h="370840">
                <a:tc>
                  <a:txBody>
                    <a:bodyPr/>
                    <a:lstStyle/>
                    <a:p>
                      <a:r>
                        <a:rPr lang="en-US" dirty="0" smtClean="0">
                          <a:solidFill>
                            <a:schemeClr val="bg2"/>
                          </a:solidFill>
                          <a:latin typeface="+mj-lt"/>
                        </a:rPr>
                        <a:t>2</a:t>
                      </a:r>
                      <a:endParaRPr lang="en-US" dirty="0">
                        <a:solidFill>
                          <a:schemeClr val="bg2"/>
                        </a:solidFill>
                        <a:latin typeface="+mj-lt"/>
                      </a:endParaRPr>
                    </a:p>
                  </a:txBody>
                  <a:tcPr/>
                </a:tc>
              </a:tr>
              <a:tr h="370840">
                <a:tc>
                  <a:txBody>
                    <a:bodyPr/>
                    <a:lstStyle/>
                    <a:p>
                      <a:r>
                        <a:rPr lang="en-US" dirty="0" smtClean="0">
                          <a:solidFill>
                            <a:schemeClr val="bg2"/>
                          </a:solidFill>
                          <a:latin typeface="+mj-lt"/>
                        </a:rPr>
                        <a:t>3</a:t>
                      </a:r>
                      <a:endParaRPr lang="en-US"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1276865"/>
              </p:ext>
            </p:extLst>
          </p:nvPr>
        </p:nvGraphicFramePr>
        <p:xfrm>
          <a:off x="7696200" y="1371600"/>
          <a:ext cx="1143714" cy="2590800"/>
        </p:xfrm>
        <a:graphic>
          <a:graphicData uri="http://schemas.openxmlformats.org/drawingml/2006/table">
            <a:tbl>
              <a:tblPr firstRow="1" bandRow="1">
                <a:tableStyleId>{21E4AEA4-8DFA-4A89-87EB-49C32662AFE0}</a:tableStyleId>
              </a:tblPr>
              <a:tblGrid>
                <a:gridCol w="1143714"/>
              </a:tblGrid>
              <a:tr h="264160">
                <a:tc>
                  <a:txBody>
                    <a:bodyPr/>
                    <a:lstStyle/>
                    <a:p>
                      <a:r>
                        <a:rPr lang="en-US" sz="1800" dirty="0" smtClean="0">
                          <a:solidFill>
                            <a:schemeClr val="bg2"/>
                          </a:solidFill>
                          <a:latin typeface="+mj-lt"/>
                        </a:rPr>
                        <a:t>Quantity</a:t>
                      </a:r>
                      <a:endParaRPr lang="en-US" sz="1600" dirty="0">
                        <a:solidFill>
                          <a:schemeClr val="bg2"/>
                        </a:solidFill>
                        <a:latin typeface="+mj-lt"/>
                      </a:endParaRPr>
                    </a:p>
                  </a:txBody>
                  <a:tcPr/>
                </a:tc>
              </a:tr>
              <a:tr h="370840">
                <a:tc>
                  <a:txBody>
                    <a:bodyPr/>
                    <a:lstStyle/>
                    <a:p>
                      <a:r>
                        <a:rPr lang="en-US" dirty="0" smtClean="0">
                          <a:solidFill>
                            <a:schemeClr val="bg2"/>
                          </a:solidFill>
                          <a:latin typeface="+mj-lt"/>
                        </a:rPr>
                        <a:t>6</a:t>
                      </a:r>
                      <a:endParaRPr lang="en-US"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r h="370840">
                <a:tc>
                  <a:txBody>
                    <a:bodyPr/>
                    <a:lstStyle/>
                    <a:p>
                      <a:r>
                        <a:rPr lang="en-US" dirty="0" smtClean="0">
                          <a:solidFill>
                            <a:schemeClr val="bg2"/>
                          </a:solidFill>
                          <a:latin typeface="+mj-lt"/>
                        </a:rPr>
                        <a:t>2</a:t>
                      </a:r>
                      <a:endParaRPr lang="en-US"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r h="370840">
                <a:tc>
                  <a:txBody>
                    <a:bodyPr/>
                    <a:lstStyle/>
                    <a:p>
                      <a:r>
                        <a:rPr lang="en-US" dirty="0" smtClean="0">
                          <a:solidFill>
                            <a:schemeClr val="bg2"/>
                          </a:solidFill>
                          <a:latin typeface="+mj-lt"/>
                        </a:rPr>
                        <a:t>4</a:t>
                      </a:r>
                      <a:endParaRPr lang="en-US" dirty="0">
                        <a:solidFill>
                          <a:schemeClr val="bg2"/>
                        </a:solidFill>
                        <a:latin typeface="+mj-lt"/>
                      </a:endParaRPr>
                    </a:p>
                  </a:txBody>
                  <a:tcPr/>
                </a:tc>
              </a:tr>
              <a:tr h="370840">
                <a:tc>
                  <a:txBody>
                    <a:bodyPr/>
                    <a:lstStyle/>
                    <a:p>
                      <a:r>
                        <a:rPr lang="en-US" dirty="0" smtClean="0">
                          <a:solidFill>
                            <a:schemeClr val="bg2"/>
                          </a:solidFill>
                          <a:latin typeface="+mj-lt"/>
                        </a:rPr>
                        <a:t>5</a:t>
                      </a:r>
                      <a:endParaRPr lang="en-US" dirty="0">
                        <a:solidFill>
                          <a:schemeClr val="bg2"/>
                        </a:solidFill>
                        <a:latin typeface="+mj-lt"/>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4814467"/>
              </p:ext>
            </p:extLst>
          </p:nvPr>
        </p:nvGraphicFramePr>
        <p:xfrm>
          <a:off x="8915400" y="1371600"/>
          <a:ext cx="1561356" cy="2575560"/>
        </p:xfrm>
        <a:graphic>
          <a:graphicData uri="http://schemas.openxmlformats.org/drawingml/2006/table">
            <a:tbl>
              <a:tblPr firstRow="1" bandRow="1">
                <a:tableStyleId>{21E4AEA4-8DFA-4A89-87EB-49C32662AFE0}</a:tableStyleId>
              </a:tblPr>
              <a:tblGrid>
                <a:gridCol w="1561356"/>
              </a:tblGrid>
              <a:tr h="304800">
                <a:tc>
                  <a:txBody>
                    <a:bodyPr/>
                    <a:lstStyle/>
                    <a:p>
                      <a:r>
                        <a:rPr lang="en-US" sz="1700" dirty="0" err="1" smtClean="0">
                          <a:solidFill>
                            <a:schemeClr val="bg2"/>
                          </a:solidFill>
                          <a:latin typeface="+mj-lt"/>
                        </a:rPr>
                        <a:t>SalesAmount</a:t>
                      </a:r>
                      <a:endParaRPr lang="en-US" sz="1700" dirty="0">
                        <a:solidFill>
                          <a:schemeClr val="bg2"/>
                        </a:solidFill>
                        <a:latin typeface="+mj-lt"/>
                      </a:endParaRPr>
                    </a:p>
                  </a:txBody>
                  <a:tcPr/>
                </a:tc>
              </a:tr>
              <a:tr h="370840">
                <a:tc>
                  <a:txBody>
                    <a:bodyPr/>
                    <a:lstStyle/>
                    <a:p>
                      <a:r>
                        <a:rPr lang="en-US" dirty="0" smtClean="0">
                          <a:solidFill>
                            <a:schemeClr val="bg2"/>
                          </a:solidFill>
                          <a:latin typeface="+mj-lt"/>
                        </a:rPr>
                        <a:t>30.00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17.00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17.00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25.00</a:t>
                      </a:r>
                      <a:endParaRPr lang="en-US" dirty="0">
                        <a:solidFill>
                          <a:schemeClr val="bg2"/>
                        </a:solidFill>
                        <a:latin typeface="+mj-lt"/>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23378112"/>
              </p:ext>
            </p:extLst>
          </p:nvPr>
        </p:nvGraphicFramePr>
        <p:xfrm>
          <a:off x="1752600" y="4038600"/>
          <a:ext cx="1676400" cy="2595880"/>
        </p:xfrm>
        <a:graphic>
          <a:graphicData uri="http://schemas.openxmlformats.org/drawingml/2006/table">
            <a:tbl>
              <a:tblPr firstRow="1" bandRow="1">
                <a:tableStyleId>{21E4AEA4-8DFA-4A89-87EB-49C32662AFE0}</a:tableStyleId>
              </a:tblPr>
              <a:tblGrid>
                <a:gridCol w="1676400"/>
              </a:tblGrid>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err="1" smtClean="0">
                          <a:solidFill>
                            <a:schemeClr val="bg2"/>
                          </a:solidFill>
                          <a:latin typeface="+mj-lt"/>
                        </a:rPr>
                        <a:t>OrderDateKey</a:t>
                      </a:r>
                      <a:endParaRPr lang="en-US" sz="1800" dirty="0" smtClean="0">
                        <a:solidFill>
                          <a:schemeClr val="bg2"/>
                        </a:solidFill>
                        <a:latin typeface="+mj-lt"/>
                      </a:endParaRPr>
                    </a:p>
                  </a:txBody>
                  <a:tcPr marL="68598" marR="68598"/>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20101108</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r>
              <a:tr h="370840">
                <a:tc>
                  <a:txBody>
                    <a:bodyPr/>
                    <a:lstStyle/>
                    <a:p>
                      <a:r>
                        <a:rPr lang="en-US" dirty="0" smtClean="0">
                          <a:solidFill>
                            <a:schemeClr val="bg2"/>
                          </a:solidFill>
                          <a:latin typeface="+mj-lt"/>
                        </a:rPr>
                        <a:t>20101109</a:t>
                      </a:r>
                      <a:endParaRPr lang="en-US" dirty="0">
                        <a:solidFill>
                          <a:schemeClr val="bg2"/>
                        </a:solidFill>
                        <a:latin typeface="+mj-lt"/>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20101109</a:t>
                      </a:r>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959948717"/>
              </p:ext>
            </p:extLst>
          </p:nvPr>
        </p:nvGraphicFramePr>
        <p:xfrm>
          <a:off x="3505200" y="4038600"/>
          <a:ext cx="1447800" cy="2595880"/>
        </p:xfrm>
        <a:graphic>
          <a:graphicData uri="http://schemas.openxmlformats.org/drawingml/2006/table">
            <a:tbl>
              <a:tblPr firstRow="1" bandRow="1">
                <a:tableStyleId>{21E4AEA4-8DFA-4A89-87EB-49C32662AFE0}</a:tableStyleId>
              </a:tblPr>
              <a:tblGrid>
                <a:gridCol w="1447800"/>
              </a:tblGrid>
              <a:tr h="370840">
                <a:tc>
                  <a:txBody>
                    <a:bodyPr/>
                    <a:lstStyle/>
                    <a:p>
                      <a:r>
                        <a:rPr lang="en-US" sz="1800" dirty="0" err="1" smtClean="0">
                          <a:solidFill>
                            <a:schemeClr val="bg2"/>
                          </a:solidFill>
                          <a:latin typeface="+mj-lt"/>
                        </a:rPr>
                        <a:t>ProductKey</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102</a:t>
                      </a:r>
                      <a:endParaRPr lang="en-US" dirty="0">
                        <a:solidFill>
                          <a:schemeClr val="bg2"/>
                        </a:solidFill>
                        <a:latin typeface="+mj-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106</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2"/>
                          </a:solidFill>
                          <a:latin typeface="+mj-lt"/>
                        </a:rPr>
                        <a:t>109</a:t>
                      </a:r>
                    </a:p>
                  </a:txBody>
                  <a:tcPr/>
                </a:tc>
              </a:tr>
              <a:tr h="370840">
                <a:tc>
                  <a:txBody>
                    <a:bodyPr/>
                    <a:lstStyle/>
                    <a:p>
                      <a:r>
                        <a:rPr lang="en-US" dirty="0" smtClean="0">
                          <a:solidFill>
                            <a:schemeClr val="bg2"/>
                          </a:solidFill>
                          <a:latin typeface="+mj-lt"/>
                        </a:rPr>
                        <a:t>106</a:t>
                      </a:r>
                      <a:endParaRPr lang="en-US" dirty="0">
                        <a:solidFill>
                          <a:schemeClr val="bg2"/>
                        </a:solidFill>
                        <a:latin typeface="+mj-lt"/>
                      </a:endParaRPr>
                    </a:p>
                  </a:txBody>
                  <a:tcPr/>
                </a:tc>
              </a:tr>
              <a:tr h="370840">
                <a:tc>
                  <a:txBody>
                    <a:bodyPr/>
                    <a:lstStyle/>
                    <a:p>
                      <a:r>
                        <a:rPr lang="en-US" dirty="0" smtClean="0">
                          <a:solidFill>
                            <a:schemeClr val="bg2"/>
                          </a:solidFill>
                          <a:latin typeface="+mj-lt"/>
                        </a:rPr>
                        <a:t>106</a:t>
                      </a:r>
                      <a:endParaRPr lang="en-US" dirty="0">
                        <a:solidFill>
                          <a:schemeClr val="bg2"/>
                        </a:solidFill>
                        <a:latin typeface="+mj-lt"/>
                      </a:endParaRPr>
                    </a:p>
                  </a:txBody>
                  <a:tcPr/>
                </a:tc>
              </a:tr>
              <a:tr h="370840">
                <a:tc>
                  <a:txBody>
                    <a:bodyPr/>
                    <a:lstStyle/>
                    <a:p>
                      <a:r>
                        <a:rPr lang="en-US" dirty="0" smtClean="0">
                          <a:solidFill>
                            <a:schemeClr val="bg2"/>
                          </a:solidFill>
                          <a:latin typeface="+mj-lt"/>
                        </a:rPr>
                        <a:t>103</a:t>
                      </a:r>
                      <a:endParaRPr lang="en-US" dirty="0">
                        <a:solidFill>
                          <a:schemeClr val="bg2"/>
                        </a:solidFill>
                        <a:latin typeface="+mj-lt"/>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67039168"/>
              </p:ext>
            </p:extLst>
          </p:nvPr>
        </p:nvGraphicFramePr>
        <p:xfrm>
          <a:off x="5029200" y="4038600"/>
          <a:ext cx="1219200" cy="2595880"/>
        </p:xfrm>
        <a:graphic>
          <a:graphicData uri="http://schemas.openxmlformats.org/drawingml/2006/table">
            <a:tbl>
              <a:tblPr firstRow="1" bandRow="1">
                <a:tableStyleId>{21E4AEA4-8DFA-4A89-87EB-49C32662AFE0}</a:tableStyleId>
              </a:tblPr>
              <a:tblGrid>
                <a:gridCol w="1219200"/>
              </a:tblGrid>
              <a:tr h="370840">
                <a:tc>
                  <a:txBody>
                    <a:bodyPr/>
                    <a:lstStyle/>
                    <a:p>
                      <a:r>
                        <a:rPr lang="en-US" sz="1800" dirty="0" err="1" smtClean="0">
                          <a:solidFill>
                            <a:schemeClr val="bg2"/>
                          </a:solidFill>
                          <a:latin typeface="+mj-lt"/>
                        </a:rPr>
                        <a:t>StoreKey</a:t>
                      </a:r>
                      <a:endParaRPr lang="en-US" sz="1800" dirty="0">
                        <a:solidFill>
                          <a:schemeClr val="bg2"/>
                        </a:solidFill>
                        <a:latin typeface="+mj-lt"/>
                      </a:endParaRPr>
                    </a:p>
                  </a:txBody>
                  <a:tcPr/>
                </a:tc>
              </a:tr>
              <a:tr h="370840">
                <a:tc>
                  <a:txBody>
                    <a:bodyPr/>
                    <a:lstStyle/>
                    <a:p>
                      <a:r>
                        <a:rPr lang="en-US" dirty="0" smtClean="0">
                          <a:solidFill>
                            <a:schemeClr val="bg2"/>
                          </a:solidFill>
                          <a:latin typeface="+mj-lt"/>
                        </a:rPr>
                        <a:t>02</a:t>
                      </a:r>
                      <a:endParaRPr lang="en-US" dirty="0">
                        <a:solidFill>
                          <a:schemeClr val="bg2"/>
                        </a:solidFill>
                        <a:latin typeface="+mj-lt"/>
                      </a:endParaRPr>
                    </a:p>
                  </a:txBody>
                  <a:tcPr/>
                </a:tc>
              </a:tr>
              <a:tr h="370840">
                <a:tc>
                  <a:txBody>
                    <a:bodyPr/>
                    <a:lstStyle/>
                    <a:p>
                      <a:r>
                        <a:rPr lang="en-US" dirty="0" smtClean="0">
                          <a:solidFill>
                            <a:schemeClr val="bg2"/>
                          </a:solidFill>
                          <a:latin typeface="+mj-lt"/>
                        </a:rPr>
                        <a:t>03</a:t>
                      </a:r>
                      <a:endParaRPr lang="en-US" dirty="0">
                        <a:solidFill>
                          <a:schemeClr val="bg2"/>
                        </a:solidFill>
                        <a:latin typeface="+mj-lt"/>
                      </a:endParaRPr>
                    </a:p>
                  </a:txBody>
                  <a:tcPr/>
                </a:tc>
              </a:tr>
              <a:tr h="370840">
                <a:tc>
                  <a:txBody>
                    <a:bodyPr/>
                    <a:lstStyle/>
                    <a:p>
                      <a:r>
                        <a:rPr lang="en-US" dirty="0" smtClean="0">
                          <a:solidFill>
                            <a:schemeClr val="bg2"/>
                          </a:solidFill>
                          <a:latin typeface="+mj-lt"/>
                        </a:rPr>
                        <a:t>01</a:t>
                      </a:r>
                      <a:endParaRPr lang="en-US" dirty="0">
                        <a:solidFill>
                          <a:schemeClr val="bg2"/>
                        </a:solidFill>
                        <a:latin typeface="+mj-lt"/>
                      </a:endParaRPr>
                    </a:p>
                  </a:txBody>
                  <a:tcPr/>
                </a:tc>
              </a:tr>
              <a:tr h="370840">
                <a:tc>
                  <a:txBody>
                    <a:bodyPr/>
                    <a:lstStyle/>
                    <a:p>
                      <a:r>
                        <a:rPr lang="en-US" dirty="0" smtClean="0">
                          <a:solidFill>
                            <a:schemeClr val="bg2"/>
                          </a:solidFill>
                          <a:latin typeface="+mj-lt"/>
                        </a:rPr>
                        <a:t>04</a:t>
                      </a:r>
                      <a:endParaRPr lang="en-US" dirty="0">
                        <a:solidFill>
                          <a:schemeClr val="bg2"/>
                        </a:solidFill>
                        <a:latin typeface="+mj-lt"/>
                      </a:endParaRPr>
                    </a:p>
                  </a:txBody>
                  <a:tcPr/>
                </a:tc>
              </a:tr>
              <a:tr h="370840">
                <a:tc>
                  <a:txBody>
                    <a:bodyPr/>
                    <a:lstStyle/>
                    <a:p>
                      <a:r>
                        <a:rPr lang="en-US" dirty="0" smtClean="0">
                          <a:solidFill>
                            <a:schemeClr val="bg2"/>
                          </a:solidFill>
                          <a:latin typeface="+mj-lt"/>
                        </a:rPr>
                        <a:t>04</a:t>
                      </a:r>
                      <a:endParaRPr lang="en-US" dirty="0">
                        <a:solidFill>
                          <a:schemeClr val="bg2"/>
                        </a:solidFill>
                        <a:latin typeface="+mj-lt"/>
                      </a:endParaRPr>
                    </a:p>
                  </a:txBody>
                  <a:tcPr/>
                </a:tc>
              </a:tr>
              <a:tr h="370840">
                <a:tc>
                  <a:txBody>
                    <a:bodyPr/>
                    <a:lstStyle/>
                    <a:p>
                      <a:r>
                        <a:rPr lang="en-US" dirty="0" smtClean="0">
                          <a:solidFill>
                            <a:schemeClr val="bg2"/>
                          </a:solidFill>
                          <a:latin typeface="+mj-lt"/>
                        </a:rPr>
                        <a:t>01</a:t>
                      </a:r>
                      <a:endParaRPr lang="en-US" dirty="0">
                        <a:solidFill>
                          <a:schemeClr val="bg2"/>
                        </a:solidFill>
                        <a:latin typeface="+mj-lt"/>
                      </a:endParaRPr>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599675535"/>
              </p:ext>
            </p:extLst>
          </p:nvPr>
        </p:nvGraphicFramePr>
        <p:xfrm>
          <a:off x="6305208" y="4038600"/>
          <a:ext cx="1314792" cy="2595880"/>
        </p:xfrm>
        <a:graphic>
          <a:graphicData uri="http://schemas.openxmlformats.org/drawingml/2006/table">
            <a:tbl>
              <a:tblPr firstRow="1" bandRow="1">
                <a:tableStyleId>{21E4AEA4-8DFA-4A89-87EB-49C32662AFE0}</a:tableStyleId>
              </a:tblPr>
              <a:tblGrid>
                <a:gridCol w="1314792"/>
              </a:tblGrid>
              <a:tr h="370840">
                <a:tc>
                  <a:txBody>
                    <a:bodyPr/>
                    <a:lstStyle/>
                    <a:p>
                      <a:r>
                        <a:rPr lang="en-US" sz="1700" dirty="0" err="1" smtClean="0">
                          <a:solidFill>
                            <a:schemeClr val="bg2"/>
                          </a:solidFill>
                          <a:latin typeface="+mj-lt"/>
                        </a:rPr>
                        <a:t>RegionKey</a:t>
                      </a:r>
                      <a:endParaRPr lang="en-US" sz="1700" dirty="0">
                        <a:solidFill>
                          <a:schemeClr val="bg2"/>
                        </a:solidFill>
                        <a:latin typeface="+mj-lt"/>
                      </a:endParaRPr>
                    </a:p>
                  </a:txBody>
                  <a:tcPr/>
                </a:tc>
              </a:tr>
              <a:tr h="370840">
                <a:tc>
                  <a:txBody>
                    <a:bodyPr/>
                    <a:lstStyle/>
                    <a:p>
                      <a:r>
                        <a:rPr lang="en-US" dirty="0" smtClean="0">
                          <a:latin typeface="+mj-lt"/>
                        </a:rPr>
                        <a:t>1</a:t>
                      </a:r>
                      <a:endParaRPr lang="en-US" dirty="0">
                        <a:latin typeface="+mj-lt"/>
                      </a:endParaRPr>
                    </a:p>
                  </a:txBody>
                  <a:tcPr/>
                </a:tc>
              </a:tr>
              <a:tr h="370840">
                <a:tc>
                  <a:txBody>
                    <a:bodyPr/>
                    <a:lstStyle/>
                    <a:p>
                      <a:r>
                        <a:rPr lang="en-US" dirty="0" smtClean="0">
                          <a:latin typeface="+mj-lt"/>
                        </a:rPr>
                        <a:t>2</a:t>
                      </a:r>
                      <a:endParaRPr lang="en-US" dirty="0">
                        <a:latin typeface="+mj-lt"/>
                      </a:endParaRPr>
                    </a:p>
                  </a:txBody>
                  <a:tcPr/>
                </a:tc>
              </a:tr>
              <a:tr h="370840">
                <a:tc>
                  <a:txBody>
                    <a:bodyPr/>
                    <a:lstStyle/>
                    <a:p>
                      <a:r>
                        <a:rPr lang="en-US" dirty="0" smtClean="0">
                          <a:latin typeface="+mj-lt"/>
                        </a:rPr>
                        <a:t>1</a:t>
                      </a:r>
                      <a:endParaRPr lang="en-US" dirty="0">
                        <a:latin typeface="+mj-lt"/>
                      </a:endParaRPr>
                    </a:p>
                  </a:txBody>
                  <a:tcPr/>
                </a:tc>
              </a:tr>
              <a:tr h="370840">
                <a:tc>
                  <a:txBody>
                    <a:bodyPr/>
                    <a:lstStyle/>
                    <a:p>
                      <a:r>
                        <a:rPr lang="en-US" dirty="0" smtClean="0">
                          <a:latin typeface="+mj-lt"/>
                        </a:rPr>
                        <a:t>2</a:t>
                      </a:r>
                      <a:endParaRPr lang="en-US" dirty="0">
                        <a:latin typeface="+mj-lt"/>
                      </a:endParaRPr>
                    </a:p>
                  </a:txBody>
                  <a:tcPr/>
                </a:tc>
              </a:tr>
              <a:tr h="370840">
                <a:tc>
                  <a:txBody>
                    <a:bodyPr/>
                    <a:lstStyle/>
                    <a:p>
                      <a:r>
                        <a:rPr lang="en-US" dirty="0" smtClean="0">
                          <a:latin typeface="+mj-lt"/>
                        </a:rPr>
                        <a:t>2</a:t>
                      </a:r>
                      <a:endParaRPr lang="en-US" dirty="0">
                        <a:latin typeface="+mj-lt"/>
                      </a:endParaRPr>
                    </a:p>
                  </a:txBody>
                  <a:tcPr/>
                </a:tc>
              </a:tr>
              <a:tr h="370840">
                <a:tc>
                  <a:txBody>
                    <a:bodyPr/>
                    <a:lstStyle/>
                    <a:p>
                      <a:r>
                        <a:rPr lang="en-US" dirty="0" smtClean="0">
                          <a:latin typeface="+mj-lt"/>
                        </a:rPr>
                        <a:t>1</a:t>
                      </a:r>
                      <a:endParaRPr lang="en-US" dirty="0">
                        <a:latin typeface="+mj-lt"/>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334229387"/>
              </p:ext>
            </p:extLst>
          </p:nvPr>
        </p:nvGraphicFramePr>
        <p:xfrm>
          <a:off x="7696200" y="4038600"/>
          <a:ext cx="1143714" cy="2590800"/>
        </p:xfrm>
        <a:graphic>
          <a:graphicData uri="http://schemas.openxmlformats.org/drawingml/2006/table">
            <a:tbl>
              <a:tblPr firstRow="1" bandRow="1">
                <a:tableStyleId>{21E4AEA4-8DFA-4A89-87EB-49C32662AFE0}</a:tableStyleId>
              </a:tblPr>
              <a:tblGrid>
                <a:gridCol w="1143714"/>
              </a:tblGrid>
              <a:tr h="264160">
                <a:tc>
                  <a:txBody>
                    <a:bodyPr/>
                    <a:lstStyle/>
                    <a:p>
                      <a:r>
                        <a:rPr lang="en-US" sz="1800" dirty="0" smtClean="0">
                          <a:solidFill>
                            <a:schemeClr val="bg2"/>
                          </a:solidFill>
                          <a:latin typeface="+mj-lt"/>
                        </a:rPr>
                        <a:t>Quantity</a:t>
                      </a:r>
                      <a:endParaRPr lang="en-US" sz="1600"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r h="370840">
                <a:tc>
                  <a:txBody>
                    <a:bodyPr/>
                    <a:lstStyle/>
                    <a:p>
                      <a:r>
                        <a:rPr lang="en-US" dirty="0" smtClean="0">
                          <a:solidFill>
                            <a:schemeClr val="bg2"/>
                          </a:solidFill>
                          <a:latin typeface="+mj-lt"/>
                        </a:rPr>
                        <a:t>5</a:t>
                      </a:r>
                      <a:endParaRPr lang="en-US"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r h="370840">
                <a:tc>
                  <a:txBody>
                    <a:bodyPr/>
                    <a:lstStyle/>
                    <a:p>
                      <a:r>
                        <a:rPr lang="en-US" dirty="0" smtClean="0">
                          <a:solidFill>
                            <a:schemeClr val="bg2"/>
                          </a:solidFill>
                          <a:latin typeface="+mj-lt"/>
                        </a:rPr>
                        <a:t>4</a:t>
                      </a:r>
                      <a:endParaRPr lang="en-US" dirty="0">
                        <a:solidFill>
                          <a:schemeClr val="bg2"/>
                        </a:solidFill>
                        <a:latin typeface="+mj-lt"/>
                      </a:endParaRPr>
                    </a:p>
                  </a:txBody>
                  <a:tcPr/>
                </a:tc>
              </a:tr>
              <a:tr h="370840">
                <a:tc>
                  <a:txBody>
                    <a:bodyPr/>
                    <a:lstStyle/>
                    <a:p>
                      <a:r>
                        <a:rPr lang="en-US" dirty="0" smtClean="0">
                          <a:solidFill>
                            <a:schemeClr val="bg2"/>
                          </a:solidFill>
                          <a:latin typeface="+mj-lt"/>
                        </a:rPr>
                        <a:t>5</a:t>
                      </a:r>
                      <a:endParaRPr lang="en-US" dirty="0">
                        <a:solidFill>
                          <a:schemeClr val="bg2"/>
                        </a:solidFill>
                        <a:latin typeface="+mj-lt"/>
                      </a:endParaRPr>
                    </a:p>
                  </a:txBody>
                  <a:tcPr/>
                </a:tc>
              </a:tr>
              <a:tr h="370840">
                <a:tc>
                  <a:txBody>
                    <a:bodyPr/>
                    <a:lstStyle/>
                    <a:p>
                      <a:r>
                        <a:rPr lang="en-US" dirty="0" smtClean="0">
                          <a:solidFill>
                            <a:schemeClr val="bg2"/>
                          </a:solidFill>
                          <a:latin typeface="+mj-lt"/>
                        </a:rPr>
                        <a:t>1</a:t>
                      </a:r>
                      <a:endParaRPr lang="en-US" dirty="0">
                        <a:solidFill>
                          <a:schemeClr val="bg2"/>
                        </a:solidFill>
                        <a:latin typeface="+mj-lt"/>
                      </a:endParaRPr>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30523734"/>
              </p:ext>
            </p:extLst>
          </p:nvPr>
        </p:nvGraphicFramePr>
        <p:xfrm>
          <a:off x="8915400" y="4038600"/>
          <a:ext cx="1561356" cy="2575560"/>
        </p:xfrm>
        <a:graphic>
          <a:graphicData uri="http://schemas.openxmlformats.org/drawingml/2006/table">
            <a:tbl>
              <a:tblPr firstRow="1" bandRow="1">
                <a:tableStyleId>{21E4AEA4-8DFA-4A89-87EB-49C32662AFE0}</a:tableStyleId>
              </a:tblPr>
              <a:tblGrid>
                <a:gridCol w="1561356"/>
              </a:tblGrid>
              <a:tr h="304800">
                <a:tc>
                  <a:txBody>
                    <a:bodyPr/>
                    <a:lstStyle/>
                    <a:p>
                      <a:r>
                        <a:rPr lang="en-US" sz="1700" b="1" kern="1200" dirty="0" err="1" smtClean="0">
                          <a:solidFill>
                            <a:schemeClr val="bg2"/>
                          </a:solidFill>
                          <a:latin typeface="+mn-lt"/>
                          <a:ea typeface="+mn-ea"/>
                          <a:cs typeface="+mn-cs"/>
                        </a:rPr>
                        <a:t>SalesAmount</a:t>
                      </a:r>
                      <a:endParaRPr lang="en-US" sz="1700" dirty="0">
                        <a:solidFill>
                          <a:schemeClr val="bg2"/>
                        </a:solidFill>
                        <a:latin typeface="+mj-lt"/>
                      </a:endParaRPr>
                    </a:p>
                  </a:txBody>
                  <a:tcPr/>
                </a:tc>
              </a:tr>
              <a:tr h="370840">
                <a:tc>
                  <a:txBody>
                    <a:bodyPr/>
                    <a:lstStyle/>
                    <a:p>
                      <a:r>
                        <a:rPr lang="en-US" dirty="0" smtClean="0">
                          <a:solidFill>
                            <a:schemeClr val="bg2"/>
                          </a:solidFill>
                          <a:latin typeface="+mj-lt"/>
                        </a:rPr>
                        <a:t>14.00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10.00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20.00</a:t>
                      </a:r>
                      <a:endParaRPr lang="en-US" dirty="0">
                        <a:solidFill>
                          <a:schemeClr val="bg2"/>
                        </a:solidFill>
                        <a:latin typeface="+mj-lt"/>
                      </a:endParaRPr>
                    </a:p>
                  </a:txBody>
                  <a:tcPr/>
                </a:tc>
              </a:tr>
              <a:tr h="370840">
                <a:tc>
                  <a:txBody>
                    <a:bodyPr/>
                    <a:lstStyle/>
                    <a:p>
                      <a:r>
                        <a:rPr lang="en-US" dirty="0" smtClean="0">
                          <a:solidFill>
                            <a:schemeClr val="bg2"/>
                          </a:solidFill>
                          <a:latin typeface="+mj-lt"/>
                        </a:rPr>
                        <a:t>25.00</a:t>
                      </a:r>
                      <a:endParaRPr lang="en-US" dirty="0">
                        <a:solidFill>
                          <a:schemeClr val="bg2"/>
                        </a:solidFill>
                        <a:latin typeface="+mj-lt"/>
                      </a:endParaRPr>
                    </a:p>
                  </a:txBody>
                  <a:tcPr/>
                </a:tc>
              </a:tr>
              <a:tr h="370840">
                <a:tc>
                  <a:txBody>
                    <a:bodyPr/>
                    <a:lstStyle/>
                    <a:p>
                      <a:r>
                        <a:rPr lang="en-US" dirty="0" smtClean="0">
                          <a:solidFill>
                            <a:schemeClr val="bg2"/>
                          </a:solidFill>
                          <a:latin typeface="+mj-lt"/>
                        </a:rPr>
                        <a:t>17.00</a:t>
                      </a:r>
                      <a:endParaRPr lang="en-US" dirty="0">
                        <a:solidFill>
                          <a:schemeClr val="bg2"/>
                        </a:solidFill>
                        <a:latin typeface="+mj-lt"/>
                      </a:endParaRPr>
                    </a:p>
                  </a:txBody>
                  <a:tcPr/>
                </a:tc>
              </a:tr>
            </a:tbl>
          </a:graphicData>
        </a:graphic>
      </p:graphicFrame>
      <p:sp>
        <p:nvSpPr>
          <p:cNvPr id="19" name="Slide Number Placeholder 3"/>
          <p:cNvSpPr>
            <a:spLocks noGrp="1"/>
          </p:cNvSpPr>
          <p:nvPr>
            <p:ph type="sldNum" sz="quarter" idx="10"/>
          </p:nvPr>
        </p:nvSpPr>
        <p:spPr>
          <a:xfrm>
            <a:off x="11506200" y="64770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26</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218675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385" y="341024"/>
            <a:ext cx="8229600" cy="762000"/>
          </a:xfrm>
        </p:spPr>
        <p:txBody>
          <a:bodyPr>
            <a:normAutofit/>
          </a:bodyPr>
          <a:lstStyle/>
          <a:p>
            <a:r>
              <a:rPr lang="en-US" sz="3600" dirty="0"/>
              <a:t>3. Compress Each Segment*</a:t>
            </a:r>
          </a:p>
        </p:txBody>
      </p:sp>
      <p:graphicFrame>
        <p:nvGraphicFramePr>
          <p:cNvPr id="3" name="Table 2"/>
          <p:cNvGraphicFramePr>
            <a:graphicFrameLocks noGrp="1"/>
          </p:cNvGraphicFramePr>
          <p:nvPr>
            <p:extLst>
              <p:ext uri="{D42A27DB-BD31-4B8C-83A1-F6EECF244321}">
                <p14:modId xmlns:p14="http://schemas.microsoft.com/office/powerpoint/2010/main" val="2323819878"/>
              </p:ext>
            </p:extLst>
          </p:nvPr>
        </p:nvGraphicFramePr>
        <p:xfrm>
          <a:off x="1981200" y="1676400"/>
          <a:ext cx="1257628" cy="579120"/>
        </p:xfrm>
        <a:graphic>
          <a:graphicData uri="http://schemas.openxmlformats.org/drawingml/2006/table">
            <a:tbl>
              <a:tblPr firstRow="1" bandRow="1">
                <a:tableStyleId>{21E4AEA4-8DFA-4A89-87EB-49C32662AFE0}</a:tableStyleId>
              </a:tblPr>
              <a:tblGrid>
                <a:gridCol w="1257628"/>
              </a:tblGrid>
              <a:tr h="14179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solidFill>
                            <a:schemeClr val="bg2"/>
                          </a:solidFill>
                          <a:latin typeface="+mj-lt"/>
                        </a:rPr>
                        <a:t>OrderDateKey</a:t>
                      </a:r>
                      <a:endParaRPr lang="en-US" sz="800" dirty="0" smtClean="0">
                        <a:solidFill>
                          <a:schemeClr val="bg2"/>
                        </a:solidFill>
                        <a:latin typeface="+mj-lt"/>
                      </a:endParaRPr>
                    </a:p>
                  </a:txBody>
                  <a:tcPr marL="68598" marR="68598"/>
                </a:tc>
              </a:tr>
              <a:tr h="121534">
                <a:tc>
                  <a:txBody>
                    <a:bodyPr/>
                    <a:lstStyle/>
                    <a:p>
                      <a:r>
                        <a:rPr lang="en-US" sz="600" smtClean="0">
                          <a:solidFill>
                            <a:schemeClr val="bg2"/>
                          </a:solidFill>
                          <a:latin typeface="+mj-lt"/>
                        </a:rPr>
                        <a:t>20101107</a:t>
                      </a:r>
                      <a:endParaRPr lang="en-US" sz="600" dirty="0">
                        <a:solidFill>
                          <a:schemeClr val="bg2"/>
                        </a:solidFill>
                        <a:latin typeface="+mj-lt"/>
                      </a:endParaRPr>
                    </a:p>
                  </a:txBody>
                  <a:tcPr/>
                </a:tc>
              </a:tr>
              <a:tr h="121534">
                <a:tc>
                  <a:txBody>
                    <a:bodyPr/>
                    <a:lstStyle/>
                    <a:p>
                      <a:r>
                        <a:rPr lang="en-US" sz="600" dirty="0" smtClean="0">
                          <a:solidFill>
                            <a:schemeClr val="bg2"/>
                          </a:solidFill>
                          <a:latin typeface="+mj-lt"/>
                        </a:rPr>
                        <a:t>20101108</a:t>
                      </a:r>
                      <a:endParaRPr lang="en-US" sz="600" dirty="0">
                        <a:solidFill>
                          <a:schemeClr val="bg2"/>
                        </a:solidFill>
                        <a:latin typeface="+mj-lt"/>
                      </a:endParaRPr>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36712116"/>
              </p:ext>
            </p:extLst>
          </p:nvPr>
        </p:nvGraphicFramePr>
        <p:xfrm>
          <a:off x="3352085" y="1676400"/>
          <a:ext cx="1257628" cy="853440"/>
        </p:xfrm>
        <a:graphic>
          <a:graphicData uri="http://schemas.openxmlformats.org/drawingml/2006/table">
            <a:tbl>
              <a:tblPr firstRow="1" bandRow="1">
                <a:tableStyleId>{21E4AEA4-8DFA-4A89-87EB-49C32662AFE0}</a:tableStyleId>
              </a:tblPr>
              <a:tblGrid>
                <a:gridCol w="1257628"/>
              </a:tblGrid>
              <a:tr h="0">
                <a:tc>
                  <a:txBody>
                    <a:bodyPr/>
                    <a:lstStyle/>
                    <a:p>
                      <a:r>
                        <a:rPr lang="en-US" sz="800" dirty="0" err="1" smtClean="0">
                          <a:solidFill>
                            <a:schemeClr val="bg2"/>
                          </a:solidFill>
                          <a:latin typeface="+mj-lt"/>
                        </a:rPr>
                        <a:t>ProductKey</a:t>
                      </a:r>
                      <a:endParaRPr lang="en-US" sz="800" dirty="0">
                        <a:solidFill>
                          <a:schemeClr val="bg2"/>
                        </a:solidFill>
                        <a:latin typeface="+mj-lt"/>
                      </a:endParaRPr>
                    </a:p>
                  </a:txBody>
                  <a:tcPr/>
                </a:tc>
              </a:tr>
              <a:tr h="0">
                <a:tc>
                  <a:txBody>
                    <a:bodyPr/>
                    <a:lstStyle/>
                    <a:p>
                      <a:r>
                        <a:rPr lang="en-US" sz="800" dirty="0" smtClean="0">
                          <a:solidFill>
                            <a:schemeClr val="bg2"/>
                          </a:solidFill>
                          <a:latin typeface="+mj-lt"/>
                        </a:rPr>
                        <a:t>106</a:t>
                      </a:r>
                      <a:endParaRPr lang="en-US" sz="800" dirty="0">
                        <a:solidFill>
                          <a:schemeClr val="bg2"/>
                        </a:solidFill>
                        <a:latin typeface="+mj-lt"/>
                      </a:endParaRPr>
                    </a:p>
                  </a:txBody>
                  <a:tcPr/>
                </a:tc>
              </a:tr>
              <a:tr h="0">
                <a:tc>
                  <a:txBody>
                    <a:bodyPr/>
                    <a:lstStyle/>
                    <a:p>
                      <a:r>
                        <a:rPr lang="en-US" sz="800" dirty="0" smtClean="0">
                          <a:solidFill>
                            <a:schemeClr val="bg2"/>
                          </a:solidFill>
                          <a:latin typeface="+mj-lt"/>
                        </a:rPr>
                        <a:t>103</a:t>
                      </a:r>
                      <a:endParaRPr lang="en-US" sz="800" dirty="0">
                        <a:solidFill>
                          <a:schemeClr val="bg2"/>
                        </a:solidFill>
                        <a:latin typeface="+mj-lt"/>
                      </a:endParaRPr>
                    </a:p>
                  </a:txBody>
                  <a:tcPr/>
                </a:tc>
              </a:tr>
              <a:tr h="0">
                <a:tc>
                  <a:txBody>
                    <a:bodyPr/>
                    <a:lstStyle/>
                    <a:p>
                      <a:r>
                        <a:rPr lang="en-US" sz="800" dirty="0" smtClean="0">
                          <a:solidFill>
                            <a:schemeClr val="bg2"/>
                          </a:solidFill>
                          <a:latin typeface="+mj-lt"/>
                        </a:rPr>
                        <a:t>109</a:t>
                      </a:r>
                      <a:endParaRPr lang="en-US" sz="800" dirty="0">
                        <a:solidFill>
                          <a:schemeClr val="bg2"/>
                        </a:solidFill>
                        <a:latin typeface="+mj-lt"/>
                      </a:endParaRP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56779111"/>
              </p:ext>
            </p:extLst>
          </p:nvPr>
        </p:nvGraphicFramePr>
        <p:xfrm>
          <a:off x="4741222" y="1675634"/>
          <a:ext cx="1257628" cy="1356360"/>
        </p:xfrm>
        <a:graphic>
          <a:graphicData uri="http://schemas.openxmlformats.org/drawingml/2006/table">
            <a:tbl>
              <a:tblPr firstRow="1" bandRow="1">
                <a:tableStyleId>{21E4AEA4-8DFA-4A89-87EB-49C32662AFE0}</a:tableStyleId>
              </a:tblPr>
              <a:tblGrid>
                <a:gridCol w="1257628"/>
              </a:tblGrid>
              <a:tr h="181466">
                <a:tc>
                  <a:txBody>
                    <a:bodyPr/>
                    <a:lstStyle/>
                    <a:p>
                      <a:r>
                        <a:rPr lang="en-US" sz="800" dirty="0" err="1" smtClean="0">
                          <a:solidFill>
                            <a:schemeClr val="bg2"/>
                          </a:solidFill>
                        </a:rPr>
                        <a:t>StoreKey</a:t>
                      </a:r>
                      <a:endParaRPr lang="en-US" sz="800" dirty="0">
                        <a:solidFill>
                          <a:schemeClr val="bg2"/>
                        </a:solidFill>
                      </a:endParaRPr>
                    </a:p>
                  </a:txBody>
                  <a:tcPr/>
                </a:tc>
              </a:tr>
              <a:tr h="194428">
                <a:tc>
                  <a:txBody>
                    <a:bodyPr/>
                    <a:lstStyle/>
                    <a:p>
                      <a:r>
                        <a:rPr lang="en-US" sz="900" dirty="0" smtClean="0">
                          <a:solidFill>
                            <a:schemeClr val="bg2"/>
                          </a:solidFill>
                        </a:rPr>
                        <a:t>01</a:t>
                      </a:r>
                      <a:endParaRPr lang="en-US" sz="900" dirty="0">
                        <a:solidFill>
                          <a:schemeClr val="bg2"/>
                        </a:solidFill>
                      </a:endParaRPr>
                    </a:p>
                  </a:txBody>
                  <a:tcPr/>
                </a:tc>
              </a:tr>
              <a:tr h="194428">
                <a:tc>
                  <a:txBody>
                    <a:bodyPr/>
                    <a:lstStyle/>
                    <a:p>
                      <a:r>
                        <a:rPr lang="en-US" sz="900" dirty="0" smtClean="0">
                          <a:solidFill>
                            <a:schemeClr val="bg2"/>
                          </a:solidFill>
                        </a:rPr>
                        <a:t>04</a:t>
                      </a:r>
                      <a:endParaRPr lang="en-US" sz="900" dirty="0">
                        <a:solidFill>
                          <a:schemeClr val="bg2"/>
                        </a:solidFill>
                      </a:endParaRPr>
                    </a:p>
                  </a:txBody>
                  <a:tcPr/>
                </a:tc>
              </a:tr>
              <a:tr h="194428">
                <a:tc>
                  <a:txBody>
                    <a:bodyPr/>
                    <a:lstStyle/>
                    <a:p>
                      <a:r>
                        <a:rPr lang="en-US" sz="900" dirty="0" smtClean="0">
                          <a:solidFill>
                            <a:schemeClr val="bg2"/>
                          </a:solidFill>
                        </a:rPr>
                        <a:t>03</a:t>
                      </a:r>
                      <a:endParaRPr lang="en-US" sz="900" dirty="0">
                        <a:solidFill>
                          <a:schemeClr val="bg2"/>
                        </a:solidFill>
                      </a:endParaRPr>
                    </a:p>
                  </a:txBody>
                  <a:tcPr/>
                </a:tc>
              </a:tr>
              <a:tr h="194428">
                <a:tc>
                  <a:txBody>
                    <a:bodyPr/>
                    <a:lstStyle/>
                    <a:p>
                      <a:r>
                        <a:rPr lang="en-US" sz="900" dirty="0" smtClean="0">
                          <a:solidFill>
                            <a:schemeClr val="bg2"/>
                          </a:solidFill>
                        </a:rPr>
                        <a:t>05</a:t>
                      </a:r>
                      <a:endParaRPr lang="en-US" sz="900" dirty="0">
                        <a:solidFill>
                          <a:schemeClr val="bg2"/>
                        </a:solidFill>
                      </a:endParaRPr>
                    </a:p>
                  </a:txBody>
                  <a:tcPr/>
                </a:tc>
              </a:tr>
              <a:tr h="194428">
                <a:tc>
                  <a:txBody>
                    <a:bodyPr/>
                    <a:lstStyle/>
                    <a:p>
                      <a:r>
                        <a:rPr lang="en-US" sz="900" dirty="0" smtClean="0">
                          <a:solidFill>
                            <a:schemeClr val="bg2"/>
                          </a:solidFill>
                        </a:rPr>
                        <a:t>02</a:t>
                      </a:r>
                      <a:endParaRPr lang="en-US" sz="900" dirty="0">
                        <a:solidFill>
                          <a:schemeClr val="bg2"/>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87889027"/>
              </p:ext>
            </p:extLst>
          </p:nvPr>
        </p:nvGraphicFramePr>
        <p:xfrm>
          <a:off x="6096000" y="1676400"/>
          <a:ext cx="1257628" cy="609600"/>
        </p:xfrm>
        <a:graphic>
          <a:graphicData uri="http://schemas.openxmlformats.org/drawingml/2006/table">
            <a:tbl>
              <a:tblPr firstRow="1" bandRow="1">
                <a:tableStyleId>{21E4AEA4-8DFA-4A89-87EB-49C32662AFE0}</a:tableStyleId>
              </a:tblPr>
              <a:tblGrid>
                <a:gridCol w="1257628"/>
              </a:tblGrid>
              <a:tr h="181708">
                <a:tc>
                  <a:txBody>
                    <a:bodyPr/>
                    <a:lstStyle/>
                    <a:p>
                      <a:r>
                        <a:rPr lang="en-US" sz="800" dirty="0" err="1" smtClean="0">
                          <a:solidFill>
                            <a:schemeClr val="bg2"/>
                          </a:solidFill>
                          <a:latin typeface="+mj-lt"/>
                        </a:rPr>
                        <a:t>RegionKey</a:t>
                      </a:r>
                      <a:endParaRPr lang="en-US" sz="800" dirty="0">
                        <a:solidFill>
                          <a:schemeClr val="bg2"/>
                        </a:solidFill>
                        <a:latin typeface="+mj-lt"/>
                      </a:endParaRPr>
                    </a:p>
                  </a:txBody>
                  <a:tcPr/>
                </a:tc>
              </a:tr>
              <a:tr h="181708">
                <a:tc>
                  <a:txBody>
                    <a:bodyPr/>
                    <a:lstStyle/>
                    <a:p>
                      <a:r>
                        <a:rPr lang="en-US" sz="700" dirty="0" smtClean="0">
                          <a:solidFill>
                            <a:schemeClr val="bg2"/>
                          </a:solidFill>
                          <a:latin typeface="+mj-lt"/>
                        </a:rPr>
                        <a:t>1</a:t>
                      </a:r>
                      <a:endParaRPr lang="en-US" sz="700" dirty="0">
                        <a:solidFill>
                          <a:schemeClr val="bg2"/>
                        </a:solidFill>
                        <a:latin typeface="+mj-lt"/>
                      </a:endParaRPr>
                    </a:p>
                  </a:txBody>
                  <a:tcPr/>
                </a:tc>
              </a:tr>
              <a:tr h="181708">
                <a:tc>
                  <a:txBody>
                    <a:bodyPr/>
                    <a:lstStyle/>
                    <a:p>
                      <a:r>
                        <a:rPr lang="en-US" sz="700" dirty="0" smtClean="0">
                          <a:solidFill>
                            <a:schemeClr val="bg2"/>
                          </a:solidFill>
                          <a:latin typeface="+mj-lt"/>
                        </a:rPr>
                        <a:t>2</a:t>
                      </a:r>
                      <a:endParaRPr lang="en-US" sz="700" dirty="0">
                        <a:solidFill>
                          <a:schemeClr val="bg2"/>
                        </a:solidFill>
                        <a:latin typeface="+mj-lt"/>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76748976"/>
              </p:ext>
            </p:extLst>
          </p:nvPr>
        </p:nvGraphicFramePr>
        <p:xfrm>
          <a:off x="7467957" y="1676400"/>
          <a:ext cx="1257628" cy="1280160"/>
        </p:xfrm>
        <a:graphic>
          <a:graphicData uri="http://schemas.openxmlformats.org/drawingml/2006/table">
            <a:tbl>
              <a:tblPr firstRow="1" bandRow="1">
                <a:tableStyleId>{21E4AEA4-8DFA-4A89-87EB-49C32662AFE0}</a:tableStyleId>
              </a:tblPr>
              <a:tblGrid>
                <a:gridCol w="1257628"/>
              </a:tblGrid>
              <a:tr h="121534">
                <a:tc>
                  <a:txBody>
                    <a:bodyPr/>
                    <a:lstStyle/>
                    <a:p>
                      <a:r>
                        <a:rPr lang="en-US" sz="800" dirty="0" smtClean="0">
                          <a:solidFill>
                            <a:schemeClr val="bg2"/>
                          </a:solidFill>
                          <a:latin typeface="+mj-lt"/>
                        </a:rPr>
                        <a:t>Quantity</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6</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1</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2</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4</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5</a:t>
                      </a:r>
                      <a:endParaRPr lang="en-US" sz="800" dirty="0">
                        <a:solidFill>
                          <a:schemeClr val="bg2"/>
                        </a:solidFill>
                        <a:latin typeface="+mj-lt"/>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82901279"/>
              </p:ext>
            </p:extLst>
          </p:nvPr>
        </p:nvGraphicFramePr>
        <p:xfrm>
          <a:off x="8839914" y="1676400"/>
          <a:ext cx="1257628" cy="1188720"/>
        </p:xfrm>
        <a:graphic>
          <a:graphicData uri="http://schemas.openxmlformats.org/drawingml/2006/table">
            <a:tbl>
              <a:tblPr firstRow="1" bandRow="1">
                <a:tableStyleId>{21E4AEA4-8DFA-4A89-87EB-49C32662AFE0}</a:tableStyleId>
              </a:tblPr>
              <a:tblGrid>
                <a:gridCol w="1257628"/>
              </a:tblGrid>
              <a:tr h="193964">
                <a:tc>
                  <a:txBody>
                    <a:bodyPr/>
                    <a:lstStyle/>
                    <a:p>
                      <a:r>
                        <a:rPr lang="en-US" sz="800" dirty="0" err="1" smtClean="0">
                          <a:solidFill>
                            <a:schemeClr val="bg2"/>
                          </a:solidFill>
                          <a:latin typeface="+mj-lt"/>
                        </a:rPr>
                        <a:t>SalesAmount</a:t>
                      </a:r>
                      <a:endParaRPr lang="en-US" sz="800" dirty="0">
                        <a:solidFill>
                          <a:schemeClr val="bg2"/>
                        </a:solidFill>
                        <a:latin typeface="+mj-lt"/>
                      </a:endParaRPr>
                    </a:p>
                  </a:txBody>
                  <a:tcPr/>
                </a:tc>
              </a:tr>
              <a:tr h="221673">
                <a:tc>
                  <a:txBody>
                    <a:bodyPr/>
                    <a:lstStyle/>
                    <a:p>
                      <a:r>
                        <a:rPr lang="en-US" sz="1000" dirty="0" smtClean="0">
                          <a:solidFill>
                            <a:schemeClr val="bg2"/>
                          </a:solidFill>
                          <a:latin typeface="+mj-lt"/>
                        </a:rPr>
                        <a:t>30.00</a:t>
                      </a:r>
                      <a:endParaRPr lang="en-US" sz="1000" dirty="0">
                        <a:solidFill>
                          <a:schemeClr val="bg2"/>
                        </a:solidFill>
                        <a:latin typeface="+mj-lt"/>
                      </a:endParaRPr>
                    </a:p>
                  </a:txBody>
                  <a:tcPr/>
                </a:tc>
              </a:tr>
              <a:tr h="221673">
                <a:tc>
                  <a:txBody>
                    <a:bodyPr/>
                    <a:lstStyle/>
                    <a:p>
                      <a:r>
                        <a:rPr lang="en-US" sz="1000" dirty="0" smtClean="0">
                          <a:solidFill>
                            <a:schemeClr val="bg2"/>
                          </a:solidFill>
                          <a:latin typeface="+mj-lt"/>
                        </a:rPr>
                        <a:t>17.00</a:t>
                      </a:r>
                      <a:endParaRPr lang="en-US" sz="1000" dirty="0">
                        <a:solidFill>
                          <a:schemeClr val="bg2"/>
                        </a:solidFill>
                        <a:latin typeface="+mj-lt"/>
                      </a:endParaRPr>
                    </a:p>
                  </a:txBody>
                  <a:tcPr/>
                </a:tc>
              </a:tr>
              <a:tr h="221673">
                <a:tc>
                  <a:txBody>
                    <a:bodyPr/>
                    <a:lstStyle/>
                    <a:p>
                      <a:r>
                        <a:rPr lang="en-US" sz="1000" dirty="0" smtClean="0">
                          <a:solidFill>
                            <a:schemeClr val="bg2"/>
                          </a:solidFill>
                          <a:latin typeface="+mj-lt"/>
                        </a:rPr>
                        <a:t>20.00</a:t>
                      </a:r>
                      <a:endParaRPr lang="en-US" sz="1000" dirty="0">
                        <a:solidFill>
                          <a:schemeClr val="bg2"/>
                        </a:solidFill>
                        <a:latin typeface="+mj-lt"/>
                      </a:endParaRPr>
                    </a:p>
                  </a:txBody>
                  <a:tcPr/>
                </a:tc>
              </a:tr>
              <a:tr h="221673">
                <a:tc>
                  <a:txBody>
                    <a:bodyPr/>
                    <a:lstStyle/>
                    <a:p>
                      <a:r>
                        <a:rPr lang="en-US" sz="1000" dirty="0" smtClean="0">
                          <a:solidFill>
                            <a:schemeClr val="bg2"/>
                          </a:solidFill>
                          <a:latin typeface="+mj-lt"/>
                        </a:rPr>
                        <a:t>25.00</a:t>
                      </a:r>
                      <a:endParaRPr lang="en-US" sz="1000" dirty="0">
                        <a:solidFill>
                          <a:schemeClr val="bg2"/>
                        </a:solidFill>
                        <a:latin typeface="+mj-lt"/>
                      </a:endParaRPr>
                    </a:p>
                  </a:txBody>
                  <a:tcPr/>
                </a:tc>
              </a:tr>
            </a:tbl>
          </a:graphicData>
        </a:graphic>
      </p:graphicFrame>
      <p:sp>
        <p:nvSpPr>
          <p:cNvPr id="8" name="TextBox 7"/>
          <p:cNvSpPr txBox="1"/>
          <p:nvPr/>
        </p:nvSpPr>
        <p:spPr>
          <a:xfrm>
            <a:off x="2208788" y="5498069"/>
            <a:ext cx="8002013" cy="430887"/>
          </a:xfrm>
          <a:prstGeom prst="rect">
            <a:avLst/>
          </a:prstGeom>
          <a:noFill/>
        </p:spPr>
        <p:txBody>
          <a:bodyPr wrap="square" lIns="0" tIns="0" rIns="0" bIns="0" rtlCol="0">
            <a:spAutoFit/>
          </a:bodyPr>
          <a:lstStyle/>
          <a:p>
            <a:r>
              <a:rPr lang="en-US" sz="2800" dirty="0">
                <a:solidFill>
                  <a:srgbClr val="000000"/>
                </a:solidFill>
              </a:rPr>
              <a:t>Some segments will compress more than others</a:t>
            </a:r>
          </a:p>
        </p:txBody>
      </p:sp>
      <p:graphicFrame>
        <p:nvGraphicFramePr>
          <p:cNvPr id="10" name="Table 9"/>
          <p:cNvGraphicFramePr>
            <a:graphicFrameLocks noGrp="1"/>
          </p:cNvGraphicFramePr>
          <p:nvPr>
            <p:extLst>
              <p:ext uri="{D42A27DB-BD31-4B8C-83A1-F6EECF244321}">
                <p14:modId xmlns:p14="http://schemas.microsoft.com/office/powerpoint/2010/main" val="3686711456"/>
              </p:ext>
            </p:extLst>
          </p:nvPr>
        </p:nvGraphicFramePr>
        <p:xfrm>
          <a:off x="1981200" y="3200400"/>
          <a:ext cx="1257628" cy="609600"/>
        </p:xfrm>
        <a:graphic>
          <a:graphicData uri="http://schemas.openxmlformats.org/drawingml/2006/table">
            <a:tbl>
              <a:tblPr firstRow="1" bandRow="1">
                <a:tableStyleId>{21E4AEA4-8DFA-4A89-87EB-49C32662AFE0}</a:tableStyleId>
              </a:tblPr>
              <a:tblGrid>
                <a:gridCol w="1257628"/>
              </a:tblGrid>
              <a:tr h="12755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800" dirty="0" err="1" smtClean="0">
                          <a:solidFill>
                            <a:schemeClr val="bg2"/>
                          </a:solidFill>
                          <a:latin typeface="+mj-lt"/>
                        </a:rPr>
                        <a:t>OrderDateKey</a:t>
                      </a:r>
                      <a:endParaRPr lang="en-US" sz="800" dirty="0" smtClean="0">
                        <a:solidFill>
                          <a:schemeClr val="bg2"/>
                        </a:solidFill>
                        <a:latin typeface="+mj-lt"/>
                      </a:endParaRPr>
                    </a:p>
                  </a:txBody>
                  <a:tcPr marL="68598" marR="68598"/>
                </a:tc>
              </a:tr>
              <a:tr h="118441">
                <a:tc>
                  <a:txBody>
                    <a:bodyPr/>
                    <a:lstStyle/>
                    <a:p>
                      <a:r>
                        <a:rPr lang="en-US" sz="700" dirty="0" smtClean="0">
                          <a:solidFill>
                            <a:schemeClr val="bg2"/>
                          </a:solidFill>
                          <a:latin typeface="+mj-lt"/>
                        </a:rPr>
                        <a:t>20101108</a:t>
                      </a:r>
                      <a:endParaRPr lang="en-US" sz="700" dirty="0">
                        <a:solidFill>
                          <a:schemeClr val="bg2"/>
                        </a:solidFill>
                        <a:latin typeface="+mj-lt"/>
                      </a:endParaRPr>
                    </a:p>
                  </a:txBody>
                  <a:tcPr/>
                </a:tc>
              </a:tr>
              <a:tr h="118441">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700" dirty="0" smtClean="0">
                          <a:solidFill>
                            <a:schemeClr val="bg2"/>
                          </a:solidFill>
                          <a:latin typeface="+mj-lt"/>
                        </a:rPr>
                        <a:t>20101109</a:t>
                      </a:r>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44846995"/>
              </p:ext>
            </p:extLst>
          </p:nvPr>
        </p:nvGraphicFramePr>
        <p:xfrm>
          <a:off x="3352085" y="3200400"/>
          <a:ext cx="1257628" cy="1066800"/>
        </p:xfrm>
        <a:graphic>
          <a:graphicData uri="http://schemas.openxmlformats.org/drawingml/2006/table">
            <a:tbl>
              <a:tblPr firstRow="1" bandRow="1">
                <a:tableStyleId>{21E4AEA4-8DFA-4A89-87EB-49C32662AFE0}</a:tableStyleId>
              </a:tblPr>
              <a:tblGrid>
                <a:gridCol w="1257628"/>
              </a:tblGrid>
              <a:tr h="0">
                <a:tc>
                  <a:txBody>
                    <a:bodyPr/>
                    <a:lstStyle/>
                    <a:p>
                      <a:r>
                        <a:rPr lang="en-US" sz="800" dirty="0" err="1" smtClean="0">
                          <a:solidFill>
                            <a:schemeClr val="bg2"/>
                          </a:solidFill>
                          <a:latin typeface="+mj-lt"/>
                        </a:rPr>
                        <a:t>ProductKey</a:t>
                      </a:r>
                      <a:endParaRPr lang="en-US" sz="800" dirty="0">
                        <a:solidFill>
                          <a:schemeClr val="bg2"/>
                        </a:solidFill>
                        <a:latin typeface="+mj-lt"/>
                      </a:endParaRPr>
                    </a:p>
                  </a:txBody>
                  <a:tcPr/>
                </a:tc>
              </a:tr>
              <a:tr h="0">
                <a:tc>
                  <a:txBody>
                    <a:bodyPr/>
                    <a:lstStyle/>
                    <a:p>
                      <a:r>
                        <a:rPr lang="en-US" sz="800" dirty="0" smtClean="0">
                          <a:solidFill>
                            <a:schemeClr val="bg2"/>
                          </a:solidFill>
                          <a:latin typeface="+mj-lt"/>
                        </a:rPr>
                        <a:t>102</a:t>
                      </a:r>
                      <a:endParaRPr lang="en-US" sz="800" dirty="0">
                        <a:solidFill>
                          <a:schemeClr val="bg2"/>
                        </a:solidFill>
                        <a:latin typeface="+mj-lt"/>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bg2"/>
                          </a:solidFill>
                          <a:latin typeface="+mj-lt"/>
                        </a:rPr>
                        <a:t>106</a:t>
                      </a: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solidFill>
                            <a:schemeClr val="bg2"/>
                          </a:solidFill>
                          <a:latin typeface="+mj-lt"/>
                        </a:rPr>
                        <a:t>109</a:t>
                      </a:r>
                    </a:p>
                  </a:txBody>
                  <a:tcPr/>
                </a:tc>
              </a:tr>
              <a:tr h="0">
                <a:tc>
                  <a:txBody>
                    <a:bodyPr/>
                    <a:lstStyle/>
                    <a:p>
                      <a:r>
                        <a:rPr lang="en-US" sz="800" dirty="0" smtClean="0">
                          <a:solidFill>
                            <a:schemeClr val="bg2"/>
                          </a:solidFill>
                          <a:latin typeface="+mj-lt"/>
                        </a:rPr>
                        <a:t>103</a:t>
                      </a:r>
                      <a:endParaRPr lang="en-US" sz="800" dirty="0">
                        <a:solidFill>
                          <a:schemeClr val="bg2"/>
                        </a:solidFill>
                        <a:latin typeface="+mj-lt"/>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747409966"/>
              </p:ext>
            </p:extLst>
          </p:nvPr>
        </p:nvGraphicFramePr>
        <p:xfrm>
          <a:off x="4752327" y="3200400"/>
          <a:ext cx="1257628" cy="1127760"/>
        </p:xfrm>
        <a:graphic>
          <a:graphicData uri="http://schemas.openxmlformats.org/drawingml/2006/table">
            <a:tbl>
              <a:tblPr firstRow="1" bandRow="1">
                <a:tableStyleId>{21E4AEA4-8DFA-4A89-87EB-49C32662AFE0}</a:tableStyleId>
              </a:tblPr>
              <a:tblGrid>
                <a:gridCol w="1257628"/>
              </a:tblGrid>
              <a:tr h="181466">
                <a:tc>
                  <a:txBody>
                    <a:bodyPr/>
                    <a:lstStyle/>
                    <a:p>
                      <a:r>
                        <a:rPr lang="en-US" sz="800" dirty="0" err="1" smtClean="0">
                          <a:solidFill>
                            <a:schemeClr val="bg2"/>
                          </a:solidFill>
                          <a:latin typeface="+mj-lt"/>
                        </a:rPr>
                        <a:t>StoreKey</a:t>
                      </a:r>
                      <a:endParaRPr lang="en-US" sz="800" dirty="0">
                        <a:solidFill>
                          <a:schemeClr val="bg2"/>
                        </a:solidFill>
                        <a:latin typeface="+mj-lt"/>
                      </a:endParaRPr>
                    </a:p>
                  </a:txBody>
                  <a:tcPr/>
                </a:tc>
              </a:tr>
              <a:tr h="194428">
                <a:tc>
                  <a:txBody>
                    <a:bodyPr/>
                    <a:lstStyle/>
                    <a:p>
                      <a:r>
                        <a:rPr lang="en-US" sz="900" dirty="0" smtClean="0">
                          <a:solidFill>
                            <a:schemeClr val="bg2"/>
                          </a:solidFill>
                          <a:latin typeface="+mj-lt"/>
                        </a:rPr>
                        <a:t>02</a:t>
                      </a:r>
                      <a:endParaRPr lang="en-US" sz="900" dirty="0">
                        <a:solidFill>
                          <a:schemeClr val="bg2"/>
                        </a:solidFill>
                        <a:latin typeface="+mj-lt"/>
                      </a:endParaRPr>
                    </a:p>
                  </a:txBody>
                  <a:tcPr/>
                </a:tc>
              </a:tr>
              <a:tr h="194428">
                <a:tc>
                  <a:txBody>
                    <a:bodyPr/>
                    <a:lstStyle/>
                    <a:p>
                      <a:r>
                        <a:rPr lang="en-US" sz="900" dirty="0" smtClean="0">
                          <a:solidFill>
                            <a:schemeClr val="bg2"/>
                          </a:solidFill>
                          <a:latin typeface="+mj-lt"/>
                        </a:rPr>
                        <a:t>03</a:t>
                      </a:r>
                      <a:endParaRPr lang="en-US" sz="900" dirty="0">
                        <a:solidFill>
                          <a:schemeClr val="bg2"/>
                        </a:solidFill>
                        <a:latin typeface="+mj-lt"/>
                      </a:endParaRPr>
                    </a:p>
                  </a:txBody>
                  <a:tcPr/>
                </a:tc>
              </a:tr>
              <a:tr h="194428">
                <a:tc>
                  <a:txBody>
                    <a:bodyPr/>
                    <a:lstStyle/>
                    <a:p>
                      <a:r>
                        <a:rPr lang="en-US" sz="900" dirty="0" smtClean="0">
                          <a:solidFill>
                            <a:schemeClr val="bg2"/>
                          </a:solidFill>
                          <a:latin typeface="+mj-lt"/>
                        </a:rPr>
                        <a:t>01</a:t>
                      </a:r>
                      <a:endParaRPr lang="en-US" sz="900" dirty="0">
                        <a:solidFill>
                          <a:schemeClr val="bg2"/>
                        </a:solidFill>
                        <a:latin typeface="+mj-lt"/>
                      </a:endParaRPr>
                    </a:p>
                  </a:txBody>
                  <a:tcPr/>
                </a:tc>
              </a:tr>
              <a:tr h="194428">
                <a:tc>
                  <a:txBody>
                    <a:bodyPr/>
                    <a:lstStyle/>
                    <a:p>
                      <a:r>
                        <a:rPr lang="en-US" sz="900" dirty="0" smtClean="0">
                          <a:solidFill>
                            <a:schemeClr val="bg2"/>
                          </a:solidFill>
                          <a:latin typeface="+mj-lt"/>
                        </a:rPr>
                        <a:t>04</a:t>
                      </a:r>
                      <a:endParaRPr lang="en-US" sz="900" dirty="0">
                        <a:solidFill>
                          <a:schemeClr val="bg2"/>
                        </a:solidFill>
                        <a:latin typeface="+mj-lt"/>
                      </a:endParaRP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55782805"/>
              </p:ext>
            </p:extLst>
          </p:nvPr>
        </p:nvGraphicFramePr>
        <p:xfrm>
          <a:off x="6096000" y="3200400"/>
          <a:ext cx="1257628" cy="609600"/>
        </p:xfrm>
        <a:graphic>
          <a:graphicData uri="http://schemas.openxmlformats.org/drawingml/2006/table">
            <a:tbl>
              <a:tblPr firstRow="1" bandRow="1">
                <a:tableStyleId>{21E4AEA4-8DFA-4A89-87EB-49C32662AFE0}</a:tableStyleId>
              </a:tblPr>
              <a:tblGrid>
                <a:gridCol w="1257628"/>
              </a:tblGrid>
              <a:tr h="181708">
                <a:tc>
                  <a:txBody>
                    <a:bodyPr/>
                    <a:lstStyle/>
                    <a:p>
                      <a:r>
                        <a:rPr lang="en-US" sz="800" dirty="0" err="1" smtClean="0">
                          <a:solidFill>
                            <a:schemeClr val="bg2"/>
                          </a:solidFill>
                          <a:latin typeface="+mj-lt"/>
                        </a:rPr>
                        <a:t>RegionKey</a:t>
                      </a:r>
                      <a:endParaRPr lang="en-US" sz="800" dirty="0">
                        <a:solidFill>
                          <a:schemeClr val="bg2"/>
                        </a:solidFill>
                        <a:latin typeface="+mj-lt"/>
                      </a:endParaRPr>
                    </a:p>
                  </a:txBody>
                  <a:tcPr/>
                </a:tc>
              </a:tr>
              <a:tr h="181708">
                <a:tc>
                  <a:txBody>
                    <a:bodyPr/>
                    <a:lstStyle/>
                    <a:p>
                      <a:r>
                        <a:rPr lang="en-US" sz="700" dirty="0" smtClean="0">
                          <a:solidFill>
                            <a:schemeClr val="bg2"/>
                          </a:solidFill>
                          <a:latin typeface="+mj-lt"/>
                        </a:rPr>
                        <a:t>1</a:t>
                      </a:r>
                      <a:endParaRPr lang="en-US" sz="700" dirty="0">
                        <a:solidFill>
                          <a:schemeClr val="bg2"/>
                        </a:solidFill>
                        <a:latin typeface="+mj-lt"/>
                      </a:endParaRPr>
                    </a:p>
                  </a:txBody>
                  <a:tcPr/>
                </a:tc>
              </a:tr>
              <a:tr h="181708">
                <a:tc>
                  <a:txBody>
                    <a:bodyPr/>
                    <a:lstStyle/>
                    <a:p>
                      <a:r>
                        <a:rPr lang="en-US" sz="700" dirty="0" smtClean="0">
                          <a:solidFill>
                            <a:schemeClr val="bg2"/>
                          </a:solidFill>
                          <a:latin typeface="+mj-lt"/>
                        </a:rPr>
                        <a:t>2</a:t>
                      </a:r>
                      <a:endParaRPr lang="en-US" sz="700" dirty="0">
                        <a:solidFill>
                          <a:schemeClr val="bg2"/>
                        </a:solidFill>
                        <a:latin typeface="+mj-lt"/>
                      </a:endParaRPr>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38505229"/>
              </p:ext>
            </p:extLst>
          </p:nvPr>
        </p:nvGraphicFramePr>
        <p:xfrm>
          <a:off x="7467600" y="3200400"/>
          <a:ext cx="1257628" cy="853440"/>
        </p:xfrm>
        <a:graphic>
          <a:graphicData uri="http://schemas.openxmlformats.org/drawingml/2006/table">
            <a:tbl>
              <a:tblPr firstRow="1" bandRow="1">
                <a:tableStyleId>{21E4AEA4-8DFA-4A89-87EB-49C32662AFE0}</a:tableStyleId>
              </a:tblPr>
              <a:tblGrid>
                <a:gridCol w="1257628"/>
              </a:tblGrid>
              <a:tr h="121534">
                <a:tc>
                  <a:txBody>
                    <a:bodyPr/>
                    <a:lstStyle/>
                    <a:p>
                      <a:r>
                        <a:rPr lang="en-US" sz="800" dirty="0" smtClean="0">
                          <a:solidFill>
                            <a:schemeClr val="bg2"/>
                          </a:solidFill>
                          <a:latin typeface="+mj-lt"/>
                        </a:rPr>
                        <a:t>Quantity</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1</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5</a:t>
                      </a:r>
                      <a:endParaRPr lang="en-US" sz="800" dirty="0">
                        <a:solidFill>
                          <a:schemeClr val="bg2"/>
                        </a:solidFill>
                        <a:latin typeface="+mj-lt"/>
                      </a:endParaRPr>
                    </a:p>
                  </a:txBody>
                  <a:tcPr/>
                </a:tc>
              </a:tr>
              <a:tr h="123222">
                <a:tc>
                  <a:txBody>
                    <a:bodyPr/>
                    <a:lstStyle/>
                    <a:p>
                      <a:r>
                        <a:rPr lang="en-US" sz="800" dirty="0" smtClean="0">
                          <a:solidFill>
                            <a:schemeClr val="bg2"/>
                          </a:solidFill>
                          <a:latin typeface="+mj-lt"/>
                        </a:rPr>
                        <a:t>4</a:t>
                      </a:r>
                      <a:endParaRPr lang="en-US" sz="800" dirty="0">
                        <a:solidFill>
                          <a:schemeClr val="bg2"/>
                        </a:solidFill>
                        <a:latin typeface="+mj-lt"/>
                      </a:endParaRPr>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25599630"/>
              </p:ext>
            </p:extLst>
          </p:nvPr>
        </p:nvGraphicFramePr>
        <p:xfrm>
          <a:off x="8839200" y="3200400"/>
          <a:ext cx="1257628" cy="1676400"/>
        </p:xfrm>
        <a:graphic>
          <a:graphicData uri="http://schemas.openxmlformats.org/drawingml/2006/table">
            <a:tbl>
              <a:tblPr firstRow="1" bandRow="1">
                <a:tableStyleId>{21E4AEA4-8DFA-4A89-87EB-49C32662AFE0}</a:tableStyleId>
              </a:tblPr>
              <a:tblGrid>
                <a:gridCol w="1257628"/>
              </a:tblGrid>
              <a:tr h="156258">
                <a:tc>
                  <a:txBody>
                    <a:bodyPr/>
                    <a:lstStyle/>
                    <a:p>
                      <a:r>
                        <a:rPr lang="en-US" sz="800" dirty="0" err="1" smtClean="0">
                          <a:solidFill>
                            <a:schemeClr val="bg2"/>
                          </a:solidFill>
                          <a:latin typeface="+mj-lt"/>
                        </a:rPr>
                        <a:t>SalesAmount</a:t>
                      </a:r>
                      <a:endParaRPr lang="en-US" sz="800" dirty="0">
                        <a:solidFill>
                          <a:schemeClr val="bg2"/>
                        </a:solidFill>
                        <a:latin typeface="+mj-lt"/>
                      </a:endParaRPr>
                    </a:p>
                  </a:txBody>
                  <a:tcPr/>
                </a:tc>
              </a:tr>
              <a:tr h="158428">
                <a:tc>
                  <a:txBody>
                    <a:bodyPr/>
                    <a:lstStyle/>
                    <a:p>
                      <a:r>
                        <a:rPr lang="en-US" sz="1000" dirty="0" smtClean="0">
                          <a:solidFill>
                            <a:schemeClr val="bg2"/>
                          </a:solidFill>
                          <a:latin typeface="+mj-lt"/>
                        </a:rPr>
                        <a:t>14.00</a:t>
                      </a:r>
                      <a:endParaRPr lang="en-US" sz="1000" dirty="0">
                        <a:solidFill>
                          <a:schemeClr val="bg2"/>
                        </a:solidFill>
                        <a:latin typeface="+mj-lt"/>
                      </a:endParaRPr>
                    </a:p>
                  </a:txBody>
                  <a:tcPr/>
                </a:tc>
              </a:tr>
              <a:tr h="158428">
                <a:tc>
                  <a:txBody>
                    <a:bodyPr/>
                    <a:lstStyle/>
                    <a:p>
                      <a:r>
                        <a:rPr lang="en-US" sz="1000" dirty="0" smtClean="0">
                          <a:solidFill>
                            <a:schemeClr val="bg2"/>
                          </a:solidFill>
                          <a:latin typeface="+mj-lt"/>
                        </a:rPr>
                        <a:t>25.00</a:t>
                      </a:r>
                      <a:endParaRPr lang="en-US" sz="1000" dirty="0">
                        <a:solidFill>
                          <a:schemeClr val="bg2"/>
                        </a:solidFill>
                        <a:latin typeface="+mj-lt"/>
                      </a:endParaRPr>
                    </a:p>
                  </a:txBody>
                  <a:tcPr/>
                </a:tc>
              </a:tr>
              <a:tr h="158428">
                <a:tc>
                  <a:txBody>
                    <a:bodyPr/>
                    <a:lstStyle/>
                    <a:p>
                      <a:r>
                        <a:rPr lang="en-US" sz="1000" dirty="0" smtClean="0">
                          <a:solidFill>
                            <a:schemeClr val="bg2"/>
                          </a:solidFill>
                          <a:latin typeface="+mj-lt"/>
                        </a:rPr>
                        <a:t>10.00</a:t>
                      </a:r>
                      <a:endParaRPr lang="en-US" sz="1000" dirty="0">
                        <a:solidFill>
                          <a:schemeClr val="bg2"/>
                        </a:solidFill>
                        <a:latin typeface="+mj-lt"/>
                      </a:endParaRPr>
                    </a:p>
                  </a:txBody>
                  <a:tcPr/>
                </a:tc>
              </a:tr>
              <a:tr h="158428">
                <a:tc>
                  <a:txBody>
                    <a:bodyPr/>
                    <a:lstStyle/>
                    <a:p>
                      <a:r>
                        <a:rPr lang="en-US" sz="1000" dirty="0" smtClean="0">
                          <a:solidFill>
                            <a:schemeClr val="bg2"/>
                          </a:solidFill>
                          <a:latin typeface="+mj-lt"/>
                        </a:rPr>
                        <a:t>20.00</a:t>
                      </a:r>
                      <a:endParaRPr lang="en-US" sz="1000" dirty="0">
                        <a:solidFill>
                          <a:schemeClr val="bg2"/>
                        </a:solidFill>
                        <a:latin typeface="+mj-lt"/>
                      </a:endParaRPr>
                    </a:p>
                  </a:txBody>
                  <a:tcPr/>
                </a:tc>
              </a:tr>
              <a:tr h="158428">
                <a:tc>
                  <a:txBody>
                    <a:bodyPr/>
                    <a:lstStyle/>
                    <a:p>
                      <a:r>
                        <a:rPr lang="en-US" sz="1000" dirty="0" smtClean="0">
                          <a:solidFill>
                            <a:schemeClr val="bg2"/>
                          </a:solidFill>
                          <a:latin typeface="+mj-lt"/>
                        </a:rPr>
                        <a:t>25.00</a:t>
                      </a:r>
                      <a:endParaRPr lang="en-US" sz="1000" dirty="0">
                        <a:solidFill>
                          <a:schemeClr val="bg2"/>
                        </a:solidFill>
                        <a:latin typeface="+mj-lt"/>
                      </a:endParaRPr>
                    </a:p>
                  </a:txBody>
                  <a:tcPr/>
                </a:tc>
              </a:tr>
              <a:tr h="158428">
                <a:tc>
                  <a:txBody>
                    <a:bodyPr/>
                    <a:lstStyle/>
                    <a:p>
                      <a:r>
                        <a:rPr lang="en-US" sz="1000" dirty="0" smtClean="0">
                          <a:solidFill>
                            <a:schemeClr val="bg2"/>
                          </a:solidFill>
                          <a:latin typeface="+mj-lt"/>
                        </a:rPr>
                        <a:t>17.00</a:t>
                      </a:r>
                      <a:endParaRPr lang="en-US" sz="1000" dirty="0">
                        <a:solidFill>
                          <a:schemeClr val="bg2"/>
                        </a:solidFill>
                        <a:latin typeface="+mj-lt"/>
                      </a:endParaRPr>
                    </a:p>
                  </a:txBody>
                  <a:tcPr/>
                </a:tc>
              </a:tr>
            </a:tbl>
          </a:graphicData>
        </a:graphic>
      </p:graphicFrame>
      <p:sp>
        <p:nvSpPr>
          <p:cNvPr id="16" name="TextBox 15"/>
          <p:cNvSpPr txBox="1"/>
          <p:nvPr/>
        </p:nvSpPr>
        <p:spPr>
          <a:xfrm>
            <a:off x="2229044" y="6079610"/>
            <a:ext cx="4973345" cy="276999"/>
          </a:xfrm>
          <a:prstGeom prst="rect">
            <a:avLst/>
          </a:prstGeom>
          <a:noFill/>
        </p:spPr>
        <p:txBody>
          <a:bodyPr wrap="square" lIns="0" tIns="0" rIns="0" bIns="0" rtlCol="0">
            <a:spAutoFit/>
          </a:bodyPr>
          <a:lstStyle/>
          <a:p>
            <a:r>
              <a:rPr lang="en-US" dirty="0">
                <a:solidFill>
                  <a:srgbClr val="000000"/>
                </a:solidFill>
              </a:rPr>
              <a:t>*Encoding and reordering not shown</a:t>
            </a:r>
          </a:p>
        </p:txBody>
      </p:sp>
      <p:sp>
        <p:nvSpPr>
          <p:cNvPr id="18" name="Slide Number Placeholder 3"/>
          <p:cNvSpPr>
            <a:spLocks noGrp="1"/>
          </p:cNvSpPr>
          <p:nvPr>
            <p:ph type="sldNum" sz="quarter" idx="10"/>
          </p:nvPr>
        </p:nvSpPr>
        <p:spPr>
          <a:xfrm>
            <a:off x="11587858" y="6529039"/>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27</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301036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0652" y="211557"/>
            <a:ext cx="8229600" cy="657124"/>
          </a:xfrm>
        </p:spPr>
        <p:txBody>
          <a:bodyPr>
            <a:normAutofit/>
          </a:bodyPr>
          <a:lstStyle/>
          <a:p>
            <a:r>
              <a:rPr lang="en-US" sz="3600" dirty="0"/>
              <a:t>Fetch only needed columns</a:t>
            </a:r>
          </a:p>
        </p:txBody>
      </p:sp>
      <p:sp>
        <p:nvSpPr>
          <p:cNvPr id="8" name="TextBox 7"/>
          <p:cNvSpPr txBox="1"/>
          <p:nvPr/>
        </p:nvSpPr>
        <p:spPr>
          <a:xfrm>
            <a:off x="636752" y="817601"/>
            <a:ext cx="5544995" cy="1107996"/>
          </a:xfrm>
          <a:prstGeom prst="rect">
            <a:avLst/>
          </a:prstGeom>
          <a:noFill/>
        </p:spPr>
        <p:txBody>
          <a:bodyPr wrap="square" lIns="0" tIns="0" rIns="0" bIns="0" rtlCol="0">
            <a:spAutoFit/>
          </a:bodyPr>
          <a:lstStyle/>
          <a:p>
            <a:r>
              <a:rPr lang="en-US" dirty="0">
                <a:solidFill>
                  <a:srgbClr val="000000"/>
                </a:solidFill>
              </a:rPr>
              <a:t>SELECT </a:t>
            </a:r>
            <a:r>
              <a:rPr lang="en-US" dirty="0" err="1">
                <a:solidFill>
                  <a:srgbClr val="000000"/>
                </a:solidFill>
              </a:rPr>
              <a:t>ProductKey</a:t>
            </a:r>
            <a:r>
              <a:rPr lang="en-US" dirty="0">
                <a:solidFill>
                  <a:srgbClr val="000000"/>
                </a:solidFill>
              </a:rPr>
              <a:t>, SUM (</a:t>
            </a:r>
            <a:r>
              <a:rPr lang="en-US" dirty="0" err="1">
                <a:solidFill>
                  <a:srgbClr val="000000"/>
                </a:solidFill>
              </a:rPr>
              <a:t>SalesAmount</a:t>
            </a:r>
            <a:r>
              <a:rPr lang="en-US" dirty="0">
                <a:solidFill>
                  <a:srgbClr val="000000"/>
                </a:solidFill>
              </a:rPr>
              <a:t>) </a:t>
            </a:r>
          </a:p>
          <a:p>
            <a:r>
              <a:rPr lang="en-US" dirty="0">
                <a:solidFill>
                  <a:srgbClr val="000000"/>
                </a:solidFill>
              </a:rPr>
              <a:t>FROM </a:t>
            </a:r>
            <a:r>
              <a:rPr lang="en-US" dirty="0" err="1">
                <a:solidFill>
                  <a:srgbClr val="000000"/>
                </a:solidFill>
              </a:rPr>
              <a:t>SalesTable</a:t>
            </a:r>
            <a:r>
              <a:rPr lang="en-US" dirty="0">
                <a:solidFill>
                  <a:srgbClr val="000000"/>
                </a:solidFill>
              </a:rPr>
              <a:t> </a:t>
            </a:r>
          </a:p>
          <a:p>
            <a:r>
              <a:rPr lang="en-US" dirty="0">
                <a:solidFill>
                  <a:srgbClr val="000000"/>
                </a:solidFill>
              </a:rPr>
              <a:t>WHERE </a:t>
            </a:r>
            <a:r>
              <a:rPr lang="en-US" dirty="0" err="1">
                <a:solidFill>
                  <a:srgbClr val="000000"/>
                </a:solidFill>
              </a:rPr>
              <a:t>OrderDateKey</a:t>
            </a:r>
            <a:r>
              <a:rPr lang="en-US" dirty="0">
                <a:solidFill>
                  <a:srgbClr val="000000"/>
                </a:solidFill>
              </a:rPr>
              <a:t> &lt; 20101108</a:t>
            </a:r>
          </a:p>
          <a:p>
            <a:r>
              <a:rPr lang="en-US" dirty="0">
                <a:solidFill>
                  <a:srgbClr val="000000"/>
                </a:solidFill>
              </a:rPr>
              <a:t>GROUP BY </a:t>
            </a:r>
            <a:r>
              <a:rPr lang="en-US" dirty="0" err="1">
                <a:solidFill>
                  <a:srgbClr val="000000"/>
                </a:solidFill>
              </a:rPr>
              <a:t>ProductKey</a:t>
            </a:r>
            <a:endParaRPr lang="en-US" dirty="0">
              <a:solidFill>
                <a:srgbClr val="000000"/>
              </a:solidFill>
            </a:endParaRPr>
          </a:p>
        </p:txBody>
      </p:sp>
      <p:graphicFrame>
        <p:nvGraphicFramePr>
          <p:cNvPr id="16" name="Table 15"/>
          <p:cNvGraphicFramePr>
            <a:graphicFrameLocks noGrp="1"/>
          </p:cNvGraphicFramePr>
          <p:nvPr>
            <p:extLst/>
          </p:nvPr>
        </p:nvGraphicFramePr>
        <p:xfrm>
          <a:off x="1645921" y="2331723"/>
          <a:ext cx="1591836" cy="1920240"/>
        </p:xfrm>
        <a:graphic>
          <a:graphicData uri="http://schemas.openxmlformats.org/drawingml/2006/table">
            <a:tbl>
              <a:tblPr firstRow="1" bandRow="1">
                <a:tableStyleId>{21E4AEA4-8DFA-4A89-87EB-49C32662AFE0}</a:tableStyleId>
              </a:tblPr>
              <a:tblGrid>
                <a:gridCol w="1591836"/>
              </a:tblGrid>
              <a:tr h="314960">
                <a:tc>
                  <a:txBody>
                    <a:bodyPr/>
                    <a:lstStyle/>
                    <a:p>
                      <a:pPr algn="r"/>
                      <a:r>
                        <a:rPr lang="en-US" sz="1500" dirty="0" err="1" smtClean="0">
                          <a:solidFill>
                            <a:schemeClr val="tx1"/>
                          </a:solidFill>
                          <a:latin typeface="+mj-lt"/>
                        </a:rPr>
                        <a:t>StoreKey</a:t>
                      </a:r>
                      <a:endParaRPr lang="en-US" sz="1500" dirty="0">
                        <a:solidFill>
                          <a:schemeClr val="tx1"/>
                        </a:solidFill>
                        <a:latin typeface="+mj-lt"/>
                      </a:endParaRPr>
                    </a:p>
                  </a:txBody>
                  <a:tcPr/>
                </a:tc>
              </a:tr>
              <a:tr h="316155">
                <a:tc>
                  <a:txBody>
                    <a:bodyPr/>
                    <a:lstStyle/>
                    <a:p>
                      <a:pPr algn="r"/>
                      <a:r>
                        <a:rPr lang="en-US" sz="1500" dirty="0" smtClean="0">
                          <a:solidFill>
                            <a:schemeClr val="tx1"/>
                          </a:solidFill>
                          <a:latin typeface="+mj-lt"/>
                        </a:rPr>
                        <a:t>01</a:t>
                      </a:r>
                      <a:endParaRPr lang="en-US" sz="1500" dirty="0">
                        <a:solidFill>
                          <a:schemeClr val="tx1"/>
                        </a:solidFill>
                        <a:latin typeface="+mj-lt"/>
                      </a:endParaRPr>
                    </a:p>
                  </a:txBody>
                  <a:tcPr/>
                </a:tc>
              </a:tr>
              <a:tr h="316155">
                <a:tc>
                  <a:txBody>
                    <a:bodyPr/>
                    <a:lstStyle/>
                    <a:p>
                      <a:pPr algn="r"/>
                      <a:r>
                        <a:rPr lang="en-US" sz="1500" dirty="0" smtClean="0">
                          <a:solidFill>
                            <a:schemeClr val="tx1"/>
                          </a:solidFill>
                          <a:latin typeface="+mj-lt"/>
                        </a:rPr>
                        <a:t>04</a:t>
                      </a:r>
                      <a:endParaRPr lang="en-US" sz="1500" dirty="0">
                        <a:solidFill>
                          <a:schemeClr val="tx1"/>
                        </a:solidFill>
                        <a:latin typeface="+mj-lt"/>
                      </a:endParaRPr>
                    </a:p>
                  </a:txBody>
                  <a:tcPr/>
                </a:tc>
              </a:tr>
              <a:tr h="316155">
                <a:tc>
                  <a:txBody>
                    <a:bodyPr/>
                    <a:lstStyle/>
                    <a:p>
                      <a:pPr algn="r"/>
                      <a:r>
                        <a:rPr lang="en-US" sz="1500" dirty="0" smtClean="0">
                          <a:solidFill>
                            <a:schemeClr val="tx1"/>
                          </a:solidFill>
                          <a:latin typeface="+mj-lt"/>
                        </a:rPr>
                        <a:t>03</a:t>
                      </a:r>
                      <a:endParaRPr lang="en-US" sz="1500" dirty="0">
                        <a:solidFill>
                          <a:schemeClr val="tx1"/>
                        </a:solidFill>
                        <a:latin typeface="+mj-lt"/>
                      </a:endParaRPr>
                    </a:p>
                  </a:txBody>
                  <a:tcPr/>
                </a:tc>
              </a:tr>
              <a:tr h="316155">
                <a:tc>
                  <a:txBody>
                    <a:bodyPr/>
                    <a:lstStyle/>
                    <a:p>
                      <a:pPr algn="r"/>
                      <a:r>
                        <a:rPr lang="en-US" sz="1500" dirty="0" smtClean="0">
                          <a:solidFill>
                            <a:schemeClr val="tx1"/>
                          </a:solidFill>
                          <a:latin typeface="+mj-lt"/>
                        </a:rPr>
                        <a:t>05</a:t>
                      </a:r>
                      <a:endParaRPr lang="en-US" sz="1500" dirty="0">
                        <a:solidFill>
                          <a:schemeClr val="tx1"/>
                        </a:solidFill>
                        <a:latin typeface="+mj-lt"/>
                      </a:endParaRPr>
                    </a:p>
                  </a:txBody>
                  <a:tcPr/>
                </a:tc>
              </a:tr>
              <a:tr h="316155">
                <a:tc>
                  <a:txBody>
                    <a:bodyPr/>
                    <a:lstStyle/>
                    <a:p>
                      <a:pPr algn="r"/>
                      <a:r>
                        <a:rPr lang="en-US" sz="1500" dirty="0" smtClean="0">
                          <a:solidFill>
                            <a:schemeClr val="tx1"/>
                          </a:solidFill>
                          <a:latin typeface="+mj-lt"/>
                        </a:rPr>
                        <a:t>02</a:t>
                      </a:r>
                      <a:endParaRPr lang="en-US" sz="1500" dirty="0">
                        <a:solidFill>
                          <a:schemeClr val="tx1"/>
                        </a:solidFill>
                        <a:latin typeface="+mj-lt"/>
                      </a:endParaRPr>
                    </a:p>
                  </a:txBody>
                  <a:tcPr/>
                </a:tc>
              </a:tr>
            </a:tbl>
          </a:graphicData>
        </a:graphic>
      </p:graphicFrame>
      <p:graphicFrame>
        <p:nvGraphicFramePr>
          <p:cNvPr id="17" name="Table 16"/>
          <p:cNvGraphicFramePr>
            <a:graphicFrameLocks noGrp="1"/>
          </p:cNvGraphicFramePr>
          <p:nvPr>
            <p:extLst/>
          </p:nvPr>
        </p:nvGraphicFramePr>
        <p:xfrm>
          <a:off x="2133600" y="4306747"/>
          <a:ext cx="1143299" cy="1600200"/>
        </p:xfrm>
        <a:graphic>
          <a:graphicData uri="http://schemas.openxmlformats.org/drawingml/2006/table">
            <a:tbl>
              <a:tblPr firstRow="1" bandRow="1">
                <a:tableStyleId>{21E4AEA4-8DFA-4A89-87EB-49C32662AFE0}</a:tableStyleId>
              </a:tblPr>
              <a:tblGrid>
                <a:gridCol w="1143299"/>
              </a:tblGrid>
              <a:tr h="314960">
                <a:tc>
                  <a:txBody>
                    <a:bodyPr/>
                    <a:lstStyle/>
                    <a:p>
                      <a:pPr algn="r"/>
                      <a:r>
                        <a:rPr lang="en-US" sz="1500" dirty="0" err="1" smtClean="0">
                          <a:solidFill>
                            <a:schemeClr val="tx1"/>
                          </a:solidFill>
                          <a:latin typeface="+mj-lt"/>
                        </a:rPr>
                        <a:t>StoreKey</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02</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03</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01</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04</a:t>
                      </a:r>
                      <a:endParaRPr lang="en-US" sz="1500" dirty="0">
                        <a:solidFill>
                          <a:schemeClr val="tx1"/>
                        </a:solidFill>
                        <a:latin typeface="+mj-lt"/>
                      </a:endParaRPr>
                    </a:p>
                  </a:txBody>
                  <a:tcPr/>
                </a:tc>
              </a:tr>
            </a:tbl>
          </a:graphicData>
        </a:graphic>
      </p:graphicFrame>
      <p:graphicFrame>
        <p:nvGraphicFramePr>
          <p:cNvPr id="18" name="Table 17"/>
          <p:cNvGraphicFramePr>
            <a:graphicFrameLocks noGrp="1"/>
          </p:cNvGraphicFramePr>
          <p:nvPr>
            <p:extLst/>
          </p:nvPr>
        </p:nvGraphicFramePr>
        <p:xfrm>
          <a:off x="3276900" y="2331725"/>
          <a:ext cx="1275649" cy="1302300"/>
        </p:xfrm>
        <a:graphic>
          <a:graphicData uri="http://schemas.openxmlformats.org/drawingml/2006/table">
            <a:tbl>
              <a:tblPr firstRow="1" bandRow="1">
                <a:tableStyleId>{21E4AEA4-8DFA-4A89-87EB-49C32662AFE0}</a:tableStyleId>
              </a:tblPr>
              <a:tblGrid>
                <a:gridCol w="1275649"/>
              </a:tblGrid>
              <a:tr h="342180">
                <a:tc>
                  <a:txBody>
                    <a:bodyPr/>
                    <a:lstStyle/>
                    <a:p>
                      <a:pPr algn="r"/>
                      <a:r>
                        <a:rPr lang="en-US" sz="1500" dirty="0" err="1" smtClean="0">
                          <a:solidFill>
                            <a:schemeClr val="tx1"/>
                          </a:solidFill>
                          <a:latin typeface="+mj-lt"/>
                        </a:rPr>
                        <a:t>RegionKey</a:t>
                      </a:r>
                      <a:endParaRPr lang="en-US" sz="1500" dirty="0">
                        <a:solidFill>
                          <a:schemeClr val="tx1"/>
                        </a:solidFill>
                        <a:latin typeface="+mj-lt"/>
                      </a:endParaRPr>
                    </a:p>
                  </a:txBody>
                  <a:tcPr/>
                </a:tc>
              </a:tr>
              <a:tr h="317739">
                <a:tc>
                  <a:txBody>
                    <a:bodyPr/>
                    <a:lstStyle/>
                    <a:p>
                      <a:pPr algn="r"/>
                      <a:r>
                        <a:rPr lang="en-US" sz="1500" dirty="0" smtClean="0">
                          <a:solidFill>
                            <a:schemeClr val="tx1"/>
                          </a:solidFill>
                          <a:latin typeface="+mj-lt"/>
                        </a:rPr>
                        <a:t>1</a:t>
                      </a:r>
                      <a:endParaRPr lang="en-US" sz="1500" dirty="0">
                        <a:solidFill>
                          <a:schemeClr val="tx1"/>
                        </a:solidFill>
                        <a:latin typeface="+mj-lt"/>
                      </a:endParaRPr>
                    </a:p>
                  </a:txBody>
                  <a:tcPr/>
                </a:tc>
              </a:tr>
              <a:tr h="317739">
                <a:tc>
                  <a:txBody>
                    <a:bodyPr/>
                    <a:lstStyle/>
                    <a:p>
                      <a:pPr algn="r"/>
                      <a:r>
                        <a:rPr lang="en-US" sz="1500" dirty="0" smtClean="0">
                          <a:solidFill>
                            <a:schemeClr val="tx1"/>
                          </a:solidFill>
                          <a:latin typeface="+mj-lt"/>
                        </a:rPr>
                        <a:t>2</a:t>
                      </a:r>
                      <a:endParaRPr lang="en-US" sz="1500" dirty="0">
                        <a:solidFill>
                          <a:schemeClr val="tx1"/>
                        </a:solidFill>
                        <a:latin typeface="+mj-lt"/>
                      </a:endParaRPr>
                    </a:p>
                  </a:txBody>
                  <a:tcPr/>
                </a:tc>
              </a:tr>
              <a:tr h="317739">
                <a:tc>
                  <a:txBody>
                    <a:bodyPr/>
                    <a:lstStyle/>
                    <a:p>
                      <a:pPr algn="r"/>
                      <a:r>
                        <a:rPr lang="en-US" sz="1500" dirty="0" smtClean="0">
                          <a:solidFill>
                            <a:schemeClr val="tx1"/>
                          </a:solidFill>
                          <a:latin typeface="+mj-lt"/>
                        </a:rPr>
                        <a:t>3</a:t>
                      </a:r>
                      <a:endParaRPr lang="en-US" sz="1500" dirty="0">
                        <a:solidFill>
                          <a:schemeClr val="tx1"/>
                        </a:solidFill>
                        <a:latin typeface="+mj-lt"/>
                      </a:endParaRPr>
                    </a:p>
                  </a:txBody>
                  <a:tcPr/>
                </a:tc>
              </a:tr>
            </a:tbl>
          </a:graphicData>
        </a:graphic>
      </p:graphicFrame>
      <p:graphicFrame>
        <p:nvGraphicFramePr>
          <p:cNvPr id="19" name="Table 18"/>
          <p:cNvGraphicFramePr>
            <a:graphicFrameLocks noGrp="1"/>
          </p:cNvGraphicFramePr>
          <p:nvPr>
            <p:extLst/>
          </p:nvPr>
        </p:nvGraphicFramePr>
        <p:xfrm>
          <a:off x="3409249" y="4343400"/>
          <a:ext cx="1143299" cy="960120"/>
        </p:xfrm>
        <a:graphic>
          <a:graphicData uri="http://schemas.openxmlformats.org/drawingml/2006/table">
            <a:tbl>
              <a:tblPr firstRow="1" bandRow="1">
                <a:tableStyleId>{21E4AEA4-8DFA-4A89-87EB-49C32662AFE0}</a:tableStyleId>
              </a:tblPr>
              <a:tblGrid>
                <a:gridCol w="1143299"/>
              </a:tblGrid>
              <a:tr h="314960">
                <a:tc>
                  <a:txBody>
                    <a:bodyPr/>
                    <a:lstStyle/>
                    <a:p>
                      <a:pPr algn="r"/>
                      <a:r>
                        <a:rPr lang="en-US" sz="1500" dirty="0" err="1" smtClean="0">
                          <a:solidFill>
                            <a:schemeClr val="tx1"/>
                          </a:solidFill>
                          <a:latin typeface="+mj-lt"/>
                        </a:rPr>
                        <a:t>RegionKey</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2</a:t>
                      </a:r>
                      <a:endParaRPr lang="en-US" sz="1500" dirty="0">
                        <a:solidFill>
                          <a:schemeClr val="tx1"/>
                        </a:solidFill>
                        <a:latin typeface="+mj-lt"/>
                      </a:endParaRPr>
                    </a:p>
                  </a:txBody>
                  <a:tcPr/>
                </a:tc>
              </a:tr>
            </a:tbl>
          </a:graphicData>
        </a:graphic>
      </p:graphicFrame>
      <p:graphicFrame>
        <p:nvGraphicFramePr>
          <p:cNvPr id="20" name="Table 19"/>
          <p:cNvGraphicFramePr>
            <a:graphicFrameLocks noGrp="1"/>
          </p:cNvGraphicFramePr>
          <p:nvPr>
            <p:extLst/>
          </p:nvPr>
        </p:nvGraphicFramePr>
        <p:xfrm>
          <a:off x="4724041" y="2331720"/>
          <a:ext cx="1143299" cy="1920240"/>
        </p:xfrm>
        <a:graphic>
          <a:graphicData uri="http://schemas.openxmlformats.org/drawingml/2006/table">
            <a:tbl>
              <a:tblPr firstRow="1" bandRow="1">
                <a:tableStyleId>{21E4AEA4-8DFA-4A89-87EB-49C32662AFE0}</a:tableStyleId>
              </a:tblPr>
              <a:tblGrid>
                <a:gridCol w="1143299"/>
              </a:tblGrid>
              <a:tr h="314960">
                <a:tc>
                  <a:txBody>
                    <a:bodyPr/>
                    <a:lstStyle/>
                    <a:p>
                      <a:pPr algn="r"/>
                      <a:r>
                        <a:rPr lang="en-US" sz="1500" dirty="0" smtClean="0">
                          <a:solidFill>
                            <a:schemeClr val="tx1"/>
                          </a:solidFill>
                          <a:latin typeface="+mj-lt"/>
                        </a:rPr>
                        <a:t>Quantity</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6</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2</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4</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5</a:t>
                      </a:r>
                      <a:endParaRPr lang="en-US" sz="1500" dirty="0">
                        <a:solidFill>
                          <a:schemeClr val="tx1"/>
                        </a:solidFill>
                        <a:latin typeface="+mj-lt"/>
                      </a:endParaRPr>
                    </a:p>
                  </a:txBody>
                  <a:tcPr/>
                </a:tc>
              </a:tr>
            </a:tbl>
          </a:graphicData>
        </a:graphic>
      </p:graphicFrame>
      <p:graphicFrame>
        <p:nvGraphicFramePr>
          <p:cNvPr id="21" name="Table 20"/>
          <p:cNvGraphicFramePr>
            <a:graphicFrameLocks noGrp="1"/>
          </p:cNvGraphicFramePr>
          <p:nvPr>
            <p:extLst/>
          </p:nvPr>
        </p:nvGraphicFramePr>
        <p:xfrm>
          <a:off x="4699672" y="4381500"/>
          <a:ext cx="1143299" cy="1280160"/>
        </p:xfrm>
        <a:graphic>
          <a:graphicData uri="http://schemas.openxmlformats.org/drawingml/2006/table">
            <a:tbl>
              <a:tblPr firstRow="1" bandRow="1">
                <a:tableStyleId>{21E4AEA4-8DFA-4A89-87EB-49C32662AFE0}</a:tableStyleId>
              </a:tblPr>
              <a:tblGrid>
                <a:gridCol w="1143299"/>
              </a:tblGrid>
              <a:tr h="314960">
                <a:tc>
                  <a:txBody>
                    <a:bodyPr/>
                    <a:lstStyle/>
                    <a:p>
                      <a:pPr algn="r"/>
                      <a:r>
                        <a:rPr lang="en-US" sz="1500" dirty="0" smtClean="0">
                          <a:solidFill>
                            <a:schemeClr val="tx1"/>
                          </a:solidFill>
                          <a:latin typeface="+mj-lt"/>
                        </a:rPr>
                        <a:t>Quantity</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5</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4</a:t>
                      </a:r>
                      <a:endParaRPr lang="en-US" sz="1500" dirty="0">
                        <a:solidFill>
                          <a:schemeClr val="tx1"/>
                        </a:solidFill>
                        <a:latin typeface="+mj-lt"/>
                      </a:endParaRPr>
                    </a:p>
                  </a:txBody>
                  <a:tcPr/>
                </a:tc>
              </a:tr>
            </a:tbl>
          </a:graphicData>
        </a:graphic>
      </p:graphicFrame>
      <p:graphicFrame>
        <p:nvGraphicFramePr>
          <p:cNvPr id="24" name="Table 23"/>
          <p:cNvGraphicFramePr>
            <a:graphicFrameLocks noGrp="1"/>
          </p:cNvGraphicFramePr>
          <p:nvPr>
            <p:extLst/>
          </p:nvPr>
        </p:nvGraphicFramePr>
        <p:xfrm>
          <a:off x="6181747" y="2331725"/>
          <a:ext cx="1473788" cy="1070802"/>
        </p:xfrm>
        <a:graphic>
          <a:graphicData uri="http://schemas.openxmlformats.org/drawingml/2006/table">
            <a:tbl>
              <a:tblPr firstRow="1" bandRow="1">
                <a:tableStyleId>{21E4AEA4-8DFA-4A89-87EB-49C32662AFE0}</a:tableStyleId>
              </a:tblPr>
              <a:tblGrid>
                <a:gridCol w="1473788"/>
              </a:tblGrid>
              <a:tr h="426716">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500" dirty="0" err="1" smtClean="0">
                          <a:solidFill>
                            <a:schemeClr val="tx1"/>
                          </a:solidFill>
                          <a:latin typeface="+mj-lt"/>
                        </a:rPr>
                        <a:t>OrderDateKey</a:t>
                      </a:r>
                      <a:endParaRPr lang="en-US" sz="1500" dirty="0" smtClean="0">
                        <a:solidFill>
                          <a:schemeClr val="tx1"/>
                        </a:solidFill>
                        <a:latin typeface="+mj-lt"/>
                      </a:endParaRPr>
                    </a:p>
                  </a:txBody>
                  <a:tcPr marL="68599" marR="68599"/>
                </a:tc>
              </a:tr>
              <a:tr h="322043">
                <a:tc>
                  <a:txBody>
                    <a:bodyPr/>
                    <a:lstStyle/>
                    <a:p>
                      <a:pPr algn="r"/>
                      <a:r>
                        <a:rPr lang="en-US" sz="1500" dirty="0" smtClean="0">
                          <a:solidFill>
                            <a:schemeClr val="tx1"/>
                          </a:solidFill>
                          <a:latin typeface="+mj-lt"/>
                        </a:rPr>
                        <a:t>20101107</a:t>
                      </a:r>
                      <a:endParaRPr lang="en-US" sz="1500" dirty="0">
                        <a:solidFill>
                          <a:schemeClr val="tx1"/>
                        </a:solidFill>
                        <a:latin typeface="+mj-lt"/>
                      </a:endParaRPr>
                    </a:p>
                  </a:txBody>
                  <a:tcPr/>
                </a:tc>
              </a:tr>
              <a:tr h="322043">
                <a:tc>
                  <a:txBody>
                    <a:bodyPr/>
                    <a:lstStyle/>
                    <a:p>
                      <a:pPr algn="r"/>
                      <a:r>
                        <a:rPr lang="en-US" sz="1500" dirty="0" smtClean="0">
                          <a:solidFill>
                            <a:schemeClr val="tx1"/>
                          </a:solidFill>
                          <a:latin typeface="+mj-lt"/>
                        </a:rPr>
                        <a:t>20101108</a:t>
                      </a:r>
                      <a:endParaRPr lang="en-US" sz="1500" dirty="0">
                        <a:solidFill>
                          <a:schemeClr val="tx1"/>
                        </a:solidFill>
                        <a:latin typeface="+mj-lt"/>
                      </a:endParaRPr>
                    </a:p>
                  </a:txBody>
                  <a:tcPr/>
                </a:tc>
              </a:tr>
            </a:tbl>
          </a:graphicData>
        </a:graphic>
      </p:graphicFrame>
      <p:graphicFrame>
        <p:nvGraphicFramePr>
          <p:cNvPr id="25" name="Table 24"/>
          <p:cNvGraphicFramePr>
            <a:graphicFrameLocks noGrp="1"/>
          </p:cNvGraphicFramePr>
          <p:nvPr>
            <p:extLst/>
          </p:nvPr>
        </p:nvGraphicFramePr>
        <p:xfrm>
          <a:off x="6400801" y="4365103"/>
          <a:ext cx="1257628" cy="1188720"/>
        </p:xfrm>
        <a:graphic>
          <a:graphicData uri="http://schemas.openxmlformats.org/drawingml/2006/table">
            <a:tbl>
              <a:tblPr firstRow="1" bandRow="1">
                <a:tableStyleId>{21E4AEA4-8DFA-4A89-87EB-49C32662AFE0}</a:tableStyleId>
              </a:tblPr>
              <a:tblGrid>
                <a:gridCol w="1257628"/>
              </a:tblGrid>
              <a:tr h="538480">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500" dirty="0" err="1" smtClean="0">
                          <a:solidFill>
                            <a:schemeClr val="tx1"/>
                          </a:solidFill>
                          <a:latin typeface="+mj-lt"/>
                        </a:rPr>
                        <a:t>OrderDateKey</a:t>
                      </a:r>
                      <a:endParaRPr lang="en-US" sz="1500" dirty="0" smtClean="0">
                        <a:solidFill>
                          <a:schemeClr val="tx1"/>
                        </a:solidFill>
                        <a:latin typeface="+mj-lt"/>
                      </a:endParaRPr>
                    </a:p>
                  </a:txBody>
                  <a:tcPr marL="68599" marR="68599"/>
                </a:tc>
              </a:tr>
              <a:tr h="314960">
                <a:tc>
                  <a:txBody>
                    <a:bodyPr/>
                    <a:lstStyle/>
                    <a:p>
                      <a:pPr algn="r"/>
                      <a:r>
                        <a:rPr lang="en-US" sz="1500" dirty="0" smtClean="0">
                          <a:solidFill>
                            <a:schemeClr val="tx1"/>
                          </a:solidFill>
                          <a:latin typeface="+mj-lt"/>
                        </a:rPr>
                        <a:t>20101108</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20101109</a:t>
                      </a:r>
                      <a:endParaRPr lang="en-US" sz="1500" dirty="0">
                        <a:solidFill>
                          <a:schemeClr val="tx1"/>
                        </a:solidFill>
                        <a:latin typeface="+mj-lt"/>
                      </a:endParaRPr>
                    </a:p>
                  </a:txBody>
                  <a:tcPr/>
                </a:tc>
              </a:tr>
            </a:tbl>
          </a:graphicData>
        </a:graphic>
      </p:graphicFrame>
      <p:graphicFrame>
        <p:nvGraphicFramePr>
          <p:cNvPr id="26" name="Table 25"/>
          <p:cNvGraphicFramePr>
            <a:graphicFrameLocks noGrp="1"/>
          </p:cNvGraphicFramePr>
          <p:nvPr>
            <p:extLst/>
          </p:nvPr>
        </p:nvGraphicFramePr>
        <p:xfrm>
          <a:off x="7680960" y="2331720"/>
          <a:ext cx="1378453" cy="1280160"/>
        </p:xfrm>
        <a:graphic>
          <a:graphicData uri="http://schemas.openxmlformats.org/drawingml/2006/table">
            <a:tbl>
              <a:tblPr firstRow="1" bandRow="1">
                <a:tableStyleId>{21E4AEA4-8DFA-4A89-87EB-49C32662AFE0}</a:tableStyleId>
              </a:tblPr>
              <a:tblGrid>
                <a:gridCol w="1378453"/>
              </a:tblGrid>
              <a:tr h="316401">
                <a:tc>
                  <a:txBody>
                    <a:bodyPr/>
                    <a:lstStyle/>
                    <a:p>
                      <a:pPr algn="r"/>
                      <a:r>
                        <a:rPr lang="en-US" sz="1500" dirty="0" err="1" smtClean="0">
                          <a:solidFill>
                            <a:schemeClr val="tx1"/>
                          </a:solidFill>
                          <a:latin typeface="+mj-lt"/>
                        </a:rPr>
                        <a:t>ProductKey</a:t>
                      </a:r>
                      <a:endParaRPr lang="en-US" sz="1500" dirty="0">
                        <a:solidFill>
                          <a:schemeClr val="tx1"/>
                        </a:solidFill>
                        <a:latin typeface="+mj-lt"/>
                      </a:endParaRPr>
                    </a:p>
                  </a:txBody>
                  <a:tcPr/>
                </a:tc>
              </a:tr>
              <a:tr h="316401">
                <a:tc>
                  <a:txBody>
                    <a:bodyPr/>
                    <a:lstStyle/>
                    <a:p>
                      <a:pPr algn="r"/>
                      <a:r>
                        <a:rPr lang="en-US" sz="1500" dirty="0" smtClean="0">
                          <a:solidFill>
                            <a:schemeClr val="tx1"/>
                          </a:solidFill>
                          <a:latin typeface="+mj-lt"/>
                        </a:rPr>
                        <a:t>106</a:t>
                      </a:r>
                      <a:endParaRPr lang="en-US" sz="1500" dirty="0">
                        <a:solidFill>
                          <a:schemeClr val="tx1"/>
                        </a:solidFill>
                        <a:latin typeface="+mj-lt"/>
                      </a:endParaRPr>
                    </a:p>
                  </a:txBody>
                  <a:tcPr/>
                </a:tc>
              </a:tr>
              <a:tr h="316401">
                <a:tc>
                  <a:txBody>
                    <a:bodyPr/>
                    <a:lstStyle/>
                    <a:p>
                      <a:pPr algn="r"/>
                      <a:r>
                        <a:rPr lang="en-US" sz="1500" dirty="0" smtClean="0">
                          <a:solidFill>
                            <a:schemeClr val="tx1"/>
                          </a:solidFill>
                          <a:latin typeface="+mj-lt"/>
                        </a:rPr>
                        <a:t>103</a:t>
                      </a:r>
                      <a:endParaRPr lang="en-US" sz="1500" dirty="0">
                        <a:solidFill>
                          <a:schemeClr val="tx1"/>
                        </a:solidFill>
                        <a:latin typeface="+mj-lt"/>
                      </a:endParaRPr>
                    </a:p>
                  </a:txBody>
                  <a:tcPr/>
                </a:tc>
              </a:tr>
              <a:tr h="316401">
                <a:tc>
                  <a:txBody>
                    <a:bodyPr/>
                    <a:lstStyle/>
                    <a:p>
                      <a:pPr algn="r"/>
                      <a:r>
                        <a:rPr lang="en-US" sz="1500" dirty="0" smtClean="0">
                          <a:solidFill>
                            <a:schemeClr val="tx1"/>
                          </a:solidFill>
                          <a:latin typeface="+mj-lt"/>
                        </a:rPr>
                        <a:t>109</a:t>
                      </a:r>
                      <a:endParaRPr lang="en-US" sz="1500" dirty="0">
                        <a:solidFill>
                          <a:schemeClr val="tx1"/>
                        </a:solidFill>
                        <a:latin typeface="+mj-lt"/>
                      </a:endParaRPr>
                    </a:p>
                  </a:txBody>
                  <a:tcPr/>
                </a:tc>
              </a:tr>
            </a:tbl>
          </a:graphicData>
        </a:graphic>
      </p:graphicFrame>
      <p:graphicFrame>
        <p:nvGraphicFramePr>
          <p:cNvPr id="27" name="Table 26"/>
          <p:cNvGraphicFramePr>
            <a:graphicFrameLocks noGrp="1"/>
          </p:cNvGraphicFramePr>
          <p:nvPr>
            <p:extLst/>
          </p:nvPr>
        </p:nvGraphicFramePr>
        <p:xfrm>
          <a:off x="7801438" y="4373784"/>
          <a:ext cx="1257628" cy="1600200"/>
        </p:xfrm>
        <a:graphic>
          <a:graphicData uri="http://schemas.openxmlformats.org/drawingml/2006/table">
            <a:tbl>
              <a:tblPr firstRow="1" bandRow="1">
                <a:tableStyleId>{21E4AEA4-8DFA-4A89-87EB-49C32662AFE0}</a:tableStyleId>
              </a:tblPr>
              <a:tblGrid>
                <a:gridCol w="1257628"/>
              </a:tblGrid>
              <a:tr h="314960">
                <a:tc>
                  <a:txBody>
                    <a:bodyPr/>
                    <a:lstStyle/>
                    <a:p>
                      <a:pPr algn="r"/>
                      <a:r>
                        <a:rPr lang="en-US" sz="1500" dirty="0" err="1" smtClean="0">
                          <a:solidFill>
                            <a:schemeClr val="tx1"/>
                          </a:solidFill>
                          <a:latin typeface="+mj-lt"/>
                        </a:rPr>
                        <a:t>ProductKey</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102</a:t>
                      </a:r>
                      <a:endParaRPr lang="en-US" sz="1500" dirty="0">
                        <a:solidFill>
                          <a:schemeClr val="tx1"/>
                        </a:solidFill>
                        <a:latin typeface="+mj-lt"/>
                      </a:endParaRPr>
                    </a:p>
                  </a:txBody>
                  <a:tcPr/>
                </a:tc>
              </a:tr>
              <a:tr h="3149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latin typeface="+mj-lt"/>
                        </a:rPr>
                        <a:t>106</a:t>
                      </a:r>
                    </a:p>
                  </a:txBody>
                  <a:tcPr/>
                </a:tc>
              </a:tr>
              <a:tr h="31496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latin typeface="+mj-lt"/>
                        </a:rPr>
                        <a:t>109</a:t>
                      </a:r>
                    </a:p>
                  </a:txBody>
                  <a:tcPr/>
                </a:tc>
              </a:tr>
              <a:tr h="314960">
                <a:tc>
                  <a:txBody>
                    <a:bodyPr/>
                    <a:lstStyle/>
                    <a:p>
                      <a:pPr algn="r"/>
                      <a:r>
                        <a:rPr lang="en-US" sz="1500" dirty="0" smtClean="0">
                          <a:solidFill>
                            <a:schemeClr val="tx1"/>
                          </a:solidFill>
                          <a:latin typeface="+mj-lt"/>
                        </a:rPr>
                        <a:t>103</a:t>
                      </a:r>
                      <a:endParaRPr lang="en-US" sz="1500" dirty="0">
                        <a:solidFill>
                          <a:schemeClr val="tx1"/>
                        </a:solidFill>
                        <a:latin typeface="+mj-lt"/>
                      </a:endParaRPr>
                    </a:p>
                  </a:txBody>
                  <a:tcPr/>
                </a:tc>
              </a:tr>
            </a:tbl>
          </a:graphicData>
        </a:graphic>
      </p:graphicFrame>
      <p:graphicFrame>
        <p:nvGraphicFramePr>
          <p:cNvPr id="28" name="Table 27"/>
          <p:cNvGraphicFramePr>
            <a:graphicFrameLocks noGrp="1"/>
          </p:cNvGraphicFramePr>
          <p:nvPr>
            <p:extLst/>
          </p:nvPr>
        </p:nvGraphicFramePr>
        <p:xfrm>
          <a:off x="9165424" y="2331721"/>
          <a:ext cx="1294281" cy="1875776"/>
        </p:xfrm>
        <a:graphic>
          <a:graphicData uri="http://schemas.openxmlformats.org/drawingml/2006/table">
            <a:tbl>
              <a:tblPr firstRow="1" bandRow="1">
                <a:tableStyleId>{21E4AEA4-8DFA-4A89-87EB-49C32662AFE0}</a:tableStyleId>
              </a:tblPr>
              <a:tblGrid>
                <a:gridCol w="1294281"/>
              </a:tblGrid>
              <a:tr h="538480">
                <a:tc>
                  <a:txBody>
                    <a:bodyPr/>
                    <a:lstStyle/>
                    <a:p>
                      <a:pPr algn="r"/>
                      <a:r>
                        <a:rPr lang="en-US" sz="1500" dirty="0" err="1" smtClean="0">
                          <a:solidFill>
                            <a:schemeClr val="tx1"/>
                          </a:solidFill>
                          <a:latin typeface="+mj-lt"/>
                        </a:rPr>
                        <a:t>SalesAmount</a:t>
                      </a:r>
                      <a:endParaRPr lang="en-US" sz="1500" dirty="0">
                        <a:solidFill>
                          <a:schemeClr val="tx1"/>
                        </a:solidFill>
                        <a:latin typeface="+mj-lt"/>
                      </a:endParaRPr>
                    </a:p>
                  </a:txBody>
                  <a:tcPr/>
                </a:tc>
              </a:tr>
              <a:tr h="331784">
                <a:tc>
                  <a:txBody>
                    <a:bodyPr/>
                    <a:lstStyle/>
                    <a:p>
                      <a:pPr algn="r"/>
                      <a:r>
                        <a:rPr lang="en-US" sz="1500" dirty="0" smtClean="0">
                          <a:solidFill>
                            <a:schemeClr val="tx1"/>
                          </a:solidFill>
                          <a:latin typeface="+mj-lt"/>
                        </a:rPr>
                        <a:t>30.00</a:t>
                      </a:r>
                      <a:endParaRPr lang="en-US" sz="1500" dirty="0">
                        <a:solidFill>
                          <a:schemeClr val="tx1"/>
                        </a:solidFill>
                        <a:latin typeface="+mj-lt"/>
                      </a:endParaRPr>
                    </a:p>
                  </a:txBody>
                  <a:tcPr/>
                </a:tc>
              </a:tr>
              <a:tr h="331784">
                <a:tc>
                  <a:txBody>
                    <a:bodyPr/>
                    <a:lstStyle/>
                    <a:p>
                      <a:pPr algn="r"/>
                      <a:r>
                        <a:rPr lang="en-US" sz="1500" dirty="0" smtClean="0">
                          <a:solidFill>
                            <a:schemeClr val="tx1"/>
                          </a:solidFill>
                          <a:latin typeface="+mj-lt"/>
                        </a:rPr>
                        <a:t>17.00</a:t>
                      </a:r>
                      <a:endParaRPr lang="en-US" sz="1500" dirty="0">
                        <a:solidFill>
                          <a:schemeClr val="tx1"/>
                        </a:solidFill>
                        <a:latin typeface="+mj-lt"/>
                      </a:endParaRPr>
                    </a:p>
                  </a:txBody>
                  <a:tcPr/>
                </a:tc>
              </a:tr>
              <a:tr h="331784">
                <a:tc>
                  <a:txBody>
                    <a:bodyPr/>
                    <a:lstStyle/>
                    <a:p>
                      <a:pPr algn="r"/>
                      <a:r>
                        <a:rPr lang="en-US" sz="1500" dirty="0" smtClean="0">
                          <a:solidFill>
                            <a:schemeClr val="tx1"/>
                          </a:solidFill>
                          <a:latin typeface="+mj-lt"/>
                        </a:rPr>
                        <a:t>20.00</a:t>
                      </a:r>
                      <a:endParaRPr lang="en-US" sz="1500" dirty="0">
                        <a:solidFill>
                          <a:schemeClr val="tx1"/>
                        </a:solidFill>
                        <a:latin typeface="+mj-lt"/>
                      </a:endParaRPr>
                    </a:p>
                  </a:txBody>
                  <a:tcPr/>
                </a:tc>
              </a:tr>
              <a:tr h="331784">
                <a:tc>
                  <a:txBody>
                    <a:bodyPr/>
                    <a:lstStyle/>
                    <a:p>
                      <a:pPr algn="r"/>
                      <a:r>
                        <a:rPr lang="en-US" sz="1500" dirty="0" smtClean="0">
                          <a:solidFill>
                            <a:schemeClr val="tx1"/>
                          </a:solidFill>
                          <a:latin typeface="+mj-lt"/>
                        </a:rPr>
                        <a:t>25.00</a:t>
                      </a:r>
                      <a:endParaRPr lang="en-US" sz="1500" dirty="0">
                        <a:solidFill>
                          <a:schemeClr val="tx1"/>
                        </a:solidFill>
                        <a:latin typeface="+mj-lt"/>
                      </a:endParaRPr>
                    </a:p>
                  </a:txBody>
                  <a:tcPr/>
                </a:tc>
              </a:tr>
            </a:tbl>
          </a:graphicData>
        </a:graphic>
      </p:graphicFrame>
      <p:graphicFrame>
        <p:nvGraphicFramePr>
          <p:cNvPr id="29" name="Table 28"/>
          <p:cNvGraphicFramePr>
            <a:graphicFrameLocks noGrp="1"/>
          </p:cNvGraphicFramePr>
          <p:nvPr>
            <p:extLst/>
          </p:nvPr>
        </p:nvGraphicFramePr>
        <p:xfrm>
          <a:off x="9179891" y="4376511"/>
          <a:ext cx="1257628" cy="2468880"/>
        </p:xfrm>
        <a:graphic>
          <a:graphicData uri="http://schemas.openxmlformats.org/drawingml/2006/table">
            <a:tbl>
              <a:tblPr firstRow="1" bandRow="1">
                <a:tableStyleId>{21E4AEA4-8DFA-4A89-87EB-49C32662AFE0}</a:tableStyleId>
              </a:tblPr>
              <a:tblGrid>
                <a:gridCol w="1257628"/>
              </a:tblGrid>
              <a:tr h="538480">
                <a:tc>
                  <a:txBody>
                    <a:bodyPr/>
                    <a:lstStyle/>
                    <a:p>
                      <a:pPr algn="r"/>
                      <a:r>
                        <a:rPr lang="en-US" sz="1500" dirty="0" err="1" smtClean="0">
                          <a:solidFill>
                            <a:schemeClr val="tx1"/>
                          </a:solidFill>
                          <a:latin typeface="+mj-lt"/>
                        </a:rPr>
                        <a:t>SalesAmount</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14.00</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25.00</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10.00</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20.00</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25.00</a:t>
                      </a:r>
                      <a:endParaRPr lang="en-US" sz="1500" dirty="0">
                        <a:solidFill>
                          <a:schemeClr val="tx1"/>
                        </a:solidFill>
                        <a:latin typeface="+mj-lt"/>
                      </a:endParaRPr>
                    </a:p>
                  </a:txBody>
                  <a:tcPr/>
                </a:tc>
              </a:tr>
              <a:tr h="314960">
                <a:tc>
                  <a:txBody>
                    <a:bodyPr/>
                    <a:lstStyle/>
                    <a:p>
                      <a:pPr algn="r"/>
                      <a:r>
                        <a:rPr lang="en-US" sz="1500" dirty="0" smtClean="0">
                          <a:solidFill>
                            <a:schemeClr val="tx1"/>
                          </a:solidFill>
                          <a:latin typeface="+mj-lt"/>
                        </a:rPr>
                        <a:t>17.00</a:t>
                      </a:r>
                      <a:endParaRPr lang="en-US" sz="1500" dirty="0">
                        <a:solidFill>
                          <a:schemeClr val="tx1"/>
                        </a:solidFill>
                        <a:latin typeface="+mj-lt"/>
                      </a:endParaRPr>
                    </a:p>
                  </a:txBody>
                  <a:tcPr/>
                </a:tc>
              </a:tr>
            </a:tbl>
          </a:graphicData>
        </a:graphic>
      </p:graphicFrame>
      <p:cxnSp>
        <p:nvCxnSpPr>
          <p:cNvPr id="23" name="Straight Connector 22"/>
          <p:cNvCxnSpPr/>
          <p:nvPr/>
        </p:nvCxnSpPr>
        <p:spPr>
          <a:xfrm>
            <a:off x="2011680" y="4381501"/>
            <a:ext cx="8448024" cy="14859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828800" y="4191000"/>
            <a:ext cx="8630904" cy="1757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02080" y="2289534"/>
            <a:ext cx="4632960" cy="201721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402080" y="2289533"/>
            <a:ext cx="4632960" cy="19014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22" name="Picture 21" descr="cid:B5437368-49FF-481C-A59F-C20FABE49292@int.fusionio.com"/>
          <p:cNvPicPr>
            <a:picLocks noChangeAspect="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11057453" y="195808"/>
            <a:ext cx="984980" cy="1219200"/>
          </a:xfrm>
          <a:prstGeom prst="rect">
            <a:avLst/>
          </a:prstGeom>
          <a:noFill/>
          <a:ln>
            <a:noFill/>
          </a:ln>
        </p:spPr>
      </p:pic>
    </p:spTree>
    <p:extLst>
      <p:ext uri="{BB962C8B-B14F-4D97-AF65-F5344CB8AC3E}">
        <p14:creationId xmlns:p14="http://schemas.microsoft.com/office/powerpoint/2010/main" val="2078806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b="1" dirty="0">
                <a:solidFill>
                  <a:srgbClr val="000000"/>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b="1" dirty="0">
                <a:solidFill>
                  <a:srgbClr val="000000"/>
                </a:solidFill>
              </a:rPr>
              <a:t>SQL Server 2012 vs. 2014</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Scenarios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29</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6088093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1544496" y="271428"/>
            <a:ext cx="7538545" cy="5632309"/>
          </a:xfrm>
          <a:prstGeom prst="rect">
            <a:avLst/>
          </a:prstGeom>
          <a:noFill/>
          <a:ln w="9525">
            <a:noFill/>
            <a:miter lim="800000"/>
            <a:headEnd/>
            <a:tailEnd/>
          </a:ln>
        </p:spPr>
        <p:txBody>
          <a:bodyPr wrap="square" lIns="91436" tIns="45719" rIns="91436" bIns="45719">
            <a:spAutoFit/>
          </a:bodyPr>
          <a:lstStyle/>
          <a:p>
            <a:r>
              <a:rPr lang="en-US" dirty="0"/>
              <a:t>Jimmy May</a:t>
            </a:r>
            <a:r>
              <a:rPr lang="en-US" sz="1467" dirty="0"/>
              <a:t>, MCM</a:t>
            </a:r>
            <a:endParaRPr lang="en-US" dirty="0"/>
          </a:p>
          <a:p>
            <a:pPr marL="990575" lvl="1" indent="-380990">
              <a:buFont typeface="Arial" panose="020B0604020202020204" pitchFamily="34" charset="0"/>
              <a:buChar char="•"/>
            </a:pPr>
            <a:r>
              <a:rPr lang="en-US" dirty="0"/>
              <a:t>SanDisk SQL Server Solutions Architect</a:t>
            </a:r>
          </a:p>
          <a:p>
            <a:r>
              <a:rPr lang="en-US" dirty="0"/>
              <a:t>Formerly:</a:t>
            </a:r>
          </a:p>
          <a:p>
            <a:pPr marL="990575" lvl="1" indent="-380990">
              <a:buFont typeface="Arial" panose="020B0604020202020204" pitchFamily="34" charset="0"/>
              <a:buChar char="•"/>
            </a:pPr>
            <a:r>
              <a:rPr lang="en-US" dirty="0"/>
              <a:t>Sr. Program Manager, SQL CAT</a:t>
            </a:r>
          </a:p>
          <a:p>
            <a:pPr marL="990575" lvl="1" indent="-380990">
              <a:buFont typeface="Arial" panose="020B0604020202020204" pitchFamily="34" charset="0"/>
              <a:buChar char="•"/>
            </a:pPr>
            <a:r>
              <a:rPr lang="en-US" dirty="0"/>
              <a:t>SQL Server Customer Advisory Team</a:t>
            </a:r>
          </a:p>
          <a:p>
            <a:pPr marL="990575" lvl="1" indent="-380990">
              <a:buFont typeface="Arial" panose="020B0604020202020204" pitchFamily="34" charset="0"/>
              <a:buChar char="•"/>
            </a:pPr>
            <a:r>
              <a:rPr lang="en-US" dirty="0"/>
              <a:t>MSIT Principal Architect: Database</a:t>
            </a:r>
          </a:p>
          <a:p>
            <a:r>
              <a:rPr lang="en-US" dirty="0"/>
              <a:t>Microsoft Certified Master: SQL Server (2009)</a:t>
            </a:r>
          </a:p>
          <a:p>
            <a:r>
              <a:rPr lang="en-US" dirty="0"/>
              <a:t>MS IT Gold Star Recipient (2008) </a:t>
            </a:r>
          </a:p>
          <a:p>
            <a:r>
              <a:rPr lang="en-US" dirty="0"/>
              <a:t>Microsoft Oracle Center of Excellence (2008)</a:t>
            </a:r>
          </a:p>
          <a:p>
            <a:r>
              <a:rPr lang="en-US" dirty="0"/>
              <a:t>SQL Server MVP Nominee (2006)</a:t>
            </a:r>
          </a:p>
          <a:p>
            <a:r>
              <a:rPr lang="en-US" dirty="0"/>
              <a:t>Indiana Windows User Group </a:t>
            </a:r>
            <a:r>
              <a:rPr lang="en-US" sz="1400" dirty="0">
                <a:latin typeface="Lucida Console" pitchFamily="49" charset="0"/>
                <a:hlinkClick r:id="rId3"/>
              </a:rPr>
              <a:t>www.iwug.net</a:t>
            </a:r>
            <a:endParaRPr lang="en-US" sz="1400" dirty="0">
              <a:latin typeface="Lucida Console" pitchFamily="49" charset="0"/>
            </a:endParaRPr>
          </a:p>
          <a:p>
            <a:pPr marL="990575" lvl="1" indent="-380990">
              <a:buFont typeface="Arial" panose="020B0604020202020204" pitchFamily="34" charset="0"/>
              <a:buChar char="•"/>
            </a:pPr>
            <a:r>
              <a:rPr lang="en-US" dirty="0"/>
              <a:t>Founder &amp; Board of Directors</a:t>
            </a:r>
          </a:p>
          <a:p>
            <a:r>
              <a:rPr lang="en-US" dirty="0"/>
              <a:t>Indianapolis Professional Association for SQL Server</a:t>
            </a:r>
            <a:r>
              <a:rPr lang="en-US" dirty="0">
                <a:solidFill>
                  <a:schemeClr val="bg2"/>
                </a:solidFill>
              </a:rPr>
              <a:t> </a:t>
            </a:r>
            <a:r>
              <a:rPr lang="en-US" sz="1400" dirty="0">
                <a:solidFill>
                  <a:schemeClr val="bg2"/>
                </a:solidFill>
                <a:latin typeface="Lucida Console" pitchFamily="49" charset="0"/>
                <a:hlinkClick r:id="rId4"/>
              </a:rPr>
              <a:t>www.indypass.org</a:t>
            </a:r>
            <a:endParaRPr lang="en-US" sz="1400" dirty="0">
              <a:solidFill>
                <a:schemeClr val="bg2"/>
              </a:solidFill>
              <a:latin typeface="Lucida Console" pitchFamily="49" charset="0"/>
            </a:endParaRPr>
          </a:p>
          <a:p>
            <a:pPr marL="990575" lvl="1" indent="-380990">
              <a:buFont typeface="Arial" panose="020B0604020202020204" pitchFamily="34" charset="0"/>
              <a:buChar char="•"/>
            </a:pPr>
            <a:r>
              <a:rPr lang="en-US" dirty="0"/>
              <a:t>Founder &amp; Member of Executive Committee</a:t>
            </a:r>
          </a:p>
          <a:p>
            <a:r>
              <a:rPr lang="en-US" dirty="0"/>
              <a:t>SQL Server Pros:  Founder &amp; Visionary-in-Chief</a:t>
            </a:r>
          </a:p>
          <a:p>
            <a:r>
              <a:rPr lang="en-US" dirty="0"/>
              <a:t>SQL Innovator Award Recipient (2006)</a:t>
            </a:r>
          </a:p>
          <a:p>
            <a:pPr marL="990575" lvl="1" indent="-380990">
              <a:buFont typeface="Arial" panose="020B0604020202020204" pitchFamily="34" charset="0"/>
              <a:buChar char="•"/>
            </a:pPr>
            <a:r>
              <a:rPr lang="en-US" dirty="0"/>
              <a:t>Contest sponsored in part by Microsoft	</a:t>
            </a:r>
          </a:p>
          <a:p>
            <a:r>
              <a:rPr lang="en-US" dirty="0"/>
              <a:t>Formerly Chief Database Architect for high-throughput OLTP VLDB at ExactTarget (recent IPO)</a:t>
            </a:r>
          </a:p>
          <a:p>
            <a:r>
              <a:rPr lang="en-US" dirty="0"/>
              <a:t>Senior Database Administrator </a:t>
            </a:r>
            <a:r>
              <a:rPr lang="en-US"/>
              <a:t>for OpenGlobe/Escient</a:t>
            </a:r>
            <a:endParaRPr lang="en-US" dirty="0"/>
          </a:p>
        </p:txBody>
      </p:sp>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1676400"/>
            <a:ext cx="16002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0992" y="4899318"/>
            <a:ext cx="2032381" cy="417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7980" y="5475110"/>
            <a:ext cx="16668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p:nvPicPr>
        <p:blipFill>
          <a:blip r:embed="rId8"/>
          <a:stretch>
            <a:fillRect/>
          </a:stretch>
        </p:blipFill>
        <p:spPr>
          <a:xfrm>
            <a:off x="8987430" y="3810000"/>
            <a:ext cx="2257425" cy="838200"/>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96790" y="938535"/>
            <a:ext cx="2350519" cy="587629"/>
          </a:xfrm>
          <a:prstGeom prst="rect">
            <a:avLst/>
          </a:prstGeom>
        </p:spPr>
      </p:pic>
      <p:pic>
        <p:nvPicPr>
          <p:cNvPr id="14" name="Picture 13"/>
          <p:cNvPicPr>
            <a:picLocks noChangeAspect="1"/>
          </p:cNvPicPr>
          <p:nvPr/>
        </p:nvPicPr>
        <p:blipFill>
          <a:blip r:embed="rId10"/>
          <a:stretch>
            <a:fillRect/>
          </a:stretch>
        </p:blipFill>
        <p:spPr>
          <a:xfrm>
            <a:off x="8168641" y="254488"/>
            <a:ext cx="2471431" cy="623049"/>
          </a:xfrm>
          <a:prstGeom prst="rect">
            <a:avLst/>
          </a:prstGeom>
        </p:spPr>
      </p:pic>
      <p:sp>
        <p:nvSpPr>
          <p:cNvPr id="15" name="Rectangle 14"/>
          <p:cNvSpPr/>
          <p:nvPr/>
        </p:nvSpPr>
        <p:spPr>
          <a:xfrm>
            <a:off x="1524000" y="5867401"/>
            <a:ext cx="7737952" cy="461665"/>
          </a:xfrm>
          <a:prstGeom prst="rect">
            <a:avLst/>
          </a:prstGeom>
        </p:spPr>
        <p:txBody>
          <a:bodyPr wrap="square">
            <a:spAutoFit/>
          </a:bodyPr>
          <a:lstStyle/>
          <a:p>
            <a:r>
              <a:rPr lang="en-US" sz="1200">
                <a:latin typeface="Lucida Console" pitchFamily="49" charset="0"/>
                <a:hlinkClick r:id="rId11"/>
              </a:rPr>
              <a:t>www.twitter.com/aspiringgeek</a:t>
            </a:r>
            <a:r>
              <a:rPr lang="en-US" sz="1200">
                <a:latin typeface="Lucida Console" pitchFamily="49" charset="0"/>
              </a:rPr>
              <a:t>  </a:t>
            </a:r>
            <a:r>
              <a:rPr lang="en-US" sz="1200">
                <a:latin typeface="Lucida Console" pitchFamily="49" charset="0"/>
                <a:hlinkClick r:id="rId12"/>
              </a:rPr>
              <a:t>jimmy.may@sandisk.com</a:t>
            </a:r>
            <a:r>
              <a:rPr lang="en-US" sz="1200">
                <a:latin typeface="Lucida Console" pitchFamily="49" charset="0"/>
              </a:rPr>
              <a:t>  </a:t>
            </a:r>
            <a:r>
              <a:rPr lang="en-US" sz="1200">
                <a:latin typeface="Lucida Console" pitchFamily="49" charset="0"/>
                <a:hlinkClick r:id="rId13"/>
              </a:rPr>
              <a:t>jimmymay@outlook.com</a:t>
            </a:r>
            <a:r>
              <a:rPr lang="en-US" sz="1200">
                <a:latin typeface="Lucida Console" pitchFamily="49" charset="0"/>
              </a:rPr>
              <a:t> </a:t>
            </a:r>
          </a:p>
          <a:p>
            <a:r>
              <a:rPr lang="en-US" sz="1200">
                <a:solidFill>
                  <a:srgbClr val="20254C"/>
                </a:solidFill>
                <a:latin typeface="Lucida Console" panose="020B0609040504020204" pitchFamily="49" charset="0"/>
                <a:cs typeface="Consolas" panose="020B0609020204030204" pitchFamily="49" charset="0"/>
                <a:hlinkClick r:id="rId14"/>
              </a:rPr>
              <a:t>http://sqlblog.com/blogs/jimmy_may</a:t>
            </a:r>
            <a:endParaRPr lang="en-US" sz="1200" dirty="0"/>
          </a:p>
        </p:txBody>
      </p:sp>
      <p:sp>
        <p:nvSpPr>
          <p:cNvPr id="16" name="Rectangle 2"/>
          <p:cNvSpPr txBox="1">
            <a:spLocks noChangeArrowheads="1"/>
          </p:cNvSpPr>
          <p:nvPr/>
        </p:nvSpPr>
        <p:spPr>
          <a:xfrm>
            <a:off x="304800" y="254487"/>
            <a:ext cx="1097280" cy="554567"/>
          </a:xfrm>
          <a:prstGeom prst="rect">
            <a:avLst/>
          </a:prstGeom>
        </p:spPr>
        <p:txBody>
          <a:bodyPr vert="horz" lIns="121920" tIns="60960" rIns="121920" bIns="60960" rtlCol="0" anchor="ctr">
            <a:normAutofit fontScale="90000" lnSpcReduction="20000"/>
          </a:bodyPr>
          <a:lstStyle>
            <a:lvl1pPr algn="l" defTabSz="914400" rtl="0" eaLnBrk="1" latinLnBrk="0" hangingPunct="1">
              <a:lnSpc>
                <a:spcPct val="90000"/>
              </a:lnSpc>
              <a:spcBef>
                <a:spcPct val="0"/>
              </a:spcBef>
              <a:buNone/>
              <a:defRPr sz="3200" b="1" kern="1200">
                <a:solidFill>
                  <a:schemeClr val="tx1">
                    <a:lumMod val="75000"/>
                    <a:lumOff val="25000"/>
                  </a:schemeClr>
                </a:solidFill>
                <a:latin typeface="+mj-lt"/>
                <a:ea typeface="+mj-ea"/>
                <a:cs typeface="+mj-cs"/>
              </a:defRPr>
            </a:lvl1pPr>
          </a:lstStyle>
          <a:p>
            <a:pPr>
              <a:defRPr/>
            </a:pPr>
            <a:r>
              <a:rPr lang="en-US" sz="4000"/>
              <a:t>Bio</a:t>
            </a:r>
            <a:endParaRPr lang="en-US" sz="4000" dirty="0"/>
          </a:p>
        </p:txBody>
      </p:sp>
      <p:pic>
        <p:nvPicPr>
          <p:cNvPr id="1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1713" y="2819400"/>
            <a:ext cx="152590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7" descr="cid:B5437368-49FF-481C-A59F-C20FABE49292@int.fusionio.com"/>
          <p:cNvPicPr/>
          <p:nvPr/>
        </p:nvPicPr>
        <p:blipFill>
          <a:blip r:embed="rId16" r:link="rId17" cstate="print">
            <a:extLst>
              <a:ext uri="{28A0092B-C50C-407E-A947-70E740481C1C}">
                <a14:useLocalDpi xmlns:a14="http://schemas.microsoft.com/office/drawing/2010/main" val="0"/>
              </a:ext>
            </a:extLst>
          </a:blip>
          <a:srcRect/>
          <a:stretch>
            <a:fillRect/>
          </a:stretch>
        </p:blipFill>
        <p:spPr bwMode="auto">
          <a:xfrm>
            <a:off x="10972800" y="271428"/>
            <a:ext cx="897255" cy="1110615"/>
          </a:xfrm>
          <a:prstGeom prst="rect">
            <a:avLst/>
          </a:prstGeom>
          <a:noFill/>
          <a:ln>
            <a:noFill/>
          </a:ln>
        </p:spPr>
      </p:pic>
    </p:spTree>
    <p:extLst>
      <p:ext uri="{BB962C8B-B14F-4D97-AF65-F5344CB8AC3E}">
        <p14:creationId xmlns:p14="http://schemas.microsoft.com/office/powerpoint/2010/main" val="2570210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with Performance Workarounds</a:t>
            </a:r>
            <a:endParaRPr lang="en-US" dirty="0"/>
          </a:p>
        </p:txBody>
      </p:sp>
      <p:sp>
        <p:nvSpPr>
          <p:cNvPr id="3" name="Content Placeholder 2"/>
          <p:cNvSpPr>
            <a:spLocks noGrp="1"/>
          </p:cNvSpPr>
          <p:nvPr>
            <p:ph idx="1"/>
          </p:nvPr>
        </p:nvSpPr>
        <p:spPr/>
        <p:txBody>
          <a:bodyPr/>
          <a:lstStyle/>
          <a:p>
            <a:r>
              <a:rPr lang="en-US" dirty="0"/>
              <a:t>Not </a:t>
            </a:r>
            <a:r>
              <a:rPr lang="en-US" dirty="0" smtClean="0"/>
              <a:t>directly compatible with:</a:t>
            </a:r>
          </a:p>
          <a:p>
            <a:pPr lvl="1"/>
            <a:r>
              <a:rPr lang="en-US" dirty="0"/>
              <a:t>I</a:t>
            </a:r>
            <a:r>
              <a:rPr lang="en-US" dirty="0" smtClean="0"/>
              <a:t>ndexed views</a:t>
            </a:r>
          </a:p>
          <a:p>
            <a:pPr lvl="1"/>
            <a:r>
              <a:rPr lang="en-US" dirty="0"/>
              <a:t>F</a:t>
            </a:r>
            <a:r>
              <a:rPr lang="en-US" dirty="0" smtClean="0"/>
              <a:t>iltered indexes</a:t>
            </a:r>
          </a:p>
          <a:p>
            <a:pPr lvl="1"/>
            <a:r>
              <a:rPr lang="en-US" dirty="0"/>
              <a:t>S</a:t>
            </a:r>
            <a:r>
              <a:rPr lang="en-US" dirty="0" smtClean="0"/>
              <a:t>parse columns</a:t>
            </a:r>
          </a:p>
          <a:p>
            <a:pPr lvl="1"/>
            <a:r>
              <a:rPr lang="en-US" dirty="0"/>
              <a:t>C</a:t>
            </a:r>
            <a:r>
              <a:rPr lang="en-US" dirty="0" smtClean="0"/>
              <a:t>omputed columns (non-persisted or persisted)</a:t>
            </a:r>
          </a:p>
          <a:p>
            <a:r>
              <a:rPr lang="en-US" dirty="0" smtClean="0"/>
              <a:t>However, be mindful that these are workarounds for performance &amp; are largely rendered moot by columnstore performance</a:t>
            </a:r>
            <a:endParaRPr lang="en-US" dirty="0"/>
          </a:p>
          <a:p>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30</a:t>
            </a:fld>
            <a:endParaRPr lang="en-US" dirty="0">
              <a:latin typeface="Arial" charset="0"/>
              <a:cs typeface="Arial" charset="0"/>
            </a:endParaRPr>
          </a:p>
        </p:txBody>
      </p:sp>
    </p:spTree>
    <p:extLst>
      <p:ext uri="{BB962C8B-B14F-4D97-AF65-F5344CB8AC3E}">
        <p14:creationId xmlns:p14="http://schemas.microsoft.com/office/powerpoint/2010/main" val="4188672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65249" y="0"/>
            <a:ext cx="8839200" cy="746123"/>
          </a:xfrm>
        </p:spPr>
        <p:txBody>
          <a:bodyPr/>
          <a:lstStyle/>
          <a:p>
            <a:r>
              <a:rPr lang="en-US" dirty="0" smtClean="0"/>
              <a:t>SQL Server 2012 Caveats</a:t>
            </a:r>
            <a:endParaRPr lang="en-US" dirty="0"/>
          </a:p>
        </p:txBody>
      </p:sp>
      <p:sp>
        <p:nvSpPr>
          <p:cNvPr id="3" name="Content Placeholder 2"/>
          <p:cNvSpPr>
            <a:spLocks noGrp="1"/>
          </p:cNvSpPr>
          <p:nvPr>
            <p:ph idx="1"/>
          </p:nvPr>
        </p:nvSpPr>
        <p:spPr>
          <a:xfrm>
            <a:off x="1667108" y="714528"/>
            <a:ext cx="8839200" cy="4495800"/>
          </a:xfrm>
        </p:spPr>
        <p:txBody>
          <a:bodyPr/>
          <a:lstStyle/>
          <a:p>
            <a:pPr>
              <a:spcBef>
                <a:spcPts val="0"/>
              </a:spcBef>
              <a:spcAft>
                <a:spcPts val="300"/>
              </a:spcAft>
            </a:pPr>
            <a:r>
              <a:rPr lang="en-US" sz="2400" dirty="0" smtClean="0"/>
              <a:t>Non-clustered columnstore—underlying B-tree still required to support the columnstore </a:t>
            </a:r>
          </a:p>
          <a:p>
            <a:pPr>
              <a:spcBef>
                <a:spcPts val="0"/>
              </a:spcBef>
              <a:spcAft>
                <a:spcPts val="300"/>
              </a:spcAft>
            </a:pPr>
            <a:r>
              <a:rPr lang="en-US" sz="2400" dirty="0" smtClean="0"/>
              <a:t>Some </a:t>
            </a:r>
            <a:r>
              <a:rPr lang="en-US" sz="2400" dirty="0"/>
              <a:t>queries, even the </a:t>
            </a:r>
            <a:r>
              <a:rPr lang="en-US" sz="2400" dirty="0" smtClean="0"/>
              <a:t>schema, </a:t>
            </a:r>
            <a:r>
              <a:rPr lang="en-US" sz="2400" dirty="0"/>
              <a:t>might have to be modified to fully </a:t>
            </a:r>
            <a:r>
              <a:rPr lang="en-US" sz="2400" dirty="0" smtClean="0"/>
              <a:t>leverage columnstore</a:t>
            </a:r>
            <a:endParaRPr lang="en-US" sz="2400" dirty="0"/>
          </a:p>
          <a:p>
            <a:pPr>
              <a:spcBef>
                <a:spcPts val="0"/>
              </a:spcBef>
              <a:spcAft>
                <a:spcPts val="300"/>
              </a:spcAft>
            </a:pPr>
            <a:r>
              <a:rPr lang="en-US" sz="2400" dirty="0"/>
              <a:t>Read only, not writable </a:t>
            </a:r>
            <a:endParaRPr lang="en-US" sz="2800" dirty="0"/>
          </a:p>
          <a:p>
            <a:pPr lvl="1">
              <a:spcBef>
                <a:spcPts val="0"/>
              </a:spcBef>
              <a:spcAft>
                <a:spcPts val="300"/>
              </a:spcAft>
            </a:pPr>
            <a:r>
              <a:rPr lang="en-US" sz="2000" i="1" dirty="0" smtClean="0"/>
              <a:t>In SQL 2012</a:t>
            </a:r>
            <a:endParaRPr lang="en-US" sz="2000" i="1" dirty="0"/>
          </a:p>
          <a:p>
            <a:pPr lvl="1">
              <a:spcBef>
                <a:spcPts val="0"/>
              </a:spcBef>
              <a:spcAft>
                <a:spcPts val="300"/>
              </a:spcAft>
            </a:pPr>
            <a:r>
              <a:rPr lang="en-US" sz="2000" dirty="0"/>
              <a:t>Work-around:  “</a:t>
            </a:r>
            <a:r>
              <a:rPr lang="en-US" sz="2000" dirty="0" smtClean="0"/>
              <a:t>Trickle-loading” (described later)</a:t>
            </a:r>
          </a:p>
          <a:p>
            <a:pPr>
              <a:spcBef>
                <a:spcPts val="0"/>
              </a:spcBef>
              <a:spcAft>
                <a:spcPts val="300"/>
              </a:spcAft>
            </a:pPr>
            <a:r>
              <a:rPr lang="en-US" sz="2400" dirty="0"/>
              <a:t>Memory Required to create columnstore indexes may exceed that for conventional indexes</a:t>
            </a:r>
          </a:p>
          <a:p>
            <a:pPr>
              <a:spcBef>
                <a:spcPts val="0"/>
              </a:spcBef>
              <a:spcAft>
                <a:spcPts val="300"/>
              </a:spcAft>
            </a:pPr>
            <a:r>
              <a:rPr lang="en-US" sz="2400" dirty="0"/>
              <a:t>Enterprise Edition only</a:t>
            </a:r>
          </a:p>
          <a:p>
            <a:pPr>
              <a:spcBef>
                <a:spcPts val="0"/>
              </a:spcBef>
              <a:spcAft>
                <a:spcPts val="300"/>
              </a:spcAft>
            </a:pPr>
            <a:r>
              <a:rPr lang="en-US" sz="2400" dirty="0"/>
              <a:t>Not yet available in </a:t>
            </a:r>
            <a:r>
              <a:rPr lang="en-US" sz="2400" dirty="0" smtClean="0"/>
              <a:t>Azure</a:t>
            </a:r>
          </a:p>
          <a:p>
            <a:pPr lvl="1">
              <a:spcBef>
                <a:spcPts val="0"/>
              </a:spcBef>
              <a:spcAft>
                <a:spcPts val="300"/>
              </a:spcAft>
            </a:pPr>
            <a:r>
              <a:rPr lang="en-US" sz="2000" dirty="0" smtClean="0"/>
              <a:t>Except IaaS</a:t>
            </a:r>
            <a:endParaRPr lang="en-US" sz="2000" dirty="0"/>
          </a:p>
          <a:p>
            <a:pPr>
              <a:spcBef>
                <a:spcPts val="0"/>
              </a:spcBef>
              <a:spcAft>
                <a:spcPts val="300"/>
              </a:spcAft>
            </a:pPr>
            <a:r>
              <a:rPr lang="en-US" sz="2400" dirty="0" err="1" smtClean="0"/>
              <a:t>Datatype</a:t>
            </a:r>
            <a:r>
              <a:rPr lang="en-US" sz="2400" dirty="0" smtClean="0"/>
              <a:t> </a:t>
            </a:r>
            <a:r>
              <a:rPr lang="en-US" sz="2400" dirty="0"/>
              <a:t>support significant but not complete</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31</a:t>
            </a:fld>
            <a:endParaRPr lang="en-US" dirty="0">
              <a:latin typeface="Arial" charset="0"/>
              <a:cs typeface="Arial" charset="0"/>
            </a:endParaRPr>
          </a:p>
        </p:txBody>
      </p:sp>
    </p:spTree>
    <p:extLst>
      <p:ext uri="{BB962C8B-B14F-4D97-AF65-F5344CB8AC3E}">
        <p14:creationId xmlns:p14="http://schemas.microsoft.com/office/powerpoint/2010/main" val="2274264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06200" y="6547624"/>
            <a:ext cx="533400" cy="304800"/>
          </a:xfrm>
          <a:prstGeom prst="rect">
            <a:avLst/>
          </a:prstGeom>
        </p:spPr>
        <p:txBody>
          <a:bodyPr/>
          <a:lstStyle/>
          <a:p>
            <a:pPr fontAlgn="base">
              <a:spcBef>
                <a:spcPct val="0"/>
              </a:spcBef>
              <a:spcAft>
                <a:spcPct val="0"/>
              </a:spcAft>
              <a:defRPr/>
            </a:pPr>
            <a:fld id="{ED8EBA24-91AB-46AA-844A-18080BAF2CA4}" type="slidenum">
              <a:rPr lang="en-US" sz="1600">
                <a:solidFill>
                  <a:schemeClr val="bg2"/>
                </a:solidFill>
                <a:latin typeface="Arial" charset="0"/>
                <a:cs typeface="Arial" charset="0"/>
              </a:rPr>
              <a:pPr fontAlgn="base">
                <a:spcBef>
                  <a:spcPct val="0"/>
                </a:spcBef>
                <a:spcAft>
                  <a:spcPct val="0"/>
                </a:spcAft>
                <a:defRPr/>
              </a:pPr>
              <a:t>32</a:t>
            </a:fld>
            <a:endParaRPr lang="en-US" sz="1600" dirty="0">
              <a:solidFill>
                <a:schemeClr val="bg2"/>
              </a:solidFill>
              <a:latin typeface="Arial" charset="0"/>
              <a:cs typeface="Arial" charset="0"/>
            </a:endParaRPr>
          </a:p>
        </p:txBody>
      </p:sp>
      <p:sp>
        <p:nvSpPr>
          <p:cNvPr id="2" name="Title 1"/>
          <p:cNvSpPr>
            <a:spLocks noGrp="1"/>
          </p:cNvSpPr>
          <p:nvPr>
            <p:ph type="title"/>
          </p:nvPr>
        </p:nvSpPr>
        <p:spPr>
          <a:xfrm>
            <a:off x="1676400" y="457201"/>
            <a:ext cx="8839200" cy="746123"/>
          </a:xfrm>
        </p:spPr>
        <p:txBody>
          <a:bodyPr/>
          <a:lstStyle/>
          <a:p>
            <a:r>
              <a:rPr lang="en-US" sz="4000" dirty="0"/>
              <a:t>SQL Server 2014 Query Optimization</a:t>
            </a:r>
          </a:p>
        </p:txBody>
      </p:sp>
      <p:sp>
        <p:nvSpPr>
          <p:cNvPr id="3" name="Content Placeholder 2"/>
          <p:cNvSpPr>
            <a:spLocks noGrp="1"/>
          </p:cNvSpPr>
          <p:nvPr>
            <p:ph sz="quarter" idx="10"/>
          </p:nvPr>
        </p:nvSpPr>
        <p:spPr>
          <a:xfrm>
            <a:off x="1676400" y="1447800"/>
            <a:ext cx="8839200" cy="4800600"/>
          </a:xfrm>
        </p:spPr>
        <p:txBody>
          <a:bodyPr/>
          <a:lstStyle/>
          <a:p>
            <a:pPr marL="453895" indent="-453895" algn="l" eaLnBrk="0" fontAlgn="base" hangingPunct="0">
              <a:spcAft>
                <a:spcPts val="300"/>
              </a:spcAft>
              <a:buClr>
                <a:schemeClr val="bg2"/>
              </a:buClr>
              <a:buSzPct val="85000"/>
              <a:buFont typeface="Wingdings" pitchFamily="2" charset="2"/>
              <a:buChar char="q"/>
            </a:pPr>
            <a:r>
              <a:rPr lang="en-US" sz="3200" dirty="0"/>
              <a:t>Good design practices for dimensional models</a:t>
            </a:r>
          </a:p>
          <a:p>
            <a:pPr marL="914269" lvl="1" indent="-457200" eaLnBrk="0" fontAlgn="base" hangingPunct="0">
              <a:spcAft>
                <a:spcPts val="300"/>
              </a:spcAft>
              <a:buClr>
                <a:schemeClr val="bg2"/>
              </a:buClr>
              <a:buSzPct val="85000"/>
              <a:buFont typeface="Wingdings" pitchFamily="2" charset="2"/>
              <a:buChar char="§"/>
            </a:pPr>
            <a:r>
              <a:rPr lang="en-US" sz="2800" dirty="0">
                <a:solidFill>
                  <a:schemeClr val="bg2"/>
                </a:solidFill>
              </a:rPr>
              <a:t>Star schema</a:t>
            </a:r>
          </a:p>
          <a:p>
            <a:pPr marL="914269" lvl="1" indent="-457200" eaLnBrk="0" fontAlgn="base" hangingPunct="0">
              <a:spcAft>
                <a:spcPts val="300"/>
              </a:spcAft>
              <a:buClr>
                <a:schemeClr val="bg2"/>
              </a:buClr>
              <a:buSzPct val="85000"/>
              <a:buFont typeface="Wingdings" pitchFamily="2" charset="2"/>
              <a:buChar char="§"/>
            </a:pPr>
            <a:r>
              <a:rPr lang="en-US" sz="2800" dirty="0">
                <a:solidFill>
                  <a:schemeClr val="bg2"/>
                </a:solidFill>
              </a:rPr>
              <a:t>Columnstores on Fact tables</a:t>
            </a:r>
          </a:p>
          <a:p>
            <a:pPr marL="914269" lvl="1" indent="-457200" eaLnBrk="0" fontAlgn="base" hangingPunct="0">
              <a:spcAft>
                <a:spcPts val="300"/>
              </a:spcAft>
              <a:buClr>
                <a:schemeClr val="bg2"/>
              </a:buClr>
              <a:buSzPct val="85000"/>
              <a:buFont typeface="Wingdings" pitchFamily="2" charset="2"/>
              <a:buChar char="§"/>
            </a:pPr>
            <a:r>
              <a:rPr lang="en-US" sz="2800" dirty="0">
                <a:solidFill>
                  <a:schemeClr val="bg2"/>
                </a:solidFill>
              </a:rPr>
              <a:t>Integer surrogate keys for joins to Dimension tables</a:t>
            </a:r>
          </a:p>
          <a:p>
            <a:pPr marL="453895" indent="-453895" algn="l" eaLnBrk="0" fontAlgn="base" hangingPunct="0">
              <a:spcAft>
                <a:spcPts val="300"/>
              </a:spcAft>
              <a:buClr>
                <a:schemeClr val="bg2"/>
              </a:buClr>
              <a:buSzPct val="85000"/>
              <a:buFont typeface="Wingdings" pitchFamily="2" charset="2"/>
              <a:buChar char="q"/>
            </a:pPr>
            <a:r>
              <a:rPr lang="en-US" sz="3200" dirty="0"/>
              <a:t>The power of the platform</a:t>
            </a:r>
          </a:p>
          <a:p>
            <a:pPr marL="914269" lvl="1" indent="-457200" eaLnBrk="0" fontAlgn="base" hangingPunct="0">
              <a:spcAft>
                <a:spcPts val="300"/>
              </a:spcAft>
              <a:buClr>
                <a:schemeClr val="bg2"/>
              </a:buClr>
              <a:buSzPct val="85000"/>
              <a:buFont typeface="Wingdings" pitchFamily="2" charset="2"/>
              <a:buChar char="§"/>
            </a:pPr>
            <a:r>
              <a:rPr lang="en-US" sz="2800" dirty="0">
                <a:solidFill>
                  <a:schemeClr val="bg2"/>
                </a:solidFill>
              </a:rPr>
              <a:t>You just write queries!</a:t>
            </a:r>
          </a:p>
          <a:p>
            <a:pPr marL="914269" lvl="1" indent="-457200" eaLnBrk="0" fontAlgn="base" hangingPunct="0">
              <a:spcAft>
                <a:spcPts val="300"/>
              </a:spcAft>
              <a:buClr>
                <a:schemeClr val="bg2"/>
              </a:buClr>
              <a:buSzPct val="85000"/>
              <a:buFont typeface="Wingdings" pitchFamily="2" charset="2"/>
              <a:buChar char="§"/>
            </a:pPr>
            <a:r>
              <a:rPr lang="en-US" sz="2800" dirty="0">
                <a:solidFill>
                  <a:schemeClr val="bg2"/>
                </a:solidFill>
              </a:rPr>
              <a:t>Logically no difference between Clustered Columnstores and </a:t>
            </a:r>
            <a:r>
              <a:rPr lang="en-US" sz="2800" dirty="0" smtClean="0">
                <a:solidFill>
                  <a:schemeClr val="bg2"/>
                </a:solidFill>
              </a:rPr>
              <a:t>conventional tables</a:t>
            </a:r>
            <a:endParaRPr lang="en-US" sz="2800" dirty="0">
              <a:solidFill>
                <a:schemeClr val="bg2"/>
              </a:solidFill>
            </a:endParaRPr>
          </a:p>
        </p:txBody>
      </p:sp>
    </p:spTree>
    <p:extLst>
      <p:ext uri="{BB962C8B-B14F-4D97-AF65-F5344CB8AC3E}">
        <p14:creationId xmlns:p14="http://schemas.microsoft.com/office/powerpoint/2010/main" val="40805717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Columnstore in SQL 2014</a:t>
            </a:r>
            <a:endParaRPr lang="en-US" dirty="0"/>
          </a:p>
        </p:txBody>
      </p:sp>
      <p:sp>
        <p:nvSpPr>
          <p:cNvPr id="3" name="Content Placeholder 2"/>
          <p:cNvSpPr>
            <a:spLocks noGrp="1"/>
          </p:cNvSpPr>
          <p:nvPr>
            <p:ph idx="1"/>
          </p:nvPr>
        </p:nvSpPr>
        <p:spPr/>
        <p:txBody>
          <a:bodyPr/>
          <a:lstStyle/>
          <a:p>
            <a:r>
              <a:rPr lang="en-US" dirty="0" smtClean="0"/>
              <a:t>Fully Read/Write</a:t>
            </a:r>
          </a:p>
          <a:p>
            <a:pPr lvl="1"/>
            <a:r>
              <a:rPr lang="en-US" dirty="0" smtClean="0"/>
              <a:t>More transparency to the app than ever</a:t>
            </a:r>
            <a:endParaRPr lang="en-US" dirty="0"/>
          </a:p>
          <a:p>
            <a:pPr lvl="1"/>
            <a:r>
              <a:rPr lang="en-US" dirty="0" smtClean="0"/>
              <a:t>No need for “trickle-loading” or other workarounds</a:t>
            </a:r>
          </a:p>
          <a:p>
            <a:pPr lvl="1"/>
            <a:r>
              <a:rPr lang="en-US" dirty="0" smtClean="0"/>
              <a:t>...Yet Partition switching &amp; BULK INSERT remain best practices </a:t>
            </a:r>
            <a:endParaRPr lang="en-US" dirty="0"/>
          </a:p>
          <a:p>
            <a:r>
              <a:rPr lang="en-US" dirty="0" smtClean="0"/>
              <a:t>Data </a:t>
            </a:r>
            <a:r>
              <a:rPr lang="en-US" dirty="0"/>
              <a:t>type support expanded:</a:t>
            </a:r>
          </a:p>
          <a:p>
            <a:pPr lvl="1"/>
            <a:r>
              <a:rPr lang="en-US" dirty="0" smtClean="0"/>
              <a:t>All </a:t>
            </a:r>
            <a:r>
              <a:rPr lang="en-US" dirty="0"/>
              <a:t>data types except: </a:t>
            </a:r>
            <a:r>
              <a:rPr lang="en-US" dirty="0" smtClean="0"/>
              <a:t>(</a:t>
            </a:r>
            <a:r>
              <a:rPr lang="en-US" dirty="0"/>
              <a:t>n)</a:t>
            </a:r>
            <a:r>
              <a:rPr lang="en-US" dirty="0" err="1"/>
              <a:t>varchar</a:t>
            </a:r>
            <a:r>
              <a:rPr lang="en-US" dirty="0"/>
              <a:t>(max), </a:t>
            </a:r>
            <a:r>
              <a:rPr lang="en-US" dirty="0" err="1"/>
              <a:t>varbinary</a:t>
            </a:r>
            <a:r>
              <a:rPr lang="en-US" dirty="0"/>
              <a:t>(max), XML, Spatial, </a:t>
            </a:r>
            <a:r>
              <a:rPr lang="en-US" dirty="0" smtClean="0"/>
              <a:t>CLR</a:t>
            </a:r>
          </a:p>
          <a:p>
            <a:pPr lvl="1"/>
            <a:r>
              <a:rPr lang="en-US" dirty="0" smtClean="0"/>
              <a:t>Basically, SQL14 columnstore is compatible with all non-blob </a:t>
            </a:r>
            <a:r>
              <a:rPr lang="en-US" dirty="0" err="1" smtClean="0"/>
              <a:t>datatypes</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33</a:t>
            </a:fld>
            <a:endParaRPr lang="en-US" dirty="0">
              <a:latin typeface="Arial" charset="0"/>
              <a:cs typeface="Arial" charset="0"/>
            </a:endParaRPr>
          </a:p>
        </p:txBody>
      </p:sp>
    </p:spTree>
    <p:extLst>
      <p:ext uri="{BB962C8B-B14F-4D97-AF65-F5344CB8AC3E}">
        <p14:creationId xmlns:p14="http://schemas.microsoft.com/office/powerpoint/2010/main" val="31649789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1"/>
            <a:ext cx="10287000" cy="746123"/>
          </a:xfrm>
        </p:spPr>
        <p:txBody>
          <a:bodyPr/>
          <a:lstStyle/>
          <a:p>
            <a:r>
              <a:rPr lang="en-US" dirty="0"/>
              <a:t>Columnstore in SQL </a:t>
            </a:r>
            <a:r>
              <a:rPr lang="en-US" dirty="0" smtClean="0"/>
              <a:t>Server 2014 </a:t>
            </a:r>
            <a:r>
              <a:rPr lang="en-US" sz="3200" dirty="0"/>
              <a:t>(cont.)</a:t>
            </a:r>
            <a:endParaRPr lang="en-US" dirty="0"/>
          </a:p>
        </p:txBody>
      </p:sp>
      <p:sp>
        <p:nvSpPr>
          <p:cNvPr id="3" name="Content Placeholder 2"/>
          <p:cNvSpPr>
            <a:spLocks noGrp="1"/>
          </p:cNvSpPr>
          <p:nvPr>
            <p:ph idx="1"/>
          </p:nvPr>
        </p:nvSpPr>
        <p:spPr>
          <a:xfrm>
            <a:off x="952500" y="1295400"/>
            <a:ext cx="8839200" cy="4495800"/>
          </a:xfrm>
        </p:spPr>
        <p:txBody>
          <a:bodyPr/>
          <a:lstStyle/>
          <a:p>
            <a:r>
              <a:rPr lang="en-US" dirty="0"/>
              <a:t>New: Clustered Columnstore</a:t>
            </a:r>
          </a:p>
          <a:p>
            <a:pPr lvl="1">
              <a:spcBef>
                <a:spcPts val="0"/>
              </a:spcBef>
            </a:pPr>
            <a:r>
              <a:rPr lang="en-US" dirty="0"/>
              <a:t>Dependency on conventional b-tree structures has been removed</a:t>
            </a:r>
          </a:p>
          <a:p>
            <a:pPr lvl="1">
              <a:spcBef>
                <a:spcPts val="0"/>
              </a:spcBef>
            </a:pPr>
            <a:r>
              <a:rPr lang="en-US" dirty="0"/>
              <a:t>Potential for significant disk space savings if workload is satisfied without conventional indexes</a:t>
            </a:r>
          </a:p>
          <a:p>
            <a:r>
              <a:rPr lang="en-US" dirty="0"/>
              <a:t>Note:  Non-clustered columnstore </a:t>
            </a:r>
            <a:r>
              <a:rPr lang="en-US" dirty="0" smtClean="0"/>
              <a:t>is still supported &amp; is still a </a:t>
            </a:r>
            <a:r>
              <a:rPr lang="en-US" dirty="0"/>
              <a:t>read-only structure</a:t>
            </a:r>
          </a:p>
          <a:p>
            <a:pPr lvl="1">
              <a:spcBef>
                <a:spcPts val="0"/>
              </a:spcBef>
            </a:pPr>
            <a:r>
              <a:rPr lang="en-US" dirty="0" smtClean="0"/>
              <a:t>Required if:</a:t>
            </a:r>
          </a:p>
          <a:p>
            <a:pPr lvl="2">
              <a:spcBef>
                <a:spcPts val="0"/>
              </a:spcBef>
              <a:buFont typeface="Wingdings" pitchFamily="2" charset="2"/>
              <a:buChar char="§"/>
            </a:pPr>
            <a:r>
              <a:rPr lang="en-US" dirty="0" smtClean="0"/>
              <a:t>Constraints are required</a:t>
            </a:r>
          </a:p>
          <a:p>
            <a:pPr lvl="2">
              <a:spcBef>
                <a:spcPts val="0"/>
              </a:spcBef>
              <a:buFont typeface="Wingdings" pitchFamily="2" charset="2"/>
              <a:buChar char="§"/>
            </a:pPr>
            <a:r>
              <a:rPr lang="en-US" dirty="0" smtClean="0"/>
              <a:t>Workload </a:t>
            </a:r>
            <a:r>
              <a:rPr lang="en-US" dirty="0"/>
              <a:t>requires b-tree non-clustered </a:t>
            </a:r>
            <a:r>
              <a:rPr lang="en-US" dirty="0" smtClean="0"/>
              <a:t>indexes</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34</a:t>
            </a:fld>
            <a:endParaRPr lang="en-US" dirty="0">
              <a:latin typeface="Arial" charset="0"/>
              <a:cs typeface="Arial" charset="0"/>
            </a:endParaRPr>
          </a:p>
        </p:txBody>
      </p:sp>
    </p:spTree>
    <p:extLst>
      <p:ext uri="{BB962C8B-B14F-4D97-AF65-F5344CB8AC3E}">
        <p14:creationId xmlns:p14="http://schemas.microsoft.com/office/powerpoint/2010/main" val="3662528170"/>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3"/>
            <a:ext cx="11785600" cy="746123"/>
          </a:xfrm>
        </p:spPr>
        <p:txBody>
          <a:bodyPr/>
          <a:lstStyle/>
          <a:p>
            <a:r>
              <a:rPr lang="en-US" dirty="0"/>
              <a:t>Columnstore in SQL </a:t>
            </a:r>
            <a:r>
              <a:rPr lang="en-US" dirty="0" smtClean="0"/>
              <a:t>Server 2014 </a:t>
            </a:r>
            <a:r>
              <a:rPr lang="en-US" sz="3200" dirty="0"/>
              <a:t>(cont.)</a:t>
            </a:r>
            <a:endParaRPr lang="en-US" dirty="0"/>
          </a:p>
        </p:txBody>
      </p:sp>
      <p:sp>
        <p:nvSpPr>
          <p:cNvPr id="3" name="Content Placeholder 2"/>
          <p:cNvSpPr>
            <a:spLocks noGrp="1"/>
          </p:cNvSpPr>
          <p:nvPr>
            <p:ph idx="1"/>
          </p:nvPr>
        </p:nvSpPr>
        <p:spPr>
          <a:xfrm>
            <a:off x="408259" y="1219200"/>
            <a:ext cx="11785600" cy="4495800"/>
          </a:xfrm>
        </p:spPr>
        <p:txBody>
          <a:bodyPr/>
          <a:lstStyle/>
          <a:p>
            <a:pPr lvl="0"/>
            <a:r>
              <a:rPr lang="en-US" dirty="0"/>
              <a:t>“Batch mode”:</a:t>
            </a:r>
          </a:p>
          <a:p>
            <a:pPr lvl="1"/>
            <a:r>
              <a:rPr lang="en-US" dirty="0"/>
              <a:t>Query Processor vector-based (L1 cache resident) operations expanded, improved</a:t>
            </a:r>
            <a:endParaRPr lang="en-US" sz="3600" dirty="0"/>
          </a:p>
          <a:p>
            <a:pPr lvl="1"/>
            <a:r>
              <a:rPr lang="en-US" dirty="0"/>
              <a:t>New support for:</a:t>
            </a:r>
          </a:p>
          <a:p>
            <a:pPr lvl="2"/>
            <a:r>
              <a:rPr lang="en-US" dirty="0"/>
              <a:t>All joins (including OUTER, HASH, SEMI (NOT </a:t>
            </a:r>
            <a:r>
              <a:rPr lang="en-US" dirty="0" smtClean="0"/>
              <a:t>IN, </a:t>
            </a:r>
            <a:r>
              <a:rPr lang="en-US" dirty="0"/>
              <a:t>IN)</a:t>
            </a:r>
          </a:p>
          <a:p>
            <a:pPr lvl="2"/>
            <a:r>
              <a:rPr lang="en-US" dirty="0"/>
              <a:t>UNION ALL</a:t>
            </a:r>
          </a:p>
          <a:p>
            <a:pPr lvl="2"/>
            <a:r>
              <a:rPr lang="en-US" dirty="0"/>
              <a:t>Scalar aggregates</a:t>
            </a:r>
          </a:p>
          <a:p>
            <a:pPr lvl="2"/>
            <a:r>
              <a:rPr lang="en-US" dirty="0"/>
              <a:t>“Mixed mode” plans</a:t>
            </a:r>
            <a:endParaRPr lang="en-US" sz="3200" dirty="0"/>
          </a:p>
          <a:p>
            <a:r>
              <a:rPr lang="en-US" dirty="0"/>
              <a:t>Improvements to bitmap, spill support, etc</a:t>
            </a:r>
            <a:r>
              <a:rPr lang="en-US" dirty="0" smtClean="0"/>
              <a:t>.</a:t>
            </a:r>
          </a:p>
          <a:p>
            <a:r>
              <a:rPr lang="en-US" dirty="0" smtClean="0"/>
              <a:t>Hash join enhancements</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35</a:t>
            </a:fld>
            <a:endParaRPr lang="en-US" dirty="0">
              <a:latin typeface="Arial" charset="0"/>
              <a:cs typeface="Arial" charset="0"/>
            </a:endParaRPr>
          </a:p>
        </p:txBody>
      </p:sp>
    </p:spTree>
    <p:extLst>
      <p:ext uri="{BB962C8B-B14F-4D97-AF65-F5344CB8AC3E}">
        <p14:creationId xmlns:p14="http://schemas.microsoft.com/office/powerpoint/2010/main" val="3668655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1785600" cy="746123"/>
          </a:xfrm>
        </p:spPr>
        <p:txBody>
          <a:bodyPr/>
          <a:lstStyle/>
          <a:p>
            <a:r>
              <a:rPr lang="en-US" dirty="0" smtClean="0"/>
              <a:t>Batch Mode Processing</a:t>
            </a:r>
            <a:endParaRPr lang="en-US" dirty="0"/>
          </a:p>
        </p:txBody>
      </p:sp>
      <p:sp>
        <p:nvSpPr>
          <p:cNvPr id="3" name="Content Placeholder 2"/>
          <p:cNvSpPr>
            <a:spLocks noGrp="1"/>
          </p:cNvSpPr>
          <p:nvPr>
            <p:ph idx="1"/>
          </p:nvPr>
        </p:nvSpPr>
        <p:spPr>
          <a:xfrm>
            <a:off x="457200" y="1295400"/>
            <a:ext cx="7044559" cy="4351338"/>
          </a:xfrm>
        </p:spPr>
        <p:txBody>
          <a:bodyPr>
            <a:normAutofit fontScale="70000" lnSpcReduction="20000"/>
          </a:bodyPr>
          <a:lstStyle/>
          <a:p>
            <a:r>
              <a:rPr lang="en-US" sz="3600" dirty="0" smtClean="0"/>
              <a:t>SQL Server 2012</a:t>
            </a:r>
          </a:p>
          <a:p>
            <a:pPr lvl="1"/>
            <a:r>
              <a:rPr lang="en-US" dirty="0" smtClean="0"/>
              <a:t>Several engine limitations that can cause queries to run in row mode instead of batch mode</a:t>
            </a:r>
          </a:p>
          <a:p>
            <a:r>
              <a:rPr lang="en-US" sz="3600" dirty="0" smtClean="0"/>
              <a:t>SQL Server 2014</a:t>
            </a:r>
          </a:p>
          <a:p>
            <a:pPr lvl="1"/>
            <a:r>
              <a:rPr lang="en-US" dirty="0" smtClean="0"/>
              <a:t>Support for all flavors of JOINs</a:t>
            </a:r>
          </a:p>
          <a:p>
            <a:pPr lvl="2"/>
            <a:r>
              <a:rPr lang="en-US" dirty="0" smtClean="0"/>
              <a:t>OUTER JOIN</a:t>
            </a:r>
          </a:p>
          <a:p>
            <a:pPr lvl="2"/>
            <a:r>
              <a:rPr lang="en-US" dirty="0" smtClean="0"/>
              <a:t>Semi-join:  IN, NOT IN</a:t>
            </a:r>
            <a:endParaRPr lang="en-US" sz="2400" dirty="0" smtClean="0"/>
          </a:p>
          <a:p>
            <a:pPr lvl="1"/>
            <a:r>
              <a:rPr lang="en-US" dirty="0" smtClean="0"/>
              <a:t>UNION ALL</a:t>
            </a:r>
          </a:p>
          <a:p>
            <a:pPr lvl="1"/>
            <a:r>
              <a:rPr lang="en-US" dirty="0" smtClean="0"/>
              <a:t>Scalar aggregates</a:t>
            </a:r>
          </a:p>
          <a:p>
            <a:pPr lvl="1"/>
            <a:r>
              <a:rPr lang="en-US" dirty="0" smtClean="0"/>
              <a:t>Mixed mode plans</a:t>
            </a:r>
          </a:p>
          <a:p>
            <a:pPr lvl="1"/>
            <a:r>
              <a:rPr lang="en-US" dirty="0" smtClean="0"/>
              <a:t>Improvements in bitmaps, spill support, …</a:t>
            </a:r>
          </a:p>
          <a:p>
            <a:r>
              <a:rPr lang="en-US" i="1" dirty="0" smtClean="0"/>
              <a:t>These </a:t>
            </a:r>
            <a:r>
              <a:rPr lang="en-US" i="1" smtClean="0"/>
              <a:t>enhancements are more </a:t>
            </a:r>
            <a:r>
              <a:rPr lang="en-US" i="1" dirty="0" smtClean="0"/>
              <a:t>important than read/write capabilities</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0261" y="3289466"/>
            <a:ext cx="3647792" cy="1739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0261" y="1141930"/>
            <a:ext cx="3647792" cy="174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3"/>
          <p:cNvSpPr>
            <a:spLocks noGrp="1"/>
          </p:cNvSpPr>
          <p:nvPr>
            <p:ph type="sldNum" sz="quarter" idx="10"/>
          </p:nvPr>
        </p:nvSpPr>
        <p:spPr>
          <a:xfrm>
            <a:off x="11133669" y="6477000"/>
            <a:ext cx="1016000" cy="304800"/>
          </a:xfrm>
        </p:spPr>
        <p:txBody>
          <a:bodyPr/>
          <a:lstStyle/>
          <a:p>
            <a:pPr fontAlgn="base">
              <a:spcBef>
                <a:spcPct val="0"/>
              </a:spcBef>
              <a:spcAft>
                <a:spcPct val="0"/>
              </a:spcAft>
              <a:defRPr/>
            </a:pPr>
            <a:fld id="{78DFCA4F-0BDD-4B18-BB56-6775A52934B4}" type="slidenum">
              <a:rPr lang="en-US" smtClean="0">
                <a:solidFill>
                  <a:schemeClr val="bg2"/>
                </a:solidFill>
                <a:latin typeface="Arial" charset="0"/>
                <a:cs typeface="Arial" charset="0"/>
              </a:rPr>
              <a:pPr fontAlgn="base">
                <a:spcBef>
                  <a:spcPct val="0"/>
                </a:spcBef>
                <a:spcAft>
                  <a:spcPct val="0"/>
                </a:spcAft>
                <a:defRPr/>
              </a:pPr>
              <a:t>36</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89318571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11506200" y="6461930"/>
            <a:ext cx="495344" cy="194684"/>
          </a:xfrm>
          <a:prstGeom prst="rect">
            <a:avLst/>
          </a:prstGeom>
        </p:spPr>
        <p:txBody>
          <a:bodyPr/>
          <a:lstStyle/>
          <a:p>
            <a:pPr fontAlgn="base">
              <a:spcBef>
                <a:spcPct val="0"/>
              </a:spcBef>
              <a:spcAft>
                <a:spcPct val="0"/>
              </a:spcAft>
              <a:defRPr/>
            </a:pPr>
            <a:fld id="{ED8EBA24-91AB-46AA-844A-18080BAF2CA4}" type="slidenum">
              <a:rPr lang="en-US" smtClean="0">
                <a:solidFill>
                  <a:srgbClr val="000000"/>
                </a:solidFill>
                <a:latin typeface="Arial" charset="0"/>
                <a:cs typeface="Arial" charset="0"/>
              </a:rPr>
              <a:pPr fontAlgn="base">
                <a:spcBef>
                  <a:spcPct val="0"/>
                </a:spcBef>
                <a:spcAft>
                  <a:spcPct val="0"/>
                </a:spcAft>
                <a:defRPr/>
              </a:pPr>
              <a:t>37</a:t>
            </a:fld>
            <a:endParaRPr lang="en-US" dirty="0">
              <a:solidFill>
                <a:srgbClr val="000000"/>
              </a:solidFill>
              <a:latin typeface="Arial" charset="0"/>
              <a:cs typeface="Arial" charset="0"/>
            </a:endParaRPr>
          </a:p>
        </p:txBody>
      </p:sp>
      <p:sp>
        <p:nvSpPr>
          <p:cNvPr id="2" name="Title 1"/>
          <p:cNvSpPr>
            <a:spLocks noGrp="1"/>
          </p:cNvSpPr>
          <p:nvPr>
            <p:ph type="title"/>
          </p:nvPr>
        </p:nvSpPr>
        <p:spPr>
          <a:xfrm>
            <a:off x="609600" y="274638"/>
            <a:ext cx="9601200" cy="1143000"/>
          </a:xfrm>
        </p:spPr>
        <p:txBody>
          <a:bodyPr/>
          <a:lstStyle/>
          <a:p>
            <a:r>
              <a:rPr lang="en-US" sz="4000" dirty="0"/>
              <a:t>Factor Strings from Columnstore Joins</a:t>
            </a:r>
          </a:p>
        </p:txBody>
      </p:sp>
      <p:sp>
        <p:nvSpPr>
          <p:cNvPr id="3" name="Content Placeholder 2"/>
          <p:cNvSpPr>
            <a:spLocks noGrp="1"/>
          </p:cNvSpPr>
          <p:nvPr>
            <p:ph sz="quarter" idx="10"/>
          </p:nvPr>
        </p:nvSpPr>
        <p:spPr>
          <a:xfrm>
            <a:off x="762000" y="1104416"/>
            <a:ext cx="8839200" cy="1943584"/>
          </a:xfrm>
        </p:spPr>
        <p:txBody>
          <a:bodyPr/>
          <a:lstStyle/>
          <a:p>
            <a:pPr marL="453895" indent="-453895" algn="l" eaLnBrk="0" fontAlgn="base" hangingPunct="0">
              <a:spcBef>
                <a:spcPct val="20000"/>
              </a:spcBef>
              <a:spcAft>
                <a:spcPct val="0"/>
              </a:spcAft>
              <a:buClr>
                <a:schemeClr val="bg2"/>
              </a:buClr>
              <a:buSzPct val="85000"/>
              <a:buFont typeface="Wingdings" pitchFamily="2" charset="2"/>
              <a:buChar char="q"/>
            </a:pPr>
            <a:r>
              <a:rPr lang="en-US" sz="2800" dirty="0"/>
              <a:t>Columnstore joins on string columns is better in 2014 than 2012, yet still slower!</a:t>
            </a:r>
          </a:p>
          <a:p>
            <a:pPr marL="453895" indent="-453895" algn="l" eaLnBrk="0" fontAlgn="base" hangingPunct="0">
              <a:spcBef>
                <a:spcPct val="20000"/>
              </a:spcBef>
              <a:spcAft>
                <a:spcPct val="0"/>
              </a:spcAft>
              <a:buClr>
                <a:schemeClr val="bg2"/>
              </a:buClr>
              <a:buSzPct val="85000"/>
              <a:buFont typeface="Wingdings" pitchFamily="2" charset="2"/>
              <a:buChar char="q"/>
            </a:pPr>
            <a:r>
              <a:rPr lang="en-US" sz="2800" dirty="0"/>
              <a:t>Factor strings from Fact out to Dim tables</a:t>
            </a:r>
          </a:p>
          <a:p>
            <a:pPr marL="453895" indent="-453895" algn="l" eaLnBrk="0" fontAlgn="base" hangingPunct="0">
              <a:spcBef>
                <a:spcPct val="20000"/>
              </a:spcBef>
              <a:spcAft>
                <a:spcPct val="0"/>
              </a:spcAft>
              <a:buClr>
                <a:schemeClr val="bg2"/>
              </a:buClr>
              <a:buSzPct val="85000"/>
              <a:buFont typeface="Wingdings" pitchFamily="2" charset="2"/>
              <a:buChar char="q"/>
            </a:pPr>
            <a:r>
              <a:rPr lang="en-US" sz="2800" dirty="0"/>
              <a:t>Integer FKs is a DW best practice</a:t>
            </a:r>
            <a:endParaRPr lang="en-US" sz="3200" dirty="0"/>
          </a:p>
          <a:p>
            <a:pPr marL="1371469" lvl="2" indent="-457200" eaLnBrk="0" fontAlgn="base" hangingPunct="0">
              <a:spcBef>
                <a:spcPct val="20000"/>
              </a:spcBef>
              <a:spcAft>
                <a:spcPct val="0"/>
              </a:spcAft>
              <a:buClr>
                <a:schemeClr val="bg2"/>
              </a:buClr>
              <a:buSzPct val="85000"/>
              <a:buFont typeface="Wingdings" pitchFamily="2" charset="2"/>
              <a:buChar char="§"/>
            </a:pPr>
            <a:r>
              <a:rPr lang="en-US" sz="2800" dirty="0" smtClean="0">
                <a:solidFill>
                  <a:schemeClr val="bg2"/>
                </a:solidFill>
              </a:rPr>
              <a:t>See “Star Join” slide earlier</a:t>
            </a:r>
          </a:p>
          <a:p>
            <a:pPr marL="1371469" lvl="2" indent="-457200" eaLnBrk="0" fontAlgn="base" hangingPunct="0">
              <a:spcBef>
                <a:spcPct val="20000"/>
              </a:spcBef>
              <a:spcAft>
                <a:spcPct val="0"/>
              </a:spcAft>
              <a:buClr>
                <a:schemeClr val="bg2"/>
              </a:buClr>
              <a:buSzPct val="85000"/>
              <a:buFont typeface="Wingdings" pitchFamily="2" charset="2"/>
              <a:buChar char="§"/>
            </a:pPr>
            <a:r>
              <a:rPr lang="en-US" sz="2800" dirty="0" smtClean="0">
                <a:solidFill>
                  <a:schemeClr val="bg2"/>
                </a:solidFill>
              </a:rPr>
              <a:t>Demo later</a:t>
            </a:r>
            <a:endParaRPr lang="en-US" sz="2800" dirty="0">
              <a:solidFill>
                <a:schemeClr val="bg2"/>
              </a:solidFill>
            </a:endParaRPr>
          </a:p>
        </p:txBody>
      </p:sp>
      <p:pic>
        <p:nvPicPr>
          <p:cNvPr id="4" name="Picture 3"/>
          <p:cNvPicPr>
            <a:picLocks noChangeAspect="1"/>
          </p:cNvPicPr>
          <p:nvPr/>
        </p:nvPicPr>
        <p:blipFill>
          <a:blip r:embed="rId3"/>
          <a:stretch>
            <a:fillRect/>
          </a:stretch>
        </p:blipFill>
        <p:spPr>
          <a:xfrm>
            <a:off x="1981200" y="4246294"/>
            <a:ext cx="7224906" cy="2423330"/>
          </a:xfrm>
          <a:prstGeom prst="rect">
            <a:avLst/>
          </a:prstGeom>
        </p:spPr>
      </p:pic>
    </p:spTree>
    <p:extLst>
      <p:ext uri="{BB962C8B-B14F-4D97-AF65-F5344CB8AC3E}">
        <p14:creationId xmlns:p14="http://schemas.microsoft.com/office/powerpoint/2010/main" val="143446731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Space Savings</a:t>
            </a:r>
            <a:endParaRPr lang="en-US" dirty="0"/>
          </a:p>
        </p:txBody>
      </p:sp>
      <p:graphicFrame>
        <p:nvGraphicFramePr>
          <p:cNvPr id="7" name="Chart 6"/>
          <p:cNvGraphicFramePr>
            <a:graphicFrameLocks noChangeAspect="1"/>
          </p:cNvGraphicFramePr>
          <p:nvPr>
            <p:extLst/>
          </p:nvPr>
        </p:nvGraphicFramePr>
        <p:xfrm>
          <a:off x="1484632" y="1690688"/>
          <a:ext cx="9222739" cy="475488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4294967295"/>
          </p:nvPr>
        </p:nvSpPr>
        <p:spPr>
          <a:xfrm>
            <a:off x="11430000" y="6400800"/>
            <a:ext cx="533400" cy="304800"/>
          </a:xfrm>
          <a:prstGeom prst="rect">
            <a:avLst/>
          </a:prstGeo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38</a:t>
            </a:fld>
            <a:endParaRPr lang="en-US" dirty="0">
              <a:solidFill>
                <a:schemeClr val="bg2"/>
              </a:solidFill>
              <a:latin typeface="Arial" charset="0"/>
              <a:cs typeface="Arial" charset="0"/>
            </a:endParaRPr>
          </a:p>
        </p:txBody>
      </p:sp>
      <p:sp>
        <p:nvSpPr>
          <p:cNvPr id="3" name="Rectangle 2"/>
          <p:cNvSpPr/>
          <p:nvPr/>
        </p:nvSpPr>
        <p:spPr bwMode="auto">
          <a:xfrm>
            <a:off x="1676400" y="2286000"/>
            <a:ext cx="1143000" cy="3962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b="1">
              <a:latin typeface="Arial" charset="0"/>
            </a:endParaRPr>
          </a:p>
        </p:txBody>
      </p:sp>
      <p:sp>
        <p:nvSpPr>
          <p:cNvPr id="6" name="Rectangle 5"/>
          <p:cNvSpPr/>
          <p:nvPr/>
        </p:nvSpPr>
        <p:spPr bwMode="auto">
          <a:xfrm>
            <a:off x="3200400" y="2286000"/>
            <a:ext cx="1143000" cy="39624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b="1">
              <a:latin typeface="Arial" charset="0"/>
            </a:endParaRPr>
          </a:p>
        </p:txBody>
      </p:sp>
      <p:sp>
        <p:nvSpPr>
          <p:cNvPr id="8" name="Rectangle 7"/>
          <p:cNvSpPr/>
          <p:nvPr/>
        </p:nvSpPr>
        <p:spPr bwMode="auto">
          <a:xfrm>
            <a:off x="9372600" y="2286000"/>
            <a:ext cx="1143000" cy="3810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b="1">
              <a:latin typeface="Arial" charset="0"/>
            </a:endParaRPr>
          </a:p>
        </p:txBody>
      </p:sp>
    </p:spTree>
    <p:extLst>
      <p:ext uri="{BB962C8B-B14F-4D97-AF65-F5344CB8AC3E}">
        <p14:creationId xmlns:p14="http://schemas.microsoft.com/office/powerpoint/2010/main" val="3183997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Archival Compression</a:t>
            </a:r>
            <a:endParaRPr lang="en-US" dirty="0"/>
          </a:p>
        </p:txBody>
      </p:sp>
      <p:sp>
        <p:nvSpPr>
          <p:cNvPr id="3" name="Content Placeholder 2"/>
          <p:cNvSpPr>
            <a:spLocks noGrp="1"/>
          </p:cNvSpPr>
          <p:nvPr>
            <p:ph idx="1"/>
          </p:nvPr>
        </p:nvSpPr>
        <p:spPr/>
        <p:txBody>
          <a:bodyPr/>
          <a:lstStyle/>
          <a:p>
            <a:r>
              <a:rPr lang="en-US" dirty="0" smtClean="0"/>
              <a:t>Adds an additional layer of  compression on top of the inherent compression used by ColumnStore</a:t>
            </a:r>
          </a:p>
          <a:p>
            <a:r>
              <a:rPr lang="en-US" dirty="0" smtClean="0"/>
              <a:t>Shrink on-disk database sizes by up to 27%</a:t>
            </a:r>
          </a:p>
          <a:p>
            <a:pPr lvl="1"/>
            <a:r>
              <a:rPr lang="en-US" dirty="0" smtClean="0"/>
              <a:t>Compression applies per partition and can be set either during index creation or during rebuild</a:t>
            </a:r>
            <a:endParaRPr lang="en-US" sz="200" dirty="0" smtClean="0"/>
          </a:p>
          <a:p>
            <a:endParaRPr lang="en-US" dirty="0"/>
          </a:p>
        </p:txBody>
      </p:sp>
      <p:sp>
        <p:nvSpPr>
          <p:cNvPr id="4"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39</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4298147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620705" y="865163"/>
            <a:ext cx="6980495" cy="5352756"/>
          </a:xfrm>
          <a:prstGeom prst="rect">
            <a:avLst/>
          </a:prstGeom>
        </p:spPr>
      </p:pic>
      <p:sp>
        <p:nvSpPr>
          <p:cNvPr id="8" name="Title 1"/>
          <p:cNvSpPr>
            <a:spLocks noGrp="1"/>
          </p:cNvSpPr>
          <p:nvPr>
            <p:ph type="title"/>
          </p:nvPr>
        </p:nvSpPr>
        <p:spPr>
          <a:xfrm>
            <a:off x="243840" y="15240"/>
            <a:ext cx="11643784" cy="957072"/>
          </a:xfrm>
        </p:spPr>
        <p:txBody>
          <a:bodyPr>
            <a:normAutofit/>
          </a:bodyPr>
          <a:lstStyle/>
          <a:p>
            <a:r>
              <a:rPr lang="en-US" sz="3733" dirty="0"/>
              <a:t>Data Propulsion Laboratory — DPL</a:t>
            </a:r>
          </a:p>
        </p:txBody>
      </p:sp>
    </p:spTree>
    <p:extLst>
      <p:ext uri="{BB962C8B-B14F-4D97-AF65-F5344CB8AC3E}">
        <p14:creationId xmlns:p14="http://schemas.microsoft.com/office/powerpoint/2010/main" val="32382744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b="1" dirty="0">
                <a:solidFill>
                  <a:srgbClr val="000000"/>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b="1" dirty="0">
                <a:solidFill>
                  <a:srgbClr val="000000"/>
                </a:solidFill>
              </a:rPr>
              <a:t>Scenarios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40</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38196939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34" y="32426"/>
            <a:ext cx="11785600" cy="746123"/>
          </a:xfrm>
        </p:spPr>
        <p:txBody>
          <a:bodyPr/>
          <a:lstStyle/>
          <a:p>
            <a:r>
              <a:rPr lang="en-US" dirty="0" smtClean="0"/>
              <a:t>Scenarios</a:t>
            </a:r>
            <a:endParaRPr lang="en-US" dirty="0"/>
          </a:p>
        </p:txBody>
      </p:sp>
      <p:sp>
        <p:nvSpPr>
          <p:cNvPr id="3" name="Content Placeholder 2"/>
          <p:cNvSpPr>
            <a:spLocks noGrp="1"/>
          </p:cNvSpPr>
          <p:nvPr>
            <p:ph idx="1"/>
          </p:nvPr>
        </p:nvSpPr>
        <p:spPr>
          <a:xfrm>
            <a:off x="1541834" y="796382"/>
            <a:ext cx="8839200" cy="6061617"/>
          </a:xfrm>
        </p:spPr>
        <p:txBody>
          <a:bodyPr/>
          <a:lstStyle/>
          <a:p>
            <a:r>
              <a:rPr lang="en-US" dirty="0" smtClean="0"/>
              <a:t>Customer: </a:t>
            </a:r>
            <a:r>
              <a:rPr lang="en-US" dirty="0" err="1" smtClean="0"/>
              <a:t>Motricity</a:t>
            </a:r>
            <a:r>
              <a:rPr lang="en-US" dirty="0" smtClean="0"/>
              <a:t>: Case Study</a:t>
            </a:r>
          </a:p>
          <a:p>
            <a:r>
              <a:rPr lang="en-US" dirty="0"/>
              <a:t>MSIT SONAR App: Aggregations </a:t>
            </a:r>
            <a:endParaRPr lang="en-US" dirty="0" smtClean="0"/>
          </a:p>
          <a:p>
            <a:pPr lvl="1"/>
            <a:r>
              <a:rPr lang="en-US" i="1" dirty="0" err="1" smtClean="0"/>
              <a:t>booyah</a:t>
            </a:r>
            <a:r>
              <a:rPr lang="en-US" i="1" dirty="0" smtClean="0"/>
              <a:t>!</a:t>
            </a:r>
            <a:endParaRPr lang="en-US" dirty="0"/>
          </a:p>
          <a:p>
            <a:r>
              <a:rPr lang="en-US" dirty="0" smtClean="0"/>
              <a:t>Customer: </a:t>
            </a:r>
            <a:r>
              <a:rPr lang="en-US" dirty="0" err="1" smtClean="0"/>
              <a:t>DevCon</a:t>
            </a:r>
            <a:r>
              <a:rPr lang="en-US" dirty="0" smtClean="0"/>
              <a:t> Security: Production App</a:t>
            </a:r>
            <a:endParaRPr lang="en-US" dirty="0"/>
          </a:p>
          <a:p>
            <a:pPr lvl="1"/>
            <a:r>
              <a:rPr lang="en-US" i="1" dirty="0" smtClean="0"/>
              <a:t>double-</a:t>
            </a:r>
            <a:r>
              <a:rPr lang="en-US" i="1" dirty="0" err="1" smtClean="0"/>
              <a:t>booyah</a:t>
            </a:r>
            <a:r>
              <a:rPr lang="en-US" i="1" dirty="0" smtClean="0"/>
              <a:t>!</a:t>
            </a:r>
            <a:endParaRPr lang="en-US" dirty="0" smtClean="0"/>
          </a:p>
          <a:p>
            <a:r>
              <a:rPr lang="en-US" dirty="0" smtClean="0"/>
              <a:t>Windows Telemetry—Watson</a:t>
            </a:r>
          </a:p>
          <a:p>
            <a:pPr lvl="1"/>
            <a:r>
              <a:rPr lang="en-US" i="1" dirty="0"/>
              <a:t>triple-</a:t>
            </a:r>
            <a:r>
              <a:rPr lang="en-US" i="1" dirty="0" err="1"/>
              <a:t>booyah</a:t>
            </a:r>
            <a:r>
              <a:rPr lang="en-US" i="1" dirty="0"/>
              <a:t>! </a:t>
            </a:r>
          </a:p>
          <a:p>
            <a:r>
              <a:rPr lang="en-US" dirty="0" smtClean="0"/>
              <a:t>MSIT </a:t>
            </a:r>
            <a:r>
              <a:rPr lang="en-US" dirty="0"/>
              <a:t>Problem Management App </a:t>
            </a:r>
            <a:endParaRPr lang="en-US" dirty="0" smtClean="0"/>
          </a:p>
          <a:p>
            <a:pPr lvl="1"/>
            <a:r>
              <a:rPr lang="en-US" i="1" dirty="0" err="1"/>
              <a:t>b</a:t>
            </a:r>
            <a:r>
              <a:rPr lang="en-US" i="1" dirty="0" err="1" smtClean="0"/>
              <a:t>ooyah</a:t>
            </a:r>
            <a:r>
              <a:rPr lang="en-US" i="1" baseline="30000" dirty="0" err="1" smtClean="0"/>
              <a:t>nth</a:t>
            </a:r>
            <a:endParaRPr lang="en-US" i="1" baseline="30000" dirty="0"/>
          </a:p>
          <a:p>
            <a:r>
              <a:rPr lang="en-US" dirty="0" smtClean="0"/>
              <a:t>Microsoft Fast Track</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41</a:t>
            </a:fld>
            <a:endParaRPr lang="en-US" dirty="0">
              <a:latin typeface="Arial" charset="0"/>
              <a:cs typeface="Arial" charset="0"/>
            </a:endParaRPr>
          </a:p>
        </p:txBody>
      </p:sp>
    </p:spTree>
    <p:extLst>
      <p:ext uri="{BB962C8B-B14F-4D97-AF65-F5344CB8AC3E}">
        <p14:creationId xmlns:p14="http://schemas.microsoft.com/office/powerpoint/2010/main" val="248700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1"/>
            <a:ext cx="8839200" cy="746123"/>
          </a:xfrm>
        </p:spPr>
        <p:txBody>
          <a:bodyPr/>
          <a:lstStyle/>
          <a:p>
            <a:r>
              <a:rPr lang="en-US" dirty="0" smtClean="0"/>
              <a:t>SQL CAT Customer: </a:t>
            </a:r>
            <a:r>
              <a:rPr lang="en-US" dirty="0" err="1" smtClean="0"/>
              <a:t>Motricity</a:t>
            </a:r>
            <a:endParaRPr lang="en-US" dirty="0"/>
          </a:p>
        </p:txBody>
      </p:sp>
      <p:sp>
        <p:nvSpPr>
          <p:cNvPr id="3" name="Content Placeholder 2"/>
          <p:cNvSpPr>
            <a:spLocks noGrp="1"/>
          </p:cNvSpPr>
          <p:nvPr>
            <p:ph idx="1"/>
          </p:nvPr>
        </p:nvSpPr>
        <p:spPr>
          <a:xfrm>
            <a:off x="1676400" y="1143000"/>
            <a:ext cx="8839200" cy="4495800"/>
          </a:xfrm>
        </p:spPr>
        <p:txBody>
          <a:bodyPr/>
          <a:lstStyle/>
          <a:p>
            <a:r>
              <a:rPr lang="en-US" sz="2400" dirty="0"/>
              <a:t>Sybase customer</a:t>
            </a:r>
          </a:p>
          <a:p>
            <a:r>
              <a:rPr lang="en-US" sz="2400" dirty="0"/>
              <a:t>Demographic data &amp; app required columnstore capabilities</a:t>
            </a:r>
          </a:p>
          <a:p>
            <a:r>
              <a:rPr lang="en-US" sz="2400" dirty="0"/>
              <a:t>Proved out technology on Denali bits</a:t>
            </a:r>
          </a:p>
          <a:p>
            <a:r>
              <a:rPr lang="en-US" sz="2400" dirty="0"/>
              <a:t>Numerous </a:t>
            </a:r>
            <a:r>
              <a:rPr lang="en-US" sz="2400" dirty="0" err="1"/>
              <a:t>learnings</a:t>
            </a:r>
            <a:r>
              <a:rPr lang="en-US" sz="2400" dirty="0"/>
              <a:t> discovered &amp; incorporated into SQL Server 2012 RTM</a:t>
            </a:r>
          </a:p>
          <a:p>
            <a:r>
              <a:rPr lang="en-US" sz="2400" dirty="0"/>
              <a:t>Production implementation leveraged partitioning &amp; “trickle loading” (&amp; AlwaysOn Availability Groups)</a:t>
            </a:r>
          </a:p>
          <a:p>
            <a:r>
              <a:rPr lang="en-US" sz="2400" dirty="0"/>
              <a:t>Case Study:  </a:t>
            </a:r>
            <a:r>
              <a:rPr lang="en-US" sz="2400" u="sng" dirty="0">
                <a:hlinkClick r:id="rId3"/>
              </a:rPr>
              <a:t>http://www.microsoft.com/casestudies/Microsoft-SQL-Server-2012-Enterprise/Motricity/Mobile-Advertiser-Makes-Gains-with-Easy-Migration-of-Sybase-Database-to-Microsoft/710000000170</a:t>
            </a:r>
            <a:endParaRPr lang="en-US" sz="2400" u="sng" dirty="0"/>
          </a:p>
          <a:p>
            <a:r>
              <a:rPr lang="en-US" sz="2400" dirty="0"/>
              <a:t>Customers: @</a:t>
            </a:r>
            <a:r>
              <a:rPr lang="en-US" sz="2400" dirty="0" err="1"/>
              <a:t>armpitslinky</a:t>
            </a:r>
            <a:r>
              <a:rPr lang="en-US" sz="2400" dirty="0"/>
              <a:t>, @</a:t>
            </a:r>
            <a:r>
              <a:rPr lang="en-US" sz="2400" dirty="0" err="1"/>
              <a:t>SQLJackBurton</a:t>
            </a:r>
            <a:r>
              <a:rPr lang="en-US" sz="2400" dirty="0"/>
              <a:t>, </a:t>
            </a:r>
            <a:br>
              <a:rPr lang="en-US" sz="2400" dirty="0"/>
            </a:br>
            <a:r>
              <a:rPr lang="en-US" sz="2400" dirty="0"/>
              <a:t>&amp; the cuddliest customer ever in the SQL CAT Lab: @</a:t>
            </a:r>
            <a:r>
              <a:rPr lang="en-US" sz="2400" dirty="0" err="1"/>
              <a:t>dsfnet</a:t>
            </a:r>
            <a:endParaRPr lang="en-US" sz="2400" dirty="0"/>
          </a:p>
          <a:p>
            <a:endParaRPr lang="en-US" sz="2400"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42</a:t>
            </a:fld>
            <a:endParaRPr lang="en-US" dirty="0">
              <a:latin typeface="Arial" charset="0"/>
              <a:cs typeface="Arial" charset="0"/>
            </a:endParaRPr>
          </a:p>
        </p:txBody>
      </p:sp>
    </p:spTree>
    <p:extLst>
      <p:ext uri="{BB962C8B-B14F-4D97-AF65-F5344CB8AC3E}">
        <p14:creationId xmlns:p14="http://schemas.microsoft.com/office/powerpoint/2010/main" val="39023322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91769"/>
            <a:ext cx="8763000" cy="685800"/>
          </a:xfrm>
        </p:spPr>
        <p:txBody>
          <a:bodyPr>
            <a:normAutofit fontScale="90000"/>
          </a:bodyPr>
          <a:lstStyle/>
          <a:p>
            <a:pPr marL="514338" indent="-514338"/>
            <a:r>
              <a:rPr lang="en-US" dirty="0" smtClean="0">
                <a:solidFill>
                  <a:srgbClr val="000000"/>
                </a:solidFill>
              </a:rPr>
              <a:t>MSIT SONAR App </a:t>
            </a:r>
            <a:r>
              <a:rPr lang="en-US" dirty="0" err="1" smtClean="0">
                <a:solidFill>
                  <a:srgbClr val="000000"/>
                </a:solidFill>
              </a:rPr>
              <a:t>PoC</a:t>
            </a:r>
            <a:endParaRPr lang="en-US" dirty="0">
              <a:solidFill>
                <a:srgbClr val="0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979870"/>
              </p:ext>
            </p:extLst>
          </p:nvPr>
        </p:nvGraphicFramePr>
        <p:xfrm>
          <a:off x="1496218" y="1051560"/>
          <a:ext cx="6502084" cy="1432560"/>
        </p:xfrm>
        <a:graphic>
          <a:graphicData uri="http://schemas.openxmlformats.org/drawingml/2006/table">
            <a:tbl>
              <a:tblPr>
                <a:tableStyleId>{5C22544A-7EE6-4342-B048-85BDC9FD1C3A}</a:tableStyleId>
              </a:tblPr>
              <a:tblGrid>
                <a:gridCol w="1689100"/>
                <a:gridCol w="1726565"/>
                <a:gridCol w="1482091"/>
                <a:gridCol w="1604328"/>
              </a:tblGrid>
              <a:tr h="434340">
                <a:tc>
                  <a:txBody>
                    <a:bodyPr/>
                    <a:lstStyle/>
                    <a:p>
                      <a:pPr algn="l" fontAlgn="ct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dirty="0">
                          <a:solidFill>
                            <a:srgbClr val="000000"/>
                          </a:solidFill>
                          <a:effectLst/>
                          <a:latin typeface="+mn-lt"/>
                        </a:rPr>
                        <a:t>Logical </a:t>
                      </a:r>
                      <a:r>
                        <a:rPr lang="en-US" sz="1600" b="1" u="none" strike="noStrike" dirty="0" smtClean="0">
                          <a:solidFill>
                            <a:srgbClr val="000000"/>
                          </a:solidFill>
                          <a:effectLst/>
                          <a:latin typeface="+mn-lt"/>
                        </a:rPr>
                        <a:t>Reads</a:t>
                      </a:r>
                      <a:br>
                        <a:rPr lang="en-US" sz="1600" b="1" u="none" strike="noStrike" dirty="0" smtClean="0">
                          <a:solidFill>
                            <a:srgbClr val="000000"/>
                          </a:solidFill>
                          <a:effectLst/>
                          <a:latin typeface="+mn-lt"/>
                        </a:rPr>
                      </a:br>
                      <a:r>
                        <a:rPr lang="en-US" sz="1200" b="0" u="none" strike="noStrike" dirty="0" smtClean="0">
                          <a:solidFill>
                            <a:srgbClr val="000000"/>
                          </a:solidFill>
                          <a:effectLst/>
                          <a:latin typeface="+mn-lt"/>
                        </a:rPr>
                        <a:t>(8K</a:t>
                      </a:r>
                      <a:r>
                        <a:rPr lang="en-US" sz="1200" b="0" u="none" strike="noStrike" baseline="0" dirty="0" smtClean="0">
                          <a:solidFill>
                            <a:srgbClr val="000000"/>
                          </a:solidFill>
                          <a:effectLst/>
                          <a:latin typeface="+mn-lt"/>
                        </a:rPr>
                        <a:t> pages</a:t>
                      </a:r>
                      <a:r>
                        <a:rPr lang="en-US" sz="1200" b="0" u="none" strike="noStrike" dirty="0" smtClean="0">
                          <a:solidFill>
                            <a:srgbClr val="000000"/>
                          </a:solidFill>
                          <a:effectLst/>
                          <a:latin typeface="+mn-lt"/>
                        </a:rPr>
                        <a:t>)</a:t>
                      </a:r>
                      <a:endParaRPr lang="en-US" sz="1200" b="0" i="0" u="none" strike="noStrike" dirty="0">
                        <a:solidFill>
                          <a:srgbClr val="000000"/>
                        </a:solidFill>
                        <a:effectLst/>
                        <a:latin typeface="+mn-lt"/>
                      </a:endParaRPr>
                    </a:p>
                  </a:txBody>
                  <a:tcPr marL="7620" marR="7620" marT="7620" marB="0" anchor="ctr">
                    <a:noFill/>
                  </a:tcPr>
                </a:tc>
                <a:tc>
                  <a:txBody>
                    <a:bodyPr/>
                    <a:lstStyle/>
                    <a:p>
                      <a:pPr lvl="1" algn="r" fontAlgn="ctr"/>
                      <a:r>
                        <a:rPr lang="en-US" sz="1600" b="1" u="none" strike="noStrike" dirty="0" smtClean="0">
                          <a:solidFill>
                            <a:srgbClr val="000000"/>
                          </a:solidFill>
                          <a:effectLst/>
                          <a:latin typeface="+mn-lt"/>
                        </a:rPr>
                        <a:t>CPU</a:t>
                      </a:r>
                      <a:br>
                        <a:rPr lang="en-US" sz="1600" b="1" u="none" strike="noStrike" dirty="0" smtClean="0">
                          <a:solidFill>
                            <a:srgbClr val="000000"/>
                          </a:solidFill>
                          <a:effectLst/>
                          <a:latin typeface="+mn-lt"/>
                        </a:rPr>
                      </a:br>
                      <a:r>
                        <a:rPr lang="en-US" sz="1200" b="0" u="none" strike="noStrike" kern="1200" dirty="0" smtClean="0">
                          <a:solidFill>
                            <a:srgbClr val="000000"/>
                          </a:solidFill>
                          <a:effectLst/>
                          <a:latin typeface="+mn-lt"/>
                          <a:ea typeface="+mn-ea"/>
                          <a:cs typeface="+mn-cs"/>
                        </a:rPr>
                        <a:t>(</a:t>
                      </a:r>
                      <a:r>
                        <a:rPr lang="en-US" sz="1200" b="0" u="none" strike="noStrike" kern="1200" dirty="0" err="1" smtClean="0">
                          <a:solidFill>
                            <a:srgbClr val="000000"/>
                          </a:solidFill>
                          <a:effectLst/>
                          <a:latin typeface="+mn-lt"/>
                          <a:ea typeface="+mn-ea"/>
                          <a:cs typeface="+mn-cs"/>
                        </a:rPr>
                        <a:t>ms</a:t>
                      </a:r>
                      <a:r>
                        <a:rPr lang="en-US" sz="1200" b="0" u="none" strike="noStrike" kern="1200" dirty="0">
                          <a:solidFill>
                            <a:srgbClr val="000000"/>
                          </a:solidFill>
                          <a:effectLst/>
                          <a:latin typeface="+mn-lt"/>
                          <a:ea typeface="+mn-ea"/>
                          <a:cs typeface="+mn-cs"/>
                        </a:rPr>
                        <a:t>)</a:t>
                      </a:r>
                    </a:p>
                  </a:txBody>
                  <a:tcPr marL="7620" marR="7620" marT="7620" marB="0" anchor="ctr">
                    <a:noFill/>
                  </a:tcPr>
                </a:tc>
                <a:tc>
                  <a:txBody>
                    <a:bodyPr/>
                    <a:lstStyle/>
                    <a:p>
                      <a:pPr lvl="1" algn="r" fontAlgn="ctr"/>
                      <a:r>
                        <a:rPr lang="en-US" sz="1600" b="1" u="none" strike="noStrike" dirty="0" err="1">
                          <a:solidFill>
                            <a:srgbClr val="000000"/>
                          </a:solidFill>
                          <a:effectLst/>
                          <a:latin typeface="+mn-lt"/>
                        </a:rPr>
                        <a:t>Durn</a:t>
                      </a:r>
                      <a:r>
                        <a:rPr lang="en-US" sz="1600" b="1" u="none" strike="noStrike" dirty="0">
                          <a:solidFill>
                            <a:srgbClr val="000000"/>
                          </a:solidFill>
                          <a:effectLst/>
                          <a:latin typeface="+mn-lt"/>
                        </a:rPr>
                        <a:t> </a:t>
                      </a:r>
                      <a:r>
                        <a:rPr lang="en-US" sz="1600" b="1" u="none" strike="noStrike" dirty="0" smtClean="0">
                          <a:solidFill>
                            <a:srgbClr val="000000"/>
                          </a:solidFill>
                          <a:effectLst/>
                          <a:latin typeface="+mn-lt"/>
                        </a:rPr>
                        <a:t/>
                      </a:r>
                      <a:br>
                        <a:rPr lang="en-US" sz="1600" b="1" u="none" strike="noStrike" dirty="0" smtClean="0">
                          <a:solidFill>
                            <a:srgbClr val="000000"/>
                          </a:solidFill>
                          <a:effectLst/>
                          <a:latin typeface="+mn-lt"/>
                        </a:rPr>
                      </a:br>
                      <a:r>
                        <a:rPr lang="en-US" sz="1200" b="0" u="none" strike="noStrike" kern="1200" dirty="0" smtClean="0">
                          <a:solidFill>
                            <a:srgbClr val="000000"/>
                          </a:solidFill>
                          <a:effectLst/>
                          <a:latin typeface="+mn-lt"/>
                          <a:ea typeface="+mn-ea"/>
                          <a:cs typeface="+mn-cs"/>
                        </a:rPr>
                        <a:t>(</a:t>
                      </a:r>
                      <a:r>
                        <a:rPr lang="en-US" sz="1200" b="0" u="none" strike="noStrike" kern="1200" dirty="0" err="1" smtClean="0">
                          <a:solidFill>
                            <a:srgbClr val="000000"/>
                          </a:solidFill>
                          <a:effectLst/>
                          <a:latin typeface="+mn-lt"/>
                          <a:ea typeface="+mn-ea"/>
                          <a:cs typeface="+mn-cs"/>
                        </a:rPr>
                        <a:t>ms</a:t>
                      </a:r>
                      <a:r>
                        <a:rPr lang="en-US" sz="1200" b="0" u="none" strike="noStrike" kern="1200" dirty="0">
                          <a:solidFill>
                            <a:srgbClr val="000000"/>
                          </a:solidFill>
                          <a:effectLst/>
                          <a:latin typeface="+mn-lt"/>
                          <a:ea typeface="+mn-ea"/>
                          <a:cs typeface="+mn-cs"/>
                        </a:rPr>
                        <a:t>)</a:t>
                      </a:r>
                    </a:p>
                  </a:txBody>
                  <a:tcPr marL="7620" marR="7620" marT="7620" marB="0" anchor="ctr">
                    <a:noFill/>
                  </a:tcPr>
                </a:tc>
              </a:tr>
              <a:tr h="251460">
                <a:tc>
                  <a:txBody>
                    <a:bodyPr/>
                    <a:lstStyle/>
                    <a:p>
                      <a:pPr algn="l" fontAlgn="ctr"/>
                      <a:r>
                        <a:rPr lang="en-US" sz="1600" b="1" u="none" strike="noStrike" dirty="0">
                          <a:solidFill>
                            <a:srgbClr val="000000"/>
                          </a:solidFill>
                          <a:effectLst/>
                          <a:latin typeface="+mn-lt"/>
                        </a:rPr>
                        <a:t>Columnstore</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dirty="0">
                          <a:solidFill>
                            <a:srgbClr val="000000"/>
                          </a:solidFill>
                          <a:effectLst/>
                          <a:latin typeface="+mn-lt"/>
                        </a:rPr>
                        <a:t>    160,323 </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dirty="0">
                          <a:solidFill>
                            <a:srgbClr val="000000"/>
                          </a:solidFill>
                          <a:effectLst/>
                          <a:latin typeface="+mn-lt"/>
                        </a:rPr>
                        <a:t>   20,360 </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a:solidFill>
                            <a:srgbClr val="000000"/>
                          </a:solidFill>
                          <a:effectLst/>
                          <a:latin typeface="+mn-lt"/>
                        </a:rPr>
                        <a:t>     9,786 </a:t>
                      </a:r>
                      <a:endParaRPr lang="en-US" sz="1600" b="1" i="0" u="none" strike="noStrike">
                        <a:solidFill>
                          <a:srgbClr val="000000"/>
                        </a:solidFill>
                        <a:effectLst/>
                        <a:latin typeface="+mn-lt"/>
                      </a:endParaRPr>
                    </a:p>
                  </a:txBody>
                  <a:tcPr marL="7620" marR="7620" marT="7620" marB="0" anchor="ctr">
                    <a:noFill/>
                  </a:tcPr>
                </a:tc>
              </a:tr>
              <a:tr h="495300">
                <a:tc>
                  <a:txBody>
                    <a:bodyPr/>
                    <a:lstStyle/>
                    <a:p>
                      <a:pPr algn="l" fontAlgn="ctr"/>
                      <a:r>
                        <a:rPr lang="en-US" sz="1600" b="1" u="none" strike="noStrike" dirty="0">
                          <a:solidFill>
                            <a:srgbClr val="000000"/>
                          </a:solidFill>
                          <a:effectLst/>
                          <a:latin typeface="+mn-lt"/>
                        </a:rPr>
                        <a:t>Conventional Table &amp; Indexes</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dirty="0">
                          <a:solidFill>
                            <a:srgbClr val="000000"/>
                          </a:solidFill>
                          <a:effectLst/>
                          <a:latin typeface="+mn-lt"/>
                        </a:rPr>
                        <a:t>  9,053,423 </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dirty="0">
                          <a:solidFill>
                            <a:srgbClr val="000000"/>
                          </a:solidFill>
                          <a:effectLst/>
                          <a:latin typeface="+mn-lt"/>
                        </a:rPr>
                        <a:t>  549,608 </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ctr"/>
                      <a:r>
                        <a:rPr lang="en-US" sz="1600" b="1" u="none" strike="noStrike" dirty="0">
                          <a:solidFill>
                            <a:srgbClr val="000000"/>
                          </a:solidFill>
                          <a:effectLst/>
                          <a:latin typeface="+mn-lt"/>
                        </a:rPr>
                        <a:t>   193,903 </a:t>
                      </a:r>
                      <a:endParaRPr lang="en-US" sz="1600" b="1" i="0" u="none" strike="noStrike" dirty="0">
                        <a:solidFill>
                          <a:srgbClr val="000000"/>
                        </a:solidFill>
                        <a:effectLst/>
                        <a:latin typeface="+mn-lt"/>
                      </a:endParaRPr>
                    </a:p>
                  </a:txBody>
                  <a:tcPr marL="7620" marR="7620" marT="7620" marB="0" anchor="ctr">
                    <a:noFill/>
                  </a:tcPr>
                </a:tc>
              </a:tr>
              <a:tr h="251460">
                <a:tc>
                  <a:txBody>
                    <a:bodyPr/>
                    <a:lstStyle/>
                    <a:p>
                      <a:pPr algn="ctr" fontAlgn="ctr"/>
                      <a:r>
                        <a:rPr lang="el-GR" sz="1600" b="1" u="none" strike="noStrike" dirty="0" smtClean="0">
                          <a:solidFill>
                            <a:srgbClr val="000000"/>
                          </a:solidFill>
                          <a:effectLst/>
                          <a:latin typeface="+mn-lt"/>
                        </a:rPr>
                        <a:t>Δ</a:t>
                      </a:r>
                      <a:endParaRPr lang="en-US" sz="1600" b="1" i="0" u="none" strike="noStrike" dirty="0">
                        <a:solidFill>
                          <a:srgbClr val="000000"/>
                        </a:solidFill>
                        <a:effectLst/>
                        <a:latin typeface="+mn-lt"/>
                      </a:endParaRPr>
                    </a:p>
                  </a:txBody>
                  <a:tcPr marL="7620" marR="7620" marT="7620" marB="0" anchor="ctr">
                    <a:noFill/>
                  </a:tcPr>
                </a:tc>
                <a:tc>
                  <a:txBody>
                    <a:bodyPr/>
                    <a:lstStyle/>
                    <a:p>
                      <a:pPr algn="r" fontAlgn="b"/>
                      <a:r>
                        <a:rPr lang="en-US" sz="1600" b="1" u="none" strike="noStrike" dirty="0">
                          <a:solidFill>
                            <a:srgbClr val="000000"/>
                          </a:solidFill>
                          <a:effectLst/>
                          <a:latin typeface="+mn-lt"/>
                        </a:rPr>
                        <a:t>         </a:t>
                      </a:r>
                      <a:r>
                        <a:rPr lang="en-US" sz="1600" b="1" u="none" strike="noStrike" dirty="0" smtClean="0">
                          <a:solidFill>
                            <a:srgbClr val="000000"/>
                          </a:solidFill>
                          <a:effectLst/>
                          <a:latin typeface="+mn-lt"/>
                        </a:rPr>
                        <a:t>x56 </a:t>
                      </a:r>
                      <a:endParaRPr lang="en-US" sz="1600" b="1" i="0" u="none" strike="noStrike" dirty="0">
                        <a:solidFill>
                          <a:srgbClr val="000000"/>
                        </a:solidFill>
                        <a:effectLst/>
                        <a:latin typeface="+mn-lt"/>
                      </a:endParaRPr>
                    </a:p>
                  </a:txBody>
                  <a:tcPr marL="7620" marR="7620" marT="7620" marB="0" anchor="b">
                    <a:noFill/>
                  </a:tcPr>
                </a:tc>
                <a:tc>
                  <a:txBody>
                    <a:bodyPr/>
                    <a:lstStyle/>
                    <a:p>
                      <a:pPr algn="r" fontAlgn="b"/>
                      <a:r>
                        <a:rPr lang="en-US" sz="1600" b="1" u="none" strike="noStrike" dirty="0">
                          <a:solidFill>
                            <a:srgbClr val="000000"/>
                          </a:solidFill>
                          <a:effectLst/>
                          <a:latin typeface="+mn-lt"/>
                        </a:rPr>
                        <a:t>       </a:t>
                      </a:r>
                      <a:r>
                        <a:rPr lang="en-US" sz="1600" b="1" u="none" strike="noStrike" dirty="0" smtClean="0">
                          <a:solidFill>
                            <a:srgbClr val="000000"/>
                          </a:solidFill>
                          <a:effectLst/>
                          <a:latin typeface="+mn-lt"/>
                        </a:rPr>
                        <a:t>x27 </a:t>
                      </a:r>
                      <a:endParaRPr lang="en-US" sz="1600" b="1" i="0" u="none" strike="noStrike" dirty="0">
                        <a:solidFill>
                          <a:srgbClr val="000000"/>
                        </a:solidFill>
                        <a:effectLst/>
                        <a:latin typeface="+mn-lt"/>
                      </a:endParaRPr>
                    </a:p>
                  </a:txBody>
                  <a:tcPr marL="7620" marR="7620" marT="7620" marB="0" anchor="b">
                    <a:noFill/>
                  </a:tcPr>
                </a:tc>
                <a:tc>
                  <a:txBody>
                    <a:bodyPr/>
                    <a:lstStyle/>
                    <a:p>
                      <a:pPr algn="r" fontAlgn="b"/>
                      <a:r>
                        <a:rPr lang="en-US" sz="1600" b="1" u="none" strike="noStrike" dirty="0">
                          <a:solidFill>
                            <a:srgbClr val="000000"/>
                          </a:solidFill>
                          <a:effectLst/>
                          <a:latin typeface="+mn-lt"/>
                        </a:rPr>
                        <a:t>        </a:t>
                      </a:r>
                      <a:r>
                        <a:rPr lang="en-US" sz="1600" b="1" u="none" strike="noStrike" dirty="0" smtClean="0">
                          <a:solidFill>
                            <a:srgbClr val="000000"/>
                          </a:solidFill>
                          <a:effectLst/>
                          <a:latin typeface="+mn-lt"/>
                        </a:rPr>
                        <a:t>x20 </a:t>
                      </a:r>
                      <a:endParaRPr lang="en-US" sz="1600" b="1" i="0" u="none" strike="noStrike" dirty="0">
                        <a:solidFill>
                          <a:srgbClr val="000000"/>
                        </a:solidFill>
                        <a:effectLst/>
                        <a:latin typeface="+mn-lt"/>
                      </a:endParaRPr>
                    </a:p>
                  </a:txBody>
                  <a:tcPr marL="7620" marR="7620" marT="7620" marB="0" anchor="b">
                    <a:noFill/>
                  </a:tcPr>
                </a:tc>
              </a:tr>
            </a:tbl>
          </a:graphicData>
        </a:graphic>
      </p:graphicFrame>
      <p:graphicFrame>
        <p:nvGraphicFramePr>
          <p:cNvPr id="9" name="Chart 8"/>
          <p:cNvGraphicFramePr>
            <a:graphicFrameLocks/>
          </p:cNvGraphicFramePr>
          <p:nvPr>
            <p:extLst/>
          </p:nvPr>
        </p:nvGraphicFramePr>
        <p:xfrm>
          <a:off x="1280160" y="2666728"/>
          <a:ext cx="4343400" cy="3733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nvPr>
        </p:nvGraphicFramePr>
        <p:xfrm>
          <a:off x="6617969" y="2697481"/>
          <a:ext cx="4133851" cy="3705225"/>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1496218" y="2209800"/>
            <a:ext cx="6977223" cy="2743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8604265" y="6475831"/>
            <a:ext cx="3055645" cy="276999"/>
          </a:xfrm>
          <a:prstGeom prst="rect">
            <a:avLst/>
          </a:prstGeom>
        </p:spPr>
        <p:txBody>
          <a:bodyPr wrap="none">
            <a:spAutoFit/>
          </a:bodyPr>
          <a:lstStyle/>
          <a:p>
            <a:r>
              <a:rPr lang="en-US" sz="1067" dirty="0">
                <a:solidFill>
                  <a:schemeClr val="tx1">
                    <a:lumMod val="50000"/>
                    <a:lumOff val="50000"/>
                  </a:schemeClr>
                </a:solidFill>
              </a:rPr>
              <a:t>Copyright </a:t>
            </a:r>
            <a:r>
              <a:rPr lang="en-US" sz="1200" dirty="0">
                <a:solidFill>
                  <a:schemeClr val="tx1">
                    <a:lumMod val="50000"/>
                    <a:lumOff val="50000"/>
                  </a:schemeClr>
                </a:solidFill>
              </a:rPr>
              <a:t>©</a:t>
            </a:r>
            <a:r>
              <a:rPr lang="en-US" sz="1067" dirty="0">
                <a:solidFill>
                  <a:schemeClr val="tx1">
                    <a:lumMod val="50000"/>
                    <a:lumOff val="50000"/>
                  </a:schemeClr>
                </a:solidFill>
              </a:rPr>
              <a:t> 2015 SanDisk.  All rights reserved. </a:t>
            </a:r>
          </a:p>
        </p:txBody>
      </p:sp>
    </p:spTree>
    <p:extLst>
      <p:ext uri="{BB962C8B-B14F-4D97-AF65-F5344CB8AC3E}">
        <p14:creationId xmlns:p14="http://schemas.microsoft.com/office/powerpoint/2010/main" val="3797484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100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down)">
                                      <p:cBhvr>
                                        <p:cTn id="7" dur="2000"/>
                                        <p:tgtEl>
                                          <p:spTgt spid="9">
                                            <p:graphicEl>
                                              <a:chart seriesIdx="-3" categoryIdx="-3" bldStep="gridLegend"/>
                                            </p:graphicEl>
                                          </p:spTgt>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down)">
                                      <p:cBhvr>
                                        <p:cTn id="11" dur="2000"/>
                                        <p:tgtEl>
                                          <p:spTgt spid="9">
                                            <p:graphicEl>
                                              <a:chart seriesIdx="-4" categoryIdx="0" bldStep="category"/>
                                            </p:graphicEl>
                                          </p:spTgt>
                                        </p:tgtEl>
                                      </p:cBhvr>
                                    </p:animEffect>
                                  </p:childTnLst>
                                </p:cTn>
                              </p:par>
                            </p:childTnLst>
                          </p:cTn>
                        </p:par>
                        <p:par>
                          <p:cTn id="12" fill="hold">
                            <p:stCondLst>
                              <p:cond delay="5000"/>
                            </p:stCondLst>
                            <p:childTnLst>
                              <p:par>
                                <p:cTn id="13" presetID="22" presetClass="entr" presetSubtype="4"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down)">
                                      <p:cBhvr>
                                        <p:cTn id="15" dur="2000"/>
                                        <p:tgtEl>
                                          <p:spTgt spid="9">
                                            <p:graphicEl>
                                              <a:chart seriesIdx="-4" categoryIdx="1" bldStep="category"/>
                                            </p:graphicEl>
                                          </p:spTgt>
                                        </p:tgtEl>
                                      </p:cBhvr>
                                    </p:animEffect>
                                  </p:childTnLst>
                                </p:cTn>
                              </p:par>
                            </p:childTnLst>
                          </p:cTn>
                        </p:par>
                        <p:par>
                          <p:cTn id="16" fill="hold">
                            <p:stCondLst>
                              <p:cond delay="7000"/>
                            </p:stCondLst>
                            <p:childTnLst>
                              <p:par>
                                <p:cTn id="17" presetID="22" presetClass="entr" presetSubtype="4"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down)">
                                      <p:cBhvr>
                                        <p:cTn id="19" dur="2000"/>
                                        <p:tgtEl>
                                          <p:spTgt spid="9">
                                            <p:graphicEl>
                                              <a:chart seriesIdx="-4" categoryIdx="2" bldStep="category"/>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1000"/>
                                        <p:tgtEl>
                                          <p:spTgt spid="3"/>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28" dur="2000"/>
                                        <p:tgtEl>
                                          <p:spTgt spid="6">
                                            <p:graphicEl>
                                              <a:chart seriesIdx="-3" categoryIdx="-3" bldStep="gridLegend"/>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6">
                                            <p:graphicEl>
                                              <a:chart seriesIdx="-4" categoryIdx="0" bldStep="category"/>
                                            </p:graphicEl>
                                          </p:spTgt>
                                        </p:tgtEl>
                                        <p:attrNameLst>
                                          <p:attrName>style.visibility</p:attrName>
                                        </p:attrNameLst>
                                      </p:cBhvr>
                                      <p:to>
                                        <p:strVal val="visible"/>
                                      </p:to>
                                    </p:set>
                                    <p:animEffect transition="in" filter="wipe(down)">
                                      <p:cBhvr>
                                        <p:cTn id="32" dur="2000"/>
                                        <p:tgtEl>
                                          <p:spTgt spid="6">
                                            <p:graphicEl>
                                              <a:chart seriesIdx="-4" categoryIdx="0" bldStep="category"/>
                                            </p:graphicEl>
                                          </p:spTgt>
                                        </p:tgtEl>
                                      </p:cBhvr>
                                    </p:animEffect>
                                  </p:childTnLst>
                                </p:cTn>
                              </p:par>
                            </p:childTnLst>
                          </p:cTn>
                        </p:par>
                        <p:par>
                          <p:cTn id="33" fill="hold">
                            <p:stCondLst>
                              <p:cond delay="5000"/>
                            </p:stCondLst>
                            <p:childTnLst>
                              <p:par>
                                <p:cTn id="34" presetID="22" presetClass="entr" presetSubtype="4" fill="hold" grpId="0" nodeType="afterEffect">
                                  <p:stCondLst>
                                    <p:cond delay="0"/>
                                  </p:stCondLst>
                                  <p:childTnLst>
                                    <p:set>
                                      <p:cBhvr>
                                        <p:cTn id="35" dur="1" fill="hold">
                                          <p:stCondLst>
                                            <p:cond delay="0"/>
                                          </p:stCondLst>
                                        </p:cTn>
                                        <p:tgtEl>
                                          <p:spTgt spid="6">
                                            <p:graphicEl>
                                              <a:chart seriesIdx="-4" categoryIdx="1" bldStep="category"/>
                                            </p:graphicEl>
                                          </p:spTgt>
                                        </p:tgtEl>
                                        <p:attrNameLst>
                                          <p:attrName>style.visibility</p:attrName>
                                        </p:attrNameLst>
                                      </p:cBhvr>
                                      <p:to>
                                        <p:strVal val="visible"/>
                                      </p:to>
                                    </p:set>
                                    <p:animEffect transition="in" filter="wipe(down)">
                                      <p:cBhvr>
                                        <p:cTn id="36" dur="2000"/>
                                        <p:tgtEl>
                                          <p:spTgt spid="6">
                                            <p:graphicEl>
                                              <a:chart seriesIdx="-4" categoryIdx="1" bldStep="category"/>
                                            </p:graphicEl>
                                          </p:spTgt>
                                        </p:tgtEl>
                                      </p:cBhvr>
                                    </p:animEffect>
                                  </p:childTnLst>
                                </p:cTn>
                              </p:par>
                            </p:childTnLst>
                          </p:cTn>
                        </p:par>
                        <p:par>
                          <p:cTn id="37" fill="hold">
                            <p:stCondLst>
                              <p:cond delay="7000"/>
                            </p:stCondLst>
                            <p:childTnLst>
                              <p:par>
                                <p:cTn id="38" presetID="22" presetClass="entr" presetSubtype="4" fill="hold" grpId="0" nodeType="afterEffect">
                                  <p:stCondLst>
                                    <p:cond delay="0"/>
                                  </p:stCondLst>
                                  <p:childTnLst>
                                    <p:set>
                                      <p:cBhvr>
                                        <p:cTn id="39" dur="1" fill="hold">
                                          <p:stCondLst>
                                            <p:cond delay="0"/>
                                          </p:stCondLst>
                                        </p:cTn>
                                        <p:tgtEl>
                                          <p:spTgt spid="6">
                                            <p:graphicEl>
                                              <a:chart seriesIdx="-4" categoryIdx="2" bldStep="category"/>
                                            </p:graphicEl>
                                          </p:spTgt>
                                        </p:tgtEl>
                                        <p:attrNameLst>
                                          <p:attrName>style.visibility</p:attrName>
                                        </p:attrNameLst>
                                      </p:cBhvr>
                                      <p:to>
                                        <p:strVal val="visible"/>
                                      </p:to>
                                    </p:set>
                                    <p:animEffect transition="in" filter="wipe(down)">
                                      <p:cBhvr>
                                        <p:cTn id="40" dur="2000"/>
                                        <p:tgtEl>
                                          <p:spTgt spid="6">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category"/>
        </p:bldSub>
      </p:bldGraphic>
      <p:bldGraphic spid="6" grpId="0">
        <p:bldSub>
          <a:bldChart bld="category"/>
        </p:bldSub>
      </p:bldGraphic>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50" y="625478"/>
            <a:ext cx="8991600" cy="1203323"/>
          </a:xfrm>
        </p:spPr>
        <p:txBody>
          <a:bodyPr/>
          <a:lstStyle/>
          <a:p>
            <a:r>
              <a:rPr lang="en-US" dirty="0"/>
              <a:t>Customer: </a:t>
            </a:r>
            <a:r>
              <a:rPr lang="en-US" dirty="0" err="1"/>
              <a:t>DevCon</a:t>
            </a:r>
            <a:r>
              <a:rPr lang="en-US" dirty="0"/>
              <a:t> Security: Production App</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44</a:t>
            </a:fld>
            <a:endParaRPr lang="en-US" dirty="0">
              <a:latin typeface="Arial" charset="0"/>
              <a:cs typeface="Arial" charset="0"/>
            </a:endParaRPr>
          </a:p>
        </p:txBody>
      </p:sp>
      <p:sp>
        <p:nvSpPr>
          <p:cNvPr id="5" name="Content Placeholder 2"/>
          <p:cNvSpPr>
            <a:spLocks noGrp="1"/>
          </p:cNvSpPr>
          <p:nvPr>
            <p:ph idx="1"/>
          </p:nvPr>
        </p:nvSpPr>
        <p:spPr>
          <a:xfrm>
            <a:off x="1676400" y="2057400"/>
            <a:ext cx="8839200" cy="4038600"/>
          </a:xfrm>
        </p:spPr>
        <p:txBody>
          <a:bodyPr/>
          <a:lstStyle/>
          <a:p>
            <a:r>
              <a:rPr lang="en-US" sz="2800" dirty="0"/>
              <a:t>Revenue History Fact Table</a:t>
            </a:r>
            <a:endParaRPr lang="en-US" sz="2400" dirty="0"/>
          </a:p>
          <a:p>
            <a:r>
              <a:rPr lang="en-US" sz="2800" dirty="0"/>
              <a:t>Table stats</a:t>
            </a:r>
          </a:p>
          <a:p>
            <a:pPr lvl="1"/>
            <a:r>
              <a:rPr lang="en-US" dirty="0" smtClean="0"/>
              <a:t>22M rows</a:t>
            </a:r>
          </a:p>
          <a:p>
            <a:pPr lvl="1"/>
            <a:r>
              <a:rPr lang="en-US" dirty="0" smtClean="0"/>
              <a:t>33GB data </a:t>
            </a:r>
          </a:p>
          <a:p>
            <a:pPr lvl="1"/>
            <a:r>
              <a:rPr lang="en-US" dirty="0"/>
              <a:t>137 </a:t>
            </a:r>
            <a:r>
              <a:rPr lang="en-US" dirty="0" smtClean="0"/>
              <a:t>columns</a:t>
            </a:r>
          </a:p>
          <a:p>
            <a:r>
              <a:rPr lang="en-US" dirty="0"/>
              <a:t>Indexing </a:t>
            </a:r>
            <a:r>
              <a:rPr lang="en-US" dirty="0" err="1"/>
              <a:t>strategery</a:t>
            </a:r>
            <a:r>
              <a:rPr lang="en-US" dirty="0"/>
              <a:t> </a:t>
            </a:r>
            <a:r>
              <a:rPr lang="en-US" dirty="0" smtClean="0"/>
              <a:t>challenging, especially for ad hoc queries</a:t>
            </a:r>
          </a:p>
        </p:txBody>
      </p:sp>
    </p:spTree>
    <p:extLst>
      <p:ext uri="{BB962C8B-B14F-4D97-AF65-F5344CB8AC3E}">
        <p14:creationId xmlns:p14="http://schemas.microsoft.com/office/powerpoint/2010/main" val="2445302079"/>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754" y="304801"/>
            <a:ext cx="8991600" cy="1203323"/>
          </a:xfrm>
        </p:spPr>
        <p:txBody>
          <a:bodyPr/>
          <a:lstStyle/>
          <a:p>
            <a:r>
              <a:rPr lang="en-US" dirty="0"/>
              <a:t>Customer: </a:t>
            </a:r>
            <a:r>
              <a:rPr lang="en-US" dirty="0" err="1"/>
              <a:t>DevCon</a:t>
            </a:r>
            <a:r>
              <a:rPr lang="en-US" dirty="0"/>
              <a:t> Security: Production </a:t>
            </a:r>
            <a:r>
              <a:rPr lang="en-US" dirty="0" smtClean="0"/>
              <a:t>App: SSRS</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45</a:t>
            </a:fld>
            <a:endParaRPr lang="en-US" dirty="0">
              <a:latin typeface="Arial" charset="0"/>
              <a:cs typeface="Arial" charset="0"/>
            </a:endParaRPr>
          </a:p>
        </p:txBody>
      </p:sp>
      <p:sp>
        <p:nvSpPr>
          <p:cNvPr id="5" name="Content Placeholder 2"/>
          <p:cNvSpPr>
            <a:spLocks noGrp="1"/>
          </p:cNvSpPr>
          <p:nvPr>
            <p:ph idx="1"/>
          </p:nvPr>
        </p:nvSpPr>
        <p:spPr>
          <a:xfrm>
            <a:off x="1676400" y="1600200"/>
            <a:ext cx="8839200" cy="4038600"/>
          </a:xfrm>
        </p:spPr>
        <p:txBody>
          <a:bodyPr/>
          <a:lstStyle/>
          <a:p>
            <a:r>
              <a:rPr lang="en-US" dirty="0"/>
              <a:t>Scenario 1: SSRS </a:t>
            </a:r>
          </a:p>
          <a:p>
            <a:pPr lvl="1"/>
            <a:r>
              <a:rPr lang="en-US" dirty="0"/>
              <a:t>Before: SSAS cube processing + </a:t>
            </a:r>
            <a:r>
              <a:rPr lang="en-US" dirty="0" smtClean="0"/>
              <a:t>batch </a:t>
            </a:r>
            <a:r>
              <a:rPr lang="en-US" dirty="0"/>
              <a:t>process ran MDX to dump results into a separate table </a:t>
            </a:r>
          </a:p>
          <a:p>
            <a:pPr lvl="1"/>
            <a:r>
              <a:rPr lang="en-US" dirty="0" smtClean="0"/>
              <a:t>“…hassle </a:t>
            </a:r>
            <a:r>
              <a:rPr lang="en-US" dirty="0"/>
              <a:t>to </a:t>
            </a:r>
            <a:r>
              <a:rPr lang="en-US" dirty="0" smtClean="0"/>
              <a:t>maintain”</a:t>
            </a:r>
          </a:p>
          <a:p>
            <a:r>
              <a:rPr lang="en-US" dirty="0" smtClean="0"/>
              <a:t>Before: Queries against conventional table structures: </a:t>
            </a:r>
          </a:p>
          <a:p>
            <a:pPr lvl="1"/>
            <a:r>
              <a:rPr lang="en-US" dirty="0" smtClean="0"/>
              <a:t>10 </a:t>
            </a:r>
            <a:r>
              <a:rPr lang="en-US" dirty="0"/>
              <a:t>- 12 seconds</a:t>
            </a:r>
          </a:p>
          <a:p>
            <a:r>
              <a:rPr lang="en-US" dirty="0" smtClean="0"/>
              <a:t>After: Queries against Columnstore:  </a:t>
            </a:r>
          </a:p>
          <a:p>
            <a:pPr lvl="1"/>
            <a:r>
              <a:rPr lang="en-US" dirty="0" smtClean="0"/>
              <a:t>1 second</a:t>
            </a:r>
          </a:p>
          <a:p>
            <a:pPr lvl="1"/>
            <a:r>
              <a:rPr lang="en-US" dirty="0" smtClean="0"/>
              <a:t>One order </a:t>
            </a:r>
            <a:r>
              <a:rPr lang="en-US" dirty="0"/>
              <a:t>of magnitude </a:t>
            </a:r>
            <a:r>
              <a:rPr lang="en-US" dirty="0" smtClean="0"/>
              <a:t>faster</a:t>
            </a:r>
            <a:endParaRPr lang="en-US" dirty="0"/>
          </a:p>
        </p:txBody>
      </p:sp>
    </p:spTree>
    <p:extLst>
      <p:ext uri="{BB962C8B-B14F-4D97-AF65-F5344CB8AC3E}">
        <p14:creationId xmlns:p14="http://schemas.microsoft.com/office/powerpoint/2010/main" val="448241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fade">
                                      <p:cBhvr>
                                        <p:cTn id="2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50" y="625478"/>
            <a:ext cx="8991600" cy="1203323"/>
          </a:xfrm>
        </p:spPr>
        <p:txBody>
          <a:bodyPr/>
          <a:lstStyle/>
          <a:p>
            <a:r>
              <a:rPr lang="en-US" dirty="0"/>
              <a:t>Customer: </a:t>
            </a:r>
            <a:r>
              <a:rPr lang="en-US" dirty="0" err="1"/>
              <a:t>DevCon</a:t>
            </a:r>
            <a:r>
              <a:rPr lang="en-US" dirty="0"/>
              <a:t> Security: Production </a:t>
            </a:r>
            <a:r>
              <a:rPr lang="en-US" dirty="0" smtClean="0"/>
              <a:t>App: Ad Hoc Queries</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46</a:t>
            </a:fld>
            <a:endParaRPr lang="en-US" dirty="0">
              <a:latin typeface="Arial" charset="0"/>
              <a:cs typeface="Arial" charset="0"/>
            </a:endParaRPr>
          </a:p>
        </p:txBody>
      </p:sp>
      <p:sp>
        <p:nvSpPr>
          <p:cNvPr id="5" name="Content Placeholder 2"/>
          <p:cNvSpPr>
            <a:spLocks noGrp="1"/>
          </p:cNvSpPr>
          <p:nvPr>
            <p:ph idx="1"/>
          </p:nvPr>
        </p:nvSpPr>
        <p:spPr>
          <a:xfrm>
            <a:off x="1676400" y="2209800"/>
            <a:ext cx="8839200" cy="4038600"/>
          </a:xfrm>
        </p:spPr>
        <p:txBody>
          <a:bodyPr/>
          <a:lstStyle/>
          <a:p>
            <a:r>
              <a:rPr lang="en-US" dirty="0" smtClean="0"/>
              <a:t>Scenario </a:t>
            </a:r>
            <a:r>
              <a:rPr lang="en-US" dirty="0"/>
              <a:t>2: Ad Hoc Queries</a:t>
            </a:r>
          </a:p>
          <a:p>
            <a:pPr marL="0" indent="0">
              <a:buNone/>
            </a:pPr>
            <a:endParaRPr lang="en-US" dirty="0" smtClean="0"/>
          </a:p>
          <a:p>
            <a:r>
              <a:rPr lang="en-US" dirty="0" smtClean="0"/>
              <a:t>Before: Queries </a:t>
            </a:r>
            <a:r>
              <a:rPr lang="en-US" dirty="0"/>
              <a:t>took </a:t>
            </a:r>
            <a:r>
              <a:rPr lang="en-US" dirty="0" smtClean="0"/>
              <a:t>5 – 7 minutes (300 – 420 seconds)</a:t>
            </a:r>
          </a:p>
          <a:p>
            <a:pPr marL="0" indent="0">
              <a:buNone/>
            </a:pPr>
            <a:endParaRPr lang="en-US" dirty="0"/>
          </a:p>
          <a:p>
            <a:r>
              <a:rPr lang="en-US" dirty="0" smtClean="0"/>
              <a:t>After: Columnstore</a:t>
            </a:r>
            <a:r>
              <a:rPr lang="en-US" dirty="0"/>
              <a:t>:  1 </a:t>
            </a:r>
            <a:r>
              <a:rPr lang="en-US" dirty="0" smtClean="0"/>
              <a:t>– 2 seconds</a:t>
            </a:r>
          </a:p>
          <a:p>
            <a:pPr lvl="1"/>
            <a:r>
              <a:rPr lang="en-US" dirty="0" smtClean="0"/>
              <a:t>Two orders of magnitude faster</a:t>
            </a:r>
          </a:p>
          <a:p>
            <a:pPr marL="0" indent="0">
              <a:buNone/>
            </a:pPr>
            <a:endParaRPr lang="en-US" dirty="0" smtClean="0"/>
          </a:p>
        </p:txBody>
      </p:sp>
    </p:spTree>
    <p:extLst>
      <p:ext uri="{BB962C8B-B14F-4D97-AF65-F5344CB8AC3E}">
        <p14:creationId xmlns:p14="http://schemas.microsoft.com/office/powerpoint/2010/main" val="39263500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50" y="625478"/>
            <a:ext cx="8991600" cy="1203323"/>
          </a:xfrm>
        </p:spPr>
        <p:txBody>
          <a:bodyPr/>
          <a:lstStyle/>
          <a:p>
            <a:r>
              <a:rPr lang="en-US" dirty="0"/>
              <a:t>Customer: </a:t>
            </a:r>
            <a:r>
              <a:rPr lang="en-US" dirty="0" err="1"/>
              <a:t>DevCon</a:t>
            </a:r>
            <a:r>
              <a:rPr lang="en-US" dirty="0"/>
              <a:t> Security: Production </a:t>
            </a:r>
            <a:r>
              <a:rPr lang="en-US" dirty="0" smtClean="0"/>
              <a:t>App: Outcomes</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47</a:t>
            </a:fld>
            <a:endParaRPr lang="en-US" dirty="0">
              <a:latin typeface="Arial" charset="0"/>
              <a:cs typeface="Arial" charset="0"/>
            </a:endParaRPr>
          </a:p>
        </p:txBody>
      </p:sp>
      <p:sp>
        <p:nvSpPr>
          <p:cNvPr id="5" name="Content Placeholder 2"/>
          <p:cNvSpPr>
            <a:spLocks noGrp="1"/>
          </p:cNvSpPr>
          <p:nvPr>
            <p:ph idx="1"/>
          </p:nvPr>
        </p:nvSpPr>
        <p:spPr>
          <a:xfrm>
            <a:off x="1676400" y="2057400"/>
            <a:ext cx="8839200" cy="4038600"/>
          </a:xfrm>
        </p:spPr>
        <p:txBody>
          <a:bodyPr/>
          <a:lstStyle/>
          <a:p>
            <a:r>
              <a:rPr lang="en-US" dirty="0" smtClean="0"/>
              <a:t>Unsolicited feedback:</a:t>
            </a:r>
          </a:p>
          <a:p>
            <a:pPr lvl="1"/>
            <a:r>
              <a:rPr lang="en-US" dirty="0" smtClean="0"/>
              <a:t>“What </a:t>
            </a:r>
            <a:r>
              <a:rPr lang="en-US" dirty="0"/>
              <a:t>we found was pretty awesome</a:t>
            </a:r>
            <a:r>
              <a:rPr lang="en-US" dirty="0" smtClean="0"/>
              <a:t>.”</a:t>
            </a:r>
            <a:endParaRPr lang="en-US" dirty="0"/>
          </a:p>
          <a:p>
            <a:pPr lvl="1"/>
            <a:r>
              <a:rPr lang="en-US" dirty="0" smtClean="0"/>
              <a:t>“It </a:t>
            </a:r>
            <a:r>
              <a:rPr lang="en-US" dirty="0"/>
              <a:t>has been a game changer for us in terms of the flexibility we can offer people that would like to get to the data in different ways</a:t>
            </a:r>
            <a:r>
              <a:rPr lang="en-US" dirty="0" smtClean="0"/>
              <a:t>.”</a:t>
            </a:r>
          </a:p>
          <a:p>
            <a:pPr marL="457069" lvl="1" indent="0">
              <a:buNone/>
            </a:pPr>
            <a:r>
              <a:rPr lang="en-US" dirty="0"/>
              <a:t>— Nathan </a:t>
            </a:r>
            <a:r>
              <a:rPr lang="en-US" dirty="0" err="1" smtClean="0"/>
              <a:t>Allphin</a:t>
            </a:r>
            <a:r>
              <a:rPr lang="en-US" dirty="0"/>
              <a:t>, </a:t>
            </a:r>
            <a:r>
              <a:rPr lang="en-US" dirty="0" smtClean="0"/>
              <a:t>BI Team </a:t>
            </a:r>
            <a:r>
              <a:rPr lang="en-US" dirty="0"/>
              <a:t>Lead</a:t>
            </a:r>
          </a:p>
          <a:p>
            <a:r>
              <a:rPr lang="en-US" dirty="0" smtClean="0"/>
              <a:t>Customer is deprecating this aspect of their SSAS infrastructure in favor of columnstore </a:t>
            </a:r>
          </a:p>
          <a:p>
            <a:pPr marL="0" indent="0">
              <a:buNone/>
            </a:pPr>
            <a:endParaRPr lang="en-US" dirty="0" smtClean="0"/>
          </a:p>
        </p:txBody>
      </p:sp>
    </p:spTree>
    <p:extLst>
      <p:ext uri="{BB962C8B-B14F-4D97-AF65-F5344CB8AC3E}">
        <p14:creationId xmlns:p14="http://schemas.microsoft.com/office/powerpoint/2010/main" val="1060653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9"/>
            <a:ext cx="12192000" cy="6896100"/>
          </a:xfrm>
          <a:prstGeom prst="rect">
            <a:avLst/>
          </a:prstGeom>
        </p:spPr>
      </p:pic>
    </p:spTree>
    <p:extLst>
      <p:ext uri="{BB962C8B-B14F-4D97-AF65-F5344CB8AC3E}">
        <p14:creationId xmlns:p14="http://schemas.microsoft.com/office/powerpoint/2010/main" val="261971578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50968"/>
            <a:ext cx="11785600" cy="746123"/>
          </a:xfrm>
        </p:spPr>
        <p:txBody>
          <a:bodyPr>
            <a:noAutofit/>
          </a:bodyPr>
          <a:lstStyle/>
          <a:p>
            <a:r>
              <a:rPr lang="en-US" dirty="0"/>
              <a:t>Windows Telemetry—Watson WER Failure Event Hit Counting: </a:t>
            </a:r>
            <a:r>
              <a:rPr lang="en-US" sz="2800" dirty="0"/>
              <a:t>Aggregate</a:t>
            </a:r>
            <a:r>
              <a:rPr lang="en-US" sz="2800" dirty="0" smtClean="0"/>
              <a:t> record of all occurrences of user mode failures on Windows machines worldwide </a:t>
            </a:r>
            <a:endParaRPr lang="en-US" sz="2800" dirty="0"/>
          </a:p>
        </p:txBody>
      </p:sp>
      <p:sp>
        <p:nvSpPr>
          <p:cNvPr id="3" name="Content Placeholder 2"/>
          <p:cNvSpPr>
            <a:spLocks noGrp="1"/>
          </p:cNvSpPr>
          <p:nvPr>
            <p:ph sz="half" idx="1"/>
          </p:nvPr>
        </p:nvSpPr>
        <p:spPr/>
        <p:txBody>
          <a:bodyPr>
            <a:normAutofit fontScale="85000" lnSpcReduction="10000"/>
          </a:bodyPr>
          <a:lstStyle/>
          <a:p>
            <a:r>
              <a:rPr lang="en-US" b="1" dirty="0" smtClean="0"/>
              <a:t>Data:  </a:t>
            </a:r>
            <a:r>
              <a:rPr lang="en-US" sz="2200" dirty="0" smtClean="0"/>
              <a:t>61 billion rows, 6440 partitions, partitioned by date (12+ years), keyed on </a:t>
            </a:r>
            <a:r>
              <a:rPr lang="en-US" sz="2200" i="1" dirty="0" smtClean="0"/>
              <a:t>Day, </a:t>
            </a:r>
            <a:r>
              <a:rPr lang="en-US" sz="2200" i="1" dirty="0" err="1" smtClean="0"/>
              <a:t>iBucket</a:t>
            </a:r>
            <a:r>
              <a:rPr lang="en-US" sz="2200" i="1" dirty="0" smtClean="0"/>
              <a:t>, LCID, OEM, OS Version</a:t>
            </a:r>
          </a:p>
          <a:p>
            <a:r>
              <a:rPr lang="en-US" b="1" dirty="0" smtClean="0"/>
              <a:t>ETL:</a:t>
            </a:r>
            <a:r>
              <a:rPr lang="en-US" dirty="0" smtClean="0"/>
              <a:t>  </a:t>
            </a:r>
            <a:r>
              <a:rPr lang="en-US" sz="2200" dirty="0" smtClean="0"/>
              <a:t>SSIS flat files into staging HEAP table, indexes built to match target, perform SWITCH (+300M rows daily)</a:t>
            </a:r>
          </a:p>
          <a:p>
            <a:r>
              <a:rPr lang="en-US" b="1" dirty="0" smtClean="0"/>
              <a:t>Formerly hours, now 5-minute queries!</a:t>
            </a:r>
            <a:r>
              <a:rPr lang="en-US" dirty="0" smtClean="0"/>
              <a:t>  (50-100x gain)</a:t>
            </a:r>
          </a:p>
          <a:p>
            <a:pPr lvl="1"/>
            <a:r>
              <a:rPr lang="en-US" dirty="0" smtClean="0"/>
              <a:t>Total hits by day, for all days</a:t>
            </a:r>
          </a:p>
          <a:p>
            <a:pPr lvl="1"/>
            <a:r>
              <a:rPr lang="en-US" dirty="0" smtClean="0"/>
              <a:t>Filtered rollup on 3 dimensions</a:t>
            </a:r>
          </a:p>
          <a:p>
            <a:pPr lvl="1"/>
            <a:endParaRPr lang="en-US" dirty="0" smtClean="0"/>
          </a:p>
          <a:p>
            <a:pPr lvl="1"/>
            <a:endParaRPr lang="en-US" dirty="0" smtClean="0"/>
          </a:p>
        </p:txBody>
      </p:sp>
      <p:sp>
        <p:nvSpPr>
          <p:cNvPr id="4" name="Content Placeholder 3"/>
          <p:cNvSpPr>
            <a:spLocks noGrp="1"/>
          </p:cNvSpPr>
          <p:nvPr>
            <p:ph sz="half" idx="2"/>
          </p:nvPr>
        </p:nvSpPr>
        <p:spPr/>
        <p:txBody>
          <a:bodyPr>
            <a:normAutofit fontScale="85000" lnSpcReduction="10000"/>
          </a:bodyPr>
          <a:lstStyle/>
          <a:p>
            <a:r>
              <a:rPr lang="en-US" b="1" dirty="0" smtClean="0"/>
              <a:t>Features/Tricks/Lessons:</a:t>
            </a:r>
          </a:p>
          <a:p>
            <a:pPr lvl="1"/>
            <a:r>
              <a:rPr lang="en-US" dirty="0" smtClean="0"/>
              <a:t>String values &amp; SQLCLR UDT column located in dimension tables</a:t>
            </a:r>
          </a:p>
          <a:p>
            <a:pPr lvl="1"/>
            <a:r>
              <a:rPr lang="en-US" dirty="0" smtClean="0"/>
              <a:t>Really bad </a:t>
            </a:r>
            <a:r>
              <a:rPr lang="en-US" dirty="0" err="1" smtClean="0"/>
              <a:t>perf</a:t>
            </a:r>
            <a:r>
              <a:rPr lang="en-US" dirty="0" smtClean="0"/>
              <a:t> hit if Foreign Keys are not trusted (</a:t>
            </a:r>
            <a:r>
              <a:rPr lang="en-US" dirty="0" err="1" smtClean="0"/>
              <a:t>is_not_trusted</a:t>
            </a:r>
            <a:r>
              <a:rPr lang="en-US" dirty="0" smtClean="0"/>
              <a:t> = 1)</a:t>
            </a:r>
          </a:p>
          <a:p>
            <a:pPr lvl="1"/>
            <a:r>
              <a:rPr lang="en-US" dirty="0" smtClean="0"/>
              <a:t>Clustered index order can make huge difference in </a:t>
            </a:r>
            <a:r>
              <a:rPr lang="en-US" dirty="0" err="1" smtClean="0"/>
              <a:t>columnstore</a:t>
            </a:r>
            <a:r>
              <a:rPr lang="en-US" dirty="0" smtClean="0"/>
              <a:t> efficiency by grouping repeating values</a:t>
            </a:r>
          </a:p>
          <a:p>
            <a:pPr lvl="1"/>
            <a:r>
              <a:rPr lang="en-US" dirty="0" smtClean="0"/>
              <a:t>MAXDOP configuration tradeoff; </a:t>
            </a:r>
            <a:r>
              <a:rPr lang="en-US" dirty="0" err="1" smtClean="0"/>
              <a:t>columnstore</a:t>
            </a:r>
            <a:r>
              <a:rPr lang="en-US" dirty="0" smtClean="0"/>
              <a:t> queries want it, other queries suck too much memory if MAXDOP is set too high</a:t>
            </a:r>
          </a:p>
          <a:p>
            <a:pPr lvl="1"/>
            <a:r>
              <a:rPr lang="en-US" dirty="0" smtClean="0"/>
              <a:t>Lack of query partition elimination diminishes columnstore gains</a:t>
            </a:r>
          </a:p>
          <a:p>
            <a:endParaRPr lang="en-US" dirty="0"/>
          </a:p>
        </p:txBody>
      </p:sp>
      <p:graphicFrame>
        <p:nvGraphicFramePr>
          <p:cNvPr id="7" name="Object 6"/>
          <p:cNvGraphicFramePr>
            <a:graphicFrameLocks noChangeAspect="1"/>
          </p:cNvGraphicFramePr>
          <p:nvPr>
            <p:extLst/>
          </p:nvPr>
        </p:nvGraphicFramePr>
        <p:xfrm>
          <a:off x="1189288" y="5348287"/>
          <a:ext cx="1169988" cy="519113"/>
        </p:xfrm>
        <a:graphic>
          <a:graphicData uri="http://schemas.openxmlformats.org/presentationml/2006/ole">
            <mc:AlternateContent xmlns:mc="http://schemas.openxmlformats.org/markup-compatibility/2006">
              <mc:Choice xmlns:v="urn:schemas-microsoft-com:vml" Requires="v">
                <p:oleObj spid="_x0000_s2062" name="Packager Shell Object" showAsIcon="1" r:id="rId4" imgW="1170000" imgH="518400" progId="Package">
                  <p:embed/>
                </p:oleObj>
              </mc:Choice>
              <mc:Fallback>
                <p:oleObj name="Packager Shell Object" showAsIcon="1" r:id="rId4" imgW="1170000" imgH="518400" progId="Package">
                  <p:embed/>
                  <p:pic>
                    <p:nvPicPr>
                      <p:cNvPr id="0" name=""/>
                      <p:cNvPicPr/>
                      <p:nvPr/>
                    </p:nvPicPr>
                    <p:blipFill>
                      <a:blip r:embed="rId5"/>
                      <a:stretch>
                        <a:fillRect/>
                      </a:stretch>
                    </p:blipFill>
                    <p:spPr>
                      <a:xfrm>
                        <a:off x="1189288" y="5348287"/>
                        <a:ext cx="1169988" cy="519113"/>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3314867" y="5348287"/>
          <a:ext cx="1141413" cy="519113"/>
        </p:xfrm>
        <a:graphic>
          <a:graphicData uri="http://schemas.openxmlformats.org/presentationml/2006/ole">
            <mc:AlternateContent xmlns:mc="http://schemas.openxmlformats.org/markup-compatibility/2006">
              <mc:Choice xmlns:v="urn:schemas-microsoft-com:vml" Requires="v">
                <p:oleObj spid="_x0000_s2063" name="Packager Shell Object" showAsIcon="1" r:id="rId6" imgW="1140840" imgH="518400" progId="Package">
                  <p:embed/>
                </p:oleObj>
              </mc:Choice>
              <mc:Fallback>
                <p:oleObj name="Packager Shell Object" showAsIcon="1" r:id="rId6" imgW="1140840" imgH="518400" progId="Package">
                  <p:embed/>
                  <p:pic>
                    <p:nvPicPr>
                      <p:cNvPr id="0" name=""/>
                      <p:cNvPicPr/>
                      <p:nvPr/>
                    </p:nvPicPr>
                    <p:blipFill>
                      <a:blip r:embed="rId7"/>
                      <a:stretch>
                        <a:fillRect/>
                      </a:stretch>
                    </p:blipFill>
                    <p:spPr>
                      <a:xfrm>
                        <a:off x="3314867" y="5348287"/>
                        <a:ext cx="1141413" cy="519113"/>
                      </a:xfrm>
                      <a:prstGeom prst="rect">
                        <a:avLst/>
                      </a:prstGeom>
                    </p:spPr>
                  </p:pic>
                </p:oleObj>
              </mc:Fallback>
            </mc:AlternateContent>
          </a:graphicData>
        </a:graphic>
      </p:graphicFrame>
      <p:sp>
        <p:nvSpPr>
          <p:cNvPr id="5" name="TextBox 4"/>
          <p:cNvSpPr txBox="1"/>
          <p:nvPr/>
        </p:nvSpPr>
        <p:spPr>
          <a:xfrm>
            <a:off x="838200" y="5858470"/>
            <a:ext cx="4275438" cy="923330"/>
          </a:xfrm>
          <a:prstGeom prst="rect">
            <a:avLst/>
          </a:prstGeom>
          <a:noFill/>
        </p:spPr>
        <p:txBody>
          <a:bodyPr wrap="square" rtlCol="0">
            <a:spAutoFit/>
          </a:bodyPr>
          <a:lstStyle/>
          <a:p>
            <a:r>
              <a:rPr lang="en-US" dirty="0" smtClean="0">
                <a:solidFill>
                  <a:schemeClr val="bg2"/>
                </a:solidFill>
              </a:rPr>
              <a:t>Acknowledgements: </a:t>
            </a:r>
          </a:p>
          <a:p>
            <a:r>
              <a:rPr lang="en-US" dirty="0" smtClean="0">
                <a:solidFill>
                  <a:schemeClr val="bg2"/>
                </a:solidFill>
              </a:rPr>
              <a:t>  LeRoy </a:t>
            </a:r>
            <a:r>
              <a:rPr lang="en-US" dirty="0">
                <a:solidFill>
                  <a:schemeClr val="bg2"/>
                </a:solidFill>
              </a:rPr>
              <a:t>Tuttle, </a:t>
            </a:r>
            <a:r>
              <a:rPr lang="en-US" dirty="0" smtClean="0">
                <a:solidFill>
                  <a:schemeClr val="bg2"/>
                </a:solidFill>
              </a:rPr>
              <a:t>Sr. SDE</a:t>
            </a:r>
          </a:p>
          <a:p>
            <a:r>
              <a:rPr lang="en-US" dirty="0" smtClean="0">
                <a:solidFill>
                  <a:schemeClr val="bg2"/>
                </a:solidFill>
              </a:rPr>
              <a:t>  Mahesh Jambunathan, SDE</a:t>
            </a:r>
            <a:endParaRPr lang="en-US" dirty="0">
              <a:solidFill>
                <a:schemeClr val="bg2"/>
              </a:solidFill>
            </a:endParaRPr>
          </a:p>
        </p:txBody>
      </p:sp>
      <p:sp>
        <p:nvSpPr>
          <p:cNvPr id="9" name="Slide Number Placeholder 3"/>
          <p:cNvSpPr>
            <a:spLocks noGrp="1"/>
          </p:cNvSpPr>
          <p:nvPr>
            <p:ph type="sldNum" sz="quarter" idx="10"/>
          </p:nvPr>
        </p:nvSpPr>
        <p:spPr>
          <a:xfrm>
            <a:off x="11133669" y="6477000"/>
            <a:ext cx="1016000" cy="304800"/>
          </a:xfrm>
        </p:spPr>
        <p:txBody>
          <a:bodyPr/>
          <a:lstStyle/>
          <a:p>
            <a:pPr fontAlgn="base">
              <a:spcBef>
                <a:spcPct val="0"/>
              </a:spcBef>
              <a:spcAft>
                <a:spcPct val="0"/>
              </a:spcAft>
              <a:defRPr/>
            </a:pPr>
            <a:fld id="{78DFCA4F-0BDD-4B18-BB56-6775A52934B4}" type="slidenum">
              <a:rPr lang="en-US" smtClean="0">
                <a:solidFill>
                  <a:schemeClr val="bg2"/>
                </a:solidFill>
                <a:latin typeface="Arial" charset="0"/>
                <a:cs typeface="Arial" charset="0"/>
              </a:rPr>
              <a:pPr fontAlgn="base">
                <a:spcBef>
                  <a:spcPct val="0"/>
                </a:spcBef>
                <a:spcAft>
                  <a:spcPct val="0"/>
                </a:spcAft>
                <a:defRPr/>
              </a:pPr>
              <a:t>49</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52715967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291" y="914401"/>
            <a:ext cx="9144000" cy="746123"/>
          </a:xfrm>
        </p:spPr>
        <p:txBody>
          <a:bodyPr/>
          <a:lstStyle/>
          <a:p>
            <a:pPr algn="ctr"/>
            <a:r>
              <a:rPr lang="en-US" sz="4800" dirty="0">
                <a:latin typeface="Lucida Console" pitchFamily="49" charset="0"/>
              </a:rPr>
              <a:t>C:\&gt;sqlservr.exe /faster</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a:t>
            </a:fld>
            <a:endParaRPr lang="en-US" dirty="0">
              <a:latin typeface="Arial" charset="0"/>
              <a:cs typeface="Arial" charset="0"/>
            </a:endParaRPr>
          </a:p>
        </p:txBody>
      </p:sp>
    </p:spTree>
    <p:extLst>
      <p:ext uri="{BB962C8B-B14F-4D97-AF65-F5344CB8AC3E}">
        <p14:creationId xmlns:p14="http://schemas.microsoft.com/office/powerpoint/2010/main" val="136755321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839200" cy="746123"/>
          </a:xfrm>
        </p:spPr>
        <p:txBody>
          <a:bodyPr/>
          <a:lstStyle/>
          <a:p>
            <a:r>
              <a:rPr lang="en-US" dirty="0" smtClean="0"/>
              <a:t>MSIT Problem Management App</a:t>
            </a:r>
            <a:endParaRPr lang="en-US" dirty="0"/>
          </a:p>
        </p:txBody>
      </p:sp>
      <p:sp>
        <p:nvSpPr>
          <p:cNvPr id="3" name="Content Placeholder 2"/>
          <p:cNvSpPr>
            <a:spLocks noGrp="1"/>
          </p:cNvSpPr>
          <p:nvPr>
            <p:ph idx="1"/>
          </p:nvPr>
        </p:nvSpPr>
        <p:spPr>
          <a:xfrm>
            <a:off x="1676400" y="1066800"/>
            <a:ext cx="8839200" cy="4495800"/>
          </a:xfrm>
        </p:spPr>
        <p:txBody>
          <a:bodyPr/>
          <a:lstStyle/>
          <a:p>
            <a:r>
              <a:rPr lang="en-US" sz="2800" i="1" dirty="0"/>
              <a:t>Interactive</a:t>
            </a:r>
            <a:r>
              <a:rPr lang="en-US" sz="2800" dirty="0"/>
              <a:t> app for which queries returned results in unpredictable time frame: “2 – 7 minutes”</a:t>
            </a:r>
          </a:p>
          <a:p>
            <a:r>
              <a:rPr lang="en-US" sz="2800" dirty="0"/>
              <a:t>Wide table:  151 columns all commonly subject to interrogation</a:t>
            </a:r>
          </a:p>
          <a:p>
            <a:pPr lvl="1"/>
            <a:r>
              <a:rPr lang="en-US" sz="2400" dirty="0"/>
              <a:t>DB </a:t>
            </a:r>
            <a:r>
              <a:rPr lang="en-US" sz="2400" dirty="0" err="1"/>
              <a:t>Dev</a:t>
            </a:r>
            <a:r>
              <a:rPr lang="en-US" sz="2400" dirty="0"/>
              <a:t> troubleshooting time &amp; expertise scarce</a:t>
            </a:r>
          </a:p>
          <a:p>
            <a:pPr lvl="1"/>
            <a:r>
              <a:rPr lang="en-US" sz="2400" dirty="0"/>
              <a:t>Indexing </a:t>
            </a:r>
            <a:r>
              <a:rPr lang="en-US" sz="2400" dirty="0" err="1"/>
              <a:t>strategery</a:t>
            </a:r>
            <a:r>
              <a:rPr lang="en-US" sz="2400" dirty="0"/>
              <a:t> difficult/impossible</a:t>
            </a:r>
          </a:p>
          <a:p>
            <a:r>
              <a:rPr lang="en-US" sz="2800" dirty="0"/>
              <a:t>Table stats</a:t>
            </a:r>
          </a:p>
          <a:p>
            <a:pPr lvl="1"/>
            <a:r>
              <a:rPr lang="en-US" dirty="0"/>
              <a:t>3.1M rows</a:t>
            </a:r>
          </a:p>
          <a:p>
            <a:pPr lvl="1"/>
            <a:r>
              <a:rPr lang="en-US" dirty="0" smtClean="0"/>
              <a:t>15GB data (</a:t>
            </a:r>
            <a:r>
              <a:rPr lang="en-US" i="1" dirty="0" smtClean="0"/>
              <a:t>barely </a:t>
            </a:r>
            <a:r>
              <a:rPr lang="en-US" dirty="0" smtClean="0"/>
              <a:t>fits in memory; lots of churn)</a:t>
            </a:r>
            <a:endParaRPr lang="en-US" dirty="0"/>
          </a:p>
          <a:p>
            <a:pPr lvl="1"/>
            <a:r>
              <a:rPr lang="en-US" dirty="0" smtClean="0"/>
              <a:t>1.7M data pages</a:t>
            </a:r>
          </a:p>
          <a:p>
            <a:r>
              <a:rPr lang="en-US" sz="2800" dirty="0"/>
              <a:t>Columnstore index: 478 pages (memory resident)</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50</a:t>
            </a:fld>
            <a:endParaRPr lang="en-US" dirty="0">
              <a:latin typeface="Arial" charset="0"/>
              <a:cs typeface="Arial" charset="0"/>
            </a:endParaRPr>
          </a:p>
        </p:txBody>
      </p:sp>
    </p:spTree>
    <p:extLst>
      <p:ext uri="{BB962C8B-B14F-4D97-AF65-F5344CB8AC3E}">
        <p14:creationId xmlns:p14="http://schemas.microsoft.com/office/powerpoint/2010/main" val="1126986012"/>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833" y="117399"/>
            <a:ext cx="11785600" cy="746123"/>
          </a:xfrm>
        </p:spPr>
        <p:txBody>
          <a:bodyPr/>
          <a:lstStyle/>
          <a:p>
            <a:r>
              <a:rPr lang="en-US" dirty="0" smtClean="0"/>
              <a:t>MSIT Problem Management</a:t>
            </a:r>
            <a:endParaRPr lang="en-US" dirty="0"/>
          </a:p>
        </p:txBody>
      </p:sp>
      <p:sp>
        <p:nvSpPr>
          <p:cNvPr id="3" name="Content Placeholder 2"/>
          <p:cNvSpPr>
            <a:spLocks noGrp="1"/>
          </p:cNvSpPr>
          <p:nvPr>
            <p:ph idx="1"/>
          </p:nvPr>
        </p:nvSpPr>
        <p:spPr>
          <a:xfrm>
            <a:off x="637789" y="1493417"/>
            <a:ext cx="10607040" cy="3815288"/>
          </a:xfrm>
        </p:spPr>
        <p:txBody>
          <a:bodyPr>
            <a:noAutofit/>
          </a:bodyPr>
          <a:lstStyle/>
          <a:p>
            <a:pPr marL="0" indent="0">
              <a:buNone/>
            </a:pPr>
            <a:r>
              <a:rPr lang="en-US" sz="1333" dirty="0" err="1">
                <a:latin typeface="Consolas" panose="020B0609020204030204" pitchFamily="49" charset="0"/>
                <a:cs typeface="Consolas" panose="020B0609020204030204" pitchFamily="49" charset="0"/>
              </a:rPr>
              <a:t>TicketFolderID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ModuleName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ModuleSubType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TicketID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CreatedDate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CreatedByAlias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CreatedByFullName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CreatedByLocationCountry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CreatedByLocationCity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CreatedByLocationBuilding</a:t>
            </a:r>
            <a:r>
              <a:rPr lang="en-US" sz="1333" dirty="0">
                <a:latin typeface="Consolas" panose="020B0609020204030204" pitchFamily="49" charset="0"/>
                <a:cs typeface="Consolas" panose="020B0609020204030204" pitchFamily="49" charset="0"/>
              </a:rPr>
              <a:t>, Source, </a:t>
            </a:r>
            <a:r>
              <a:rPr lang="en-US" sz="1333" dirty="0" err="1">
                <a:latin typeface="Consolas" panose="020B0609020204030204" pitchFamily="49" charset="0"/>
                <a:cs typeface="Consolas" panose="020B0609020204030204" pitchFamily="49" charset="0"/>
              </a:rPr>
              <a:t>ContactType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ContactAlias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FirstName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LastName</a:t>
            </a:r>
            <a:r>
              <a:rPr lang="en-US" sz="1333" dirty="0">
                <a:latin typeface="Consolas" panose="020B0609020204030204" pitchFamily="49" charset="0"/>
                <a:cs typeface="Consolas" panose="020B0609020204030204" pitchFamily="49" charset="0"/>
              </a:rPr>
              <a:t>, Email, </a:t>
            </a:r>
            <a:r>
              <a:rPr lang="en-US" sz="1333" dirty="0" err="1">
                <a:latin typeface="Consolas" panose="020B0609020204030204" pitchFamily="49" charset="0"/>
                <a:cs typeface="Consolas" panose="020B0609020204030204" pitchFamily="49" charset="0"/>
              </a:rPr>
              <a:t>BusinessCustomer</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ContactLocationCountry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ContactLocationCity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ContactLocationBuilding</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ContactLocationAltCountry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ContactLocationAltCity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ContactLocationAltBuilding</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AssetType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AssetService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ServiceCategory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AssetName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AssetModel</a:t>
            </a:r>
            <a:r>
              <a:rPr lang="en-US" sz="1333" dirty="0">
                <a:latin typeface="Consolas" panose="020B0609020204030204" pitchFamily="49" charset="0"/>
                <a:cs typeface="Consolas" panose="020B0609020204030204" pitchFamily="49" charset="0"/>
              </a:rPr>
              <a:t>, AssetModel1, </a:t>
            </a:r>
            <a:r>
              <a:rPr lang="en-US" sz="1333" dirty="0" err="1">
                <a:latin typeface="Consolas" panose="020B0609020204030204" pitchFamily="49" charset="0"/>
                <a:cs typeface="Consolas" panose="020B0609020204030204" pitchFamily="49" charset="0"/>
              </a:rPr>
              <a:t>AssetDescription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AssetManufacturer</a:t>
            </a:r>
            <a:r>
              <a:rPr lang="en-US" sz="1333" dirty="0">
                <a:latin typeface="Consolas" panose="020B0609020204030204" pitchFamily="49" charset="0"/>
                <a:cs typeface="Consolas" panose="020B0609020204030204" pitchFamily="49" charset="0"/>
              </a:rPr>
              <a:t>, AssetMake1, State, Status, Summary, Impact, Urgency, Priority, </a:t>
            </a:r>
            <a:r>
              <a:rPr lang="en-US" sz="1333" dirty="0" err="1">
                <a:latin typeface="Consolas" panose="020B0609020204030204" pitchFamily="49" charset="0"/>
                <a:cs typeface="Consolas" panose="020B0609020204030204" pitchFamily="49" charset="0"/>
              </a:rPr>
              <a:t>ContactReason</a:t>
            </a:r>
            <a:r>
              <a:rPr lang="en-US" sz="1333" dirty="0">
                <a:latin typeface="Consolas" panose="020B0609020204030204" pitchFamily="49" charset="0"/>
                <a:cs typeface="Consolas" panose="020B0609020204030204" pitchFamily="49" charset="0"/>
              </a:rPr>
              <a:t>, Details, Environment, </a:t>
            </a:r>
            <a:r>
              <a:rPr lang="en-US" sz="1333" dirty="0" err="1">
                <a:latin typeface="Consolas" panose="020B0609020204030204" pitchFamily="49" charset="0"/>
                <a:cs typeface="Consolas" panose="020B0609020204030204" pitchFamily="49" charset="0"/>
              </a:rPr>
              <a:t>EnvironmentSpecific</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ScheduledDate</a:t>
            </a:r>
            <a:r>
              <a:rPr lang="en-US" sz="1333" dirty="0">
                <a:latin typeface="Consolas" panose="020B0609020204030204" pitchFamily="49" charset="0"/>
                <a:cs typeface="Consolas" panose="020B0609020204030204" pitchFamily="49" charset="0"/>
              </a:rPr>
              <a:t>, CurrentL1, CurrentL2, CurrentL3, </a:t>
            </a:r>
            <a:r>
              <a:rPr lang="en-US" sz="1333" dirty="0" err="1">
                <a:latin typeface="Consolas" panose="020B0609020204030204" pitchFamily="49" charset="0"/>
                <a:cs typeface="Consolas" panose="020B0609020204030204" pitchFamily="49" charset="0"/>
              </a:rPr>
              <a:t>CurrentGroupID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CurrentGroup</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CurrentSubGroupID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CurrentSubGroup</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CurrentTeamID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CurrentTeam</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CurrentIndividual</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AssignedToName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SLADeadline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ResolvedAtDate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ResponseDeadline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RespondedAtDate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AffectedService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RequestedService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ResolutionCategory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CloseDetails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FinalStatus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FailureImpact</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ServiceOutage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CIOutage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KBArticleAction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KBArticleTitle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KBArticleID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ResolvedByAlias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ResolvedByFullName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ResolvedByLocationCountry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ResolvedByLocationCity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ResolvedByLocationBuilding</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ResolvedByEmployeeType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ResolvedByCompany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MajorIncidentReviewDate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MajorIncidentReviewOutcome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AddlContacts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OnBehalfOf</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OriginalPriority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OriginalServiceCategory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OriginalAssetType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OriginalAssetService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OriginalAssetName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OriginalAssetModel</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OriginalAssetDescription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OriginalAssetManufacturer</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OriginalContactReason</a:t>
            </a:r>
            <a:r>
              <a:rPr lang="en-US" sz="1333" dirty="0">
                <a:latin typeface="Consolas" panose="020B0609020204030204" pitchFamily="49" charset="0"/>
                <a:cs typeface="Consolas" panose="020B0609020204030204" pitchFamily="49" charset="0"/>
              </a:rPr>
              <a:t>, OriginalL1, OriginalL2, OriginalL3, </a:t>
            </a:r>
            <a:r>
              <a:rPr lang="en-US" sz="1333" dirty="0" err="1">
                <a:latin typeface="Consolas" panose="020B0609020204030204" pitchFamily="49" charset="0"/>
                <a:cs typeface="Consolas" panose="020B0609020204030204" pitchFamily="49" charset="0"/>
              </a:rPr>
              <a:t>OriginalGroupID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OriginalGroup</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OriginalSubgroupID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OriginalSubgroup</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OriginalTeamID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OriginalTeam</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OriginalIndividual</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AltTelephone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AltLocation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LocationType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TicketLocation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ReactivationReason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ClosedDate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EmailSentToQueueDate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FirstNonAutoResponseDate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FirstNonAutoResponseActType</a:t>
            </a:r>
            <a:r>
              <a:rPr lang="en-US" sz="1333" dirty="0">
                <a:latin typeface="Consolas" panose="020B0609020204030204" pitchFamily="49" charset="0"/>
                <a:cs typeface="Consolas" panose="020B0609020204030204" pitchFamily="49" charset="0"/>
              </a:rPr>
              <a:t>, FirstEscalationL1toL2Flag, FirstEscalationL1toL2Date, L2EscalationGroupID, L2EscalationGroup, L2EscalationSubgroupID, L2EscalationSubgroup, L2EscalationTeamID, L2EscalationTeam, L2FirstNonAutoResponseDate, L2FirstNonAutoResponseActivity, FirstEscalationL2toL3Flag, FirstEscalationL2toL3Date, L3EscalationGroupID, L3EscalationGroup, L3EscalationSubgroupID, L3EscalationSubgroup, L3EscalationTeamID, L3EscalationTeam, L3FirstNonAutoResponseDate, L3FirstNonAutoResponseActivity, </a:t>
            </a:r>
            <a:r>
              <a:rPr lang="en-US" sz="1333" dirty="0" err="1">
                <a:latin typeface="Consolas" panose="020B0609020204030204" pitchFamily="49" charset="0"/>
                <a:cs typeface="Consolas" panose="020B0609020204030204" pitchFamily="49" charset="0"/>
              </a:rPr>
              <a:t>ThirdPartyPendStatusDuration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ThirdPartyReference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LastUpdatedDate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PendingClosure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ThirdPartyName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ThirdPartyOther</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SubGroupTransferFlag</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SubGroupResponseDeadline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SubGroupResponseDate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PrimaryConfigFolderID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ServiceConfigFolderID</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KBArticleDetails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ClusterNodes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ResolvableByPreviousTeam</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ResolveComments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ClientPendingStatusDurationMin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PartsPendingStatusDurationMin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ContactJobTitle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KBArticleCategory</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KBType</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KBNotes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MetCommunication</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AvgCommunicationTime</a:t>
            </a:r>
            <a:endParaRPr lang="en-US" sz="1333" dirty="0">
              <a:latin typeface="Consolas" panose="020B0609020204030204" pitchFamily="49" charset="0"/>
              <a:cs typeface="Consolas" panose="020B0609020204030204" pitchFamily="49" charset="0"/>
            </a:endParaRPr>
          </a:p>
        </p:txBody>
      </p:sp>
      <p:sp>
        <p:nvSpPr>
          <p:cNvPr id="7" name="Rectangle 6"/>
          <p:cNvSpPr/>
          <p:nvPr/>
        </p:nvSpPr>
        <p:spPr>
          <a:xfrm>
            <a:off x="609600" y="1050562"/>
            <a:ext cx="8107680" cy="404150"/>
          </a:xfrm>
          <a:prstGeom prst="rect">
            <a:avLst/>
          </a:prstGeom>
        </p:spPr>
        <p:txBody>
          <a:bodyPr wrap="square">
            <a:spAutoFit/>
          </a:bodyPr>
          <a:lstStyle/>
          <a:p>
            <a:pPr marL="300559" indent="-300559">
              <a:lnSpc>
                <a:spcPct val="80000"/>
              </a:lnSpc>
              <a:spcBef>
                <a:spcPts val="533"/>
              </a:spcBef>
              <a:spcAft>
                <a:spcPts val="533"/>
              </a:spcAft>
              <a:buClr>
                <a:schemeClr val="accent1"/>
              </a:buClr>
              <a:buSzPct val="80000"/>
              <a:buFont typeface="Wingdings" pitchFamily="2" charset="2"/>
              <a:buChar char="§"/>
            </a:pPr>
            <a:r>
              <a:rPr lang="en-US" sz="2533" dirty="0"/>
              <a:t>How to index a table with these columns?</a:t>
            </a:r>
          </a:p>
        </p:txBody>
      </p:sp>
    </p:spTree>
    <p:extLst>
      <p:ext uri="{BB962C8B-B14F-4D97-AF65-F5344CB8AC3E}">
        <p14:creationId xmlns:p14="http://schemas.microsoft.com/office/powerpoint/2010/main" val="957220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1"/>
            <a:ext cx="8839200" cy="746123"/>
          </a:xfrm>
        </p:spPr>
        <p:txBody>
          <a:bodyPr/>
          <a:lstStyle/>
          <a:p>
            <a:r>
              <a:rPr lang="en-US" dirty="0" smtClean="0"/>
              <a:t>Typical Query</a:t>
            </a:r>
            <a:endParaRPr lang="en-US" dirty="0"/>
          </a:p>
        </p:txBody>
      </p:sp>
      <p:sp>
        <p:nvSpPr>
          <p:cNvPr id="3" name="Content Placeholder 2"/>
          <p:cNvSpPr>
            <a:spLocks noGrp="1"/>
          </p:cNvSpPr>
          <p:nvPr>
            <p:ph idx="1"/>
          </p:nvPr>
        </p:nvSpPr>
        <p:spPr>
          <a:xfrm>
            <a:off x="1524000" y="1219200"/>
            <a:ext cx="9220200" cy="4876800"/>
          </a:xfrm>
        </p:spPr>
        <p:txBody>
          <a:bodyPr/>
          <a:lstStyle/>
          <a:p>
            <a:pPr marL="0" indent="0">
              <a:buNone/>
            </a:pPr>
            <a:endParaRPr lang="en-US" sz="2200" dirty="0">
              <a:latin typeface="Lucida Console" pitchFamily="49" charset="0"/>
            </a:endParaRPr>
          </a:p>
          <a:p>
            <a:pPr marL="0" indent="0">
              <a:buNone/>
            </a:pPr>
            <a:r>
              <a:rPr lang="en-US" sz="2200" dirty="0">
                <a:latin typeface="Lucida Console" pitchFamily="49" charset="0"/>
              </a:rPr>
              <a:t>--</a:t>
            </a:r>
            <a:r>
              <a:rPr lang="en-US" sz="2200" dirty="0" err="1">
                <a:latin typeface="Lucida Console" pitchFamily="49" charset="0"/>
              </a:rPr>
              <a:t>CurrentGroup</a:t>
            </a:r>
            <a:r>
              <a:rPr lang="en-US" sz="2200" dirty="0">
                <a:latin typeface="Lucida Console" pitchFamily="49" charset="0"/>
              </a:rPr>
              <a:t>, </a:t>
            </a:r>
            <a:r>
              <a:rPr lang="en-US" sz="2200" dirty="0" err="1">
                <a:latin typeface="Lucida Console" pitchFamily="49" charset="0"/>
              </a:rPr>
              <a:t>CurrentSubGroup</a:t>
            </a:r>
            <a:r>
              <a:rPr lang="en-US" sz="2200" dirty="0">
                <a:latin typeface="Lucida Console" pitchFamily="49" charset="0"/>
              </a:rPr>
              <a:t>, </a:t>
            </a:r>
            <a:r>
              <a:rPr lang="en-US" sz="2200" dirty="0" err="1">
                <a:latin typeface="Lucida Console" pitchFamily="49" charset="0"/>
              </a:rPr>
              <a:t>ModuleName</a:t>
            </a:r>
            <a:endParaRPr lang="en-US" sz="2200" dirty="0">
              <a:latin typeface="Lucida Console" pitchFamily="49" charset="0"/>
            </a:endParaRPr>
          </a:p>
          <a:p>
            <a:pPr marL="0" indent="0">
              <a:buNone/>
            </a:pPr>
            <a:r>
              <a:rPr lang="en-US" sz="2200" dirty="0">
                <a:latin typeface="Lucida Console" pitchFamily="49" charset="0"/>
              </a:rPr>
              <a:t>SELECT TOP 10 </a:t>
            </a:r>
            <a:r>
              <a:rPr lang="en-US" sz="2200" dirty="0" err="1">
                <a:latin typeface="Lucida Console" pitchFamily="49" charset="0"/>
              </a:rPr>
              <a:t>CurrentGroup</a:t>
            </a:r>
            <a:r>
              <a:rPr lang="en-US" sz="2200" dirty="0">
                <a:latin typeface="Lucida Console" pitchFamily="49" charset="0"/>
              </a:rPr>
              <a:t>, </a:t>
            </a:r>
            <a:r>
              <a:rPr lang="en-US" sz="2200" dirty="0" err="1">
                <a:latin typeface="Lucida Console" pitchFamily="49" charset="0"/>
              </a:rPr>
              <a:t>CurrentSubGroup</a:t>
            </a:r>
            <a:r>
              <a:rPr lang="en-US" sz="2200" dirty="0">
                <a:latin typeface="Lucida Console" pitchFamily="49" charset="0"/>
              </a:rPr>
              <a:t>, </a:t>
            </a:r>
            <a:r>
              <a:rPr lang="en-US" sz="2200" dirty="0" err="1">
                <a:latin typeface="Lucida Console" pitchFamily="49" charset="0"/>
              </a:rPr>
              <a:t>KBArticleTitle</a:t>
            </a:r>
            <a:r>
              <a:rPr lang="en-US" sz="2200" dirty="0">
                <a:latin typeface="Lucida Console" pitchFamily="49" charset="0"/>
              </a:rPr>
              <a:t>, </a:t>
            </a:r>
            <a:r>
              <a:rPr lang="en-US" sz="2200" b="1" dirty="0">
                <a:solidFill>
                  <a:srgbClr val="FF0000"/>
                </a:solidFill>
                <a:latin typeface="Lucida Console" pitchFamily="49" charset="0"/>
              </a:rPr>
              <a:t>COUNT(*)</a:t>
            </a:r>
            <a:r>
              <a:rPr lang="en-US" sz="2200" dirty="0">
                <a:latin typeface="Lucida Console" pitchFamily="49" charset="0"/>
              </a:rPr>
              <a:t> as </a:t>
            </a:r>
            <a:r>
              <a:rPr lang="en-US" sz="2200" dirty="0" err="1">
                <a:latin typeface="Lucida Console" pitchFamily="49" charset="0"/>
              </a:rPr>
              <a:t>RowCnt</a:t>
            </a:r>
            <a:endParaRPr lang="en-US" sz="2200" dirty="0">
              <a:latin typeface="Lucida Console" pitchFamily="49" charset="0"/>
            </a:endParaRPr>
          </a:p>
          <a:p>
            <a:pPr marL="0" indent="0">
              <a:buNone/>
            </a:pPr>
            <a:r>
              <a:rPr lang="en-US" sz="2200" dirty="0">
                <a:latin typeface="Lucida Console" pitchFamily="49" charset="0"/>
              </a:rPr>
              <a:t>   FROM dbo.ITSM01ISRM</a:t>
            </a:r>
          </a:p>
          <a:p>
            <a:pPr marL="0" indent="0">
              <a:buNone/>
            </a:pPr>
            <a:r>
              <a:rPr lang="en-US" sz="2200" dirty="0">
                <a:latin typeface="Lucida Console" pitchFamily="49" charset="0"/>
              </a:rPr>
              <a:t>   WHERE </a:t>
            </a:r>
            <a:r>
              <a:rPr lang="en-US" sz="2200" dirty="0" err="1">
                <a:latin typeface="Lucida Console" pitchFamily="49" charset="0"/>
              </a:rPr>
              <a:t>CurrentGroup</a:t>
            </a:r>
            <a:r>
              <a:rPr lang="en-US" sz="2200" dirty="0">
                <a:latin typeface="Lucida Console" pitchFamily="49" charset="0"/>
              </a:rPr>
              <a:t> = '</a:t>
            </a:r>
            <a:r>
              <a:rPr lang="en-US" sz="2200" dirty="0" err="1">
                <a:latin typeface="Lucida Console" pitchFamily="49" charset="0"/>
              </a:rPr>
              <a:t>ExD</a:t>
            </a:r>
            <a:r>
              <a:rPr lang="en-US" sz="2200" dirty="0">
                <a:latin typeface="Lucida Console" pitchFamily="49" charset="0"/>
              </a:rPr>
              <a:t> Services'</a:t>
            </a:r>
          </a:p>
          <a:p>
            <a:pPr marL="0" indent="0">
              <a:buNone/>
            </a:pPr>
            <a:r>
              <a:rPr lang="en-US" sz="2200" dirty="0">
                <a:latin typeface="Lucida Console" pitchFamily="49" charset="0"/>
              </a:rPr>
              <a:t>      AND </a:t>
            </a:r>
            <a:r>
              <a:rPr lang="en-US" sz="2200" dirty="0" err="1">
                <a:latin typeface="Lucida Console" pitchFamily="49" charset="0"/>
              </a:rPr>
              <a:t>CreatedDate</a:t>
            </a:r>
            <a:r>
              <a:rPr lang="en-US" sz="2200" dirty="0">
                <a:latin typeface="Lucida Console" pitchFamily="49" charset="0"/>
              </a:rPr>
              <a:t> &gt; </a:t>
            </a:r>
            <a:r>
              <a:rPr lang="en-US" sz="2200" dirty="0" err="1">
                <a:latin typeface="Lucida Console" pitchFamily="49" charset="0"/>
              </a:rPr>
              <a:t>dateadd</a:t>
            </a:r>
            <a:r>
              <a:rPr lang="en-US" sz="2200" dirty="0">
                <a:latin typeface="Lucida Console" pitchFamily="49" charset="0"/>
              </a:rPr>
              <a:t>(</a:t>
            </a:r>
            <a:r>
              <a:rPr lang="en-US" sz="2200" dirty="0" err="1">
                <a:latin typeface="Lucida Console" pitchFamily="49" charset="0"/>
              </a:rPr>
              <a:t>dd</a:t>
            </a:r>
            <a:r>
              <a:rPr lang="en-US" sz="2200" dirty="0">
                <a:latin typeface="Lucida Console" pitchFamily="49" charset="0"/>
              </a:rPr>
              <a:t>, -30, </a:t>
            </a:r>
            <a:r>
              <a:rPr lang="en-US" sz="2200" dirty="0" err="1">
                <a:latin typeface="Lucida Console" pitchFamily="49" charset="0"/>
              </a:rPr>
              <a:t>getdate</a:t>
            </a:r>
            <a:r>
              <a:rPr lang="en-US" sz="2200" dirty="0">
                <a:latin typeface="Lucida Console" pitchFamily="49" charset="0"/>
              </a:rPr>
              <a:t>())</a:t>
            </a:r>
          </a:p>
          <a:p>
            <a:pPr marL="0" indent="0">
              <a:buNone/>
            </a:pPr>
            <a:r>
              <a:rPr lang="en-US" sz="2200" dirty="0">
                <a:latin typeface="Lucida Console" pitchFamily="49" charset="0"/>
              </a:rPr>
              <a:t>      AND </a:t>
            </a:r>
            <a:r>
              <a:rPr lang="en-US" sz="2200" dirty="0" err="1">
                <a:latin typeface="Lucida Console" pitchFamily="49" charset="0"/>
              </a:rPr>
              <a:t>CurrentSubGroup</a:t>
            </a:r>
            <a:r>
              <a:rPr lang="en-US" sz="2200" dirty="0">
                <a:latin typeface="Lucida Console" pitchFamily="49" charset="0"/>
              </a:rPr>
              <a:t> = 'SAP'</a:t>
            </a:r>
          </a:p>
          <a:p>
            <a:pPr marL="0" indent="0">
              <a:buNone/>
            </a:pPr>
            <a:r>
              <a:rPr lang="en-US" sz="2200" dirty="0">
                <a:latin typeface="Lucida Console" pitchFamily="49" charset="0"/>
              </a:rPr>
              <a:t>      AND Status = 'Resolved'</a:t>
            </a:r>
          </a:p>
          <a:p>
            <a:pPr marL="0" indent="0">
              <a:buNone/>
            </a:pPr>
            <a:r>
              <a:rPr lang="en-US" sz="2200" dirty="0">
                <a:latin typeface="Lucida Console" pitchFamily="49" charset="0"/>
              </a:rPr>
              <a:t>   </a:t>
            </a:r>
            <a:r>
              <a:rPr lang="en-US" sz="2200" b="1" dirty="0">
                <a:solidFill>
                  <a:srgbClr val="FF0000"/>
                </a:solidFill>
                <a:latin typeface="Lucida Console" pitchFamily="49" charset="0"/>
              </a:rPr>
              <a:t>GROUP BY</a:t>
            </a:r>
            <a:r>
              <a:rPr lang="en-US" sz="2200" b="1" dirty="0">
                <a:latin typeface="Lucida Console" pitchFamily="49" charset="0"/>
              </a:rPr>
              <a:t> </a:t>
            </a:r>
            <a:r>
              <a:rPr lang="en-US" sz="2200" b="1" dirty="0" err="1">
                <a:latin typeface="Lucida Console" pitchFamily="49" charset="0"/>
              </a:rPr>
              <a:t>CurrentGroup</a:t>
            </a:r>
            <a:r>
              <a:rPr lang="en-US" sz="2200" b="1" dirty="0">
                <a:latin typeface="Lucida Console" pitchFamily="49" charset="0"/>
              </a:rPr>
              <a:t>, </a:t>
            </a:r>
            <a:r>
              <a:rPr lang="en-US" sz="2200" b="1" dirty="0" err="1">
                <a:latin typeface="Lucida Console" pitchFamily="49" charset="0"/>
              </a:rPr>
              <a:t>CurrentSubGroup</a:t>
            </a:r>
            <a:r>
              <a:rPr lang="en-US" sz="2200" b="1" dirty="0">
                <a:latin typeface="Lucida Console" pitchFamily="49" charset="0"/>
              </a:rPr>
              <a:t>, </a:t>
            </a:r>
            <a:r>
              <a:rPr lang="en-US" sz="2200" b="1" dirty="0" err="1">
                <a:latin typeface="Lucida Console" pitchFamily="49" charset="0"/>
              </a:rPr>
              <a:t>ModuleName</a:t>
            </a:r>
            <a:endParaRPr lang="en-US" sz="2200" b="1" dirty="0">
              <a:latin typeface="Lucida Console" pitchFamily="49" charset="0"/>
            </a:endParaRPr>
          </a:p>
          <a:p>
            <a:pPr marL="0" indent="0">
              <a:buNone/>
            </a:pPr>
            <a:r>
              <a:rPr lang="en-US" sz="2200" dirty="0">
                <a:latin typeface="Lucida Console" pitchFamily="49" charset="0"/>
              </a:rPr>
              <a:t>   </a:t>
            </a:r>
            <a:r>
              <a:rPr lang="en-US" sz="2200" b="1" dirty="0">
                <a:solidFill>
                  <a:srgbClr val="FF0000"/>
                </a:solidFill>
                <a:latin typeface="Lucida Console" pitchFamily="49" charset="0"/>
              </a:rPr>
              <a:t>ORDER BY</a:t>
            </a:r>
            <a:r>
              <a:rPr lang="en-US" sz="2200" b="1" dirty="0">
                <a:latin typeface="Lucida Console" pitchFamily="49" charset="0"/>
              </a:rPr>
              <a:t> COUNT(*) DESC</a:t>
            </a:r>
          </a:p>
          <a:p>
            <a:pPr marL="0" indent="0">
              <a:buNone/>
            </a:pPr>
            <a:r>
              <a:rPr lang="en-US" sz="2200" dirty="0">
                <a:latin typeface="Lucida Console" pitchFamily="49" charset="0"/>
              </a:rPr>
              <a:t>    --OPTION (IGNORE_NONCLUSTERED_COLUMNSTORE_INDEX);</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52</a:t>
            </a:fld>
            <a:endParaRPr lang="en-US" dirty="0">
              <a:latin typeface="Arial" charset="0"/>
              <a:cs typeface="Arial" charset="0"/>
            </a:endParaRPr>
          </a:p>
        </p:txBody>
      </p:sp>
    </p:spTree>
    <p:extLst>
      <p:ext uri="{BB962C8B-B14F-4D97-AF65-F5344CB8AC3E}">
        <p14:creationId xmlns:p14="http://schemas.microsoft.com/office/powerpoint/2010/main" val="39179239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1"/>
            <a:ext cx="8839200" cy="746123"/>
          </a:xfrm>
        </p:spPr>
        <p:txBody>
          <a:bodyPr>
            <a:normAutofit fontScale="90000"/>
          </a:bodyPr>
          <a:lstStyle/>
          <a:p>
            <a:pPr algn="ctr"/>
            <a:r>
              <a:rPr lang="en-US" sz="4000" dirty="0"/>
              <a:t>Query Duration used to be Unpredictable</a:t>
            </a:r>
            <a:br>
              <a:rPr lang="en-US" sz="4000" dirty="0"/>
            </a:br>
            <a:r>
              <a:rPr lang="en-US" sz="2700" dirty="0"/>
              <a:t>But </a:t>
            </a:r>
            <a:r>
              <a:rPr lang="en-US" sz="2700" dirty="0" err="1"/>
              <a:t>Columnstore</a:t>
            </a:r>
            <a:r>
              <a:rPr lang="en-US" sz="2700" dirty="0"/>
              <a:t> renders consistent </a:t>
            </a:r>
            <a:r>
              <a:rPr lang="en-US" sz="2700" dirty="0" err="1"/>
              <a:t>subsecond</a:t>
            </a:r>
            <a:r>
              <a:rPr lang="en-US" sz="2700" dirty="0"/>
              <a:t> results</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hart 3"/>
          <p:cNvGraphicFramePr>
            <a:graphicFrameLocks/>
          </p:cNvGraphicFramePr>
          <p:nvPr>
            <p:extLst/>
          </p:nvPr>
        </p:nvGraphicFramePr>
        <p:xfrm>
          <a:off x="1828800" y="1336040"/>
          <a:ext cx="8686800" cy="498856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3"/>
          <p:cNvSpPr>
            <a:spLocks noGrp="1"/>
          </p:cNvSpPr>
          <p:nvPr>
            <p:ph type="sldNum" sz="quarter" idx="10"/>
          </p:nvPr>
        </p:nvSpPr>
        <p:spPr>
          <a:xfrm>
            <a:off x="11133669" y="6477000"/>
            <a:ext cx="1016000" cy="304800"/>
          </a:xfrm>
        </p:spPr>
        <p:txBody>
          <a:bodyPr/>
          <a:lstStyle/>
          <a:p>
            <a:pPr fontAlgn="base">
              <a:spcBef>
                <a:spcPct val="0"/>
              </a:spcBef>
              <a:spcAft>
                <a:spcPct val="0"/>
              </a:spcAft>
              <a:defRPr/>
            </a:pPr>
            <a:fld id="{78DFCA4F-0BDD-4B18-BB56-6775A52934B4}" type="slidenum">
              <a:rPr lang="en-US" smtClean="0">
                <a:solidFill>
                  <a:schemeClr val="bg2"/>
                </a:solidFill>
                <a:latin typeface="Arial" charset="0"/>
                <a:cs typeface="Arial" charset="0"/>
              </a:rPr>
              <a:pPr fontAlgn="base">
                <a:spcBef>
                  <a:spcPct val="0"/>
                </a:spcBef>
                <a:spcAft>
                  <a:spcPct val="0"/>
                </a:spcAft>
                <a:defRPr/>
              </a:pPr>
              <a:t>53</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2056944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4">
                                            <p:graphicEl>
                                              <a:chart seriesIdx="0" categoryIdx="0" bldStep="ptInSeries"/>
                                            </p:graphicEl>
                                          </p:spTgt>
                                        </p:tgtEl>
                                        <p:attrNameLst>
                                          <p:attrName>style.visibility</p:attrName>
                                        </p:attrNameLst>
                                      </p:cBhvr>
                                      <p:to>
                                        <p:strVal val="visible"/>
                                      </p:to>
                                    </p:set>
                                    <p:animEffect transition="in" filter="wipe(down)">
                                      <p:cBhvr>
                                        <p:cTn id="7" dur="1000"/>
                                        <p:tgtEl>
                                          <p:spTgt spid="4">
                                            <p:graphicEl>
                                              <a:chart seriesIdx="0" categoryIdx="0" bldStep="ptInSeries"/>
                                            </p:graphicEl>
                                          </p:spTgt>
                                        </p:tgtEl>
                                      </p:cBhvr>
                                    </p:animEffect>
                                  </p:childTnLst>
                                </p:cTn>
                              </p:par>
                            </p:childTnLst>
                          </p:cTn>
                        </p:par>
                        <p:par>
                          <p:cTn id="8" fill="hold">
                            <p:stCondLst>
                              <p:cond delay="1500"/>
                            </p:stCondLst>
                            <p:childTnLst>
                              <p:par>
                                <p:cTn id="9" presetID="22" presetClass="entr" presetSubtype="4" fill="hold" grpId="0" nodeType="afterEffect">
                                  <p:stCondLst>
                                    <p:cond delay="500"/>
                                  </p:stCondLst>
                                  <p:childTnLst>
                                    <p:set>
                                      <p:cBhvr>
                                        <p:cTn id="10" dur="1" fill="hold">
                                          <p:stCondLst>
                                            <p:cond delay="0"/>
                                          </p:stCondLst>
                                        </p:cTn>
                                        <p:tgtEl>
                                          <p:spTgt spid="4">
                                            <p:graphicEl>
                                              <a:chart seriesIdx="0" categoryIdx="1" bldStep="ptInSeries"/>
                                            </p:graphicEl>
                                          </p:spTgt>
                                        </p:tgtEl>
                                        <p:attrNameLst>
                                          <p:attrName>style.visibility</p:attrName>
                                        </p:attrNameLst>
                                      </p:cBhvr>
                                      <p:to>
                                        <p:strVal val="visible"/>
                                      </p:to>
                                    </p:set>
                                    <p:animEffect transition="in" filter="wipe(down)">
                                      <p:cBhvr>
                                        <p:cTn id="11" dur="1000"/>
                                        <p:tgtEl>
                                          <p:spTgt spid="4">
                                            <p:graphicEl>
                                              <a:chart seriesIdx="0" categoryIdx="1" bldStep="ptInSeries"/>
                                            </p:graphicEl>
                                          </p:spTgt>
                                        </p:tgtEl>
                                      </p:cBhvr>
                                    </p:animEffect>
                                  </p:childTnLst>
                                </p:cTn>
                              </p:par>
                            </p:childTnLst>
                          </p:cTn>
                        </p:par>
                        <p:par>
                          <p:cTn id="12" fill="hold">
                            <p:stCondLst>
                              <p:cond delay="3000"/>
                            </p:stCondLst>
                            <p:childTnLst>
                              <p:par>
                                <p:cTn id="13" presetID="22" presetClass="entr" presetSubtype="4" fill="hold" grpId="0" nodeType="afterEffect">
                                  <p:stCondLst>
                                    <p:cond delay="500"/>
                                  </p:stCondLst>
                                  <p:childTnLst>
                                    <p:set>
                                      <p:cBhvr>
                                        <p:cTn id="14" dur="1" fill="hold">
                                          <p:stCondLst>
                                            <p:cond delay="0"/>
                                          </p:stCondLst>
                                        </p:cTn>
                                        <p:tgtEl>
                                          <p:spTgt spid="4">
                                            <p:graphicEl>
                                              <a:chart seriesIdx="0" categoryIdx="2" bldStep="ptInSeries"/>
                                            </p:graphicEl>
                                          </p:spTgt>
                                        </p:tgtEl>
                                        <p:attrNameLst>
                                          <p:attrName>style.visibility</p:attrName>
                                        </p:attrNameLst>
                                      </p:cBhvr>
                                      <p:to>
                                        <p:strVal val="visible"/>
                                      </p:to>
                                    </p:set>
                                    <p:animEffect transition="in" filter="wipe(down)">
                                      <p:cBhvr>
                                        <p:cTn id="15" dur="1000"/>
                                        <p:tgtEl>
                                          <p:spTgt spid="4">
                                            <p:graphicEl>
                                              <a:chart seriesIdx="0" categoryIdx="2" bldStep="ptInSeries"/>
                                            </p:graphicEl>
                                          </p:spTgt>
                                        </p:tgtEl>
                                      </p:cBhvr>
                                    </p:animEffect>
                                  </p:childTnLst>
                                </p:cTn>
                              </p:par>
                            </p:childTnLst>
                          </p:cTn>
                        </p:par>
                        <p:par>
                          <p:cTn id="16" fill="hold">
                            <p:stCondLst>
                              <p:cond delay="4500"/>
                            </p:stCondLst>
                            <p:childTnLst>
                              <p:par>
                                <p:cTn id="17" presetID="22" presetClass="entr" presetSubtype="4" fill="hold" grpId="0" nodeType="afterEffect">
                                  <p:stCondLst>
                                    <p:cond delay="500"/>
                                  </p:stCondLst>
                                  <p:childTnLst>
                                    <p:set>
                                      <p:cBhvr>
                                        <p:cTn id="18" dur="1" fill="hold">
                                          <p:stCondLst>
                                            <p:cond delay="0"/>
                                          </p:stCondLst>
                                        </p:cTn>
                                        <p:tgtEl>
                                          <p:spTgt spid="4">
                                            <p:graphicEl>
                                              <a:chart seriesIdx="0" categoryIdx="3" bldStep="ptInSeries"/>
                                            </p:graphicEl>
                                          </p:spTgt>
                                        </p:tgtEl>
                                        <p:attrNameLst>
                                          <p:attrName>style.visibility</p:attrName>
                                        </p:attrNameLst>
                                      </p:cBhvr>
                                      <p:to>
                                        <p:strVal val="visible"/>
                                      </p:to>
                                    </p:set>
                                    <p:animEffect transition="in" filter="wipe(down)">
                                      <p:cBhvr>
                                        <p:cTn id="19" dur="1000"/>
                                        <p:tgtEl>
                                          <p:spTgt spid="4">
                                            <p:graphicEl>
                                              <a:chart seriesIdx="0" categoryIdx="3" bldStep="ptInSeries"/>
                                            </p:graphicEl>
                                          </p:spTgt>
                                        </p:tgtEl>
                                      </p:cBhvr>
                                    </p:animEffect>
                                  </p:childTnLst>
                                </p:cTn>
                              </p:par>
                            </p:childTnLst>
                          </p:cTn>
                        </p:par>
                        <p:par>
                          <p:cTn id="20" fill="hold">
                            <p:stCondLst>
                              <p:cond delay="6000"/>
                            </p:stCondLst>
                            <p:childTnLst>
                              <p:par>
                                <p:cTn id="21" presetID="22" presetClass="entr" presetSubtype="4" fill="hold" grpId="0" nodeType="afterEffect">
                                  <p:stCondLst>
                                    <p:cond delay="500"/>
                                  </p:stCondLst>
                                  <p:childTnLst>
                                    <p:set>
                                      <p:cBhvr>
                                        <p:cTn id="22" dur="1" fill="hold">
                                          <p:stCondLst>
                                            <p:cond delay="0"/>
                                          </p:stCondLst>
                                        </p:cTn>
                                        <p:tgtEl>
                                          <p:spTgt spid="4">
                                            <p:graphicEl>
                                              <a:chart seriesIdx="0" categoryIdx="4" bldStep="ptInSeries"/>
                                            </p:graphicEl>
                                          </p:spTgt>
                                        </p:tgtEl>
                                        <p:attrNameLst>
                                          <p:attrName>style.visibility</p:attrName>
                                        </p:attrNameLst>
                                      </p:cBhvr>
                                      <p:to>
                                        <p:strVal val="visible"/>
                                      </p:to>
                                    </p:set>
                                    <p:animEffect transition="in" filter="wipe(down)">
                                      <p:cBhvr>
                                        <p:cTn id="23" dur="1000"/>
                                        <p:tgtEl>
                                          <p:spTgt spid="4">
                                            <p:graphicEl>
                                              <a:chart seriesIdx="0" categoryIdx="4" bldStep="ptInSeries"/>
                                            </p:graphicEl>
                                          </p:spTgt>
                                        </p:tgtEl>
                                      </p:cBhvr>
                                    </p:animEffect>
                                  </p:childTnLst>
                                </p:cTn>
                              </p:par>
                            </p:childTnLst>
                          </p:cTn>
                        </p:par>
                        <p:par>
                          <p:cTn id="24" fill="hold">
                            <p:stCondLst>
                              <p:cond delay="7500"/>
                            </p:stCondLst>
                            <p:childTnLst>
                              <p:par>
                                <p:cTn id="25" presetID="22" presetClass="entr" presetSubtype="4" fill="hold" grpId="0" nodeType="afterEffect">
                                  <p:stCondLst>
                                    <p:cond delay="500"/>
                                  </p:stCondLst>
                                  <p:childTnLst>
                                    <p:set>
                                      <p:cBhvr>
                                        <p:cTn id="26" dur="1" fill="hold">
                                          <p:stCondLst>
                                            <p:cond delay="0"/>
                                          </p:stCondLst>
                                        </p:cTn>
                                        <p:tgtEl>
                                          <p:spTgt spid="4">
                                            <p:graphicEl>
                                              <a:chart seriesIdx="0" categoryIdx="5" bldStep="ptInSeries"/>
                                            </p:graphicEl>
                                          </p:spTgt>
                                        </p:tgtEl>
                                        <p:attrNameLst>
                                          <p:attrName>style.visibility</p:attrName>
                                        </p:attrNameLst>
                                      </p:cBhvr>
                                      <p:to>
                                        <p:strVal val="visible"/>
                                      </p:to>
                                    </p:set>
                                    <p:animEffect transition="in" filter="wipe(down)">
                                      <p:cBhvr>
                                        <p:cTn id="27" dur="1000"/>
                                        <p:tgtEl>
                                          <p:spTgt spid="4">
                                            <p:graphicEl>
                                              <a:chart seriesIdx="0" categoryIdx="5" bldStep="ptInSeries"/>
                                            </p:graphicEl>
                                          </p:spTgt>
                                        </p:tgtEl>
                                      </p:cBhvr>
                                    </p:animEffect>
                                  </p:childTnLst>
                                </p:cTn>
                              </p:par>
                            </p:childTnLst>
                          </p:cTn>
                        </p:par>
                        <p:par>
                          <p:cTn id="28" fill="hold">
                            <p:stCondLst>
                              <p:cond delay="9000"/>
                            </p:stCondLst>
                            <p:childTnLst>
                              <p:par>
                                <p:cTn id="29" presetID="22" presetClass="entr" presetSubtype="4" fill="hold" grpId="0" nodeType="afterEffect">
                                  <p:stCondLst>
                                    <p:cond delay="500"/>
                                  </p:stCondLst>
                                  <p:childTnLst>
                                    <p:set>
                                      <p:cBhvr>
                                        <p:cTn id="30" dur="1" fill="hold">
                                          <p:stCondLst>
                                            <p:cond delay="0"/>
                                          </p:stCondLst>
                                        </p:cTn>
                                        <p:tgtEl>
                                          <p:spTgt spid="4">
                                            <p:graphicEl>
                                              <a:chart seriesIdx="0" categoryIdx="6" bldStep="ptInSeries"/>
                                            </p:graphicEl>
                                          </p:spTgt>
                                        </p:tgtEl>
                                        <p:attrNameLst>
                                          <p:attrName>style.visibility</p:attrName>
                                        </p:attrNameLst>
                                      </p:cBhvr>
                                      <p:to>
                                        <p:strVal val="visible"/>
                                      </p:to>
                                    </p:set>
                                    <p:animEffect transition="in" filter="wipe(down)">
                                      <p:cBhvr>
                                        <p:cTn id="31" dur="1000"/>
                                        <p:tgtEl>
                                          <p:spTgt spid="4">
                                            <p:graphicEl>
                                              <a:chart seriesIdx="0" categoryIdx="6" bldStep="ptIn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seriesEl" animBg="0"/>
        </p:bldSub>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1"/>
            <a:ext cx="8839200" cy="746123"/>
          </a:xfrm>
        </p:spPr>
        <p:txBody>
          <a:bodyPr/>
          <a:lstStyle/>
          <a:p>
            <a:r>
              <a:rPr lang="en-US" dirty="0" smtClean="0"/>
              <a:t>Conventional vs. CS </a:t>
            </a:r>
            <a:r>
              <a:rPr lang="en-US" dirty="0" err="1" smtClean="0"/>
              <a:t>Perf</a:t>
            </a:r>
            <a:r>
              <a:rPr lang="en-US" dirty="0" smtClean="0"/>
              <a:t>: Duration</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54</a:t>
            </a:fld>
            <a:endParaRPr lang="en-US" dirty="0">
              <a:latin typeface="Arial" charset="0"/>
              <a:cs typeface="Arial" charset="0"/>
            </a:endParaRPr>
          </a:p>
        </p:txBody>
      </p:sp>
      <p:graphicFrame>
        <p:nvGraphicFramePr>
          <p:cNvPr id="6" name="Content Placeholder 5"/>
          <p:cNvGraphicFramePr>
            <a:graphicFrameLocks noGrp="1"/>
          </p:cNvGraphicFramePr>
          <p:nvPr>
            <p:ph idx="1"/>
            <p:extLst/>
          </p:nvPr>
        </p:nvGraphicFramePr>
        <p:xfrm>
          <a:off x="1676400" y="1600200"/>
          <a:ext cx="88392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4099024"/>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25478"/>
            <a:ext cx="9220200" cy="746123"/>
          </a:xfrm>
        </p:spPr>
        <p:txBody>
          <a:bodyPr/>
          <a:lstStyle/>
          <a:p>
            <a:r>
              <a:rPr lang="en-US" sz="4000" dirty="0"/>
              <a:t>Conventional vs. CS </a:t>
            </a:r>
            <a:r>
              <a:rPr lang="en-US" sz="4000" dirty="0" err="1"/>
              <a:t>Perf</a:t>
            </a:r>
            <a:r>
              <a:rPr lang="en-US" sz="4000" dirty="0"/>
              <a:t>: Logarithmic</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55</a:t>
            </a:fld>
            <a:endParaRPr lang="en-US" dirty="0">
              <a:latin typeface="Arial" charset="0"/>
              <a:cs typeface="Arial" charset="0"/>
            </a:endParaRPr>
          </a:p>
        </p:txBody>
      </p:sp>
      <p:graphicFrame>
        <p:nvGraphicFramePr>
          <p:cNvPr id="6" name="Content Placeholder 5"/>
          <p:cNvGraphicFramePr>
            <a:graphicFrameLocks noGrp="1"/>
          </p:cNvGraphicFramePr>
          <p:nvPr>
            <p:ph idx="1"/>
            <p:extLst/>
          </p:nvPr>
        </p:nvGraphicFramePr>
        <p:xfrm>
          <a:off x="1676400" y="1600200"/>
          <a:ext cx="88392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8125562"/>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vs. CS </a:t>
            </a:r>
            <a:r>
              <a:rPr lang="en-US" dirty="0" err="1"/>
              <a:t>Perf</a:t>
            </a:r>
            <a:r>
              <a:rPr lang="en-US" dirty="0"/>
              <a:t>: </a:t>
            </a:r>
            <a:r>
              <a:rPr lang="en-US" dirty="0" smtClean="0"/>
              <a:t>I/O </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56</a:t>
            </a:fld>
            <a:endParaRPr lang="en-US" dirty="0">
              <a:latin typeface="Arial" charset="0"/>
              <a:cs typeface="Arial" charset="0"/>
            </a:endParaRPr>
          </a:p>
        </p:txBody>
      </p:sp>
      <p:graphicFrame>
        <p:nvGraphicFramePr>
          <p:cNvPr id="6" name="Content Placeholder 5"/>
          <p:cNvGraphicFramePr>
            <a:graphicFrameLocks noGrp="1"/>
          </p:cNvGraphicFramePr>
          <p:nvPr>
            <p:ph idx="1"/>
            <p:extLst/>
          </p:nvPr>
        </p:nvGraphicFramePr>
        <p:xfrm>
          <a:off x="1676400" y="1371600"/>
          <a:ext cx="8839200" cy="502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9410846"/>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vs. CS </a:t>
            </a:r>
            <a:r>
              <a:rPr lang="en-US" dirty="0" err="1"/>
              <a:t>Perf</a:t>
            </a:r>
            <a:r>
              <a:rPr lang="en-US" dirty="0"/>
              <a:t>: </a:t>
            </a:r>
            <a:r>
              <a:rPr lang="en-US" dirty="0" smtClean="0"/>
              <a:t>CPU</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57</a:t>
            </a:fld>
            <a:endParaRPr lang="en-US" dirty="0">
              <a:latin typeface="Arial" charset="0"/>
              <a:cs typeface="Arial" charset="0"/>
            </a:endParaRPr>
          </a:p>
        </p:txBody>
      </p:sp>
      <p:graphicFrame>
        <p:nvGraphicFramePr>
          <p:cNvPr id="6" name="Content Placeholder 5"/>
          <p:cNvGraphicFramePr>
            <a:graphicFrameLocks noGrp="1"/>
          </p:cNvGraphicFramePr>
          <p:nvPr>
            <p:ph idx="1"/>
            <p:extLst/>
          </p:nvPr>
        </p:nvGraphicFramePr>
        <p:xfrm>
          <a:off x="1676400" y="1600200"/>
          <a:ext cx="8839200" cy="4495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6082663"/>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216819" y="2026920"/>
          <a:ext cx="5927781" cy="3962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a:graphicFrameLocks/>
          </p:cNvGraphicFramePr>
          <p:nvPr>
            <p:extLst/>
          </p:nvPr>
        </p:nvGraphicFramePr>
        <p:xfrm>
          <a:off x="6115126" y="1905001"/>
          <a:ext cx="5927197" cy="4267199"/>
        </p:xfrm>
        <a:graphic>
          <a:graphicData uri="http://schemas.openxmlformats.org/drawingml/2006/chart">
            <c:chart xmlns:c="http://schemas.openxmlformats.org/drawingml/2006/chart" xmlns:r="http://schemas.openxmlformats.org/officeDocument/2006/relationships" r:id="rId4"/>
          </a:graphicData>
        </a:graphic>
      </p:graphicFrame>
      <p:sp>
        <p:nvSpPr>
          <p:cNvPr id="4" name="Title 1"/>
          <p:cNvSpPr txBox="1">
            <a:spLocks/>
          </p:cNvSpPr>
          <p:nvPr/>
        </p:nvSpPr>
        <p:spPr>
          <a:xfrm>
            <a:off x="381000" y="195808"/>
            <a:ext cx="12070080" cy="892817"/>
          </a:xfrm>
          <a:prstGeom prst="rect">
            <a:avLst/>
          </a:prstGeom>
        </p:spPr>
        <p:txBody>
          <a:bodyPr/>
          <a:lstStyle>
            <a:lvl1pPr algn="l" rtl="0" eaLnBrk="0" fontAlgn="base" hangingPunct="0">
              <a:spcBef>
                <a:spcPct val="0"/>
              </a:spcBef>
              <a:spcAft>
                <a:spcPct val="0"/>
              </a:spcAft>
              <a:defRPr sz="4400">
                <a:solidFill>
                  <a:schemeClr val="bg2"/>
                </a:solidFill>
                <a:latin typeface="+mj-lt"/>
                <a:ea typeface="+mj-ea"/>
                <a:cs typeface="+mj-cs"/>
              </a:defRPr>
            </a:lvl1pPr>
            <a:lvl2pPr algn="l" rtl="0" eaLnBrk="0" fontAlgn="base" hangingPunct="0">
              <a:spcBef>
                <a:spcPct val="0"/>
              </a:spcBef>
              <a:spcAft>
                <a:spcPct val="0"/>
              </a:spcAft>
              <a:defRPr sz="4400">
                <a:solidFill>
                  <a:schemeClr val="tx1"/>
                </a:solidFill>
                <a:latin typeface="Segoe UI" pitchFamily="34" charset="0"/>
              </a:defRPr>
            </a:lvl2pPr>
            <a:lvl3pPr algn="l" rtl="0" eaLnBrk="0" fontAlgn="base" hangingPunct="0">
              <a:spcBef>
                <a:spcPct val="0"/>
              </a:spcBef>
              <a:spcAft>
                <a:spcPct val="0"/>
              </a:spcAft>
              <a:defRPr sz="4400">
                <a:solidFill>
                  <a:schemeClr val="tx1"/>
                </a:solidFill>
                <a:latin typeface="Segoe UI" pitchFamily="34" charset="0"/>
              </a:defRPr>
            </a:lvl3pPr>
            <a:lvl4pPr algn="l" rtl="0" eaLnBrk="0" fontAlgn="base" hangingPunct="0">
              <a:spcBef>
                <a:spcPct val="0"/>
              </a:spcBef>
              <a:spcAft>
                <a:spcPct val="0"/>
              </a:spcAft>
              <a:defRPr sz="4400">
                <a:solidFill>
                  <a:schemeClr val="tx1"/>
                </a:solidFill>
                <a:latin typeface="Segoe UI" pitchFamily="34" charset="0"/>
              </a:defRPr>
            </a:lvl4pPr>
            <a:lvl5pPr algn="l" rtl="0" eaLnBrk="0" fontAlgn="base" hangingPunct="0">
              <a:spcBef>
                <a:spcPct val="0"/>
              </a:spcBef>
              <a:spcAft>
                <a:spcPct val="0"/>
              </a:spcAft>
              <a:defRPr sz="4400">
                <a:solidFill>
                  <a:schemeClr val="tx1"/>
                </a:solidFill>
                <a:latin typeface="Segoe UI" pitchFamily="34" charset="0"/>
              </a:defRPr>
            </a:lvl5pPr>
            <a:lvl6pPr marL="455900" algn="l" rtl="0" fontAlgn="base">
              <a:spcBef>
                <a:spcPct val="0"/>
              </a:spcBef>
              <a:spcAft>
                <a:spcPct val="0"/>
              </a:spcAft>
              <a:defRPr sz="4400">
                <a:solidFill>
                  <a:schemeClr val="tx1"/>
                </a:solidFill>
                <a:latin typeface="Segoe UI" pitchFamily="34" charset="0"/>
              </a:defRPr>
            </a:lvl6pPr>
            <a:lvl7pPr marL="911796" algn="l" rtl="0" fontAlgn="base">
              <a:spcBef>
                <a:spcPct val="0"/>
              </a:spcBef>
              <a:spcAft>
                <a:spcPct val="0"/>
              </a:spcAft>
              <a:defRPr sz="4400">
                <a:solidFill>
                  <a:schemeClr val="tx1"/>
                </a:solidFill>
                <a:latin typeface="Segoe UI" pitchFamily="34" charset="0"/>
              </a:defRPr>
            </a:lvl7pPr>
            <a:lvl8pPr marL="1367688" algn="l" rtl="0" fontAlgn="base">
              <a:spcBef>
                <a:spcPct val="0"/>
              </a:spcBef>
              <a:spcAft>
                <a:spcPct val="0"/>
              </a:spcAft>
              <a:defRPr sz="4400">
                <a:solidFill>
                  <a:schemeClr val="tx1"/>
                </a:solidFill>
                <a:latin typeface="Segoe UI" pitchFamily="34" charset="0"/>
              </a:defRPr>
            </a:lvl8pPr>
            <a:lvl9pPr marL="1823588" algn="l" rtl="0" fontAlgn="base">
              <a:spcBef>
                <a:spcPct val="0"/>
              </a:spcBef>
              <a:spcAft>
                <a:spcPct val="0"/>
              </a:spcAft>
              <a:defRPr sz="4400">
                <a:solidFill>
                  <a:schemeClr val="tx1"/>
                </a:solidFill>
                <a:latin typeface="Segoe UI" pitchFamily="34" charset="0"/>
              </a:defRPr>
            </a:lvl9pPr>
          </a:lstStyle>
          <a:p>
            <a:r>
              <a:rPr lang="en-US" sz="4267" b="1" kern="0" dirty="0">
                <a:solidFill>
                  <a:srgbClr val="000000"/>
                </a:solidFill>
              </a:rPr>
              <a:t>Row Store vs. Columnstore: </a:t>
            </a:r>
          </a:p>
          <a:p>
            <a:r>
              <a:rPr lang="en-US" sz="4267" b="1" kern="0" dirty="0">
                <a:solidFill>
                  <a:srgbClr val="000000"/>
                </a:solidFill>
              </a:rPr>
              <a:t>       I/O vs. Query Throughput</a:t>
            </a:r>
          </a:p>
        </p:txBody>
      </p:sp>
      <p:sp>
        <p:nvSpPr>
          <p:cNvPr id="5" name="Rectangle 4"/>
          <p:cNvSpPr/>
          <p:nvPr/>
        </p:nvSpPr>
        <p:spPr>
          <a:xfrm>
            <a:off x="8610600" y="6477000"/>
            <a:ext cx="3055645" cy="276999"/>
          </a:xfrm>
          <a:prstGeom prst="rect">
            <a:avLst/>
          </a:prstGeom>
        </p:spPr>
        <p:txBody>
          <a:bodyPr wrap="none">
            <a:spAutoFit/>
          </a:bodyPr>
          <a:lstStyle/>
          <a:p>
            <a:r>
              <a:rPr lang="en-US" sz="1067" dirty="0">
                <a:solidFill>
                  <a:schemeClr val="bg1">
                    <a:lumMod val="50000"/>
                  </a:schemeClr>
                </a:solidFill>
              </a:rPr>
              <a:t>Copyright </a:t>
            </a:r>
            <a:r>
              <a:rPr lang="en-US" sz="1200" dirty="0">
                <a:solidFill>
                  <a:schemeClr val="bg1">
                    <a:lumMod val="50000"/>
                  </a:schemeClr>
                </a:solidFill>
              </a:rPr>
              <a:t>©</a:t>
            </a:r>
            <a:r>
              <a:rPr lang="en-US" sz="1067" dirty="0">
                <a:solidFill>
                  <a:schemeClr val="bg1">
                    <a:lumMod val="50000"/>
                  </a:schemeClr>
                </a:solidFill>
              </a:rPr>
              <a:t> 2015 SanDisk.  All rights reserved. </a:t>
            </a:r>
          </a:p>
        </p:txBody>
      </p:sp>
    </p:spTree>
    <p:extLst>
      <p:ext uri="{BB962C8B-B14F-4D97-AF65-F5344CB8AC3E}">
        <p14:creationId xmlns:p14="http://schemas.microsoft.com/office/powerpoint/2010/main" val="354796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7" dur="2000"/>
                                        <p:tgtEl>
                                          <p:spTgt spid="2">
                                            <p:graphicEl>
                                              <a:chart seriesIdx="-3" categoryIdx="-3" bldStep="gridLegend"/>
                                            </p:graphicEl>
                                          </p:spTgt>
                                        </p:tgtEl>
                                      </p:cBhvr>
                                    </p:animEffect>
                                  </p:childTnLst>
                                </p:cTn>
                              </p:par>
                            </p:childTnLst>
                          </p:cTn>
                        </p:par>
                        <p:par>
                          <p:cTn id="8" fill="hold">
                            <p:stCondLst>
                              <p:cond delay="2500"/>
                            </p:stCondLst>
                            <p:childTnLst>
                              <p:par>
                                <p:cTn id="9" presetID="22" presetClass="entr" presetSubtype="4" fill="hold" grpId="0" nodeType="afterEffect">
                                  <p:stCondLst>
                                    <p:cond delay="0"/>
                                  </p:stCondLst>
                                  <p:childTnLst>
                                    <p:set>
                                      <p:cBhvr>
                                        <p:cTn id="10"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11" dur="2000"/>
                                        <p:tgtEl>
                                          <p:spTgt spid="2">
                                            <p:graphicEl>
                                              <a:chart seriesIdx="-4" categoryIdx="0" bldStep="category"/>
                                            </p:graphicEl>
                                          </p:spTgt>
                                        </p:tgtEl>
                                      </p:cBhvr>
                                    </p:animEffect>
                                  </p:childTnLst>
                                </p:cTn>
                              </p:par>
                            </p:childTnLst>
                          </p:cTn>
                        </p:par>
                        <p:par>
                          <p:cTn id="12" fill="hold">
                            <p:stCondLst>
                              <p:cond delay="4500"/>
                            </p:stCondLst>
                            <p:childTnLst>
                              <p:par>
                                <p:cTn id="13" presetID="22" presetClass="entr" presetSubtype="4" fill="hold" grpId="0" nodeType="afterEffect">
                                  <p:stCondLst>
                                    <p:cond delay="0"/>
                                  </p:stCondLst>
                                  <p:childTnLst>
                                    <p:set>
                                      <p:cBhvr>
                                        <p:cTn id="14"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15" dur="2000"/>
                                        <p:tgtEl>
                                          <p:spTgt spid="2">
                                            <p:graphicEl>
                                              <a:chart seriesIdx="-4" categoryIdx="1" bldStep="category"/>
                                            </p:graphicEl>
                                          </p:spTgt>
                                        </p:tgtEl>
                                      </p:cBhvr>
                                    </p:animEffect>
                                  </p:childTnLst>
                                </p:cTn>
                              </p:par>
                            </p:childTnLst>
                          </p:cTn>
                        </p:par>
                        <p:par>
                          <p:cTn id="16" fill="hold">
                            <p:stCondLst>
                              <p:cond delay="6500"/>
                            </p:stCondLst>
                            <p:childTnLst>
                              <p:par>
                                <p:cTn id="17" presetID="22" presetClass="entr" presetSubtype="4" fill="hold" grpId="0" nodeType="afterEffect">
                                  <p:stCondLst>
                                    <p:cond delay="0"/>
                                  </p:stCondLst>
                                  <p:childTnLst>
                                    <p:set>
                                      <p:cBhvr>
                                        <p:cTn id="18"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19" dur="2000"/>
                                        <p:tgtEl>
                                          <p:spTgt spid="2">
                                            <p:graphicEl>
                                              <a:chart seriesIdx="-4" categoryIdx="2" bldStep="category"/>
                                            </p:graphicEl>
                                          </p:spTgt>
                                        </p:tgtEl>
                                      </p:cBhvr>
                                    </p:animEffect>
                                  </p:childTnLst>
                                </p:cTn>
                              </p:par>
                            </p:childTnLst>
                          </p:cTn>
                        </p:par>
                        <p:par>
                          <p:cTn id="20" fill="hold">
                            <p:stCondLst>
                              <p:cond delay="8500"/>
                            </p:stCondLst>
                            <p:childTnLst>
                              <p:par>
                                <p:cTn id="21" presetID="22" presetClass="entr" presetSubtype="4" fill="hold" grpId="0" nodeType="afterEffect">
                                  <p:stCondLst>
                                    <p:cond delay="0"/>
                                  </p:stCondLst>
                                  <p:childTnLst>
                                    <p:set>
                                      <p:cBhvr>
                                        <p:cTn id="22"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23" dur="2000"/>
                                        <p:tgtEl>
                                          <p:spTgt spid="2">
                                            <p:graphicEl>
                                              <a:chart seriesIdx="-4" categoryIdx="3" bldStep="category"/>
                                            </p:graphicEl>
                                          </p:spTgt>
                                        </p:tgtEl>
                                      </p:cBhvr>
                                    </p:animEffect>
                                  </p:childTnLst>
                                </p:cTn>
                              </p:par>
                            </p:childTnLst>
                          </p:cTn>
                        </p:par>
                        <p:par>
                          <p:cTn id="24" fill="hold">
                            <p:stCondLst>
                              <p:cond delay="10500"/>
                            </p:stCondLst>
                            <p:childTnLst>
                              <p:par>
                                <p:cTn id="25" presetID="22" presetClass="entr" presetSubtype="4" fill="hold" grpId="0" nodeType="afterEffect">
                                  <p:stCondLst>
                                    <p:cond delay="0"/>
                                  </p:stCondLst>
                                  <p:childTnLst>
                                    <p:set>
                                      <p:cBhvr>
                                        <p:cTn id="26"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27" dur="2000"/>
                                        <p:tgtEl>
                                          <p:spTgt spid="2">
                                            <p:graphicEl>
                                              <a:chart seriesIdx="-4" categoryIdx="4" bldStep="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down)">
                                      <p:cBhvr>
                                        <p:cTn id="32" dur="1000"/>
                                        <p:tgtEl>
                                          <p:spTgt spid="3">
                                            <p:graphicEl>
                                              <a:chart seriesIdx="-3" categoryIdx="-3" bldStep="gridLegend"/>
                                            </p:graphicEl>
                                          </p:spTgt>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wipe(down)">
                                      <p:cBhvr>
                                        <p:cTn id="36" dur="2000"/>
                                        <p:tgtEl>
                                          <p:spTgt spid="3">
                                            <p:graphicEl>
                                              <a:chart seriesIdx="-4" categoryIdx="0" bldStep="category"/>
                                            </p:graphicEl>
                                          </p:spTgt>
                                        </p:tgtEl>
                                      </p:cBhvr>
                                    </p:animEffect>
                                  </p:childTnLst>
                                </p:cTn>
                              </p:par>
                            </p:childTnLst>
                          </p:cTn>
                        </p:par>
                        <p:par>
                          <p:cTn id="37" fill="hold">
                            <p:stCondLst>
                              <p:cond delay="3000"/>
                            </p:stCondLst>
                            <p:childTnLst>
                              <p:par>
                                <p:cTn id="38" presetID="22" presetClass="entr" presetSubtype="4" fill="hold" grpId="0" nodeType="afterEffect">
                                  <p:stCondLst>
                                    <p:cond delay="0"/>
                                  </p:stCondLst>
                                  <p:childTnLst>
                                    <p:set>
                                      <p:cBhvr>
                                        <p:cTn id="39"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wipe(down)">
                                      <p:cBhvr>
                                        <p:cTn id="40" dur="2000"/>
                                        <p:tgtEl>
                                          <p:spTgt spid="3">
                                            <p:graphicEl>
                                              <a:chart seriesIdx="-4" categoryIdx="1" bldStep="category"/>
                                            </p:graphicEl>
                                          </p:spTgt>
                                        </p:tgtEl>
                                      </p:cBhvr>
                                    </p:animEffect>
                                  </p:childTnLst>
                                </p:cTn>
                              </p:par>
                            </p:childTnLst>
                          </p:cTn>
                        </p:par>
                        <p:par>
                          <p:cTn id="41" fill="hold">
                            <p:stCondLst>
                              <p:cond delay="5000"/>
                            </p:stCondLst>
                            <p:childTnLst>
                              <p:par>
                                <p:cTn id="42" presetID="22" presetClass="entr" presetSubtype="4" fill="hold" grpId="0" nodeType="afterEffect">
                                  <p:stCondLst>
                                    <p:cond delay="0"/>
                                  </p:stCondLst>
                                  <p:childTnLst>
                                    <p:set>
                                      <p:cBhvr>
                                        <p:cTn id="43"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wipe(down)">
                                      <p:cBhvr>
                                        <p:cTn id="44" dur="2000"/>
                                        <p:tgtEl>
                                          <p:spTgt spid="3">
                                            <p:graphicEl>
                                              <a:chart seriesIdx="-4" categoryIdx="2" bldStep="category"/>
                                            </p:graphicEl>
                                          </p:spTgt>
                                        </p:tgtEl>
                                      </p:cBhvr>
                                    </p:animEffect>
                                  </p:childTnLst>
                                </p:cTn>
                              </p:par>
                            </p:childTnLst>
                          </p:cTn>
                        </p:par>
                        <p:par>
                          <p:cTn id="45" fill="hold">
                            <p:stCondLst>
                              <p:cond delay="7000"/>
                            </p:stCondLst>
                            <p:childTnLst>
                              <p:par>
                                <p:cTn id="46" presetID="22" presetClass="entr" presetSubtype="4" fill="hold" grpId="0" nodeType="afterEffect">
                                  <p:stCondLst>
                                    <p:cond delay="0"/>
                                  </p:stCondLst>
                                  <p:childTnLst>
                                    <p:set>
                                      <p:cBhvr>
                                        <p:cTn id="47"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wipe(down)">
                                      <p:cBhvr>
                                        <p:cTn id="48" dur="2000"/>
                                        <p:tgtEl>
                                          <p:spTgt spid="3">
                                            <p:graphicEl>
                                              <a:chart seriesIdx="-4" categoryIdx="3" bldStep="category"/>
                                            </p:graphicEl>
                                          </p:spTgt>
                                        </p:tgtEl>
                                      </p:cBhvr>
                                    </p:animEffect>
                                  </p:childTnLst>
                                </p:cTn>
                              </p:par>
                            </p:childTnLst>
                          </p:cTn>
                        </p:par>
                        <p:par>
                          <p:cTn id="49" fill="hold">
                            <p:stCondLst>
                              <p:cond delay="9000"/>
                            </p:stCondLst>
                            <p:childTnLst>
                              <p:par>
                                <p:cTn id="50" presetID="22" presetClass="entr" presetSubtype="4" fill="hold" grpId="0" nodeType="afterEffect">
                                  <p:stCondLst>
                                    <p:cond delay="0"/>
                                  </p:stCondLst>
                                  <p:childTnLst>
                                    <p:set>
                                      <p:cBhvr>
                                        <p:cTn id="51" dur="1" fill="hold">
                                          <p:stCondLst>
                                            <p:cond delay="0"/>
                                          </p:stCondLst>
                                        </p:cTn>
                                        <p:tgtEl>
                                          <p:spTgt spid="3">
                                            <p:graphicEl>
                                              <a:chart seriesIdx="-4" categoryIdx="4" bldStep="category"/>
                                            </p:graphicEl>
                                          </p:spTgt>
                                        </p:tgtEl>
                                        <p:attrNameLst>
                                          <p:attrName>style.visibility</p:attrName>
                                        </p:attrNameLst>
                                      </p:cBhvr>
                                      <p:to>
                                        <p:strVal val="visible"/>
                                      </p:to>
                                    </p:set>
                                    <p:animEffect transition="in" filter="wipe(down)">
                                      <p:cBhvr>
                                        <p:cTn id="52" dur="2000"/>
                                        <p:tgtEl>
                                          <p:spTgt spid="3">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category"/>
        </p:bldSub>
      </p:bldGraphic>
      <p:bldGraphic spid="3" grpId="0">
        <p:bldSub>
          <a:bldChart bld="category"/>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gooosha.ru/wp-content/uploads/2014/04/222.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52016" y="4137247"/>
            <a:ext cx="4187825" cy="2193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700921" y="6076891"/>
            <a:ext cx="2918107" cy="369332"/>
          </a:xfrm>
          <a:prstGeom prst="rect">
            <a:avLst/>
          </a:prstGeom>
        </p:spPr>
        <p:txBody>
          <a:bodyPr wrap="none">
            <a:spAutoFit/>
          </a:bodyPr>
          <a:lstStyle/>
          <a:p>
            <a:pPr algn="ctr"/>
            <a:r>
              <a:rPr lang="en-US" b="1" dirty="0">
                <a:solidFill>
                  <a:srgbClr val="004B96"/>
                </a:solidFill>
              </a:rPr>
              <a:t>System x 3850 X6 Server </a:t>
            </a:r>
          </a:p>
        </p:txBody>
      </p:sp>
      <p:sp>
        <p:nvSpPr>
          <p:cNvPr id="2" name="Rectangle 1"/>
          <p:cNvSpPr/>
          <p:nvPr/>
        </p:nvSpPr>
        <p:spPr>
          <a:xfrm>
            <a:off x="1176655" y="2438431"/>
            <a:ext cx="5589159" cy="369332"/>
          </a:xfrm>
          <a:prstGeom prst="rect">
            <a:avLst/>
          </a:prstGeom>
        </p:spPr>
        <p:txBody>
          <a:bodyPr wrap="none">
            <a:spAutoFit/>
          </a:bodyPr>
          <a:lstStyle/>
          <a:p>
            <a:r>
              <a:rPr lang="en-US" b="1" dirty="0">
                <a:solidFill>
                  <a:srgbClr val="004B96"/>
                </a:solidFill>
              </a:rPr>
              <a:t>SanDisk-based 3200GB Lenovo io3 Flash Adapters</a:t>
            </a:r>
          </a:p>
        </p:txBody>
      </p:sp>
      <p:pic>
        <p:nvPicPr>
          <p:cNvPr id="4" name="Picture 3"/>
          <p:cNvPicPr>
            <a:picLocks noChangeAspect="1"/>
          </p:cNvPicPr>
          <p:nvPr/>
        </p:nvPicPr>
        <p:blipFill>
          <a:blip r:embed="rId4"/>
          <a:stretch>
            <a:fillRect/>
          </a:stretch>
        </p:blipFill>
        <p:spPr>
          <a:xfrm>
            <a:off x="7165814" y="1080429"/>
            <a:ext cx="4134215" cy="5335611"/>
          </a:xfrm>
          <a:prstGeom prst="rect">
            <a:avLst/>
          </a:prstGeom>
        </p:spPr>
      </p:pic>
      <p:sp>
        <p:nvSpPr>
          <p:cNvPr id="27" name="Rounded Rectangle 26"/>
          <p:cNvSpPr/>
          <p:nvPr/>
        </p:nvSpPr>
        <p:spPr>
          <a:xfrm>
            <a:off x="1404755" y="2807287"/>
            <a:ext cx="4446816" cy="1903711"/>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146902" y="-49167"/>
            <a:ext cx="11668588"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67" b="1" dirty="0">
                <a:solidFill>
                  <a:schemeClr val="bg1">
                    <a:lumMod val="50000"/>
                  </a:schemeClr>
                </a:solidFill>
              </a:rPr>
              <a:t>Lenovo 55TB Data Warehouse Fast Track Certification</a:t>
            </a:r>
          </a:p>
        </p:txBody>
      </p:sp>
      <p:pic>
        <p:nvPicPr>
          <p:cNvPr id="17" name="Picture 1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27666" y="3764822"/>
            <a:ext cx="1317121" cy="967397"/>
          </a:xfrm>
          <a:prstGeom prst="rect">
            <a:avLst/>
          </a:prstGeom>
        </p:spPr>
      </p:pic>
      <p:pic>
        <p:nvPicPr>
          <p:cNvPr id="18" name="Picture 1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90706" y="3749860"/>
            <a:ext cx="1317121" cy="967397"/>
          </a:xfrm>
          <a:prstGeom prst="rect">
            <a:avLst/>
          </a:prstGeom>
        </p:spPr>
      </p:pic>
      <p:pic>
        <p:nvPicPr>
          <p:cNvPr id="19" name="Picture 18"/>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932966" y="2886104"/>
            <a:ext cx="1317121" cy="967397"/>
          </a:xfrm>
          <a:prstGeom prst="rect">
            <a:avLst/>
          </a:prstGeom>
        </p:spPr>
      </p:pic>
      <p:pic>
        <p:nvPicPr>
          <p:cNvPr id="20" name="Picture 1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383896" y="2854216"/>
            <a:ext cx="1317121" cy="967397"/>
          </a:xfrm>
          <a:prstGeom prst="rect">
            <a:avLst/>
          </a:prstGeom>
        </p:spPr>
      </p:pic>
      <p:pic>
        <p:nvPicPr>
          <p:cNvPr id="21" name="Picture 20"/>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373756" y="3743602"/>
            <a:ext cx="1317121" cy="967397"/>
          </a:xfrm>
          <a:prstGeom prst="rect">
            <a:avLst/>
          </a:prstGeom>
        </p:spPr>
      </p:pic>
      <p:pic>
        <p:nvPicPr>
          <p:cNvPr id="22" name="Picture 21"/>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91334" y="2872732"/>
            <a:ext cx="1317121" cy="967397"/>
          </a:xfrm>
          <a:prstGeom prst="rect">
            <a:avLst/>
          </a:prstGeom>
        </p:spPr>
      </p:pic>
      <p:sp>
        <p:nvSpPr>
          <p:cNvPr id="24" name="Rectangle 23"/>
          <p:cNvSpPr/>
          <p:nvPr/>
        </p:nvSpPr>
        <p:spPr>
          <a:xfrm>
            <a:off x="559929" y="1146095"/>
            <a:ext cx="3595215" cy="1200329"/>
          </a:xfrm>
          <a:prstGeom prst="rect">
            <a:avLst/>
          </a:prstGeom>
          <a:solidFill>
            <a:srgbClr val="004B96"/>
          </a:solidFill>
          <a:ln>
            <a:noFill/>
          </a:ln>
        </p:spPr>
        <p:txBody>
          <a:bodyPr wrap="none">
            <a:spAutoFit/>
          </a:bodyPr>
          <a:lstStyle/>
          <a:p>
            <a:r>
              <a:rPr lang="en-US" b="1" dirty="0">
                <a:solidFill>
                  <a:schemeClr val="bg1"/>
                </a:solidFill>
              </a:rPr>
              <a:t>Breakthrough Performance </a:t>
            </a:r>
          </a:p>
          <a:p>
            <a:r>
              <a:rPr lang="en-US" b="1" dirty="0">
                <a:solidFill>
                  <a:schemeClr val="bg1"/>
                </a:solidFill>
              </a:rPr>
              <a:t>   - 11.3GB/s throughput</a:t>
            </a:r>
          </a:p>
          <a:p>
            <a:r>
              <a:rPr lang="en-US" b="1" dirty="0">
                <a:solidFill>
                  <a:schemeClr val="bg1"/>
                </a:solidFill>
              </a:rPr>
              <a:t>   - 2548 queries / </a:t>
            </a:r>
            <a:r>
              <a:rPr lang="en-US" b="1" dirty="0" err="1">
                <a:solidFill>
                  <a:schemeClr val="bg1"/>
                </a:solidFill>
              </a:rPr>
              <a:t>Hr</a:t>
            </a:r>
            <a:r>
              <a:rPr lang="en-US" b="1" dirty="0">
                <a:solidFill>
                  <a:schemeClr val="bg1"/>
                </a:solidFill>
              </a:rPr>
              <a:t> / TB </a:t>
            </a:r>
          </a:p>
          <a:p>
            <a:r>
              <a:rPr lang="en-US" b="1" dirty="0">
                <a:solidFill>
                  <a:schemeClr val="bg1"/>
                </a:solidFill>
              </a:rPr>
              <a:t>   - 98% average CPU utilization</a:t>
            </a:r>
          </a:p>
        </p:txBody>
      </p:sp>
      <p:cxnSp>
        <p:nvCxnSpPr>
          <p:cNvPr id="6" name="Straight Arrow Connector 5"/>
          <p:cNvCxnSpPr/>
          <p:nvPr/>
        </p:nvCxnSpPr>
        <p:spPr>
          <a:xfrm>
            <a:off x="4182120" y="4648201"/>
            <a:ext cx="0" cy="288484"/>
          </a:xfrm>
          <a:prstGeom prst="straightConnector1">
            <a:avLst/>
          </a:prstGeom>
          <a:ln>
            <a:solidFill>
              <a:srgbClr val="004B9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232920" y="4548601"/>
            <a:ext cx="670560" cy="487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Rectangle 33"/>
          <p:cNvSpPr/>
          <p:nvPr/>
        </p:nvSpPr>
        <p:spPr>
          <a:xfrm>
            <a:off x="8604265" y="6475831"/>
            <a:ext cx="3041217" cy="256545"/>
          </a:xfrm>
          <a:prstGeom prst="rect">
            <a:avLst/>
          </a:prstGeom>
        </p:spPr>
        <p:txBody>
          <a:bodyPr wrap="none">
            <a:spAutoFit/>
          </a:bodyPr>
          <a:lstStyle/>
          <a:p>
            <a:r>
              <a:rPr lang="en-US" sz="1067" dirty="0">
                <a:solidFill>
                  <a:schemeClr val="bg1">
                    <a:lumMod val="50000"/>
                  </a:schemeClr>
                </a:solidFill>
              </a:rPr>
              <a:t>Copyright © 2015 SanDisk.  All rights reserved. </a:t>
            </a:r>
          </a:p>
        </p:txBody>
      </p:sp>
      <p:grpSp>
        <p:nvGrpSpPr>
          <p:cNvPr id="23" name="Group 22"/>
          <p:cNvGrpSpPr/>
          <p:nvPr/>
        </p:nvGrpSpPr>
        <p:grpSpPr>
          <a:xfrm>
            <a:off x="6204646" y="1020639"/>
            <a:ext cx="1096363" cy="914400"/>
            <a:chOff x="4793743" y="303763"/>
            <a:chExt cx="822272" cy="685800"/>
          </a:xfrm>
        </p:grpSpPr>
        <p:sp>
          <p:nvSpPr>
            <p:cNvPr id="25" name="Explosion 2 24"/>
            <p:cNvSpPr/>
            <p:nvPr/>
          </p:nvSpPr>
          <p:spPr>
            <a:xfrm rot="1563791">
              <a:off x="4793743" y="303763"/>
              <a:ext cx="822272" cy="685800"/>
            </a:xfrm>
            <a:prstGeom prst="irregularSeal2">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Rectangle 27"/>
            <p:cNvSpPr/>
            <p:nvPr/>
          </p:nvSpPr>
          <p:spPr>
            <a:xfrm rot="21331754">
              <a:off x="4885903" y="492385"/>
              <a:ext cx="567703" cy="284742"/>
            </a:xfrm>
            <a:prstGeom prst="rect">
              <a:avLst/>
            </a:prstGeom>
          </p:spPr>
          <p:txBody>
            <a:bodyPr wrap="none">
              <a:spAutoFit/>
            </a:bodyPr>
            <a:lstStyle/>
            <a:p>
              <a:r>
                <a:rPr lang="en-US" sz="1867" b="1" i="1" dirty="0">
                  <a:solidFill>
                    <a:srgbClr val="FF0000"/>
                  </a:solidFill>
                  <a:latin typeface="Franklin Gothic Demi" panose="020B0703020102020204" pitchFamily="34" charset="0"/>
                </a:rPr>
                <a:t>NEW!</a:t>
              </a:r>
              <a:endParaRPr lang="en-US" sz="1867" i="1" dirty="0">
                <a:solidFill>
                  <a:srgbClr val="FF0000"/>
                </a:solidFill>
                <a:latin typeface="Franklin Gothic Demi" panose="020B0703020102020204" pitchFamily="34" charset="0"/>
              </a:endParaRPr>
            </a:p>
          </p:txBody>
        </p:sp>
      </p:grpSp>
      <p:sp>
        <p:nvSpPr>
          <p:cNvPr id="29" name="Oval 28"/>
          <p:cNvSpPr/>
          <p:nvPr/>
        </p:nvSpPr>
        <p:spPr>
          <a:xfrm>
            <a:off x="8009211" y="4488379"/>
            <a:ext cx="670560" cy="487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Oval 29"/>
          <p:cNvSpPr/>
          <p:nvPr/>
        </p:nvSpPr>
        <p:spPr>
          <a:xfrm>
            <a:off x="8009211" y="5318760"/>
            <a:ext cx="670560" cy="487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222965482"/>
      </p:ext>
    </p:extLst>
  </p:cSld>
  <p:clrMapOvr>
    <a:masterClrMapping/>
  </p:clrMapOvr>
  <mc:AlternateContent xmlns:mc="http://schemas.openxmlformats.org/markup-compatibility/2006" xmlns:p14="http://schemas.microsoft.com/office/powerpoint/2010/main">
    <mc:Choice Requires="p14">
      <p:transition spd="slow" p14:dur="2000" advTm="12000"/>
    </mc:Choice>
    <mc:Fallback xmlns="">
      <p:transition spd="slow" advTm="1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b="1" dirty="0" smtClean="0">
                <a:solidFill>
                  <a:srgbClr val="000000"/>
                </a:solidFill>
              </a:rPr>
              <a:t>Introduction &amp; Preamble</a:t>
            </a:r>
            <a:endParaRPr lang="en-US" b="1" dirty="0">
              <a:solidFill>
                <a:srgbClr val="000000"/>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Scenarios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a:p>
            <a:pPr lvl="1">
              <a:buClr>
                <a:schemeClr val="bg1">
                  <a:lumMod val="50000"/>
                </a:schemeClr>
              </a:buClr>
              <a:buFont typeface="Wingdings" pitchFamily="2" charset="2"/>
              <a:buChar char="q"/>
            </a:pPr>
            <a:endParaRPr lang="en-US" dirty="0" smtClean="0">
              <a:solidFill>
                <a:schemeClr val="bg1">
                  <a:lumMod val="50000"/>
                </a:schemeClr>
              </a:solidFill>
            </a:endParaRPr>
          </a:p>
          <a:p>
            <a:pPr lvl="1">
              <a:buClr>
                <a:schemeClr val="bg1">
                  <a:lumMod val="50000"/>
                </a:schemeClr>
              </a:buClr>
              <a:buFont typeface="Wingdings" pitchFamily="2" charset="2"/>
              <a:buChar char="q"/>
            </a:pPr>
            <a:endParaRPr lang="en-US" dirty="0" smtClean="0">
              <a:solidFill>
                <a:schemeClr val="bg1">
                  <a:lumMod val="50000"/>
                </a:schemeClr>
              </a:solidFill>
            </a:endParaRP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6</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152246708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4508"/>
            <a:ext cx="8839200" cy="746123"/>
          </a:xfrm>
        </p:spPr>
        <p:txBody>
          <a:bodyPr/>
          <a:lstStyle/>
          <a:p>
            <a:r>
              <a:rPr lang="en-US" dirty="0" smtClean="0"/>
              <a:t>Fast Track References</a:t>
            </a:r>
            <a:endParaRPr lang="en-US" dirty="0"/>
          </a:p>
        </p:txBody>
      </p:sp>
      <p:sp>
        <p:nvSpPr>
          <p:cNvPr id="3" name="Content Placeholder 2"/>
          <p:cNvSpPr>
            <a:spLocks noGrp="1"/>
          </p:cNvSpPr>
          <p:nvPr>
            <p:ph idx="1"/>
          </p:nvPr>
        </p:nvSpPr>
        <p:spPr>
          <a:xfrm>
            <a:off x="552827" y="1617980"/>
            <a:ext cx="10088880" cy="4495800"/>
          </a:xfrm>
        </p:spPr>
        <p:txBody>
          <a:bodyPr>
            <a:normAutofit lnSpcReduction="10000"/>
          </a:bodyPr>
          <a:lstStyle/>
          <a:p>
            <a:r>
              <a:rPr lang="en-US" sz="2800" dirty="0"/>
              <a:t>Microsoft Fast Track:  Learn more</a:t>
            </a:r>
            <a:br>
              <a:rPr lang="en-US" sz="2800" dirty="0"/>
            </a:br>
            <a:r>
              <a:rPr lang="en-US" sz="2133" dirty="0">
                <a:hlinkClick r:id="rId3"/>
              </a:rPr>
              <a:t>http://www.microsoft.com/en-us/server-cloud/products/sql-server</a:t>
            </a:r>
            <a:r>
              <a:rPr lang="en-US" sz="2400" dirty="0"/>
              <a:t> </a:t>
            </a:r>
          </a:p>
          <a:p>
            <a:pPr marL="0" indent="0">
              <a:buNone/>
            </a:pPr>
            <a:endParaRPr lang="en-US" sz="2800" dirty="0"/>
          </a:p>
          <a:p>
            <a:r>
              <a:rPr lang="en-US" sz="2800" dirty="0"/>
              <a:t>Fast Track Data Warehouse Reference Guide for SQL Server 2012</a:t>
            </a:r>
            <a:br>
              <a:rPr lang="en-US" sz="2800" dirty="0"/>
            </a:br>
            <a:r>
              <a:rPr lang="en-US" sz="2133" dirty="0">
                <a:hlinkClick r:id="rId4"/>
              </a:rPr>
              <a:t>https://msdn.microsoft.com/en-us/library/hh918452.aspx</a:t>
            </a:r>
            <a:endParaRPr lang="en-US" sz="2133" dirty="0"/>
          </a:p>
          <a:p>
            <a:endParaRPr lang="en-US" sz="2800" dirty="0"/>
          </a:p>
          <a:p>
            <a:r>
              <a:rPr lang="en-US" sz="2800" dirty="0"/>
              <a:t>Certified DWFTRA solutions for SQL Server</a:t>
            </a:r>
            <a:br>
              <a:rPr lang="en-US" sz="2800" dirty="0"/>
            </a:br>
            <a:r>
              <a:rPr lang="en-US" sz="2133" dirty="0"/>
              <a:t>(scroll down slightly)</a:t>
            </a:r>
            <a:br>
              <a:rPr lang="en-US" sz="2133" dirty="0"/>
            </a:br>
            <a:r>
              <a:rPr lang="en-US" sz="2133" dirty="0">
                <a:hlinkClick r:id="rId5"/>
              </a:rPr>
              <a:t>http://www.microsoft.com/en-us/server-cloud/data-warehouse-fast-track.aspx</a:t>
            </a:r>
            <a:r>
              <a:rPr lang="en-US" sz="2800" dirty="0"/>
              <a:t/>
            </a:r>
            <a:br>
              <a:rPr lang="en-US" sz="2800" dirty="0"/>
            </a:br>
            <a:endParaRPr lang="en-US" sz="2800" dirty="0"/>
          </a:p>
        </p:txBody>
      </p:sp>
      <p:sp>
        <p:nvSpPr>
          <p:cNvPr id="6" name="Rectangle 5"/>
          <p:cNvSpPr/>
          <p:nvPr/>
        </p:nvSpPr>
        <p:spPr>
          <a:xfrm>
            <a:off x="8604265" y="6475831"/>
            <a:ext cx="3055645" cy="276999"/>
          </a:xfrm>
          <a:prstGeom prst="rect">
            <a:avLst/>
          </a:prstGeom>
        </p:spPr>
        <p:txBody>
          <a:bodyPr wrap="none">
            <a:spAutoFit/>
          </a:bodyPr>
          <a:lstStyle/>
          <a:p>
            <a:r>
              <a:rPr lang="en-US" sz="1067" dirty="0">
                <a:solidFill>
                  <a:schemeClr val="tx1">
                    <a:lumMod val="50000"/>
                    <a:lumOff val="50000"/>
                  </a:schemeClr>
                </a:solidFill>
              </a:rPr>
              <a:t>Copyright </a:t>
            </a:r>
            <a:r>
              <a:rPr lang="en-US" sz="1200" dirty="0">
                <a:solidFill>
                  <a:schemeClr val="tx1">
                    <a:lumMod val="50000"/>
                    <a:lumOff val="50000"/>
                  </a:schemeClr>
                </a:solidFill>
              </a:rPr>
              <a:t>©</a:t>
            </a:r>
            <a:r>
              <a:rPr lang="en-US" sz="1067" dirty="0">
                <a:solidFill>
                  <a:schemeClr val="tx1">
                    <a:lumMod val="50000"/>
                    <a:lumOff val="50000"/>
                  </a:schemeClr>
                </a:solidFill>
              </a:rPr>
              <a:t> 2015 SanDisk.  All rights reserved. </a:t>
            </a:r>
          </a:p>
        </p:txBody>
      </p:sp>
    </p:spTree>
    <p:extLst>
      <p:ext uri="{BB962C8B-B14F-4D97-AF65-F5344CB8AC3E}">
        <p14:creationId xmlns:p14="http://schemas.microsoft.com/office/powerpoint/2010/main" val="2824392558"/>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49277"/>
            <a:ext cx="8839200" cy="746123"/>
          </a:xfrm>
        </p:spPr>
        <p:txBody>
          <a:bodyPr/>
          <a:lstStyle/>
          <a:p>
            <a:r>
              <a:rPr lang="en-US" dirty="0"/>
              <a:t>Columnstore </a:t>
            </a:r>
            <a:r>
              <a:rPr lang="en-US" dirty="0" smtClean="0"/>
              <a:t>Indexes: </a:t>
            </a:r>
            <a:r>
              <a:rPr lang="en-US" dirty="0"/>
              <a:t/>
            </a:r>
            <a:br>
              <a:rPr lang="en-US" dirty="0"/>
            </a:br>
            <a:r>
              <a:rPr lang="en-US" dirty="0" smtClean="0"/>
              <a:t>Room for Improvement…</a:t>
            </a:r>
          </a:p>
        </p:txBody>
      </p:sp>
      <p:sp>
        <p:nvSpPr>
          <p:cNvPr id="3" name="Content Placeholder 2"/>
          <p:cNvSpPr>
            <a:spLocks noGrp="1"/>
          </p:cNvSpPr>
          <p:nvPr>
            <p:ph idx="1"/>
          </p:nvPr>
        </p:nvSpPr>
        <p:spPr>
          <a:xfrm>
            <a:off x="1676400" y="1295400"/>
            <a:ext cx="8839200" cy="4495800"/>
          </a:xfrm>
        </p:spPr>
        <p:txBody>
          <a:bodyPr/>
          <a:lstStyle/>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61</a:t>
            </a:fld>
            <a:endParaRPr lang="en-US" dirty="0">
              <a:latin typeface="Arial" charset="0"/>
              <a:cs typeface="Arial" charset="0"/>
            </a:endParaRPr>
          </a:p>
        </p:txBody>
      </p:sp>
    </p:spTree>
    <p:extLst>
      <p:ext uri="{BB962C8B-B14F-4D97-AF65-F5344CB8AC3E}">
        <p14:creationId xmlns:p14="http://schemas.microsoft.com/office/powerpoint/2010/main" val="1795168646"/>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b="1" dirty="0">
                <a:solidFill>
                  <a:srgbClr val="000000"/>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b="1" dirty="0">
                <a:solidFill>
                  <a:srgbClr val="000000"/>
                </a:solidFill>
              </a:rPr>
              <a:t>Implementation</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Scenarios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endParaRPr lang="en-US" sz="2800" dirty="0">
              <a:solidFill>
                <a:schemeClr val="bg1">
                  <a:lumMod val="50000"/>
                </a:schemeClr>
              </a:solidFill>
            </a:endParaRP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62</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223186313"/>
      </p:ext>
    </p:extLst>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1"/>
            <a:ext cx="8839200" cy="746123"/>
          </a:xfrm>
        </p:spPr>
        <p:txBody>
          <a:bodyPr/>
          <a:lstStyle/>
          <a:p>
            <a:r>
              <a:rPr lang="en-US" dirty="0" smtClean="0"/>
              <a:t>Syntax Similar to Existing DDL</a:t>
            </a:r>
            <a:endParaRPr lang="en-US" dirty="0"/>
          </a:p>
        </p:txBody>
      </p:sp>
      <p:sp>
        <p:nvSpPr>
          <p:cNvPr id="3" name="Content Placeholder 2"/>
          <p:cNvSpPr>
            <a:spLocks noGrp="1"/>
          </p:cNvSpPr>
          <p:nvPr>
            <p:ph idx="1"/>
          </p:nvPr>
        </p:nvSpPr>
        <p:spPr>
          <a:xfrm>
            <a:off x="1524000" y="1524000"/>
            <a:ext cx="9144000" cy="4876800"/>
          </a:xfrm>
        </p:spPr>
        <p:txBody>
          <a:bodyPr/>
          <a:lstStyle/>
          <a:p>
            <a:pPr marL="0" indent="0">
              <a:spcBef>
                <a:spcPts val="600"/>
              </a:spcBef>
              <a:spcAft>
                <a:spcPts val="600"/>
              </a:spcAft>
              <a:buNone/>
            </a:pPr>
            <a:r>
              <a:rPr lang="en-US" sz="2400" dirty="0">
                <a:latin typeface="Consolas" pitchFamily="49" charset="0"/>
                <a:cs typeface="Consolas" pitchFamily="49" charset="0"/>
              </a:rPr>
              <a:t>CREATE NONCLUSTERED </a:t>
            </a:r>
            <a:r>
              <a:rPr lang="en-US" sz="2400" dirty="0">
                <a:solidFill>
                  <a:srgbClr val="FF0000"/>
                </a:solidFill>
                <a:latin typeface="Consolas" pitchFamily="49" charset="0"/>
                <a:cs typeface="Consolas" pitchFamily="49" charset="0"/>
              </a:rPr>
              <a:t>COLUMNSTORE</a:t>
            </a:r>
            <a:r>
              <a:rPr lang="en-US" sz="2400" dirty="0">
                <a:latin typeface="Consolas" pitchFamily="49" charset="0"/>
                <a:cs typeface="Consolas" pitchFamily="49" charset="0"/>
              </a:rPr>
              <a:t> INDEX </a:t>
            </a:r>
            <a:r>
              <a:rPr lang="en-US" sz="2400" dirty="0" err="1">
                <a:latin typeface="Consolas" pitchFamily="49" charset="0"/>
                <a:cs typeface="Consolas" pitchFamily="49" charset="0"/>
              </a:rPr>
              <a:t>ix_cs_MyDWTable</a:t>
            </a:r>
            <a:r>
              <a:rPr lang="en-US" sz="2400" dirty="0">
                <a:latin typeface="Consolas" pitchFamily="49" charset="0"/>
                <a:cs typeface="Consolas" pitchFamily="49" charset="0"/>
              </a:rPr>
              <a:t/>
            </a:r>
            <a:br>
              <a:rPr lang="en-US" sz="2400" dirty="0">
                <a:latin typeface="Consolas" pitchFamily="49" charset="0"/>
                <a:cs typeface="Consolas" pitchFamily="49" charset="0"/>
              </a:rPr>
            </a:br>
            <a:r>
              <a:rPr lang="en-US" sz="2400" dirty="0">
                <a:latin typeface="Consolas" pitchFamily="49" charset="0"/>
                <a:cs typeface="Consolas" pitchFamily="49" charset="0"/>
              </a:rPr>
              <a:t>   ON </a:t>
            </a:r>
            <a:r>
              <a:rPr lang="en-US" sz="2400" dirty="0" err="1">
                <a:latin typeface="Consolas" pitchFamily="49" charset="0"/>
                <a:cs typeface="Consolas" pitchFamily="49" charset="0"/>
              </a:rPr>
              <a:t>dbo.MyDWTable</a:t>
            </a:r>
            <a:r>
              <a:rPr lang="en-US" sz="2400" dirty="0">
                <a:latin typeface="Consolas" pitchFamily="49" charset="0"/>
                <a:cs typeface="Consolas" pitchFamily="49" charset="0"/>
              </a:rPr>
              <a:t/>
            </a:r>
            <a:br>
              <a:rPr lang="en-US" sz="2400" dirty="0">
                <a:latin typeface="Consolas" pitchFamily="49" charset="0"/>
                <a:cs typeface="Consolas" pitchFamily="49" charset="0"/>
              </a:rPr>
            </a:br>
            <a:r>
              <a:rPr lang="en-US" sz="2400" dirty="0">
                <a:latin typeface="Consolas" pitchFamily="49" charset="0"/>
                <a:cs typeface="Consolas" pitchFamily="49" charset="0"/>
              </a:rPr>
              <a:t>   (col1 , col2 , ... , </a:t>
            </a:r>
            <a:r>
              <a:rPr lang="en-US" sz="2400" dirty="0" err="1">
                <a:latin typeface="Consolas" pitchFamily="49" charset="0"/>
                <a:cs typeface="Consolas" pitchFamily="49" charset="0"/>
              </a:rPr>
              <a:t>col</a:t>
            </a:r>
            <a:r>
              <a:rPr lang="en-US" sz="2400" i="1" dirty="0" err="1">
                <a:latin typeface="Consolas" pitchFamily="49" charset="0"/>
                <a:cs typeface="Consolas" pitchFamily="49" charset="0"/>
              </a:rPr>
              <a:t>n</a:t>
            </a:r>
            <a:r>
              <a:rPr lang="en-US" sz="2400" dirty="0">
                <a:latin typeface="Consolas" pitchFamily="49" charset="0"/>
                <a:cs typeface="Consolas" pitchFamily="49" charset="0"/>
              </a:rPr>
              <a:t>);</a:t>
            </a:r>
          </a:p>
          <a:p>
            <a:pPr marL="0" indent="0">
              <a:spcBef>
                <a:spcPts val="600"/>
              </a:spcBef>
              <a:spcAft>
                <a:spcPts val="0"/>
              </a:spcAft>
              <a:buNone/>
            </a:pPr>
            <a:r>
              <a:rPr lang="en-US" sz="2400" dirty="0">
                <a:latin typeface="Consolas" pitchFamily="49" charset="0"/>
                <a:cs typeface="Consolas" pitchFamily="49" charset="0"/>
              </a:rPr>
              <a:t>CREATE CLUSTERED </a:t>
            </a:r>
            <a:r>
              <a:rPr lang="en-US" sz="2400" dirty="0">
                <a:solidFill>
                  <a:srgbClr val="FF0000"/>
                </a:solidFill>
                <a:latin typeface="Consolas" pitchFamily="49" charset="0"/>
                <a:cs typeface="Consolas" pitchFamily="49" charset="0"/>
              </a:rPr>
              <a:t>COLUMNSTORE</a:t>
            </a:r>
            <a:r>
              <a:rPr lang="en-US" sz="2400" dirty="0">
                <a:latin typeface="Consolas" pitchFamily="49" charset="0"/>
                <a:cs typeface="Consolas" pitchFamily="49" charset="0"/>
              </a:rPr>
              <a:t> INDEX </a:t>
            </a:r>
            <a:r>
              <a:rPr lang="en-US" sz="2400" dirty="0" err="1">
                <a:latin typeface="Consolas" pitchFamily="49" charset="0"/>
                <a:cs typeface="Consolas" pitchFamily="49" charset="0"/>
              </a:rPr>
              <a:t>ix_cs_MyDWTable</a:t>
            </a:r>
            <a:r>
              <a:rPr lang="en-US" sz="2400" dirty="0">
                <a:latin typeface="Consolas" pitchFamily="49" charset="0"/>
                <a:cs typeface="Consolas" pitchFamily="49" charset="0"/>
              </a:rPr>
              <a:t/>
            </a:r>
            <a:br>
              <a:rPr lang="en-US" sz="2400" dirty="0">
                <a:latin typeface="Consolas" pitchFamily="49" charset="0"/>
                <a:cs typeface="Consolas" pitchFamily="49" charset="0"/>
              </a:rPr>
            </a:br>
            <a:r>
              <a:rPr lang="en-US" sz="2400" dirty="0">
                <a:latin typeface="Consolas" pitchFamily="49" charset="0"/>
                <a:cs typeface="Consolas" pitchFamily="49" charset="0"/>
              </a:rPr>
              <a:t>   ON </a:t>
            </a:r>
            <a:r>
              <a:rPr lang="en-US" sz="2400" dirty="0" err="1" smtClean="0">
                <a:latin typeface="Consolas" pitchFamily="49" charset="0"/>
                <a:cs typeface="Consolas" pitchFamily="49" charset="0"/>
              </a:rPr>
              <a:t>dbo.MyDWTable</a:t>
            </a:r>
            <a:endParaRPr lang="en-US" sz="2400" dirty="0" smtClean="0">
              <a:latin typeface="Consolas" pitchFamily="49" charset="0"/>
              <a:cs typeface="Consolas" pitchFamily="49" charset="0"/>
            </a:endParaRPr>
          </a:p>
          <a:p>
            <a:pPr marL="0" indent="0">
              <a:spcBef>
                <a:spcPts val="0"/>
              </a:spcBef>
              <a:spcAft>
                <a:spcPts val="0"/>
              </a:spcAft>
              <a:buNone/>
            </a:pPr>
            <a:r>
              <a:rPr lang="en-US" sz="2400" dirty="0" smtClean="0">
                <a:latin typeface="Consolas" pitchFamily="49" charset="0"/>
                <a:cs typeface="Consolas" pitchFamily="49" charset="0"/>
              </a:rPr>
              <a:t> --WITH (DROP_EXISTING = ON) ; </a:t>
            </a:r>
            <a:endParaRPr lang="en-US" sz="2400" dirty="0">
              <a:latin typeface="Consolas" pitchFamily="49" charset="0"/>
              <a:cs typeface="Consolas" pitchFamily="49" charset="0"/>
            </a:endParaRPr>
          </a:p>
          <a:p>
            <a:pPr marL="0" indent="0">
              <a:spcBef>
                <a:spcPts val="0"/>
              </a:spcBef>
              <a:spcAft>
                <a:spcPts val="600"/>
              </a:spcAft>
              <a:buNone/>
            </a:pPr>
            <a:r>
              <a:rPr lang="en-US" sz="2400" dirty="0" smtClean="0">
                <a:latin typeface="Consolas" pitchFamily="49" charset="0"/>
                <a:cs typeface="Consolas" pitchFamily="49" charset="0"/>
              </a:rPr>
              <a:t> --</a:t>
            </a:r>
            <a:r>
              <a:rPr lang="en-US" sz="2400" dirty="0">
                <a:latin typeface="Consolas" pitchFamily="49" charset="0"/>
                <a:cs typeface="Consolas" pitchFamily="49" charset="0"/>
              </a:rPr>
              <a:t>no column list</a:t>
            </a:r>
            <a:r>
              <a:rPr lang="en-US" sz="2400" dirty="0" smtClean="0">
                <a:latin typeface="Consolas" pitchFamily="49" charset="0"/>
                <a:cs typeface="Consolas" pitchFamily="49" charset="0"/>
              </a:rPr>
              <a:t>!</a:t>
            </a:r>
          </a:p>
          <a:p>
            <a:pPr marL="0" indent="0">
              <a:spcBef>
                <a:spcPts val="600"/>
              </a:spcBef>
              <a:spcAft>
                <a:spcPts val="600"/>
              </a:spcAft>
              <a:buNone/>
            </a:pPr>
            <a:endParaRPr lang="en-US" sz="2400" dirty="0">
              <a:latin typeface="Consolas" pitchFamily="49" charset="0"/>
              <a:cs typeface="Consolas" pitchFamily="49" charset="0"/>
            </a:endParaRPr>
          </a:p>
          <a:p>
            <a:pPr marL="0" indent="0">
              <a:spcBef>
                <a:spcPts val="600"/>
              </a:spcBef>
              <a:spcAft>
                <a:spcPts val="600"/>
              </a:spcAft>
              <a:buNone/>
            </a:pPr>
            <a:r>
              <a:rPr lang="en-US" sz="2400" dirty="0">
                <a:solidFill>
                  <a:srgbClr val="FF0000"/>
                </a:solidFill>
                <a:latin typeface="Consolas" pitchFamily="49" charset="0"/>
                <a:cs typeface="Consolas" pitchFamily="49" charset="0"/>
              </a:rPr>
              <a:t>DROP</a:t>
            </a:r>
            <a:r>
              <a:rPr lang="en-US" sz="2400" dirty="0">
                <a:latin typeface="Consolas" pitchFamily="49" charset="0"/>
                <a:cs typeface="Consolas" pitchFamily="49" charset="0"/>
              </a:rPr>
              <a:t> INDEX </a:t>
            </a:r>
            <a:r>
              <a:rPr lang="en-US" sz="2400" dirty="0" err="1">
                <a:latin typeface="Consolas" pitchFamily="49" charset="0"/>
                <a:cs typeface="Consolas" pitchFamily="49" charset="0"/>
              </a:rPr>
              <a:t>dbo.MyDWTable.ix_cs_MyTable</a:t>
            </a:r>
            <a:r>
              <a:rPr lang="en-US" sz="2400" dirty="0">
                <a:latin typeface="Consolas" pitchFamily="49" charset="0"/>
                <a:cs typeface="Consolas" pitchFamily="49" charset="0"/>
              </a:rPr>
              <a:t>;</a:t>
            </a:r>
          </a:p>
          <a:p>
            <a:pPr marL="0" indent="0">
              <a:spcBef>
                <a:spcPts val="600"/>
              </a:spcBef>
              <a:spcAft>
                <a:spcPts val="600"/>
              </a:spcAft>
              <a:buNone/>
            </a:pPr>
            <a:r>
              <a:rPr lang="en-US" sz="2400" dirty="0">
                <a:solidFill>
                  <a:srgbClr val="FF0000"/>
                </a:solidFill>
                <a:latin typeface="Consolas" pitchFamily="49" charset="0"/>
                <a:cs typeface="Consolas" pitchFamily="49" charset="0"/>
              </a:rPr>
              <a:t>ALTER</a:t>
            </a:r>
            <a:r>
              <a:rPr lang="en-US" sz="2400" dirty="0">
                <a:latin typeface="Consolas" pitchFamily="49" charset="0"/>
                <a:cs typeface="Consolas" pitchFamily="49" charset="0"/>
              </a:rPr>
              <a:t> INDEX </a:t>
            </a:r>
            <a:r>
              <a:rPr lang="en-US" sz="2400" dirty="0" err="1">
                <a:latin typeface="Consolas" pitchFamily="49" charset="0"/>
                <a:cs typeface="Consolas" pitchFamily="49" charset="0"/>
              </a:rPr>
              <a:t>dbo.MyDWTable.ix_cs_MyTable</a:t>
            </a:r>
            <a:r>
              <a:rPr lang="en-US" sz="2400" dirty="0">
                <a:latin typeface="Consolas" pitchFamily="49" charset="0"/>
                <a:cs typeface="Consolas" pitchFamily="49" charset="0"/>
              </a:rPr>
              <a:t> </a:t>
            </a:r>
            <a:r>
              <a:rPr lang="en-US" sz="2400" dirty="0">
                <a:solidFill>
                  <a:srgbClr val="FF0000"/>
                </a:solidFill>
                <a:latin typeface="Consolas" pitchFamily="49" charset="0"/>
                <a:cs typeface="Consolas" pitchFamily="49" charset="0"/>
              </a:rPr>
              <a:t>DISABLE</a:t>
            </a:r>
            <a:r>
              <a:rPr lang="en-US" sz="2400" dirty="0">
                <a:latin typeface="Consolas" pitchFamily="49" charset="0"/>
                <a:cs typeface="Consolas" pitchFamily="49" charset="0"/>
              </a:rPr>
              <a:t>;</a:t>
            </a:r>
          </a:p>
          <a:p>
            <a:pPr marL="0" indent="0">
              <a:spcBef>
                <a:spcPts val="600"/>
              </a:spcBef>
              <a:spcAft>
                <a:spcPts val="600"/>
              </a:spcAft>
              <a:buNone/>
            </a:pPr>
            <a:r>
              <a:rPr lang="en-US" sz="2400" dirty="0">
                <a:solidFill>
                  <a:srgbClr val="FF0000"/>
                </a:solidFill>
                <a:latin typeface="Consolas" pitchFamily="49" charset="0"/>
                <a:cs typeface="Consolas" pitchFamily="49" charset="0"/>
              </a:rPr>
              <a:t>ALTER</a:t>
            </a:r>
            <a:r>
              <a:rPr lang="en-US" sz="2400" dirty="0">
                <a:latin typeface="Consolas" pitchFamily="49" charset="0"/>
                <a:cs typeface="Consolas" pitchFamily="49" charset="0"/>
              </a:rPr>
              <a:t> INDEX </a:t>
            </a:r>
            <a:r>
              <a:rPr lang="en-US" sz="2400" dirty="0" err="1">
                <a:latin typeface="Consolas" pitchFamily="49" charset="0"/>
                <a:cs typeface="Consolas" pitchFamily="49" charset="0"/>
              </a:rPr>
              <a:t>dbo.MyDWTable.ix_cs_MyTable</a:t>
            </a:r>
            <a:r>
              <a:rPr lang="en-US" sz="2400" dirty="0">
                <a:latin typeface="Consolas" pitchFamily="49" charset="0"/>
                <a:cs typeface="Consolas" pitchFamily="49" charset="0"/>
              </a:rPr>
              <a:t> </a:t>
            </a:r>
            <a:r>
              <a:rPr lang="en-US" sz="2400" dirty="0">
                <a:solidFill>
                  <a:srgbClr val="FF0000"/>
                </a:solidFill>
                <a:latin typeface="Consolas" pitchFamily="49" charset="0"/>
                <a:cs typeface="Consolas" pitchFamily="49" charset="0"/>
              </a:rPr>
              <a:t>ENABLE</a:t>
            </a:r>
            <a:r>
              <a:rPr lang="en-US" sz="2400" dirty="0">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63</a:t>
            </a:fld>
            <a:endParaRPr lang="en-US" dirty="0">
              <a:latin typeface="Arial" charset="0"/>
              <a:cs typeface="Arial" charset="0"/>
            </a:endParaRPr>
          </a:p>
        </p:txBody>
      </p:sp>
    </p:spTree>
    <p:extLst>
      <p:ext uri="{BB962C8B-B14F-4D97-AF65-F5344CB8AC3E}">
        <p14:creationId xmlns:p14="http://schemas.microsoft.com/office/powerpoint/2010/main" val="3870754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1"/>
            <a:ext cx="8839200" cy="746123"/>
          </a:xfrm>
        </p:spPr>
        <p:txBody>
          <a:bodyPr/>
          <a:lstStyle/>
          <a:p>
            <a:r>
              <a:rPr lang="en-US" dirty="0" smtClean="0"/>
              <a:t>Hints to Force / Prevent Usage</a:t>
            </a:r>
            <a:endParaRPr lang="en-US" dirty="0"/>
          </a:p>
        </p:txBody>
      </p:sp>
      <p:sp>
        <p:nvSpPr>
          <p:cNvPr id="3" name="Content Placeholder 2"/>
          <p:cNvSpPr>
            <a:spLocks noGrp="1"/>
          </p:cNvSpPr>
          <p:nvPr>
            <p:ph idx="1"/>
          </p:nvPr>
        </p:nvSpPr>
        <p:spPr>
          <a:xfrm>
            <a:off x="1524000" y="1371600"/>
            <a:ext cx="9144000" cy="4495800"/>
          </a:xfrm>
        </p:spPr>
        <p:txBody>
          <a:bodyPr/>
          <a:lstStyle/>
          <a:p>
            <a:r>
              <a:rPr lang="en-US" dirty="0" smtClean="0"/>
              <a:t>Force the Optimizer to use: </a:t>
            </a:r>
          </a:p>
          <a:p>
            <a:pPr marL="460374" lvl="1" indent="0">
              <a:spcBef>
                <a:spcPts val="0"/>
              </a:spcBef>
              <a:buNone/>
            </a:pPr>
            <a:r>
              <a:rPr lang="en-US" dirty="0">
                <a:latin typeface="Consolas" pitchFamily="49" charset="0"/>
                <a:cs typeface="Consolas" pitchFamily="49" charset="0"/>
              </a:rPr>
              <a:t>…FROM </a:t>
            </a:r>
            <a:r>
              <a:rPr lang="en-US" dirty="0" err="1">
                <a:latin typeface="Consolas" pitchFamily="49" charset="0"/>
                <a:cs typeface="Consolas" pitchFamily="49" charset="0"/>
              </a:rPr>
              <a:t>dbo.MyDWTable</a:t>
            </a:r>
            <a:r>
              <a:rPr lang="en-US" dirty="0">
                <a:latin typeface="Consolas" pitchFamily="49" charset="0"/>
                <a:cs typeface="Consolas" pitchFamily="49" charset="0"/>
              </a:rPr>
              <a:t> </a:t>
            </a:r>
          </a:p>
          <a:p>
            <a:pPr marL="460374" lvl="1" indent="0">
              <a:spcBef>
                <a:spcPts val="0"/>
              </a:spcBef>
              <a:buNone/>
            </a:pPr>
            <a:r>
              <a:rPr lang="en-US" dirty="0">
                <a:latin typeface="Consolas" pitchFamily="49" charset="0"/>
                <a:cs typeface="Consolas" pitchFamily="49" charset="0"/>
              </a:rPr>
              <a:t>    WITH (INDEX (</a:t>
            </a:r>
            <a:r>
              <a:rPr lang="en-US" dirty="0" err="1">
                <a:latin typeface="Consolas" pitchFamily="49" charset="0"/>
                <a:cs typeface="Consolas" pitchFamily="49" charset="0"/>
              </a:rPr>
              <a:t>ix_cs_MyTable</a:t>
            </a:r>
            <a:r>
              <a:rPr lang="en-US" dirty="0">
                <a:latin typeface="Consolas" pitchFamily="49" charset="0"/>
                <a:cs typeface="Consolas" pitchFamily="49" charset="0"/>
              </a:rPr>
              <a:t>))…</a:t>
            </a:r>
          </a:p>
          <a:p>
            <a:r>
              <a:rPr lang="en-US" dirty="0" smtClean="0"/>
              <a:t>Prevent the Optimizer from using:</a:t>
            </a:r>
            <a:endParaRPr lang="en-US" dirty="0"/>
          </a:p>
          <a:p>
            <a:pPr marL="460374" lvl="1" indent="0">
              <a:spcBef>
                <a:spcPts val="0"/>
              </a:spcBef>
              <a:buNone/>
            </a:pPr>
            <a:r>
              <a:rPr lang="en-US" dirty="0">
                <a:latin typeface="Consolas" pitchFamily="49" charset="0"/>
                <a:cs typeface="Consolas" pitchFamily="49" charset="0"/>
              </a:rPr>
              <a:t>SELECT…</a:t>
            </a:r>
          </a:p>
          <a:p>
            <a:pPr marL="460374" lvl="1" indent="0">
              <a:spcBef>
                <a:spcPts val="0"/>
              </a:spcBef>
              <a:buNone/>
            </a:pPr>
            <a:r>
              <a:rPr lang="en-US" dirty="0">
                <a:latin typeface="Consolas" pitchFamily="49" charset="0"/>
                <a:cs typeface="Consolas" pitchFamily="49" charset="0"/>
              </a:rPr>
              <a:t>FROM </a:t>
            </a:r>
            <a:r>
              <a:rPr lang="en-US" dirty="0" err="1">
                <a:latin typeface="Consolas" pitchFamily="49" charset="0"/>
                <a:cs typeface="Consolas" pitchFamily="49" charset="0"/>
              </a:rPr>
              <a:t>dbo.MyDWTable</a:t>
            </a:r>
            <a:r>
              <a:rPr lang="en-US" dirty="0">
                <a:latin typeface="Consolas" pitchFamily="49" charset="0"/>
                <a:cs typeface="Consolas" pitchFamily="49" charset="0"/>
              </a:rPr>
              <a:t> </a:t>
            </a:r>
          </a:p>
          <a:p>
            <a:pPr marL="460374" lvl="1" indent="0">
              <a:spcBef>
                <a:spcPts val="0"/>
              </a:spcBef>
              <a:buNone/>
            </a:pPr>
            <a:r>
              <a:rPr lang="en-US" dirty="0">
                <a:latin typeface="Consolas" pitchFamily="49" charset="0"/>
                <a:cs typeface="Consolas" pitchFamily="49" charset="0"/>
              </a:rPr>
              <a:t>WHERE…</a:t>
            </a:r>
          </a:p>
          <a:p>
            <a:pPr marL="460374" lvl="1" indent="0">
              <a:spcBef>
                <a:spcPts val="0"/>
              </a:spcBef>
              <a:buNone/>
            </a:pPr>
            <a:r>
              <a:rPr lang="en-US" dirty="0">
                <a:latin typeface="Consolas" pitchFamily="49" charset="0"/>
                <a:cs typeface="Consolas" pitchFamily="49" charset="0"/>
              </a:rPr>
              <a:t>GROUP BY…</a:t>
            </a:r>
          </a:p>
          <a:p>
            <a:pPr marL="460374" lvl="1" indent="0">
              <a:spcBef>
                <a:spcPts val="0"/>
              </a:spcBef>
              <a:buNone/>
            </a:pPr>
            <a:r>
              <a:rPr lang="en-US" dirty="0">
                <a:latin typeface="Consolas" pitchFamily="49" charset="0"/>
                <a:cs typeface="Consolas" pitchFamily="49" charset="0"/>
              </a:rPr>
              <a:t>ORDER </a:t>
            </a:r>
            <a:r>
              <a:rPr lang="en-US" dirty="0" smtClean="0">
                <a:latin typeface="Consolas" pitchFamily="49" charset="0"/>
                <a:cs typeface="Consolas" pitchFamily="49" charset="0"/>
              </a:rPr>
              <a:t>BY…</a:t>
            </a:r>
            <a:endParaRPr lang="en-US" dirty="0">
              <a:latin typeface="Consolas" pitchFamily="49" charset="0"/>
              <a:cs typeface="Consolas" pitchFamily="49" charset="0"/>
            </a:endParaRPr>
          </a:p>
          <a:p>
            <a:pPr marL="460374" lvl="1" indent="0">
              <a:spcBef>
                <a:spcPts val="0"/>
              </a:spcBef>
              <a:buNone/>
            </a:pPr>
            <a:r>
              <a:rPr lang="en-US" sz="2400" dirty="0">
                <a:solidFill>
                  <a:srgbClr val="FF0000"/>
                </a:solidFill>
                <a:latin typeface="Consolas" pitchFamily="49" charset="0"/>
                <a:cs typeface="Consolas" pitchFamily="49" charset="0"/>
              </a:rPr>
              <a:t>OPTION (IGNORE_NONCLUSTERED_COLUMNSTORE_INDEX)</a:t>
            </a:r>
            <a:r>
              <a:rPr lang="en-US" sz="2400" dirty="0">
                <a:latin typeface="Consolas" pitchFamily="49" charset="0"/>
                <a:cs typeface="Consolas" pitchFamily="49" charset="0"/>
              </a:rPr>
              <a:t>;</a:t>
            </a:r>
          </a:p>
          <a:p>
            <a:pPr marL="460374" lvl="1" indent="0">
              <a:buNone/>
            </a:pP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64</a:t>
            </a:fld>
            <a:endParaRPr lang="en-US" dirty="0">
              <a:latin typeface="Arial" charset="0"/>
              <a:cs typeface="Arial" charset="0"/>
            </a:endParaRPr>
          </a:p>
        </p:txBody>
      </p:sp>
    </p:spTree>
    <p:extLst>
      <p:ext uri="{BB962C8B-B14F-4D97-AF65-F5344CB8AC3E}">
        <p14:creationId xmlns:p14="http://schemas.microsoft.com/office/powerpoint/2010/main" val="27986981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762001"/>
            <a:ext cx="8839200" cy="746123"/>
          </a:xfrm>
        </p:spPr>
        <p:txBody>
          <a:bodyPr/>
          <a:lstStyle/>
          <a:p>
            <a:r>
              <a:rPr lang="en-US" dirty="0" smtClean="0"/>
              <a:t>Demo: Columnstore </a:t>
            </a:r>
            <a:r>
              <a:rPr lang="en-US" dirty="0"/>
              <a:t>Index </a:t>
            </a:r>
            <a:r>
              <a:rPr lang="en-US" dirty="0" smtClean="0"/>
              <a:t>DDL</a:t>
            </a:r>
            <a:endParaRPr lang="en-US" dirty="0"/>
          </a:p>
        </p:txBody>
      </p:sp>
      <p:sp>
        <p:nvSpPr>
          <p:cNvPr id="3" name="Content Placeholder 2"/>
          <p:cNvSpPr>
            <a:spLocks noGrp="1"/>
          </p:cNvSpPr>
          <p:nvPr>
            <p:ph idx="1"/>
          </p:nvPr>
        </p:nvSpPr>
        <p:spPr>
          <a:xfrm>
            <a:off x="1676400" y="1295400"/>
            <a:ext cx="8839200" cy="4495800"/>
          </a:xfrm>
        </p:spPr>
        <p:txBody>
          <a:bodyPr/>
          <a:lstStyle/>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65</a:t>
            </a:fld>
            <a:endParaRPr lang="en-US" dirty="0">
              <a:latin typeface="Arial" charset="0"/>
              <a:cs typeface="Arial" charset="0"/>
            </a:endParaRPr>
          </a:p>
        </p:txBody>
      </p:sp>
    </p:spTree>
    <p:extLst>
      <p:ext uri="{BB962C8B-B14F-4D97-AF65-F5344CB8AC3E}">
        <p14:creationId xmlns:p14="http://schemas.microsoft.com/office/powerpoint/2010/main" val="3830603752"/>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11506200" y="6553200"/>
            <a:ext cx="495344" cy="194684"/>
          </a:xfrm>
          <a:prstGeom prst="rect">
            <a:avLst/>
          </a:prstGeo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66</a:t>
            </a:fld>
            <a:endParaRPr lang="en-US" dirty="0">
              <a:solidFill>
                <a:schemeClr val="bg2"/>
              </a:solidFill>
              <a:latin typeface="Arial" charset="0"/>
              <a:cs typeface="Arial" charset="0"/>
            </a:endParaRPr>
          </a:p>
        </p:txBody>
      </p:sp>
      <p:sp>
        <p:nvSpPr>
          <p:cNvPr id="2" name="Title 1"/>
          <p:cNvSpPr>
            <a:spLocks noGrp="1"/>
          </p:cNvSpPr>
          <p:nvPr>
            <p:ph type="title"/>
          </p:nvPr>
        </p:nvSpPr>
        <p:spPr>
          <a:xfrm>
            <a:off x="415693" y="304800"/>
            <a:ext cx="11785600" cy="746123"/>
          </a:xfrm>
        </p:spPr>
        <p:txBody>
          <a:bodyPr/>
          <a:lstStyle/>
          <a:p>
            <a:r>
              <a:rPr lang="en-US" dirty="0" smtClean="0"/>
              <a:t>Building Columnstore Indexes Fast!</a:t>
            </a:r>
            <a:endParaRPr lang="en-US" dirty="0"/>
          </a:p>
        </p:txBody>
      </p:sp>
      <p:sp>
        <p:nvSpPr>
          <p:cNvPr id="6" name="Content Placeholder 2"/>
          <p:cNvSpPr>
            <a:spLocks noGrp="1"/>
          </p:cNvSpPr>
          <p:nvPr>
            <p:ph sz="quarter" idx="10"/>
          </p:nvPr>
        </p:nvSpPr>
        <p:spPr>
          <a:xfrm>
            <a:off x="1524000" y="1447800"/>
            <a:ext cx="9601200" cy="4695825"/>
          </a:xfrm>
        </p:spPr>
        <p:txBody>
          <a:bodyPr>
            <a:normAutofit fontScale="85000" lnSpcReduction="20000"/>
          </a:bodyPr>
          <a:lstStyle/>
          <a:p>
            <a:pPr marL="453895" indent="-453895" algn="l" eaLnBrk="0" fontAlgn="base" hangingPunct="0">
              <a:spcBef>
                <a:spcPct val="20000"/>
              </a:spcBef>
              <a:spcAft>
                <a:spcPct val="0"/>
              </a:spcAft>
              <a:buClr>
                <a:schemeClr val="bg2"/>
              </a:buClr>
              <a:buSzPct val="85000"/>
              <a:buFont typeface="Wingdings" pitchFamily="2" charset="2"/>
              <a:buChar char="q"/>
            </a:pPr>
            <a:r>
              <a:rPr lang="en-US" sz="3200" dirty="0"/>
              <a:t>Memory resource intensive</a:t>
            </a:r>
          </a:p>
          <a:p>
            <a:pPr marL="914269" lvl="1" indent="-457200" eaLnBrk="0" fontAlgn="base" hangingPunct="0">
              <a:spcAft>
                <a:spcPts val="300"/>
              </a:spcAft>
              <a:buClr>
                <a:schemeClr val="bg2"/>
              </a:buClr>
              <a:buSzPct val="85000"/>
              <a:buFont typeface="Wingdings" pitchFamily="2" charset="2"/>
              <a:buChar char="§"/>
            </a:pPr>
            <a:r>
              <a:rPr lang="en-US" sz="3200" dirty="0">
                <a:solidFill>
                  <a:schemeClr val="bg2"/>
                </a:solidFill>
              </a:rPr>
              <a:t>Memory requirement related to number of columns, data, DOP</a:t>
            </a:r>
          </a:p>
          <a:p>
            <a:pPr marL="453895" indent="-453895" algn="l" eaLnBrk="0" fontAlgn="base" hangingPunct="0">
              <a:spcBef>
                <a:spcPct val="20000"/>
              </a:spcBef>
              <a:spcAft>
                <a:spcPct val="0"/>
              </a:spcAft>
              <a:buClr>
                <a:schemeClr val="bg2"/>
              </a:buClr>
              <a:buSzPct val="85000"/>
              <a:buFont typeface="Wingdings" pitchFamily="2" charset="2"/>
              <a:buChar char="q"/>
            </a:pPr>
            <a:r>
              <a:rPr lang="en-US" sz="3200" dirty="0"/>
              <a:t>Unit of parallelism is the segment</a:t>
            </a:r>
          </a:p>
          <a:p>
            <a:pPr marL="914269" lvl="1" indent="-457200" eaLnBrk="0" fontAlgn="base" hangingPunct="0">
              <a:spcAft>
                <a:spcPts val="300"/>
              </a:spcAft>
              <a:buClr>
                <a:schemeClr val="bg2"/>
              </a:buClr>
              <a:buSzPct val="85000"/>
              <a:buFont typeface="Wingdings" pitchFamily="2" charset="2"/>
              <a:buChar char="§"/>
            </a:pPr>
            <a:r>
              <a:rPr lang="en-US" sz="3200" dirty="0">
                <a:solidFill>
                  <a:schemeClr val="bg2"/>
                </a:solidFill>
              </a:rPr>
              <a:t>Lots of segments, lots of potential parallelism </a:t>
            </a:r>
          </a:p>
          <a:p>
            <a:pPr marL="453895" indent="-453895" algn="l" eaLnBrk="0" fontAlgn="base" hangingPunct="0">
              <a:spcBef>
                <a:spcPct val="20000"/>
              </a:spcBef>
              <a:spcAft>
                <a:spcPct val="0"/>
              </a:spcAft>
              <a:buClr>
                <a:schemeClr val="bg2"/>
              </a:buClr>
              <a:buSzPct val="85000"/>
              <a:buFont typeface="Wingdings" pitchFamily="2" charset="2"/>
              <a:buChar char="q"/>
            </a:pPr>
            <a:r>
              <a:rPr lang="en-US" sz="3200" dirty="0"/>
              <a:t>Low memory throttles parallelism</a:t>
            </a:r>
          </a:p>
          <a:p>
            <a:pPr marL="914269" lvl="1" indent="-457200" eaLnBrk="0" fontAlgn="base" hangingPunct="0">
              <a:spcAft>
                <a:spcPts val="300"/>
              </a:spcAft>
              <a:buClr>
                <a:schemeClr val="bg2"/>
              </a:buClr>
              <a:buSzPct val="85000"/>
              <a:buFont typeface="Wingdings" pitchFamily="2" charset="2"/>
              <a:buChar char="§"/>
            </a:pPr>
            <a:r>
              <a:rPr lang="en-US" sz="3500" dirty="0">
                <a:solidFill>
                  <a:schemeClr val="bg2"/>
                </a:solidFill>
              </a:rPr>
              <a:t>Increase the max server memory option</a:t>
            </a:r>
          </a:p>
          <a:p>
            <a:pPr marL="914269" lvl="1" indent="-457200" eaLnBrk="0" fontAlgn="base" hangingPunct="0">
              <a:spcAft>
                <a:spcPts val="300"/>
              </a:spcAft>
              <a:buClr>
                <a:schemeClr val="bg2"/>
              </a:buClr>
              <a:buSzPct val="85000"/>
              <a:buFont typeface="Wingdings" pitchFamily="2" charset="2"/>
              <a:buChar char="§"/>
            </a:pPr>
            <a:r>
              <a:rPr lang="en-US" sz="3500" dirty="0">
                <a:solidFill>
                  <a:schemeClr val="bg2"/>
                </a:solidFill>
              </a:rPr>
              <a:t>Set REQUEST_MAX_MEMORY_GRANT_PERCENT to 50</a:t>
            </a:r>
          </a:p>
          <a:p>
            <a:pPr marL="914269" lvl="1" indent="-457200" eaLnBrk="0" fontAlgn="base" hangingPunct="0">
              <a:spcAft>
                <a:spcPts val="300"/>
              </a:spcAft>
              <a:buClr>
                <a:schemeClr val="bg2"/>
              </a:buClr>
              <a:buSzPct val="85000"/>
              <a:buFont typeface="Wingdings" pitchFamily="2" charset="2"/>
              <a:buChar char="§"/>
            </a:pPr>
            <a:r>
              <a:rPr lang="en-US" sz="3500" dirty="0">
                <a:solidFill>
                  <a:schemeClr val="bg2"/>
                </a:solidFill>
              </a:rPr>
              <a:t>Add physical memory to the system</a:t>
            </a:r>
          </a:p>
          <a:p>
            <a:pPr marL="914269" lvl="1" indent="-457200" eaLnBrk="0" fontAlgn="base" hangingPunct="0">
              <a:spcAft>
                <a:spcPts val="300"/>
              </a:spcAft>
              <a:buClr>
                <a:schemeClr val="bg2"/>
              </a:buClr>
              <a:buSzPct val="85000"/>
              <a:buFont typeface="Wingdings" pitchFamily="2" charset="2"/>
              <a:buChar char="§"/>
            </a:pPr>
            <a:r>
              <a:rPr lang="en-US" sz="3500" dirty="0">
                <a:solidFill>
                  <a:schemeClr val="bg2"/>
                </a:solidFill>
              </a:rPr>
              <a:t>Adaptive index build process: adjust DOP and segment size</a:t>
            </a:r>
          </a:p>
        </p:txBody>
      </p:sp>
    </p:spTree>
    <p:extLst>
      <p:ext uri="{BB962C8B-B14F-4D97-AF65-F5344CB8AC3E}">
        <p14:creationId xmlns:p14="http://schemas.microsoft.com/office/powerpoint/2010/main" val="271584742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334728" y="6581540"/>
            <a:ext cx="495344" cy="194684"/>
          </a:xfrm>
          <a:prstGeom prst="rect">
            <a:avLst/>
          </a:prstGeom>
        </p:spPr>
        <p:txBody>
          <a:bodyPr/>
          <a:lstStyle/>
          <a:p>
            <a:pPr fontAlgn="base">
              <a:spcBef>
                <a:spcPct val="0"/>
              </a:spcBef>
              <a:spcAft>
                <a:spcPct val="0"/>
              </a:spcAft>
              <a:defRPr/>
            </a:pPr>
            <a:fld id="{ED8EBA24-91AB-46AA-844A-18080BAF2CA4}" type="slidenum">
              <a:rPr lang="en-US" sz="1600" smtClean="0">
                <a:solidFill>
                  <a:srgbClr val="000000"/>
                </a:solidFill>
                <a:latin typeface="Arial" charset="0"/>
                <a:cs typeface="Arial" charset="0"/>
              </a:rPr>
              <a:pPr fontAlgn="base">
                <a:spcBef>
                  <a:spcPct val="0"/>
                </a:spcBef>
                <a:spcAft>
                  <a:spcPct val="0"/>
                </a:spcAft>
                <a:defRPr/>
              </a:pPr>
              <a:t>67</a:t>
            </a:fld>
            <a:endParaRPr lang="en-US" dirty="0">
              <a:solidFill>
                <a:srgbClr val="000000"/>
              </a:solidFill>
              <a:latin typeface="Arial" charset="0"/>
              <a:cs typeface="Arial" charset="0"/>
            </a:endParaRPr>
          </a:p>
        </p:txBody>
      </p:sp>
      <p:sp>
        <p:nvSpPr>
          <p:cNvPr id="2" name="Title 1"/>
          <p:cNvSpPr>
            <a:spLocks noGrp="1"/>
          </p:cNvSpPr>
          <p:nvPr>
            <p:ph type="title"/>
          </p:nvPr>
        </p:nvSpPr>
        <p:spPr>
          <a:xfrm>
            <a:off x="1638300" y="76200"/>
            <a:ext cx="8839200" cy="746123"/>
          </a:xfrm>
        </p:spPr>
        <p:txBody>
          <a:bodyPr/>
          <a:lstStyle/>
          <a:p>
            <a:r>
              <a:rPr lang="en-US" dirty="0"/>
              <a:t>Columnstore ♥ Parallelism </a:t>
            </a:r>
          </a:p>
        </p:txBody>
      </p:sp>
      <p:sp>
        <p:nvSpPr>
          <p:cNvPr id="3" name="Content Placeholder 2"/>
          <p:cNvSpPr>
            <a:spLocks noGrp="1"/>
          </p:cNvSpPr>
          <p:nvPr>
            <p:ph sz="quarter" idx="10"/>
          </p:nvPr>
        </p:nvSpPr>
        <p:spPr>
          <a:xfrm>
            <a:off x="533400" y="774851"/>
            <a:ext cx="11049000" cy="1063016"/>
          </a:xfrm>
        </p:spPr>
        <p:txBody>
          <a:bodyPr/>
          <a:lstStyle/>
          <a:p>
            <a:pPr marL="457200" indent="-457200" algn="l">
              <a:buFont typeface="Wingdings" panose="05000000000000000000" pitchFamily="2" charset="2"/>
              <a:buChar char="q"/>
            </a:pPr>
            <a:r>
              <a:rPr lang="en-US" sz="2800" dirty="0"/>
              <a:t>In general, SQL Server will leverage all available CPUs for creating indexes or issuing </a:t>
            </a:r>
            <a:r>
              <a:rPr lang="en-US" sz="2800" dirty="0" err="1"/>
              <a:t>readahead</a:t>
            </a:r>
            <a:r>
              <a:rPr lang="en-US" sz="2800" dirty="0"/>
              <a:t> for satisfying </a:t>
            </a:r>
            <a:r>
              <a:rPr lang="en-US" sz="2800" dirty="0" smtClean="0"/>
              <a:t>queries</a:t>
            </a:r>
          </a:p>
          <a:p>
            <a:pPr marL="914400" lvl="1" indent="-457200">
              <a:buFont typeface="Wingdings" panose="05000000000000000000" pitchFamily="2" charset="2"/>
              <a:buChar char="§"/>
            </a:pPr>
            <a:r>
              <a:rPr lang="en-US" sz="2800" dirty="0" smtClean="0">
                <a:solidFill>
                  <a:srgbClr val="000000"/>
                </a:solidFill>
              </a:rPr>
              <a:t>True for columnstore or conventional indexes</a:t>
            </a:r>
            <a:endParaRPr lang="en-US" sz="3200" dirty="0">
              <a:solidFill>
                <a:srgbClr val="000000"/>
              </a:solidFill>
            </a:endParaRPr>
          </a:p>
          <a:p>
            <a:pPr lvl="0" algn="l"/>
            <a:endParaRPr lang="en-US" sz="2800" dirty="0"/>
          </a:p>
        </p:txBody>
      </p:sp>
      <p:pic>
        <p:nvPicPr>
          <p:cNvPr id="5" name="Picture 4"/>
          <p:cNvPicPr>
            <a:picLocks noChangeAspect="1"/>
          </p:cNvPicPr>
          <p:nvPr/>
        </p:nvPicPr>
        <p:blipFill>
          <a:blip r:embed="rId3"/>
          <a:stretch>
            <a:fillRect/>
          </a:stretch>
        </p:blipFill>
        <p:spPr>
          <a:xfrm>
            <a:off x="2438400" y="2133230"/>
            <a:ext cx="6959315" cy="4648570"/>
          </a:xfrm>
          <a:prstGeom prst="rect">
            <a:avLst/>
          </a:prstGeom>
        </p:spPr>
      </p:pic>
    </p:spTree>
    <p:extLst>
      <p:ext uri="{BB962C8B-B14F-4D97-AF65-F5344CB8AC3E}">
        <p14:creationId xmlns:p14="http://schemas.microsoft.com/office/powerpoint/2010/main" val="1443395001"/>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Leveraging Resource Governor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68</a:t>
            </a:fld>
            <a:endParaRPr lang="en-US" dirty="0">
              <a:latin typeface="Arial" charset="0"/>
              <a:cs typeface="Arial" charset="0"/>
            </a:endParaRPr>
          </a:p>
        </p:txBody>
      </p:sp>
    </p:spTree>
    <p:extLst>
      <p:ext uri="{BB962C8B-B14F-4D97-AF65-F5344CB8AC3E}">
        <p14:creationId xmlns:p14="http://schemas.microsoft.com/office/powerpoint/2010/main" val="3415540397"/>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New </a:t>
            </a:r>
            <a:r>
              <a:rPr lang="en-US" dirty="0"/>
              <a:t>D</a:t>
            </a:r>
            <a:r>
              <a:rPr lang="en-US" dirty="0" smtClean="0"/>
              <a:t>ata</a:t>
            </a:r>
            <a:endParaRPr lang="en-US" dirty="0"/>
          </a:p>
        </p:txBody>
      </p:sp>
      <p:sp>
        <p:nvSpPr>
          <p:cNvPr id="3" name="Content Placeholder 2"/>
          <p:cNvSpPr>
            <a:spLocks noGrp="1"/>
          </p:cNvSpPr>
          <p:nvPr>
            <p:ph idx="1"/>
          </p:nvPr>
        </p:nvSpPr>
        <p:spPr/>
        <p:txBody>
          <a:bodyPr/>
          <a:lstStyle/>
          <a:p>
            <a:r>
              <a:rPr lang="en-US" dirty="0"/>
              <a:t>Table </a:t>
            </a:r>
            <a:r>
              <a:rPr lang="en-US" dirty="0" smtClean="0"/>
              <a:t>with columnstore index can </a:t>
            </a:r>
            <a:r>
              <a:rPr lang="en-US" dirty="0"/>
              <a:t>be read, </a:t>
            </a:r>
            <a:r>
              <a:rPr lang="en-US" dirty="0" smtClean="0"/>
              <a:t>but not </a:t>
            </a:r>
            <a:r>
              <a:rPr lang="en-US" dirty="0"/>
              <a:t>updated</a:t>
            </a:r>
          </a:p>
          <a:p>
            <a:pPr lvl="1"/>
            <a:r>
              <a:rPr lang="en-US" dirty="0"/>
              <a:t>Partition switching is </a:t>
            </a:r>
            <a:r>
              <a:rPr lang="en-US" smtClean="0"/>
              <a:t>allowed (SQL Server 2012 </a:t>
            </a:r>
            <a:r>
              <a:rPr lang="en-US" dirty="0" smtClean="0"/>
              <a:t>&amp; 2014)</a:t>
            </a:r>
            <a:endParaRPr lang="en-US" dirty="0"/>
          </a:p>
          <a:p>
            <a:pPr lvl="1"/>
            <a:r>
              <a:rPr lang="en-US" dirty="0"/>
              <a:t>INSERT, UPDATE, DELETE, and MERGE not allowed</a:t>
            </a:r>
          </a:p>
          <a:p>
            <a:r>
              <a:rPr lang="en-US" dirty="0"/>
              <a:t>Methods for loading data</a:t>
            </a:r>
          </a:p>
          <a:p>
            <a:pPr lvl="1"/>
            <a:r>
              <a:rPr lang="en-US" i="1" dirty="0"/>
              <a:t>Partition </a:t>
            </a:r>
            <a:r>
              <a:rPr lang="en-US" i="1" dirty="0" smtClean="0"/>
              <a:t>switching is a BEST PRACTICE for loading data in SQL Server 2012 &amp; 2014</a:t>
            </a:r>
            <a:endParaRPr lang="en-US" i="1" dirty="0"/>
          </a:p>
          <a:p>
            <a:pPr lvl="1"/>
            <a:r>
              <a:rPr lang="en-US" dirty="0" smtClean="0"/>
              <a:t>Disable</a:t>
            </a:r>
            <a:r>
              <a:rPr lang="en-US" dirty="0"/>
              <a:t>, update, rebuild</a:t>
            </a:r>
          </a:p>
          <a:p>
            <a:pPr lvl="1"/>
            <a:r>
              <a:rPr lang="en-US" dirty="0" smtClean="0"/>
              <a:t>UNION </a:t>
            </a:r>
            <a:r>
              <a:rPr lang="en-US" dirty="0"/>
              <a:t>ALL between large table with </a:t>
            </a:r>
            <a:r>
              <a:rPr lang="en-US" dirty="0" smtClean="0"/>
              <a:t>columnstore index and </a:t>
            </a:r>
            <a:r>
              <a:rPr lang="en-US" dirty="0"/>
              <a:t>smaller updateable </a:t>
            </a:r>
            <a:r>
              <a:rPr lang="en-US" dirty="0" smtClean="0"/>
              <a:t>table</a:t>
            </a:r>
            <a:endParaRPr lang="en-US" dirty="0"/>
          </a:p>
        </p:txBody>
      </p:sp>
      <p:sp>
        <p:nvSpPr>
          <p:cNvPr id="5" name="Slide Number Placeholder 3"/>
          <p:cNvSpPr txBox="1">
            <a:spLocks/>
          </p:cNvSpPr>
          <p:nvPr/>
        </p:nvSpPr>
        <p:spPr>
          <a:xfrm>
            <a:off x="11201400" y="6477000"/>
            <a:ext cx="533400" cy="304800"/>
          </a:xfrm>
          <a:prstGeom prst="rect">
            <a:avLst/>
          </a:prstGeom>
          <a:ln/>
        </p:spPr>
        <p:txBody>
          <a:bodyPr/>
          <a:lstStyle>
            <a:defPPr>
              <a:defRPr lang="en-US"/>
            </a:defPPr>
            <a:lvl1pPr marL="0" algn="r" defTabSz="914400" rtl="0" eaLnBrk="1" latinLnBrk="0" hangingPunct="1">
              <a:defRPr sz="1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D8EBA24-91AB-46AA-844A-18080BAF2CA4}" type="slidenum">
              <a:rPr lang="en-US">
                <a:latin typeface="Arial" charset="0"/>
                <a:cs typeface="Arial" charset="0"/>
              </a:rPr>
              <a:pPr fontAlgn="base">
                <a:spcBef>
                  <a:spcPct val="0"/>
                </a:spcBef>
                <a:spcAft>
                  <a:spcPct val="0"/>
                </a:spcAft>
                <a:defRPr/>
              </a:pPr>
              <a:t>69</a:t>
            </a:fld>
            <a:endParaRPr lang="en-US" dirty="0">
              <a:latin typeface="Arial" charset="0"/>
              <a:cs typeface="Arial" charset="0"/>
            </a:endParaRPr>
          </a:p>
        </p:txBody>
      </p:sp>
    </p:spTree>
    <p:extLst>
      <p:ext uri="{BB962C8B-B14F-4D97-AF65-F5344CB8AC3E}">
        <p14:creationId xmlns:p14="http://schemas.microsoft.com/office/powerpoint/2010/main" val="25574968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Objectives And Takeaway</a:t>
            </a:r>
          </a:p>
        </p:txBody>
      </p:sp>
      <p:sp>
        <p:nvSpPr>
          <p:cNvPr id="3" name="Content Placeholder 2"/>
          <p:cNvSpPr>
            <a:spLocks noGrp="1"/>
          </p:cNvSpPr>
          <p:nvPr>
            <p:ph idx="1"/>
          </p:nvPr>
        </p:nvSpPr>
        <p:spPr/>
        <p:txBody>
          <a:bodyPr/>
          <a:lstStyle/>
          <a:p>
            <a:pPr marL="0" indent="0">
              <a:buNone/>
            </a:pPr>
            <a:r>
              <a:rPr lang="en-US" sz="4000" dirty="0"/>
              <a:t>Session Objectives </a:t>
            </a:r>
          </a:p>
          <a:p>
            <a:pPr marL="336179" lvl="1" indent="-336179">
              <a:buFont typeface="+mj-lt"/>
              <a:buAutoNum type="arabicPeriod"/>
            </a:pPr>
            <a:r>
              <a:rPr lang="en-US" sz="2400" dirty="0"/>
              <a:t>Understand that </a:t>
            </a:r>
            <a:r>
              <a:rPr lang="en-US" sz="2400" dirty="0" err="1"/>
              <a:t>columnstore</a:t>
            </a:r>
            <a:r>
              <a:rPr lang="en-US" sz="2400" dirty="0"/>
              <a:t> indexes can increase SQL Server DW query performance by one, two, or three orders of magnitude.</a:t>
            </a:r>
          </a:p>
          <a:p>
            <a:pPr marL="336179" lvl="1" indent="-336179">
              <a:buFont typeface="+mj-lt"/>
              <a:buAutoNum type="arabicPeriod"/>
            </a:pPr>
            <a:r>
              <a:rPr lang="en-US" sz="2400" dirty="0"/>
              <a:t>Understand the advantages &amp; limitations of </a:t>
            </a:r>
            <a:r>
              <a:rPr lang="en-US" sz="2400" dirty="0" err="1"/>
              <a:t>columnstore</a:t>
            </a:r>
            <a:r>
              <a:rPr lang="en-US" sz="2400" dirty="0"/>
              <a:t> indexes in SQL Server 2012 &amp; the significant improvements available in SQL Server 2014.</a:t>
            </a:r>
          </a:p>
          <a:p>
            <a:pPr marL="0" indent="0">
              <a:buNone/>
            </a:pPr>
            <a:r>
              <a:rPr lang="en-US" sz="4000" dirty="0"/>
              <a:t>Key Takeaway</a:t>
            </a:r>
          </a:p>
          <a:p>
            <a:pPr marL="0" indent="0">
              <a:buNone/>
            </a:pPr>
            <a:r>
              <a:rPr lang="en-US" sz="2400" dirty="0"/>
              <a:t>Understand the circumstances under which columnstore indexes may be </a:t>
            </a:r>
            <a:r>
              <a:rPr lang="en-US" sz="2400" dirty="0" smtClean="0"/>
              <a:t>a compelling </a:t>
            </a:r>
            <a:r>
              <a:rPr lang="en-US" sz="2400" dirty="0"/>
              <a:t>reason to upgrade to SQL Server </a:t>
            </a:r>
            <a:r>
              <a:rPr lang="en-US" sz="2400" dirty="0" smtClean="0"/>
              <a:t>2014 </a:t>
            </a:r>
            <a:r>
              <a:rPr lang="en-US" sz="2400" i="1" dirty="0"/>
              <a:t>and start experimenting today</a:t>
            </a:r>
            <a:r>
              <a:rPr lang="en-US" sz="2400" dirty="0"/>
              <a:t>.</a:t>
            </a:r>
          </a:p>
          <a:p>
            <a:pPr marL="0" indent="0">
              <a:buNone/>
            </a:pPr>
            <a:endParaRPr lang="en-US" sz="2400"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7</a:t>
            </a:fld>
            <a:endParaRPr lang="en-US" dirty="0">
              <a:latin typeface="Arial" charset="0"/>
              <a:cs typeface="Arial" charset="0"/>
            </a:endParaRPr>
          </a:p>
        </p:txBody>
      </p:sp>
    </p:spTree>
    <p:extLst>
      <p:ext uri="{BB962C8B-B14F-4D97-AF65-F5344CB8AC3E}">
        <p14:creationId xmlns:p14="http://schemas.microsoft.com/office/powerpoint/2010/main" val="3356981767"/>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New Data (2012): Trickle Loading</a:t>
            </a:r>
            <a:endParaRPr lang="en-US" dirty="0"/>
          </a:p>
        </p:txBody>
      </p:sp>
      <p:sp>
        <p:nvSpPr>
          <p:cNvPr id="3" name="Content Placeholder 2"/>
          <p:cNvSpPr>
            <a:spLocks noGrp="1"/>
          </p:cNvSpPr>
          <p:nvPr>
            <p:ph sz="quarter" idx="10"/>
          </p:nvPr>
        </p:nvSpPr>
        <p:spPr>
          <a:xfrm>
            <a:off x="6934200" y="7315200"/>
            <a:ext cx="711200" cy="304800"/>
          </a:xfrm>
        </p:spPr>
        <p:txBody>
          <a:bodyPr/>
          <a:lstStyle/>
          <a:p>
            <a:endParaRPr lang="en-US" sz="2400" dirty="0"/>
          </a:p>
        </p:txBody>
      </p:sp>
      <p:sp>
        <p:nvSpPr>
          <p:cNvPr id="5" name="Slide Number Placeholder 3"/>
          <p:cNvSpPr txBox="1">
            <a:spLocks/>
          </p:cNvSpPr>
          <p:nvPr/>
        </p:nvSpPr>
        <p:spPr>
          <a:xfrm>
            <a:off x="11430000" y="6477000"/>
            <a:ext cx="400050" cy="228600"/>
          </a:xfrm>
          <a:prstGeom prst="rect">
            <a:avLst/>
          </a:prstGeom>
          <a:ln/>
        </p:spPr>
        <p:txBody>
          <a:bodyPr/>
          <a:lstStyle>
            <a:defPPr>
              <a:defRPr lang="en-US"/>
            </a:defPPr>
            <a:lvl1pPr marL="0" algn="r" defTabSz="914400" rtl="0" eaLnBrk="1" latinLnBrk="0" hangingPunct="1">
              <a:defRPr sz="16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fld id="{ED8EBA24-91AB-46AA-844A-18080BAF2CA4}" type="slidenum">
              <a:rPr lang="en-US" sz="1200">
                <a:latin typeface="Arial" charset="0"/>
                <a:cs typeface="Arial" charset="0"/>
              </a:rPr>
              <a:pPr fontAlgn="base">
                <a:spcBef>
                  <a:spcPct val="0"/>
                </a:spcBef>
                <a:spcAft>
                  <a:spcPct val="0"/>
                </a:spcAft>
                <a:defRPr/>
              </a:pPr>
              <a:t>70</a:t>
            </a:fld>
            <a:endParaRPr lang="en-US" sz="1200" dirty="0">
              <a:latin typeface="Arial" charset="0"/>
              <a:cs typeface="Arial" charset="0"/>
            </a:endParaRPr>
          </a:p>
        </p:txBody>
      </p:sp>
      <p:sp>
        <p:nvSpPr>
          <p:cNvPr id="6" name="Content Placeholder 2"/>
          <p:cNvSpPr>
            <a:spLocks noGrp="1"/>
          </p:cNvSpPr>
          <p:nvPr>
            <p:ph idx="1"/>
          </p:nvPr>
        </p:nvSpPr>
        <p:spPr>
          <a:xfrm>
            <a:off x="203200" y="1600200"/>
            <a:ext cx="11226800" cy="4724400"/>
          </a:xfrm>
        </p:spPr>
        <p:txBody>
          <a:bodyPr/>
          <a:lstStyle/>
          <a:p>
            <a:r>
              <a:rPr lang="en-US" dirty="0" smtClean="0"/>
              <a:t>Means by which to write data to SQL Server 2012 </a:t>
            </a:r>
          </a:p>
          <a:p>
            <a:r>
              <a:rPr lang="en-US" dirty="0" smtClean="0"/>
              <a:t>Simple variation on classic partitioning</a:t>
            </a:r>
          </a:p>
          <a:p>
            <a:pPr lvl="2">
              <a:spcBef>
                <a:spcPts val="0"/>
              </a:spcBef>
              <a:spcAft>
                <a:spcPts val="300"/>
              </a:spcAft>
              <a:buFont typeface="Wingdings" panose="05000000000000000000" pitchFamily="2" charset="2"/>
              <a:buChar char="§"/>
            </a:pPr>
            <a:r>
              <a:rPr lang="en-US" dirty="0"/>
              <a:t>Large </a:t>
            </a:r>
            <a:r>
              <a:rPr lang="en-US" dirty="0" smtClean="0"/>
              <a:t>historical fact table with (read-only) columnstore index</a:t>
            </a:r>
          </a:p>
          <a:p>
            <a:pPr lvl="2">
              <a:spcBef>
                <a:spcPts val="0"/>
              </a:spcBef>
              <a:spcAft>
                <a:spcPts val="300"/>
              </a:spcAft>
              <a:buFont typeface="Wingdings" panose="05000000000000000000" pitchFamily="2" charset="2"/>
              <a:buChar char="§"/>
            </a:pPr>
            <a:r>
              <a:rPr lang="en-US" dirty="0" smtClean="0"/>
              <a:t>Smaller table with contemporaneous data</a:t>
            </a:r>
          </a:p>
          <a:p>
            <a:pPr lvl="3">
              <a:spcBef>
                <a:spcPts val="0"/>
              </a:spcBef>
              <a:spcAft>
                <a:spcPts val="300"/>
              </a:spcAft>
              <a:buFont typeface="Wingdings" panose="05000000000000000000" pitchFamily="2" charset="2"/>
              <a:buChar char="§"/>
            </a:pPr>
            <a:r>
              <a:rPr lang="en-US" sz="1800" dirty="0" smtClean="0"/>
              <a:t>Analogous to partition staging table</a:t>
            </a:r>
          </a:p>
          <a:p>
            <a:pPr lvl="3">
              <a:spcBef>
                <a:spcPts val="0"/>
              </a:spcBef>
              <a:spcAft>
                <a:spcPts val="300"/>
              </a:spcAft>
              <a:buFont typeface="Wingdings" panose="05000000000000000000" pitchFamily="2" charset="2"/>
              <a:buChar char="§"/>
            </a:pPr>
            <a:r>
              <a:rPr lang="en-US" sz="1800" dirty="0" smtClean="0"/>
              <a:t>Same schema as historical table, except no columnstore index</a:t>
            </a:r>
          </a:p>
          <a:p>
            <a:pPr lvl="3">
              <a:spcBef>
                <a:spcPts val="0"/>
              </a:spcBef>
              <a:spcAft>
                <a:spcPts val="300"/>
              </a:spcAft>
              <a:buFont typeface="Wingdings" panose="05000000000000000000" pitchFamily="2" charset="2"/>
              <a:buChar char="§"/>
            </a:pPr>
            <a:r>
              <a:rPr lang="en-US" sz="1800" dirty="0" smtClean="0"/>
              <a:t>New </a:t>
            </a:r>
            <a:r>
              <a:rPr lang="en-US" sz="1800" dirty="0"/>
              <a:t>data is loaded in real-time </a:t>
            </a:r>
            <a:r>
              <a:rPr lang="en-US" sz="1800" dirty="0" smtClean="0"/>
              <a:t>in</a:t>
            </a:r>
            <a:endParaRPr lang="en-US" sz="1800" dirty="0"/>
          </a:p>
          <a:p>
            <a:pPr lvl="2">
              <a:spcBef>
                <a:spcPts val="0"/>
              </a:spcBef>
              <a:spcAft>
                <a:spcPts val="300"/>
              </a:spcAft>
              <a:buFont typeface="Wingdings" panose="05000000000000000000" pitchFamily="2" charset="2"/>
              <a:buChar char="§"/>
            </a:pPr>
            <a:r>
              <a:rPr lang="en-US" dirty="0"/>
              <a:t>Query via UNION ALL</a:t>
            </a:r>
          </a:p>
          <a:p>
            <a:pPr lvl="2">
              <a:spcBef>
                <a:spcPts val="0"/>
              </a:spcBef>
              <a:spcAft>
                <a:spcPts val="300"/>
              </a:spcAft>
              <a:buFont typeface="Wingdings" panose="05000000000000000000" pitchFamily="2" charset="2"/>
              <a:buChar char="§"/>
            </a:pPr>
            <a:r>
              <a:rPr lang="en-US" dirty="0"/>
              <a:t>Columnstore index is created on staging table during maintenance window, then switched in</a:t>
            </a:r>
          </a:p>
          <a:p>
            <a:pPr lvl="2">
              <a:spcBef>
                <a:spcPts val="0"/>
              </a:spcBef>
              <a:spcAft>
                <a:spcPts val="300"/>
              </a:spcAft>
              <a:buFont typeface="Wingdings" panose="05000000000000000000" pitchFamily="2" charset="2"/>
              <a:buChar char="§"/>
            </a:pPr>
            <a:r>
              <a:rPr lang="en-US" dirty="0"/>
              <a:t>New staging table created to host new data</a:t>
            </a:r>
          </a:p>
        </p:txBody>
      </p:sp>
    </p:spTree>
    <p:extLst>
      <p:ext uri="{BB962C8B-B14F-4D97-AF65-F5344CB8AC3E}">
        <p14:creationId xmlns:p14="http://schemas.microsoft.com/office/powerpoint/2010/main" val="147651656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785600" cy="746123"/>
          </a:xfrm>
        </p:spPr>
        <p:txBody>
          <a:bodyPr/>
          <a:lstStyle/>
          <a:p>
            <a:r>
              <a:rPr lang="en-US" dirty="0" smtClean="0"/>
              <a:t>Insert &amp; Updating Data</a:t>
            </a:r>
            <a:endParaRPr lang="en-US" dirty="0"/>
          </a:p>
        </p:txBody>
      </p:sp>
      <p:sp>
        <p:nvSpPr>
          <p:cNvPr id="3" name="Content Placeholder 2"/>
          <p:cNvSpPr>
            <a:spLocks noGrp="1"/>
          </p:cNvSpPr>
          <p:nvPr>
            <p:ph idx="1"/>
          </p:nvPr>
        </p:nvSpPr>
        <p:spPr>
          <a:xfrm>
            <a:off x="76200" y="898523"/>
            <a:ext cx="12039600" cy="4495800"/>
          </a:xfrm>
        </p:spPr>
        <p:txBody>
          <a:bodyPr/>
          <a:lstStyle/>
          <a:p>
            <a:r>
              <a:rPr lang="en-US" dirty="0" smtClean="0"/>
              <a:t>Bulk insert</a:t>
            </a:r>
          </a:p>
          <a:p>
            <a:pPr lvl="1"/>
            <a:r>
              <a:rPr lang="en-US" dirty="0" smtClean="0"/>
              <a:t>Creates row groups of 1Million rows, last row group is probably not full</a:t>
            </a:r>
          </a:p>
          <a:p>
            <a:pPr lvl="1"/>
            <a:r>
              <a:rPr lang="en-US" dirty="0" smtClean="0"/>
              <a:t>But if &lt;100K rows, will be left in Row Store</a:t>
            </a:r>
          </a:p>
          <a:p>
            <a:r>
              <a:rPr lang="en-US" dirty="0" smtClean="0"/>
              <a:t>Insert/Update</a:t>
            </a:r>
          </a:p>
          <a:p>
            <a:pPr lvl="1"/>
            <a:r>
              <a:rPr lang="en-US" dirty="0" smtClean="0"/>
              <a:t>Collects rows in Row Store</a:t>
            </a:r>
          </a:p>
          <a:p>
            <a:r>
              <a:rPr lang="en-US" dirty="0" smtClean="0"/>
              <a:t>Tuple Mover</a:t>
            </a:r>
          </a:p>
          <a:p>
            <a:pPr lvl="1"/>
            <a:r>
              <a:rPr lang="en-US" dirty="0" smtClean="0"/>
              <a:t>When Row Store reaches 1Million rows, convert to a Columnstore Row Group</a:t>
            </a:r>
          </a:p>
          <a:p>
            <a:pPr lvl="1"/>
            <a:r>
              <a:rPr lang="en-US" dirty="0" smtClean="0"/>
              <a:t>Runs every 5 minutes by default</a:t>
            </a:r>
          </a:p>
          <a:p>
            <a:pPr lvl="1"/>
            <a:r>
              <a:rPr lang="en-US" dirty="0" smtClean="0"/>
              <a:t>Started explicitly by ALTER INDEX &lt;name&gt; ON &lt;table&gt; REORGANIZE</a:t>
            </a:r>
          </a:p>
          <a:p>
            <a:endParaRPr lang="en-US" dirty="0"/>
          </a:p>
        </p:txBody>
      </p:sp>
      <p:sp>
        <p:nvSpPr>
          <p:cNvPr id="4" name="Slide Number Placeholder 3"/>
          <p:cNvSpPr>
            <a:spLocks noGrp="1"/>
          </p:cNvSpPr>
          <p:nvPr>
            <p:ph type="sldNum" sz="quarter" idx="10"/>
          </p:nvPr>
        </p:nvSpPr>
        <p:spPr>
          <a:xfrm>
            <a:off x="11452157" y="64770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71</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52765887"/>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 on BULK INSERT: Batch Sizes</a:t>
            </a:r>
            <a:endParaRPr lang="en-US" dirty="0"/>
          </a:p>
        </p:txBody>
      </p:sp>
      <p:sp>
        <p:nvSpPr>
          <p:cNvPr id="3" name="Content Placeholder 2"/>
          <p:cNvSpPr>
            <a:spLocks noGrp="1"/>
          </p:cNvSpPr>
          <p:nvPr>
            <p:ph idx="1"/>
          </p:nvPr>
        </p:nvSpPr>
        <p:spPr/>
        <p:txBody>
          <a:bodyPr/>
          <a:lstStyle/>
          <a:p>
            <a:r>
              <a:rPr lang="en-US" dirty="0" smtClean="0"/>
              <a:t>Threshold for Tuple Mover is now 100K rows</a:t>
            </a:r>
          </a:p>
          <a:p>
            <a:r>
              <a:rPr lang="en-US" dirty="0" smtClean="0"/>
              <a:t>Less than full Columnstore Row Groups created by bulk insert will not be consolidated</a:t>
            </a:r>
          </a:p>
          <a:p>
            <a:pPr lvl="1"/>
            <a:r>
              <a:rPr lang="en-US" dirty="0" smtClean="0"/>
              <a:t>Batches of 90K row inserts:  You eventually get large Segments and are happy</a:t>
            </a:r>
          </a:p>
          <a:p>
            <a:pPr lvl="1"/>
            <a:r>
              <a:rPr lang="en-US" dirty="0" smtClean="0"/>
              <a:t>Batches of 120K row inserts:  You get lots of 120K Segments, and performance will not as optimal as it could be</a:t>
            </a:r>
          </a:p>
          <a:p>
            <a:pPr lvl="1"/>
            <a:r>
              <a:rPr lang="en-US" dirty="0" smtClean="0"/>
              <a:t>Index rebuild will fix this by de-fragging the index, but that is resource intensive</a:t>
            </a:r>
          </a:p>
          <a:p>
            <a:endParaRPr lang="en-US" dirty="0"/>
          </a:p>
        </p:txBody>
      </p:sp>
      <p:sp>
        <p:nvSpPr>
          <p:cNvPr id="4"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72</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861724589"/>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582400" y="6477000"/>
            <a:ext cx="495344" cy="194684"/>
          </a:xfrm>
          <a:prstGeom prst="rect">
            <a:avLst/>
          </a:prstGeom>
        </p:spPr>
        <p:txBody>
          <a:bodyPr/>
          <a:lstStyle/>
          <a:p>
            <a:pPr fontAlgn="base">
              <a:spcBef>
                <a:spcPct val="0"/>
              </a:spcBef>
              <a:spcAft>
                <a:spcPct val="0"/>
              </a:spcAft>
              <a:defRPr/>
            </a:pPr>
            <a:fld id="{ED8EBA24-91AB-46AA-844A-18080BAF2CA4}" type="slidenum">
              <a:rPr lang="en-US" smtClean="0">
                <a:solidFill>
                  <a:srgbClr val="000000"/>
                </a:solidFill>
                <a:latin typeface="Arial" charset="0"/>
                <a:cs typeface="Arial" charset="0"/>
              </a:rPr>
              <a:pPr fontAlgn="base">
                <a:spcBef>
                  <a:spcPct val="0"/>
                </a:spcBef>
                <a:spcAft>
                  <a:spcPct val="0"/>
                </a:spcAft>
                <a:defRPr/>
              </a:pPr>
              <a:t>73</a:t>
            </a:fld>
            <a:endParaRPr lang="en-US" dirty="0">
              <a:solidFill>
                <a:srgbClr val="000000"/>
              </a:solidFill>
              <a:latin typeface="Arial" charset="0"/>
              <a:cs typeface="Arial" charset="0"/>
            </a:endParaRPr>
          </a:p>
        </p:txBody>
      </p:sp>
      <p:sp>
        <p:nvSpPr>
          <p:cNvPr id="2" name="Title 1"/>
          <p:cNvSpPr>
            <a:spLocks noGrp="1"/>
          </p:cNvSpPr>
          <p:nvPr>
            <p:ph type="title"/>
          </p:nvPr>
        </p:nvSpPr>
        <p:spPr>
          <a:xfrm>
            <a:off x="1647092" y="104412"/>
            <a:ext cx="8839200" cy="746123"/>
          </a:xfrm>
        </p:spPr>
        <p:txBody>
          <a:bodyPr/>
          <a:lstStyle/>
          <a:p>
            <a:r>
              <a:rPr lang="en-US" dirty="0" smtClean="0"/>
              <a:t>Batch Size Case Study</a:t>
            </a:r>
            <a:endParaRPr lang="en-US" dirty="0"/>
          </a:p>
        </p:txBody>
      </p:sp>
      <p:sp>
        <p:nvSpPr>
          <p:cNvPr id="3" name="Content Placeholder 2"/>
          <p:cNvSpPr>
            <a:spLocks noGrp="1"/>
          </p:cNvSpPr>
          <p:nvPr>
            <p:ph sz="quarter" idx="10"/>
          </p:nvPr>
        </p:nvSpPr>
        <p:spPr>
          <a:xfrm>
            <a:off x="1647092" y="832949"/>
            <a:ext cx="8839200" cy="4495800"/>
          </a:xfrm>
        </p:spPr>
        <p:txBody>
          <a:bodyPr/>
          <a:lstStyle/>
          <a:p>
            <a:pPr marL="453895" indent="-453895" algn="l" eaLnBrk="0" fontAlgn="base" hangingPunct="0">
              <a:spcBef>
                <a:spcPct val="20000"/>
              </a:spcBef>
              <a:spcAft>
                <a:spcPct val="0"/>
              </a:spcAft>
              <a:buClr>
                <a:schemeClr val="bg2"/>
              </a:buClr>
              <a:buSzPct val="85000"/>
              <a:buFont typeface="Wingdings" pitchFamily="2" charset="2"/>
              <a:buChar char="q"/>
            </a:pPr>
            <a:r>
              <a:rPr lang="en-US" sz="2800" dirty="0" smtClean="0"/>
              <a:t>Problem</a:t>
            </a:r>
            <a:r>
              <a:rPr lang="en-US" sz="2800" dirty="0"/>
              <a:t>: Query </a:t>
            </a:r>
            <a:r>
              <a:rPr lang="en-US" sz="2800" dirty="0" err="1" smtClean="0"/>
              <a:t>Perf</a:t>
            </a:r>
            <a:r>
              <a:rPr lang="en-US" sz="2800" dirty="0" smtClean="0"/>
              <a:t> Degrading</a:t>
            </a:r>
          </a:p>
          <a:p>
            <a:pPr marL="1198221" lvl="2" indent="-355499" eaLnBrk="0" fontAlgn="base" hangingPunct="0">
              <a:spcBef>
                <a:spcPct val="20000"/>
              </a:spcBef>
              <a:spcAft>
                <a:spcPts val="300"/>
              </a:spcAft>
              <a:buClr>
                <a:schemeClr val="bg2"/>
              </a:buClr>
              <a:buSzPct val="85000"/>
              <a:buFont typeface="Wingdings" panose="05000000000000000000" pitchFamily="2" charset="2"/>
              <a:buChar char="§"/>
            </a:pPr>
            <a:r>
              <a:rPr lang="en-US" sz="2000" dirty="0" smtClean="0">
                <a:solidFill>
                  <a:schemeClr val="bg2"/>
                </a:solidFill>
              </a:rPr>
              <a:t>Formerly minutes, worsening to 67 </a:t>
            </a:r>
            <a:r>
              <a:rPr lang="en-US" sz="2000" dirty="0">
                <a:solidFill>
                  <a:schemeClr val="bg2"/>
                </a:solidFill>
              </a:rPr>
              <a:t>minutes</a:t>
            </a:r>
          </a:p>
          <a:p>
            <a:pPr marL="453895" indent="-453895" algn="l" eaLnBrk="0" fontAlgn="base" hangingPunct="0">
              <a:spcBef>
                <a:spcPct val="20000"/>
              </a:spcBef>
              <a:spcAft>
                <a:spcPct val="0"/>
              </a:spcAft>
              <a:buClr>
                <a:schemeClr val="bg2"/>
              </a:buClr>
              <a:buSzPct val="85000"/>
              <a:buFont typeface="Wingdings" pitchFamily="2" charset="2"/>
              <a:buChar char="q"/>
            </a:pPr>
            <a:r>
              <a:rPr lang="en-US" sz="2800" dirty="0"/>
              <a:t>Scenario</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1000 row inserts</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4,056 "OPEN" Row Groups</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Join to Hekaton table </a:t>
            </a:r>
            <a:endParaRPr lang="en-US" sz="2000" dirty="0" smtClean="0">
              <a:solidFill>
                <a:schemeClr val="bg2"/>
              </a:solidFill>
            </a:endParaRPr>
          </a:p>
          <a:p>
            <a:pPr marL="453895" lvl="2" indent="-453895" eaLnBrk="0" fontAlgn="base" hangingPunct="0">
              <a:spcBef>
                <a:spcPct val="20000"/>
              </a:spcBef>
              <a:spcAft>
                <a:spcPct val="0"/>
              </a:spcAft>
              <a:buClr>
                <a:schemeClr val="bg2"/>
              </a:buClr>
              <a:buSzPct val="85000"/>
              <a:buFont typeface="Wingdings" pitchFamily="2" charset="2"/>
              <a:buChar char="q"/>
            </a:pPr>
            <a:r>
              <a:rPr lang="en-US" sz="2800" dirty="0">
                <a:solidFill>
                  <a:schemeClr val="bg2"/>
                </a:solidFill>
              </a:rPr>
              <a:t>Remedy</a:t>
            </a:r>
          </a:p>
          <a:p>
            <a:pPr marL="1299922" lvl="2" indent="-457200" eaLnBrk="0" fontAlgn="base" hangingPunct="0">
              <a:spcAft>
                <a:spcPts val="300"/>
              </a:spcAft>
              <a:buClr>
                <a:schemeClr val="bg2"/>
              </a:buClr>
              <a:buSzPct val="85000"/>
              <a:buFont typeface="+mj-lt"/>
              <a:buAutoNum type="arabicPeriod"/>
            </a:pPr>
            <a:r>
              <a:rPr lang="en-US" sz="2000" dirty="0">
                <a:solidFill>
                  <a:schemeClr val="bg2"/>
                </a:solidFill>
              </a:rPr>
              <a:t>REBUILD Columnstore Index</a:t>
            </a:r>
          </a:p>
          <a:p>
            <a:pPr marL="1299922" lvl="2" indent="-457200" eaLnBrk="0" fontAlgn="base" hangingPunct="0">
              <a:spcAft>
                <a:spcPts val="300"/>
              </a:spcAft>
              <a:buClr>
                <a:schemeClr val="bg2"/>
              </a:buClr>
              <a:buSzPct val="85000"/>
              <a:buFont typeface="+mj-lt"/>
              <a:buAutoNum type="arabicPeriod"/>
            </a:pPr>
            <a:r>
              <a:rPr lang="en-US" sz="2000" dirty="0">
                <a:solidFill>
                  <a:schemeClr val="bg2"/>
                </a:solidFill>
              </a:rPr>
              <a:t>Leverage 100,000 row inserts</a:t>
            </a:r>
          </a:p>
          <a:p>
            <a:pPr marL="453895" indent="-453895" algn="l" eaLnBrk="0" fontAlgn="base" hangingPunct="0">
              <a:spcBef>
                <a:spcPct val="20000"/>
              </a:spcBef>
              <a:spcAft>
                <a:spcPct val="0"/>
              </a:spcAft>
              <a:buClr>
                <a:schemeClr val="bg2"/>
              </a:buClr>
              <a:buSzPct val="85000"/>
              <a:buFont typeface="Wingdings" pitchFamily="2" charset="2"/>
              <a:buChar char="q"/>
            </a:pPr>
            <a:r>
              <a:rPr lang="en-US" sz="2800" dirty="0"/>
              <a:t>Outcome</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522 Row Groups</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23sec (x174!)</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No loss of </a:t>
            </a:r>
            <a:r>
              <a:rPr lang="en-US" sz="2000" dirty="0" smtClean="0">
                <a:solidFill>
                  <a:schemeClr val="bg2"/>
                </a:solidFill>
              </a:rPr>
              <a:t>concurrency</a:t>
            </a:r>
          </a:p>
          <a:p>
            <a:pPr marL="453895" lvl="1" indent="-453895" eaLnBrk="0" fontAlgn="base" hangingPunct="0">
              <a:spcBef>
                <a:spcPct val="20000"/>
              </a:spcBef>
              <a:spcAft>
                <a:spcPct val="0"/>
              </a:spcAft>
              <a:buClr>
                <a:schemeClr val="bg2"/>
              </a:buClr>
              <a:buSzPct val="85000"/>
              <a:buFont typeface="Wingdings" pitchFamily="2" charset="2"/>
              <a:buChar char="q"/>
            </a:pPr>
            <a:r>
              <a:rPr lang="en-US" sz="2800" dirty="0">
                <a:solidFill>
                  <a:schemeClr val="bg2"/>
                </a:solidFill>
              </a:rPr>
              <a:t>Recommendation</a:t>
            </a:r>
          </a:p>
          <a:p>
            <a:pPr marL="1198221" lvl="2" indent="-355499" eaLnBrk="0" fontAlgn="base" hangingPunct="0">
              <a:spcAft>
                <a:spcPts val="300"/>
              </a:spcAft>
              <a:buClr>
                <a:schemeClr val="bg2"/>
              </a:buClr>
              <a:buSzPct val="85000"/>
              <a:buFont typeface="Wingdings" panose="05000000000000000000" pitchFamily="2" charset="2"/>
              <a:buChar char="§"/>
            </a:pPr>
            <a:r>
              <a:rPr lang="en-US" sz="2000" dirty="0">
                <a:solidFill>
                  <a:schemeClr val="bg2"/>
                </a:solidFill>
              </a:rPr>
              <a:t>Leverage partitioning, result in fewer, larger Row Groups</a:t>
            </a:r>
          </a:p>
        </p:txBody>
      </p:sp>
    </p:spTree>
    <p:extLst>
      <p:ext uri="{BB962C8B-B14F-4D97-AF65-F5344CB8AC3E}">
        <p14:creationId xmlns:p14="http://schemas.microsoft.com/office/powerpoint/2010/main" val="1476921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Table Partitioning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74</a:t>
            </a:fld>
            <a:endParaRPr lang="en-US" dirty="0">
              <a:latin typeface="Arial" charset="0"/>
              <a:cs typeface="Arial" charset="0"/>
            </a:endParaRPr>
          </a:p>
        </p:txBody>
      </p:sp>
    </p:spTree>
    <p:extLst>
      <p:ext uri="{BB962C8B-B14F-4D97-AF65-F5344CB8AC3E}">
        <p14:creationId xmlns:p14="http://schemas.microsoft.com/office/powerpoint/2010/main" val="3312456052"/>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b="1" dirty="0">
                <a:solidFill>
                  <a:srgbClr val="000000"/>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Scenarios</a:t>
            </a:r>
          </a:p>
          <a:p>
            <a:pPr marL="1431924" lvl="2" indent="-514350">
              <a:spcBef>
                <a:spcPts val="400"/>
              </a:spcBef>
              <a:buClr>
                <a:schemeClr val="bg1">
                  <a:lumMod val="50000"/>
                </a:schemeClr>
              </a:buClr>
              <a:buFont typeface="+mj-lt"/>
              <a:buAutoNum type="arabicPeriod"/>
            </a:pPr>
            <a:r>
              <a:rPr lang="en-US" b="1" dirty="0">
                <a:solidFill>
                  <a:srgbClr val="000000"/>
                </a:solidFill>
              </a:rPr>
              <a:t>Best Practices</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More </a:t>
            </a:r>
            <a:r>
              <a:rPr lang="en-US" dirty="0" smtClean="0">
                <a:solidFill>
                  <a:schemeClr val="bg1">
                    <a:lumMod val="50000"/>
                  </a:schemeClr>
                </a:solidFill>
              </a:rPr>
              <a:t>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75</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3859101990"/>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Create CS indexes on “large” fact tables</a:t>
            </a:r>
          </a:p>
          <a:p>
            <a:r>
              <a:rPr lang="en-US" dirty="0" smtClean="0"/>
              <a:t>Leverage “star joins”</a:t>
            </a:r>
          </a:p>
          <a:p>
            <a:pPr lvl="1"/>
            <a:r>
              <a:rPr lang="en-US" dirty="0" smtClean="0"/>
              <a:t>Joins on integer keys</a:t>
            </a:r>
          </a:p>
          <a:p>
            <a:r>
              <a:rPr lang="en-US" dirty="0" smtClean="0"/>
              <a:t>Include all columns of eligible </a:t>
            </a:r>
            <a:r>
              <a:rPr lang="en-US" dirty="0" err="1" smtClean="0"/>
              <a:t>datatypes</a:t>
            </a:r>
            <a:endParaRPr lang="en-US" dirty="0" smtClean="0"/>
          </a:p>
          <a:p>
            <a:r>
              <a:rPr lang="en-US" dirty="0" smtClean="0"/>
              <a:t>Leverage Parallelism </a:t>
            </a:r>
          </a:p>
          <a:p>
            <a:r>
              <a:rPr lang="en-US" dirty="0" smtClean="0"/>
              <a:t>Provide sufficient memory </a:t>
            </a:r>
          </a:p>
          <a:p>
            <a:r>
              <a:rPr lang="en-US" dirty="0" smtClean="0"/>
              <a:t>Use in conjunction with partitioned tables</a:t>
            </a:r>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76</a:t>
            </a:fld>
            <a:endParaRPr lang="en-US" dirty="0">
              <a:latin typeface="Arial" charset="0"/>
              <a:cs typeface="Arial" charset="0"/>
            </a:endParaRPr>
          </a:p>
        </p:txBody>
      </p:sp>
    </p:spTree>
    <p:extLst>
      <p:ext uri="{BB962C8B-B14F-4D97-AF65-F5344CB8AC3E}">
        <p14:creationId xmlns:p14="http://schemas.microsoft.com/office/powerpoint/2010/main" val="1654330685"/>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5766" y="92077"/>
            <a:ext cx="11785600" cy="746123"/>
          </a:xfrm>
        </p:spPr>
        <p:txBody>
          <a:bodyPr/>
          <a:lstStyle/>
          <a:p>
            <a:r>
              <a:rPr lang="en-US" dirty="0" smtClean="0"/>
              <a:t>Query Optimization</a:t>
            </a:r>
            <a:endParaRPr lang="en-US" dirty="0"/>
          </a:p>
        </p:txBody>
      </p:sp>
      <p:sp>
        <p:nvSpPr>
          <p:cNvPr id="3" name="Content Placeholder 2"/>
          <p:cNvSpPr>
            <a:spLocks noGrp="1"/>
          </p:cNvSpPr>
          <p:nvPr>
            <p:ph idx="1"/>
          </p:nvPr>
        </p:nvSpPr>
        <p:spPr>
          <a:xfrm>
            <a:off x="406400" y="838200"/>
            <a:ext cx="11785600" cy="4495800"/>
          </a:xfrm>
        </p:spPr>
        <p:txBody>
          <a:bodyPr/>
          <a:lstStyle/>
          <a:p>
            <a:r>
              <a:rPr lang="en-US" dirty="0" smtClean="0"/>
              <a:t>SQL Server 2012</a:t>
            </a:r>
          </a:p>
          <a:p>
            <a:pPr lvl="1"/>
            <a:r>
              <a:rPr lang="en-US" sz="2400" dirty="0" smtClean="0"/>
              <a:t>We had a list of “gotchas” to watch out for, and workarounds</a:t>
            </a:r>
          </a:p>
          <a:p>
            <a:r>
              <a:rPr lang="en-US" dirty="0" smtClean="0"/>
              <a:t>SQL Server 2014</a:t>
            </a:r>
          </a:p>
          <a:p>
            <a:pPr lvl="1"/>
            <a:r>
              <a:rPr lang="en-US" sz="2400" i="1" dirty="0" smtClean="0"/>
              <a:t>Significant improvements to Optimizer</a:t>
            </a:r>
          </a:p>
          <a:p>
            <a:r>
              <a:rPr lang="en-US" dirty="0" smtClean="0"/>
              <a:t>Good design practices for dimensional models</a:t>
            </a:r>
          </a:p>
          <a:p>
            <a:pPr lvl="1"/>
            <a:r>
              <a:rPr lang="en-US" sz="2400" dirty="0" smtClean="0"/>
              <a:t>Star schema</a:t>
            </a:r>
          </a:p>
          <a:p>
            <a:pPr lvl="1"/>
            <a:r>
              <a:rPr lang="en-US" sz="2400" dirty="0" smtClean="0"/>
              <a:t>Columnstores on Fact tables</a:t>
            </a:r>
          </a:p>
          <a:p>
            <a:pPr lvl="1"/>
            <a:r>
              <a:rPr lang="en-US" sz="2400" dirty="0" smtClean="0"/>
              <a:t>Integer surrogate keys for joins to Dimension tables</a:t>
            </a:r>
            <a:endParaRPr lang="en-US" dirty="0" smtClean="0"/>
          </a:p>
          <a:p>
            <a:r>
              <a:rPr lang="en-US" dirty="0" smtClean="0"/>
              <a:t>The power of the platform</a:t>
            </a:r>
          </a:p>
          <a:p>
            <a:pPr lvl="1"/>
            <a:r>
              <a:rPr lang="en-US" sz="2400" dirty="0"/>
              <a:t>You just write queries!</a:t>
            </a:r>
          </a:p>
          <a:p>
            <a:pPr lvl="1"/>
            <a:r>
              <a:rPr lang="en-US" sz="2400" dirty="0"/>
              <a:t>Logically no difference between Clustered Columnstores and regular tables</a:t>
            </a:r>
          </a:p>
        </p:txBody>
      </p:sp>
      <p:sp>
        <p:nvSpPr>
          <p:cNvPr id="4" name="Slide Number Placeholder 3"/>
          <p:cNvSpPr>
            <a:spLocks noGrp="1"/>
          </p:cNvSpPr>
          <p:nvPr>
            <p:ph type="sldNum" sz="quarter" idx="10"/>
          </p:nvPr>
        </p:nvSpPr>
        <p:spPr>
          <a:xfrm>
            <a:off x="11133669" y="6477000"/>
            <a:ext cx="1016000" cy="304800"/>
          </a:xfrm>
        </p:spPr>
        <p:txBody>
          <a:bodyPr/>
          <a:lstStyle/>
          <a:p>
            <a:pPr fontAlgn="base">
              <a:spcBef>
                <a:spcPct val="0"/>
              </a:spcBef>
              <a:spcAft>
                <a:spcPct val="0"/>
              </a:spcAft>
              <a:defRPr/>
            </a:pPr>
            <a:fld id="{78DFCA4F-0BDD-4B18-BB56-6775A52934B4}" type="slidenum">
              <a:rPr lang="en-US" smtClean="0">
                <a:solidFill>
                  <a:schemeClr val="bg2"/>
                </a:solidFill>
                <a:latin typeface="Arial" charset="0"/>
                <a:cs typeface="Arial" charset="0"/>
              </a:rPr>
              <a:pPr fontAlgn="base">
                <a:spcBef>
                  <a:spcPct val="0"/>
                </a:spcBef>
                <a:spcAft>
                  <a:spcPct val="0"/>
                </a:spcAft>
                <a:defRPr/>
              </a:pPr>
              <a:t>77</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884872965"/>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a:t>
            </a:r>
            <a:r>
              <a:rPr lang="en-US" dirty="0" err="1" smtClean="0"/>
              <a:t>Learnings</a:t>
            </a:r>
            <a:endParaRPr lang="en-US" dirty="0"/>
          </a:p>
        </p:txBody>
      </p:sp>
      <p:sp>
        <p:nvSpPr>
          <p:cNvPr id="3" name="Content Placeholder 2"/>
          <p:cNvSpPr>
            <a:spLocks noGrp="1"/>
          </p:cNvSpPr>
          <p:nvPr>
            <p:ph idx="1"/>
          </p:nvPr>
        </p:nvSpPr>
        <p:spPr>
          <a:xfrm>
            <a:off x="457200" y="1371601"/>
            <a:ext cx="9391891" cy="4495800"/>
          </a:xfrm>
        </p:spPr>
        <p:txBody>
          <a:bodyPr>
            <a:noAutofit/>
          </a:bodyPr>
          <a:lstStyle/>
          <a:p>
            <a:pPr>
              <a:lnSpc>
                <a:spcPct val="120000"/>
              </a:lnSpc>
            </a:pPr>
            <a:r>
              <a:rPr lang="en-US" sz="2000" dirty="0"/>
              <a:t>Some specific considerations in 2012 : </a:t>
            </a:r>
          </a:p>
          <a:p>
            <a:pPr lvl="1">
              <a:lnSpc>
                <a:spcPct val="120000"/>
              </a:lnSpc>
            </a:pPr>
            <a:r>
              <a:rPr lang="en-US" sz="1600" dirty="0"/>
              <a:t>Read-only—</a:t>
            </a:r>
            <a:r>
              <a:rPr lang="en-US" sz="1600" i="1" dirty="0"/>
              <a:t>for now</a:t>
            </a:r>
            <a:r>
              <a:rPr lang="en-US" sz="1600" dirty="0"/>
              <a:t> (see references for Trickle Loading implementation)</a:t>
            </a:r>
          </a:p>
          <a:p>
            <a:pPr lvl="1">
              <a:lnSpc>
                <a:spcPct val="120000"/>
              </a:lnSpc>
            </a:pPr>
            <a:r>
              <a:rPr lang="en-US" sz="1600" dirty="0"/>
              <a:t>Filtering optimizations in the storage engine are limited to numeric data types</a:t>
            </a:r>
          </a:p>
          <a:p>
            <a:pPr lvl="1">
              <a:lnSpc>
                <a:spcPct val="120000"/>
              </a:lnSpc>
            </a:pPr>
            <a:r>
              <a:rPr lang="en-US" sz="1600" dirty="0"/>
              <a:t>Using OR statements in predicates results in less efficient plan vs. what is generated for row based indexes</a:t>
            </a:r>
          </a:p>
          <a:p>
            <a:pPr lvl="1">
              <a:lnSpc>
                <a:spcPct val="120000"/>
              </a:lnSpc>
            </a:pPr>
            <a:r>
              <a:rPr lang="en-US" sz="1600" dirty="0"/>
              <a:t>Some OUTER JOINs</a:t>
            </a:r>
          </a:p>
          <a:p>
            <a:pPr lvl="1">
              <a:lnSpc>
                <a:spcPct val="120000"/>
              </a:lnSpc>
            </a:pPr>
            <a:r>
              <a:rPr lang="en-US" sz="1600" dirty="0"/>
              <a:t>Large number of joins results in inability to use batch mode processing</a:t>
            </a:r>
          </a:p>
          <a:p>
            <a:pPr lvl="1">
              <a:lnSpc>
                <a:spcPct val="120000"/>
              </a:lnSpc>
            </a:pPr>
            <a:r>
              <a:rPr lang="en-US" sz="1600" dirty="0"/>
              <a:t>Joining on string data types does not push bitmap filtering down into the storage engine </a:t>
            </a:r>
          </a:p>
          <a:p>
            <a:pPr lvl="1">
              <a:lnSpc>
                <a:spcPct val="120000"/>
              </a:lnSpc>
            </a:pPr>
            <a:r>
              <a:rPr lang="en-US" sz="1600" dirty="0"/>
              <a:t>Optimizer may not optimize UNION ALL</a:t>
            </a:r>
          </a:p>
          <a:p>
            <a:pPr lvl="1">
              <a:lnSpc>
                <a:spcPct val="120000"/>
              </a:lnSpc>
            </a:pPr>
            <a:r>
              <a:rPr lang="en-US" sz="1600" dirty="0"/>
              <a:t>Data type support is extensive but incomplete</a:t>
            </a:r>
          </a:p>
          <a:p>
            <a:pPr>
              <a:lnSpc>
                <a:spcPct val="120000"/>
              </a:lnSpc>
            </a:pPr>
            <a:r>
              <a:rPr lang="en-US" sz="2000" i="1" dirty="0" smtClean="0"/>
              <a:t>AS NOTED:  </a:t>
            </a:r>
            <a:r>
              <a:rPr lang="en-US" sz="2000" i="1" dirty="0"/>
              <a:t>Significant improvements are implemented in SQL Server </a:t>
            </a:r>
            <a:r>
              <a:rPr lang="en-US" sz="2000" i="1" dirty="0" smtClean="0"/>
              <a:t>2014</a:t>
            </a:r>
            <a:endParaRPr lang="en-US" sz="2000" i="1" dirty="0"/>
          </a:p>
          <a:p>
            <a:pPr lvl="0">
              <a:lnSpc>
                <a:spcPct val="120000"/>
              </a:lnSpc>
            </a:pPr>
            <a:endParaRPr lang="en-US" sz="1800" dirty="0"/>
          </a:p>
        </p:txBody>
      </p:sp>
      <p:sp>
        <p:nvSpPr>
          <p:cNvPr id="4" name="Slide Number Placeholder 3"/>
          <p:cNvSpPr>
            <a:spLocks noGrp="1"/>
          </p:cNvSpPr>
          <p:nvPr>
            <p:ph type="sldNum" sz="quarter" idx="10"/>
          </p:nvPr>
        </p:nvSpPr>
        <p:spPr>
          <a:xfrm>
            <a:off x="11133669" y="6477000"/>
            <a:ext cx="1016000" cy="304800"/>
          </a:xfrm>
        </p:spPr>
        <p:txBody>
          <a:bodyPr/>
          <a:lstStyle/>
          <a:p>
            <a:pPr fontAlgn="base">
              <a:spcBef>
                <a:spcPct val="0"/>
              </a:spcBef>
              <a:spcAft>
                <a:spcPct val="0"/>
              </a:spcAft>
              <a:defRPr/>
            </a:pPr>
            <a:fld id="{78DFCA4F-0BDD-4B18-BB56-6775A52934B4}" type="slidenum">
              <a:rPr lang="en-US" smtClean="0">
                <a:solidFill>
                  <a:schemeClr val="bg2"/>
                </a:solidFill>
                <a:latin typeface="Arial" charset="0"/>
                <a:cs typeface="Arial" charset="0"/>
              </a:rPr>
              <a:pPr fontAlgn="base">
                <a:spcBef>
                  <a:spcPct val="0"/>
                </a:spcBef>
                <a:spcAft>
                  <a:spcPct val="0"/>
                </a:spcAft>
                <a:defRPr/>
              </a:pPr>
              <a:t>78</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1675664531"/>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839200" cy="746123"/>
          </a:xfrm>
        </p:spPr>
        <p:txBody>
          <a:bodyPr/>
          <a:lstStyle/>
          <a:p>
            <a:pPr algn="l"/>
            <a:r>
              <a:rPr lang="en-US" dirty="0" smtClean="0"/>
              <a:t>Key </a:t>
            </a:r>
            <a:r>
              <a:rPr lang="en-US" dirty="0" err="1" smtClean="0"/>
              <a:t>Learnings</a:t>
            </a:r>
            <a:r>
              <a:rPr lang="en-US" dirty="0" smtClean="0"/>
              <a:t> </a:t>
            </a:r>
            <a:r>
              <a:rPr lang="en-US" sz="3200" dirty="0"/>
              <a:t>(cont.)</a:t>
            </a:r>
            <a:endParaRPr lang="en-US" dirty="0"/>
          </a:p>
        </p:txBody>
      </p:sp>
      <p:sp>
        <p:nvSpPr>
          <p:cNvPr id="3" name="Content Placeholder 2"/>
          <p:cNvSpPr>
            <a:spLocks noGrp="1"/>
          </p:cNvSpPr>
          <p:nvPr>
            <p:ph idx="1"/>
          </p:nvPr>
        </p:nvSpPr>
        <p:spPr>
          <a:xfrm>
            <a:off x="533400" y="1141141"/>
            <a:ext cx="8839200" cy="5715000"/>
          </a:xfrm>
        </p:spPr>
        <p:txBody>
          <a:bodyPr>
            <a:noAutofit/>
          </a:bodyPr>
          <a:lstStyle/>
          <a:p>
            <a:pPr lvl="0">
              <a:lnSpc>
                <a:spcPct val="120000"/>
              </a:lnSpc>
            </a:pPr>
            <a:r>
              <a:rPr lang="en-US" sz="2000" dirty="0"/>
              <a:t>Query performance of columnstore indexes is good, even great—once you have the “</a:t>
            </a:r>
            <a:r>
              <a:rPr lang="en-US" sz="2000" i="1" dirty="0"/>
              <a:t>right</a:t>
            </a:r>
            <a:r>
              <a:rPr lang="en-US" sz="2000" dirty="0"/>
              <a:t>” plan &amp; can leverage batch mode</a:t>
            </a:r>
          </a:p>
          <a:p>
            <a:pPr>
              <a:lnSpc>
                <a:spcPct val="120000"/>
              </a:lnSpc>
            </a:pPr>
            <a:r>
              <a:rPr lang="en-US" sz="2000" dirty="0"/>
              <a:t>Able to meet/beat competitors in terms of performance; however query rewrite and schema changes may be required</a:t>
            </a:r>
          </a:p>
          <a:p>
            <a:pPr lvl="0">
              <a:lnSpc>
                <a:spcPct val="120000"/>
              </a:lnSpc>
            </a:pPr>
            <a:r>
              <a:rPr lang="en-US" sz="2000" dirty="0"/>
              <a:t>To get full parallelism of column store index builds may require significant memory grants.  This can be problematic on wide or string heavy tables. </a:t>
            </a:r>
          </a:p>
          <a:p>
            <a:pPr lvl="1">
              <a:lnSpc>
                <a:spcPct val="120000"/>
              </a:lnSpc>
            </a:pPr>
            <a:r>
              <a:rPr lang="en-US" sz="1800" dirty="0"/>
              <a:t>Parallelism on index build is not </a:t>
            </a:r>
            <a:r>
              <a:rPr lang="en-US" sz="1800" dirty="0" smtClean="0"/>
              <a:t>supported </a:t>
            </a:r>
            <a:r>
              <a:rPr lang="en-US" sz="1800" dirty="0"/>
              <a:t>if table has &lt; 1 million rows</a:t>
            </a:r>
            <a:r>
              <a:rPr lang="en-US" sz="1800" dirty="0" smtClean="0"/>
              <a:t>.</a:t>
            </a:r>
          </a:p>
          <a:p>
            <a:pPr lvl="2">
              <a:lnSpc>
                <a:spcPct val="120000"/>
              </a:lnSpc>
            </a:pPr>
            <a:r>
              <a:rPr lang="en-US" sz="1800" dirty="0"/>
              <a:t>(Because it’s superfluous)</a:t>
            </a:r>
          </a:p>
          <a:p>
            <a:pPr>
              <a:lnSpc>
                <a:spcPct val="120000"/>
              </a:lnSpc>
            </a:pPr>
            <a:r>
              <a:rPr lang="en-US" sz="2000" dirty="0"/>
              <a:t>AlwaysOn availability groups work well for many DW workloads</a:t>
            </a:r>
          </a:p>
          <a:p>
            <a:pPr lvl="1">
              <a:lnSpc>
                <a:spcPct val="120000"/>
              </a:lnSpc>
            </a:pPr>
            <a:r>
              <a:rPr lang="en-US" sz="1800" dirty="0"/>
              <a:t>Able to keep up with expected bulk load rates and columnstore index builds </a:t>
            </a:r>
          </a:p>
          <a:p>
            <a:pPr lvl="1">
              <a:lnSpc>
                <a:spcPct val="120000"/>
              </a:lnSpc>
            </a:pPr>
            <a:r>
              <a:rPr lang="en-US" sz="1800" dirty="0"/>
              <a:t>Observed some upper limits on the “bytes per second” to the replica in the 40MB/s*.  This caused the replica to fall behind for regular index build scenarios and more intensive loads.</a:t>
            </a:r>
          </a:p>
          <a:p>
            <a:pPr marL="457069" lvl="1" indent="0">
              <a:lnSpc>
                <a:spcPct val="120000"/>
              </a:lnSpc>
              <a:buNone/>
            </a:pPr>
            <a:r>
              <a:rPr lang="en-US" sz="1800" dirty="0"/>
              <a:t>	</a:t>
            </a:r>
            <a:r>
              <a:rPr lang="en-US" sz="1400" dirty="0"/>
              <a:t>*Under review with development team</a:t>
            </a:r>
          </a:p>
          <a:p>
            <a:pPr marL="457069" lvl="1" indent="0">
              <a:lnSpc>
                <a:spcPct val="120000"/>
              </a:lnSpc>
              <a:buNone/>
            </a:pPr>
            <a:endParaRPr lang="en-US" sz="1800" dirty="0"/>
          </a:p>
        </p:txBody>
      </p:sp>
      <p:sp>
        <p:nvSpPr>
          <p:cNvPr id="4" name="Slide Number Placeholder 3"/>
          <p:cNvSpPr>
            <a:spLocks noGrp="1"/>
          </p:cNvSpPr>
          <p:nvPr>
            <p:ph type="sldNum" sz="quarter" idx="10"/>
          </p:nvPr>
        </p:nvSpPr>
        <p:spPr>
          <a:xfrm>
            <a:off x="11133669" y="6477000"/>
            <a:ext cx="1016000" cy="304800"/>
          </a:xfrm>
        </p:spPr>
        <p:txBody>
          <a:bodyPr/>
          <a:lstStyle/>
          <a:p>
            <a:pPr fontAlgn="base">
              <a:spcBef>
                <a:spcPct val="0"/>
              </a:spcBef>
              <a:spcAft>
                <a:spcPct val="0"/>
              </a:spcAft>
              <a:defRPr/>
            </a:pPr>
            <a:fld id="{78DFCA4F-0BDD-4B18-BB56-6775A52934B4}" type="slidenum">
              <a:rPr lang="en-US" smtClean="0">
                <a:solidFill>
                  <a:schemeClr val="bg2"/>
                </a:solidFill>
                <a:latin typeface="Arial" charset="0"/>
                <a:cs typeface="Arial" charset="0"/>
              </a:rPr>
              <a:pPr fontAlgn="base">
                <a:spcBef>
                  <a:spcPct val="0"/>
                </a:spcBef>
                <a:spcAft>
                  <a:spcPct val="0"/>
                </a:spcAft>
                <a:defRPr/>
              </a:pPr>
              <a:t>79</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32210082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70" y="266703"/>
            <a:ext cx="11785600" cy="746123"/>
          </a:xfrm>
        </p:spPr>
        <p:txBody>
          <a:bodyPr/>
          <a:lstStyle/>
          <a:p>
            <a:r>
              <a:rPr lang="en-US" dirty="0" smtClean="0"/>
              <a:t>Acknowledgements</a:t>
            </a:r>
            <a:endParaRPr lang="en-US" dirty="0"/>
          </a:p>
        </p:txBody>
      </p:sp>
      <p:sp>
        <p:nvSpPr>
          <p:cNvPr id="3" name="Content Placeholder 2"/>
          <p:cNvSpPr>
            <a:spLocks noGrp="1"/>
          </p:cNvSpPr>
          <p:nvPr>
            <p:ph idx="1"/>
          </p:nvPr>
        </p:nvSpPr>
        <p:spPr>
          <a:xfrm>
            <a:off x="406400" y="1040535"/>
            <a:ext cx="5994400" cy="4495800"/>
          </a:xfrm>
        </p:spPr>
        <p:txBody>
          <a:bodyPr/>
          <a:lstStyle/>
          <a:p>
            <a:r>
              <a:rPr lang="en-US" sz="1800" dirty="0" err="1"/>
              <a:t>Shahry</a:t>
            </a:r>
            <a:r>
              <a:rPr lang="en-US" sz="1800" dirty="0"/>
              <a:t> Hashemi, Wingman, </a:t>
            </a:r>
            <a:r>
              <a:rPr lang="en-US" sz="1800" dirty="0" err="1"/>
              <a:t>CapitalOne</a:t>
            </a:r>
            <a:endParaRPr lang="en-US" sz="1800" dirty="0"/>
          </a:p>
          <a:p>
            <a:r>
              <a:rPr lang="en-US" sz="1800" dirty="0"/>
              <a:t>Thomas Kejser, </a:t>
            </a:r>
            <a:r>
              <a:rPr lang="en-US" sz="1800" dirty="0">
                <a:hlinkClick r:id="rId3"/>
              </a:rPr>
              <a:t>Fusion-</a:t>
            </a:r>
            <a:r>
              <a:rPr lang="en-US" sz="1800" dirty="0" err="1">
                <a:hlinkClick r:id="rId3"/>
              </a:rPr>
              <a:t>io</a:t>
            </a:r>
            <a:r>
              <a:rPr lang="en-US" sz="1800" dirty="0"/>
              <a:t> CTO (former SQL CAT PM)</a:t>
            </a:r>
          </a:p>
          <a:p>
            <a:r>
              <a:rPr lang="en-US" sz="1800" dirty="0"/>
              <a:t>Mike Ruthruff, </a:t>
            </a:r>
            <a:r>
              <a:rPr lang="en-US" sz="1800" dirty="0" err="1" smtClean="0"/>
              <a:t>Bungie</a:t>
            </a:r>
            <a:r>
              <a:rPr lang="en-US" sz="1800" dirty="0" smtClean="0"/>
              <a:t> </a:t>
            </a:r>
            <a:r>
              <a:rPr lang="en-US" sz="1800" dirty="0"/>
              <a:t>Studios  (former SQL CAT PM)</a:t>
            </a:r>
          </a:p>
          <a:p>
            <a:r>
              <a:rPr lang="en-US" sz="1800" dirty="0"/>
              <a:t>Justin Lane, Principal PM</a:t>
            </a:r>
          </a:p>
          <a:p>
            <a:r>
              <a:rPr lang="en-US" sz="1800" dirty="0"/>
              <a:t>Susan Price, SQL Server PM (former)</a:t>
            </a:r>
          </a:p>
          <a:p>
            <a:r>
              <a:rPr lang="en-US" sz="1800" dirty="0"/>
              <a:t>Eric Hansen, SQL Server PM</a:t>
            </a:r>
          </a:p>
          <a:p>
            <a:r>
              <a:rPr lang="en-US" sz="1800" dirty="0"/>
              <a:t>Gus Apostol, SQL Server PM</a:t>
            </a:r>
          </a:p>
          <a:p>
            <a:r>
              <a:rPr lang="en-US" sz="1800" dirty="0"/>
              <a:t>Gavin Payne, MCA, </a:t>
            </a:r>
            <a:r>
              <a:rPr lang="en-US" sz="1800" dirty="0" smtClean="0">
                <a:hlinkClick r:id="rId4"/>
              </a:rPr>
              <a:t>COEO</a:t>
            </a:r>
            <a:r>
              <a:rPr lang="en-US" sz="1800" dirty="0" smtClean="0"/>
              <a:t> </a:t>
            </a:r>
            <a:r>
              <a:rPr lang="en-US" sz="1800" dirty="0"/>
              <a:t>Consultant</a:t>
            </a:r>
          </a:p>
          <a:p>
            <a:r>
              <a:rPr lang="en-US" sz="1800" dirty="0"/>
              <a:t>Steve Fisher, MSIT Senior Service Engineer</a:t>
            </a:r>
          </a:p>
          <a:p>
            <a:r>
              <a:rPr lang="en-US" sz="1800" dirty="0"/>
              <a:t>LeRoy Tuttle, Sr. </a:t>
            </a:r>
            <a:r>
              <a:rPr lang="en-US" sz="1800" dirty="0" smtClean="0"/>
              <a:t>SDE</a:t>
            </a:r>
          </a:p>
          <a:p>
            <a:endParaRPr lang="en-US" sz="1800"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8</a:t>
            </a:fld>
            <a:endParaRPr lang="en-US" dirty="0">
              <a:latin typeface="Arial" charset="0"/>
              <a:cs typeface="Arial" charset="0"/>
            </a:endParaRPr>
          </a:p>
        </p:txBody>
      </p:sp>
      <p:sp>
        <p:nvSpPr>
          <p:cNvPr id="5" name="Content Placeholder 2"/>
          <p:cNvSpPr txBox="1">
            <a:spLocks/>
          </p:cNvSpPr>
          <p:nvPr/>
        </p:nvSpPr>
        <p:spPr bwMode="auto">
          <a:xfrm>
            <a:off x="6197600" y="992044"/>
            <a:ext cx="5994400" cy="4495800"/>
          </a:xfrm>
          <a:prstGeom prst="rect">
            <a:avLst/>
          </a:prstGeom>
          <a:noFill/>
          <a:ln w="9525">
            <a:noFill/>
            <a:miter lim="800000"/>
            <a:headEnd/>
            <a:tailEnd/>
          </a:ln>
        </p:spPr>
        <p:txBody>
          <a:bodyPr vert="horz" wrap="square" lIns="91180" tIns="45598" rIns="91180" bIns="45598" numCol="1" anchor="t" anchorCtr="0" compatLnSpc="1">
            <a:prstTxWarp prst="textNoShape">
              <a:avLst/>
            </a:prstTxWarp>
          </a:bodyPr>
          <a:lstStyle>
            <a:lvl1pPr marL="453895" indent="-453895" algn="l" rtl="0" eaLnBrk="0" fontAlgn="base" hangingPunct="0">
              <a:spcBef>
                <a:spcPct val="20000"/>
              </a:spcBef>
              <a:spcAft>
                <a:spcPct val="0"/>
              </a:spcAft>
              <a:buClr>
                <a:schemeClr val="bg2"/>
              </a:buClr>
              <a:buSzPct val="85000"/>
              <a:buFont typeface="Wingdings" pitchFamily="2" charset="2"/>
              <a:buChar char="q"/>
              <a:defRPr sz="3200">
                <a:solidFill>
                  <a:schemeClr val="bg2"/>
                </a:solidFill>
                <a:latin typeface="+mn-lt"/>
                <a:ea typeface="+mn-ea"/>
                <a:cs typeface="+mn-cs"/>
              </a:defRPr>
            </a:lvl1pPr>
            <a:lvl2pPr marL="914269" indent="-457200" algn="l" rtl="0" eaLnBrk="0" fontAlgn="base" hangingPunct="0">
              <a:spcBef>
                <a:spcPct val="20000"/>
              </a:spcBef>
              <a:spcAft>
                <a:spcPct val="0"/>
              </a:spcAft>
              <a:buClr>
                <a:schemeClr val="bg2"/>
              </a:buClr>
              <a:buSzPct val="85000"/>
              <a:buFont typeface="Wingdings" pitchFamily="2" charset="2"/>
              <a:buChar char="§"/>
              <a:defRPr sz="2800">
                <a:solidFill>
                  <a:schemeClr val="bg2"/>
                </a:solidFill>
                <a:latin typeface="+mn-lt"/>
              </a:defRPr>
            </a:lvl2pPr>
            <a:lvl3pPr marL="1198221" indent="-355499" algn="l" rtl="0" eaLnBrk="0" fontAlgn="base" hangingPunct="0">
              <a:spcBef>
                <a:spcPct val="20000"/>
              </a:spcBef>
              <a:spcAft>
                <a:spcPct val="0"/>
              </a:spcAft>
              <a:buClr>
                <a:schemeClr val="bg2"/>
              </a:buClr>
              <a:buSzPct val="85000"/>
              <a:buFont typeface="Arial" pitchFamily="34" charset="0"/>
              <a:buChar char="•"/>
              <a:defRPr sz="2400">
                <a:solidFill>
                  <a:schemeClr val="bg2"/>
                </a:solidFill>
                <a:latin typeface="+mn-lt"/>
              </a:defRPr>
            </a:lvl3pPr>
            <a:lvl4pPr marL="1485476" indent="-285668" algn="l" rtl="0" eaLnBrk="0" fontAlgn="base" hangingPunct="0">
              <a:spcBef>
                <a:spcPct val="20000"/>
              </a:spcBef>
              <a:spcAft>
                <a:spcPct val="0"/>
              </a:spcAft>
              <a:buClr>
                <a:schemeClr val="bg2"/>
              </a:buClr>
              <a:buSzPct val="85000"/>
              <a:buFont typeface="Arial" pitchFamily="34" charset="0"/>
              <a:buChar char="•"/>
              <a:defRPr sz="2000">
                <a:solidFill>
                  <a:schemeClr val="bg2"/>
                </a:solidFill>
                <a:latin typeface="+mn-lt"/>
              </a:defRPr>
            </a:lvl4pPr>
            <a:lvl5pPr marL="1752100" indent="-261863" algn="l" rtl="0" eaLnBrk="0" fontAlgn="base" hangingPunct="0">
              <a:spcBef>
                <a:spcPct val="20000"/>
              </a:spcBef>
              <a:spcAft>
                <a:spcPct val="0"/>
              </a:spcAft>
              <a:buClr>
                <a:schemeClr val="bg2"/>
              </a:buClr>
              <a:buSzPct val="85000"/>
              <a:buFont typeface="Arial" pitchFamily="34" charset="0"/>
              <a:buChar char="•"/>
              <a:defRPr sz="2000">
                <a:solidFill>
                  <a:schemeClr val="bg2"/>
                </a:solidFill>
                <a:latin typeface="+mn-lt"/>
              </a:defRPr>
            </a:lvl5pPr>
            <a:lvl6pPr marL="2208251" indent="-262776" algn="l" rtl="0" fontAlgn="base">
              <a:spcBef>
                <a:spcPct val="20000"/>
              </a:spcBef>
              <a:spcAft>
                <a:spcPct val="0"/>
              </a:spcAft>
              <a:buClr>
                <a:schemeClr val="bg2"/>
              </a:buClr>
              <a:buSzPct val="85000"/>
              <a:buBlip>
                <a:blip r:embed="rId5"/>
              </a:buBlip>
              <a:defRPr sz="2000">
                <a:solidFill>
                  <a:schemeClr val="tx1"/>
                </a:solidFill>
                <a:latin typeface="+mn-lt"/>
              </a:defRPr>
            </a:lvl6pPr>
            <a:lvl7pPr marL="2664150" indent="-262776" algn="l" rtl="0" fontAlgn="base">
              <a:spcBef>
                <a:spcPct val="20000"/>
              </a:spcBef>
              <a:spcAft>
                <a:spcPct val="0"/>
              </a:spcAft>
              <a:buClr>
                <a:schemeClr val="bg2"/>
              </a:buClr>
              <a:buSzPct val="85000"/>
              <a:buBlip>
                <a:blip r:embed="rId5"/>
              </a:buBlip>
              <a:defRPr sz="2000">
                <a:solidFill>
                  <a:schemeClr val="tx1"/>
                </a:solidFill>
                <a:latin typeface="+mn-lt"/>
              </a:defRPr>
            </a:lvl7pPr>
            <a:lvl8pPr marL="3120047" indent="-262776" algn="l" rtl="0" fontAlgn="base">
              <a:spcBef>
                <a:spcPct val="20000"/>
              </a:spcBef>
              <a:spcAft>
                <a:spcPct val="0"/>
              </a:spcAft>
              <a:buClr>
                <a:schemeClr val="bg2"/>
              </a:buClr>
              <a:buSzPct val="85000"/>
              <a:buBlip>
                <a:blip r:embed="rId5"/>
              </a:buBlip>
              <a:defRPr sz="2000">
                <a:solidFill>
                  <a:schemeClr val="tx1"/>
                </a:solidFill>
                <a:latin typeface="+mn-lt"/>
              </a:defRPr>
            </a:lvl8pPr>
            <a:lvl9pPr marL="3575943" indent="-262776" algn="l" rtl="0" fontAlgn="base">
              <a:spcBef>
                <a:spcPct val="20000"/>
              </a:spcBef>
              <a:spcAft>
                <a:spcPct val="0"/>
              </a:spcAft>
              <a:buClr>
                <a:schemeClr val="bg2"/>
              </a:buClr>
              <a:buSzPct val="85000"/>
              <a:buBlip>
                <a:blip r:embed="rId5"/>
              </a:buBlip>
              <a:defRPr sz="2000">
                <a:solidFill>
                  <a:schemeClr val="tx1"/>
                </a:solidFill>
                <a:latin typeface="+mn-lt"/>
              </a:defRPr>
            </a:lvl9pPr>
          </a:lstStyle>
          <a:p>
            <a:r>
              <a:rPr lang="en-US" sz="1800" kern="0" dirty="0" smtClean="0"/>
              <a:t>Chris Adkin</a:t>
            </a:r>
          </a:p>
          <a:p>
            <a:r>
              <a:rPr lang="en-US" sz="1800" kern="0" dirty="0" smtClean="0"/>
              <a:t>Mahesh </a:t>
            </a:r>
            <a:r>
              <a:rPr lang="en-US" sz="1800" kern="0" dirty="0" err="1" smtClean="0"/>
              <a:t>Jambunathan</a:t>
            </a:r>
            <a:r>
              <a:rPr lang="en-US" sz="1800" kern="0" dirty="0" smtClean="0"/>
              <a:t>, SDE</a:t>
            </a:r>
          </a:p>
          <a:p>
            <a:r>
              <a:rPr lang="en-US" sz="1800" kern="0" dirty="0" err="1" smtClean="0"/>
              <a:t>Hrair</a:t>
            </a:r>
            <a:r>
              <a:rPr lang="en-US" sz="1800" kern="0" dirty="0" smtClean="0"/>
              <a:t> </a:t>
            </a:r>
            <a:r>
              <a:rPr lang="en-US" sz="1800" kern="0" dirty="0" err="1" smtClean="0"/>
              <a:t>Kerametlian</a:t>
            </a:r>
            <a:r>
              <a:rPr lang="en-US" sz="1800" kern="0" dirty="0" smtClean="0"/>
              <a:t>, Principal PM</a:t>
            </a:r>
          </a:p>
          <a:p>
            <a:r>
              <a:rPr lang="en-US" sz="1800" kern="0" dirty="0" smtClean="0"/>
              <a:t>Emanuel Rivera Aleman (EMAN), Sr. SE</a:t>
            </a:r>
          </a:p>
          <a:p>
            <a:r>
              <a:rPr lang="en-US" sz="1800" kern="0" dirty="0" smtClean="0"/>
              <a:t>Bill </a:t>
            </a:r>
            <a:r>
              <a:rPr lang="en-US" sz="1800" kern="0" dirty="0" err="1" smtClean="0"/>
              <a:t>Kan</a:t>
            </a:r>
            <a:r>
              <a:rPr lang="en-US" sz="1800" kern="0" dirty="0" smtClean="0"/>
              <a:t>, Sr. SE</a:t>
            </a:r>
          </a:p>
          <a:p>
            <a:r>
              <a:rPr lang="en-US" sz="1800" kern="0" dirty="0" smtClean="0"/>
              <a:t>Igor </a:t>
            </a:r>
            <a:r>
              <a:rPr lang="en-US" sz="1800" kern="0" dirty="0" err="1" smtClean="0"/>
              <a:t>Stanko</a:t>
            </a:r>
            <a:r>
              <a:rPr lang="en-US" sz="1800" kern="0" dirty="0" smtClean="0"/>
              <a:t>, Principal PM</a:t>
            </a:r>
          </a:p>
          <a:p>
            <a:r>
              <a:rPr lang="en-US" sz="1800" kern="0" dirty="0" err="1" smtClean="0"/>
              <a:t>Srikumar</a:t>
            </a:r>
            <a:r>
              <a:rPr lang="en-US" sz="1800" kern="0" dirty="0" smtClean="0"/>
              <a:t> </a:t>
            </a:r>
            <a:r>
              <a:rPr lang="en-US" sz="1800" kern="0" dirty="0" err="1" smtClean="0"/>
              <a:t>Rangarajan</a:t>
            </a:r>
            <a:r>
              <a:rPr lang="en-US" sz="1800" kern="0" dirty="0" smtClean="0"/>
              <a:t>, Principal Dev Lead</a:t>
            </a:r>
          </a:p>
          <a:p>
            <a:r>
              <a:rPr lang="en-US" sz="1800" kern="0" dirty="0" smtClean="0"/>
              <a:t>Stanislav </a:t>
            </a:r>
            <a:r>
              <a:rPr lang="en-US" sz="1800" kern="0" dirty="0" err="1" smtClean="0"/>
              <a:t>Novoseletskiy</a:t>
            </a:r>
            <a:r>
              <a:rPr lang="en-US" sz="1800" kern="0" dirty="0" smtClean="0"/>
              <a:t>, Principal Platform Specialist</a:t>
            </a:r>
            <a:endParaRPr lang="en-US" sz="1800" kern="0" dirty="0"/>
          </a:p>
        </p:txBody>
      </p:sp>
    </p:spTree>
    <p:extLst>
      <p:ext uri="{BB962C8B-B14F-4D97-AF65-F5344CB8AC3E}">
        <p14:creationId xmlns:p14="http://schemas.microsoft.com/office/powerpoint/2010/main" val="1441538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0" end="0"/>
                                            </p:txEl>
                                          </p:spTgt>
                                        </p:tgtEl>
                                        <p:attrNameLst>
                                          <p:attrName>style.visibility</p:attrName>
                                        </p:attrNameLst>
                                      </p:cBhvr>
                                      <p:to>
                                        <p:strVal val="visible"/>
                                      </p:to>
                                    </p:set>
                                    <p:animEffect transition="in" filter="fade">
                                      <p:cBhvr>
                                        <p:cTn id="57" dur="500"/>
                                        <p:tgtEl>
                                          <p:spTgt spid="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 end="1"/>
                                            </p:txEl>
                                          </p:spTgt>
                                        </p:tgtEl>
                                        <p:attrNameLst>
                                          <p:attrName>style.visibility</p:attrName>
                                        </p:attrNameLst>
                                      </p:cBhvr>
                                      <p:to>
                                        <p:strVal val="visible"/>
                                      </p:to>
                                    </p:set>
                                    <p:animEffect transition="in" filter="fade">
                                      <p:cBhvr>
                                        <p:cTn id="62" dur="500"/>
                                        <p:tgtEl>
                                          <p:spTgt spid="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3" end="3"/>
                                            </p:txEl>
                                          </p:spTgt>
                                        </p:tgtEl>
                                        <p:attrNameLst>
                                          <p:attrName>style.visibility</p:attrName>
                                        </p:attrNameLst>
                                      </p:cBhvr>
                                      <p:to>
                                        <p:strVal val="visible"/>
                                      </p:to>
                                    </p:set>
                                    <p:animEffect transition="in" filter="fade">
                                      <p:cBhvr>
                                        <p:cTn id="72" dur="500"/>
                                        <p:tgtEl>
                                          <p:spTgt spid="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animEffect transition="in" filter="fade">
                                      <p:cBhvr>
                                        <p:cTn id="77" dur="500"/>
                                        <p:tgtEl>
                                          <p:spTgt spid="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animEffect transition="in" filter="fade">
                                      <p:cBhvr>
                                        <p:cTn id="82" dur="500"/>
                                        <p:tgtEl>
                                          <p:spTgt spid="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
                                            <p:txEl>
                                              <p:pRg st="6" end="6"/>
                                            </p:txEl>
                                          </p:spTgt>
                                        </p:tgtEl>
                                        <p:attrNameLst>
                                          <p:attrName>style.visibility</p:attrName>
                                        </p:attrNameLst>
                                      </p:cBhvr>
                                      <p:to>
                                        <p:strVal val="visible"/>
                                      </p:to>
                                    </p:set>
                                    <p:animEffect transition="in" filter="fade">
                                      <p:cBhvr>
                                        <p:cTn id="87" dur="500"/>
                                        <p:tgtEl>
                                          <p:spTgt spid="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
                                            <p:txEl>
                                              <p:pRg st="7" end="7"/>
                                            </p:txEl>
                                          </p:spTgt>
                                        </p:tgtEl>
                                        <p:attrNameLst>
                                          <p:attrName>style.visibility</p:attrName>
                                        </p:attrNameLst>
                                      </p:cBhvr>
                                      <p:to>
                                        <p:strVal val="visible"/>
                                      </p:to>
                                    </p:set>
                                    <p:animEffect transition="in" filter="fade">
                                      <p:cBhvr>
                                        <p:cTn id="9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229600" cy="1127125"/>
          </a:xfrm>
        </p:spPr>
        <p:txBody>
          <a:bodyPr/>
          <a:lstStyle/>
          <a:p>
            <a:r>
              <a:rPr lang="en-US" b="1" dirty="0" smtClean="0">
                <a:solidFill>
                  <a:schemeClr val="bg2"/>
                </a:solidFill>
              </a:rPr>
              <a:t>Agenda</a:t>
            </a:r>
            <a:endParaRPr lang="en-US" b="1" dirty="0">
              <a:solidFill>
                <a:schemeClr val="bg2"/>
              </a:solidFill>
            </a:endParaRPr>
          </a:p>
        </p:txBody>
      </p:sp>
      <p:sp>
        <p:nvSpPr>
          <p:cNvPr id="3" name="Content Placeholder 2"/>
          <p:cNvSpPr>
            <a:spLocks noGrp="1"/>
          </p:cNvSpPr>
          <p:nvPr>
            <p:ph idx="1"/>
          </p:nvPr>
        </p:nvSpPr>
        <p:spPr>
          <a:xfrm>
            <a:off x="936702" y="990600"/>
            <a:ext cx="8763000" cy="4495800"/>
          </a:xfrm>
        </p:spPr>
        <p:txBody>
          <a:bodyPr/>
          <a:lstStyle/>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Introduction &amp; Preamble</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SQL Server 2012 &amp; 2014: New! Improved! Features</a:t>
            </a:r>
          </a:p>
          <a:p>
            <a:pPr marL="974724" lvl="1" indent="-514350">
              <a:spcBef>
                <a:spcPts val="400"/>
              </a:spcBef>
              <a:buClr>
                <a:schemeClr val="bg1">
                  <a:lumMod val="50000"/>
                </a:schemeClr>
              </a:buClr>
              <a:buFont typeface="+mj-lt"/>
              <a:buAutoNum type="arabicPeriod"/>
            </a:pPr>
            <a:r>
              <a:rPr lang="en-US" dirty="0">
                <a:solidFill>
                  <a:schemeClr val="bg1">
                    <a:lumMod val="50000"/>
                  </a:schemeClr>
                </a:solidFill>
              </a:rPr>
              <a:t>Columnstore Indexes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Overview</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Architecture</a:t>
            </a:r>
          </a:p>
          <a:p>
            <a:pPr marL="1431924" lvl="2" indent="-514350">
              <a:spcBef>
                <a:spcPts val="400"/>
              </a:spcBef>
              <a:buClr>
                <a:schemeClr val="bg1">
                  <a:lumMod val="50000"/>
                </a:schemeClr>
              </a:buClr>
              <a:buFont typeface="+mj-lt"/>
              <a:buAutoNum type="arabicPeriod"/>
            </a:pPr>
            <a:r>
              <a:rPr lang="da-DK" dirty="0">
                <a:solidFill>
                  <a:schemeClr val="bg1">
                    <a:lumMod val="50000"/>
                  </a:schemeClr>
                </a:solidFill>
              </a:rPr>
              <a:t>SQL Server 2012 vs. 2014</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Implementation</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Scenarios</a:t>
            </a:r>
          </a:p>
          <a:p>
            <a:pPr marL="1431924" lvl="2" indent="-514350">
              <a:spcBef>
                <a:spcPts val="400"/>
              </a:spcBef>
              <a:buClr>
                <a:schemeClr val="bg1">
                  <a:lumMod val="50000"/>
                </a:schemeClr>
              </a:buClr>
              <a:buFont typeface="+mj-lt"/>
              <a:buAutoNum type="arabicPeriod"/>
            </a:pPr>
            <a:r>
              <a:rPr lang="en-US" dirty="0">
                <a:solidFill>
                  <a:schemeClr val="bg1">
                    <a:lumMod val="50000"/>
                  </a:schemeClr>
                </a:solidFill>
              </a:rPr>
              <a:t>Best Practices</a:t>
            </a:r>
          </a:p>
          <a:p>
            <a:pPr marL="974724" lvl="1" indent="-514350">
              <a:spcBef>
                <a:spcPts val="400"/>
              </a:spcBef>
              <a:buClr>
                <a:schemeClr val="bg1">
                  <a:lumMod val="50000"/>
                </a:schemeClr>
              </a:buClr>
              <a:buFont typeface="+mj-lt"/>
              <a:buAutoNum type="arabicPeriod"/>
            </a:pPr>
            <a:r>
              <a:rPr lang="en-US" b="1" dirty="0">
                <a:solidFill>
                  <a:srgbClr val="000000"/>
                </a:solidFill>
              </a:rPr>
              <a:t>More Info</a:t>
            </a:r>
          </a:p>
        </p:txBody>
      </p:sp>
      <p:sp>
        <p:nvSpPr>
          <p:cNvPr id="10" name="Slide Number Placeholder 3"/>
          <p:cNvSpPr>
            <a:spLocks noGrp="1"/>
          </p:cNvSpPr>
          <p:nvPr>
            <p:ph type="sldNum" sz="quarter" idx="10"/>
          </p:nvPr>
        </p:nvSpPr>
        <p:spPr>
          <a:xfrm>
            <a:off x="11430000" y="64008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80</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969213381"/>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07" y="304800"/>
            <a:ext cx="8763000" cy="685800"/>
          </a:xfrm>
        </p:spPr>
        <p:txBody>
          <a:bodyPr/>
          <a:lstStyle/>
          <a:p>
            <a:pPr marL="514350" indent="-514350"/>
            <a:r>
              <a:rPr lang="en-US" dirty="0" smtClean="0">
                <a:solidFill>
                  <a:schemeClr val="bg2"/>
                </a:solidFill>
              </a:rPr>
              <a:t>Columnstore Indexes: More Info</a:t>
            </a:r>
            <a:endParaRPr lang="en-US" dirty="0">
              <a:solidFill>
                <a:schemeClr val="bg2"/>
              </a:solidFill>
            </a:endParaRPr>
          </a:p>
        </p:txBody>
      </p:sp>
      <p:sp>
        <p:nvSpPr>
          <p:cNvPr id="3" name="Content Placeholder 2"/>
          <p:cNvSpPr>
            <a:spLocks noGrp="1"/>
          </p:cNvSpPr>
          <p:nvPr>
            <p:ph idx="1"/>
          </p:nvPr>
        </p:nvSpPr>
        <p:spPr>
          <a:xfrm>
            <a:off x="1676400" y="990600"/>
            <a:ext cx="8763000" cy="5791200"/>
          </a:xfrm>
        </p:spPr>
        <p:txBody>
          <a:bodyPr/>
          <a:lstStyle/>
          <a:p>
            <a:pPr marL="0" indent="0">
              <a:spcBef>
                <a:spcPts val="0"/>
              </a:spcBef>
              <a:buNone/>
            </a:pPr>
            <a:r>
              <a:rPr lang="en-US" sz="2000" dirty="0"/>
              <a:t>The following is a must-read:</a:t>
            </a:r>
          </a:p>
          <a:p>
            <a:pPr marL="0" indent="0">
              <a:spcBef>
                <a:spcPts val="0"/>
              </a:spcBef>
              <a:buNone/>
            </a:pPr>
            <a:r>
              <a:rPr lang="en-US" sz="2000" b="1" dirty="0"/>
              <a:t>SQL Server Columnstore Index FAQ</a:t>
            </a:r>
          </a:p>
          <a:p>
            <a:pPr marL="460374" lvl="1" indent="0">
              <a:spcBef>
                <a:spcPts val="0"/>
              </a:spcBef>
              <a:buNone/>
            </a:pPr>
            <a:r>
              <a:rPr lang="en-US" sz="1600" dirty="0"/>
              <a:t>Eric Hanson, Susan Price, etc.</a:t>
            </a:r>
          </a:p>
          <a:p>
            <a:pPr marL="460374" lvl="1" indent="0">
              <a:spcBef>
                <a:spcPts val="0"/>
              </a:spcBef>
              <a:buNone/>
            </a:pPr>
            <a:r>
              <a:rPr lang="en-US" sz="1600" dirty="0">
                <a:hlinkClick r:id="rId3"/>
              </a:rPr>
              <a:t>http://social.technet.microsoft.com/wiki/contents/articles/3540.sql-server-columnstore-index-faq-en-us.aspx</a:t>
            </a:r>
            <a:endParaRPr lang="en-US" sz="1600" dirty="0"/>
          </a:p>
          <a:p>
            <a:pPr marL="0" indent="0">
              <a:spcBef>
                <a:spcPts val="0"/>
              </a:spcBef>
              <a:buNone/>
            </a:pPr>
            <a:r>
              <a:rPr lang="en-US" sz="2000" dirty="0"/>
              <a:t>Microsoft Internal:</a:t>
            </a:r>
          </a:p>
          <a:p>
            <a:pPr marL="460374" lvl="1" indent="0">
              <a:spcBef>
                <a:spcPts val="0"/>
              </a:spcBef>
              <a:buNone/>
            </a:pPr>
            <a:r>
              <a:rPr lang="en-US" sz="1600" dirty="0">
                <a:hlinkClick r:id="rId4"/>
              </a:rPr>
              <a:t>SQL 14 What's new with AlwaysOn and Column Store Indexes</a:t>
            </a:r>
            <a:r>
              <a:rPr lang="en-US" sz="1600" dirty="0"/>
              <a:t> </a:t>
            </a:r>
          </a:p>
          <a:p>
            <a:pPr marL="0" indent="0">
              <a:spcBef>
                <a:spcPts val="0"/>
              </a:spcBef>
              <a:buNone/>
            </a:pPr>
            <a:r>
              <a:rPr lang="en-US" sz="2000" dirty="0"/>
              <a:t>Other references:</a:t>
            </a:r>
          </a:p>
          <a:p>
            <a:pPr marL="0" indent="0">
              <a:spcBef>
                <a:spcPts val="0"/>
              </a:spcBef>
              <a:buNone/>
            </a:pPr>
            <a:r>
              <a:rPr lang="en-US" sz="1600" b="1" dirty="0" smtClean="0"/>
              <a:t>My </a:t>
            </a:r>
            <a:r>
              <a:rPr lang="en-US" sz="1600" b="1" dirty="0"/>
              <a:t>blog</a:t>
            </a:r>
            <a:r>
              <a:rPr lang="en-US" sz="1600" dirty="0"/>
              <a:t> </a:t>
            </a:r>
            <a:r>
              <a:rPr lang="en-US" sz="1600" dirty="0">
                <a:hlinkClick r:id="rId5"/>
              </a:rPr>
              <a:t>http://blogs.msdn.com/jimmymay</a:t>
            </a:r>
            <a:r>
              <a:rPr lang="en-US" sz="2000" dirty="0"/>
              <a:t> </a:t>
            </a:r>
          </a:p>
          <a:p>
            <a:pPr marL="0" indent="0">
              <a:spcBef>
                <a:spcPts val="0"/>
              </a:spcBef>
              <a:buNone/>
            </a:pPr>
            <a:r>
              <a:rPr lang="en-US" sz="1600" dirty="0" smtClean="0"/>
              <a:t>Niko </a:t>
            </a:r>
            <a:r>
              <a:rPr lang="en-US" sz="1600" dirty="0" err="1" smtClean="0"/>
              <a:t>Neugebauer’s</a:t>
            </a:r>
            <a:r>
              <a:rPr lang="en-US" sz="1600" dirty="0" smtClean="0"/>
              <a:t> blog</a:t>
            </a:r>
          </a:p>
          <a:p>
            <a:pPr marL="460374" lvl="1" indent="0">
              <a:spcBef>
                <a:spcPts val="0"/>
              </a:spcBef>
              <a:buNone/>
            </a:pPr>
            <a:r>
              <a:rPr lang="en-US" sz="1200" dirty="0">
                <a:hlinkClick r:id="rId6"/>
              </a:rPr>
              <a:t>http://www.nikoport.com</a:t>
            </a:r>
            <a:r>
              <a:rPr lang="en-US" sz="1200" dirty="0"/>
              <a:t>	</a:t>
            </a:r>
          </a:p>
          <a:p>
            <a:pPr marL="0" indent="0">
              <a:spcBef>
                <a:spcPts val="0"/>
              </a:spcBef>
              <a:buNone/>
            </a:pPr>
            <a:r>
              <a:rPr lang="en-US" sz="1600" dirty="0" smtClean="0"/>
              <a:t>Columnstore </a:t>
            </a:r>
            <a:r>
              <a:rPr lang="en-US" sz="1600" dirty="0"/>
              <a:t>Indexes</a:t>
            </a:r>
          </a:p>
          <a:p>
            <a:pPr marL="460374" lvl="1" indent="0">
              <a:spcBef>
                <a:spcPts val="0"/>
              </a:spcBef>
              <a:buNone/>
            </a:pPr>
            <a:r>
              <a:rPr lang="en-US" sz="1200" dirty="0">
                <a:hlinkClick r:id="rId7"/>
              </a:rPr>
              <a:t>http://msdn.microsoft.com/en-us/library/gg492088(SQL.110).aspx</a:t>
            </a:r>
            <a:endParaRPr lang="en-US" sz="1200" dirty="0"/>
          </a:p>
          <a:p>
            <a:pPr marL="0" indent="0">
              <a:spcBef>
                <a:spcPts val="0"/>
              </a:spcBef>
              <a:buNone/>
            </a:pPr>
            <a:r>
              <a:rPr lang="en-US" sz="1600" dirty="0"/>
              <a:t>SQL Server Columnstore Performance Tuning</a:t>
            </a:r>
          </a:p>
          <a:p>
            <a:pPr marL="460374" lvl="1" indent="0">
              <a:spcBef>
                <a:spcPts val="0"/>
              </a:spcBef>
              <a:buNone/>
            </a:pPr>
            <a:r>
              <a:rPr lang="en-US" sz="1200" dirty="0">
                <a:hlinkClick r:id="rId8"/>
              </a:rPr>
              <a:t>http://social.technet.microsoft.com/wiki/contents/articles/4995.sql-server-columnstore-performance-tuning.aspx</a:t>
            </a:r>
            <a:endParaRPr lang="en-US" sz="1200" dirty="0"/>
          </a:p>
          <a:p>
            <a:pPr marL="0" indent="0">
              <a:spcBef>
                <a:spcPts val="0"/>
              </a:spcBef>
              <a:buNone/>
            </a:pPr>
            <a:r>
              <a:rPr lang="en-US" sz="1600" dirty="0"/>
              <a:t>Trickle Loading with Columnstore Indexes</a:t>
            </a:r>
          </a:p>
          <a:p>
            <a:pPr marL="460374" lvl="1" indent="0">
              <a:spcBef>
                <a:spcPts val="0"/>
              </a:spcBef>
              <a:buNone/>
            </a:pPr>
            <a:r>
              <a:rPr lang="en-US" sz="1200" dirty="0">
                <a:hlinkClick r:id="rId9"/>
              </a:rPr>
              <a:t>http://social.technet.microsoft.com/wiki/contents/articles/trickle-loading-with-columnstore-indexes.aspx</a:t>
            </a:r>
            <a:endParaRPr lang="en-US" sz="1200" dirty="0"/>
          </a:p>
          <a:p>
            <a:pPr marL="0" indent="0">
              <a:spcBef>
                <a:spcPts val="0"/>
              </a:spcBef>
              <a:buNone/>
            </a:pPr>
            <a:r>
              <a:rPr lang="en-US" sz="1600" dirty="0"/>
              <a:t>How do Column Stores Work?</a:t>
            </a:r>
          </a:p>
          <a:p>
            <a:pPr marL="460374" lvl="1" indent="0">
              <a:spcBef>
                <a:spcPts val="0"/>
              </a:spcBef>
              <a:buNone/>
            </a:pPr>
            <a:r>
              <a:rPr lang="en-US" sz="1200" dirty="0"/>
              <a:t>Thomas </a:t>
            </a:r>
            <a:r>
              <a:rPr lang="en-US" sz="1200" dirty="0" err="1"/>
              <a:t>Kejser</a:t>
            </a:r>
            <a:endParaRPr lang="en-US" sz="1200" dirty="0"/>
          </a:p>
          <a:p>
            <a:pPr marL="460374" lvl="1" indent="0">
              <a:spcBef>
                <a:spcPts val="0"/>
              </a:spcBef>
              <a:buNone/>
            </a:pPr>
            <a:r>
              <a:rPr lang="en-US" sz="1200" dirty="0">
                <a:hlinkClick r:id="rId10"/>
              </a:rPr>
              <a:t>http://blog.kejser.org/2012/07/04/how-do-column-stores-work</a:t>
            </a:r>
            <a:endParaRPr lang="en-US" sz="1200" dirty="0"/>
          </a:p>
          <a:p>
            <a:pPr marL="0" indent="0">
              <a:spcBef>
                <a:spcPts val="0"/>
              </a:spcBef>
              <a:buNone/>
            </a:pPr>
            <a:r>
              <a:rPr lang="en-US" sz="1600" dirty="0"/>
              <a:t>This is Columnstore – Part 1</a:t>
            </a:r>
          </a:p>
          <a:p>
            <a:pPr marL="460374" lvl="1" indent="0">
              <a:spcBef>
                <a:spcPts val="0"/>
              </a:spcBef>
              <a:buNone/>
            </a:pPr>
            <a:r>
              <a:rPr lang="en-US" sz="1200" dirty="0"/>
              <a:t>Gavin Payne, MCM</a:t>
            </a:r>
          </a:p>
          <a:p>
            <a:pPr marL="460374" lvl="1" indent="0">
              <a:spcBef>
                <a:spcPts val="0"/>
              </a:spcBef>
              <a:buNone/>
            </a:pPr>
            <a:r>
              <a:rPr lang="en-US" sz="1200" dirty="0">
                <a:hlinkClick r:id="rId11"/>
              </a:rPr>
              <a:t>http://</a:t>
            </a:r>
            <a:r>
              <a:rPr lang="en-US" sz="1200" dirty="0" smtClean="0">
                <a:hlinkClick r:id="rId11"/>
              </a:rPr>
              <a:t>gavinpayneuk.com/2012/07/22/this-is-columnstore-part-1</a:t>
            </a:r>
            <a:endParaRPr lang="en-US" sz="1200" dirty="0"/>
          </a:p>
        </p:txBody>
      </p:sp>
      <p:sp>
        <p:nvSpPr>
          <p:cNvPr id="10" name="Slide Number Placeholder 3"/>
          <p:cNvSpPr>
            <a:spLocks noGrp="1"/>
          </p:cNvSpPr>
          <p:nvPr>
            <p:ph type="sldNum" sz="quarter" idx="10"/>
          </p:nvPr>
        </p:nvSpPr>
        <p:spPr>
          <a:xfrm>
            <a:off x="11643732" y="6477000"/>
            <a:ext cx="533400" cy="304800"/>
          </a:xfrm>
        </p:spPr>
        <p:txBody>
          <a:bodyPr/>
          <a:lstStyle/>
          <a:p>
            <a:pPr fontAlgn="base">
              <a:spcBef>
                <a:spcPct val="0"/>
              </a:spcBef>
              <a:spcAft>
                <a:spcPct val="0"/>
              </a:spcAft>
              <a:defRPr/>
            </a:pPr>
            <a:fld id="{ED8EBA24-91AB-46AA-844A-18080BAF2CA4}" type="slidenum">
              <a:rPr lang="en-US">
                <a:solidFill>
                  <a:schemeClr val="bg2"/>
                </a:solidFill>
                <a:latin typeface="Arial" charset="0"/>
                <a:cs typeface="Arial" charset="0"/>
              </a:rPr>
              <a:pPr fontAlgn="base">
                <a:spcBef>
                  <a:spcPct val="0"/>
                </a:spcBef>
                <a:spcAft>
                  <a:spcPct val="0"/>
                </a:spcAft>
                <a:defRPr/>
              </a:pPr>
              <a:t>81</a:t>
            </a:fld>
            <a:endParaRPr lang="en-US" dirty="0">
              <a:solidFill>
                <a:schemeClr val="bg2"/>
              </a:solidFill>
              <a:latin typeface="Arial" charset="0"/>
              <a:cs typeface="Arial" charset="0"/>
            </a:endParaRPr>
          </a:p>
        </p:txBody>
      </p:sp>
    </p:spTree>
    <p:extLst>
      <p:ext uri="{BB962C8B-B14F-4D97-AF65-F5344CB8AC3E}">
        <p14:creationId xmlns:p14="http://schemas.microsoft.com/office/powerpoint/2010/main" val="230308595"/>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3123900" y="2074043"/>
            <a:ext cx="7071360" cy="1382576"/>
            <a:chOff x="772436" y="980728"/>
            <a:chExt cx="6401476" cy="1251618"/>
          </a:xfrm>
        </p:grpSpPr>
        <p:sp>
          <p:nvSpPr>
            <p:cNvPr id="5" name="Freeform 6"/>
            <p:cNvSpPr>
              <a:spLocks/>
            </p:cNvSpPr>
            <p:nvPr/>
          </p:nvSpPr>
          <p:spPr bwMode="auto">
            <a:xfrm>
              <a:off x="2625897" y="998392"/>
              <a:ext cx="1825703" cy="1207458"/>
            </a:xfrm>
            <a:custGeom>
              <a:avLst/>
              <a:gdLst>
                <a:gd name="T0" fmla="*/ 127 w 204"/>
                <a:gd name="T1" fmla="*/ 0 h 134"/>
                <a:gd name="T2" fmla="*/ 105 w 204"/>
                <a:gd name="T3" fmla="*/ 0 h 134"/>
                <a:gd name="T4" fmla="*/ 102 w 204"/>
                <a:gd name="T5" fmla="*/ 5 h 134"/>
                <a:gd name="T6" fmla="*/ 105 w 204"/>
                <a:gd name="T7" fmla="*/ 11 h 134"/>
                <a:gd name="T8" fmla="*/ 124 w 204"/>
                <a:gd name="T9" fmla="*/ 11 h 134"/>
                <a:gd name="T10" fmla="*/ 170 w 204"/>
                <a:gd name="T11" fmla="*/ 67 h 134"/>
                <a:gd name="T12" fmla="*/ 122 w 204"/>
                <a:gd name="T13" fmla="*/ 124 h 134"/>
                <a:gd name="T14" fmla="*/ 109 w 204"/>
                <a:gd name="T15" fmla="*/ 124 h 134"/>
                <a:gd name="T16" fmla="*/ 106 w 204"/>
                <a:gd name="T17" fmla="*/ 121 h 134"/>
                <a:gd name="T18" fmla="*/ 106 w 204"/>
                <a:gd name="T19" fmla="*/ 63 h 134"/>
                <a:gd name="T20" fmla="*/ 71 w 204"/>
                <a:gd name="T21" fmla="*/ 33 h 134"/>
                <a:gd name="T22" fmla="*/ 41 w 204"/>
                <a:gd name="T23" fmla="*/ 50 h 134"/>
                <a:gd name="T24" fmla="*/ 41 w 204"/>
                <a:gd name="T25" fmla="*/ 38 h 134"/>
                <a:gd name="T26" fmla="*/ 38 w 204"/>
                <a:gd name="T27" fmla="*/ 35 h 134"/>
                <a:gd name="T28" fmla="*/ 2 w 204"/>
                <a:gd name="T29" fmla="*/ 35 h 134"/>
                <a:gd name="T30" fmla="*/ 0 w 204"/>
                <a:gd name="T31" fmla="*/ 41 h 134"/>
                <a:gd name="T32" fmla="*/ 2 w 204"/>
                <a:gd name="T33" fmla="*/ 47 h 134"/>
                <a:gd name="T34" fmla="*/ 10 w 204"/>
                <a:gd name="T35" fmla="*/ 47 h 134"/>
                <a:gd name="T36" fmla="*/ 14 w 204"/>
                <a:gd name="T37" fmla="*/ 52 h 134"/>
                <a:gd name="T38" fmla="*/ 14 w 204"/>
                <a:gd name="T39" fmla="*/ 121 h 134"/>
                <a:gd name="T40" fmla="*/ 11 w 204"/>
                <a:gd name="T41" fmla="*/ 124 h 134"/>
                <a:gd name="T42" fmla="*/ 3 w 204"/>
                <a:gd name="T43" fmla="*/ 124 h 134"/>
                <a:gd name="T44" fmla="*/ 0 w 204"/>
                <a:gd name="T45" fmla="*/ 134 h 134"/>
                <a:gd name="T46" fmla="*/ 51 w 204"/>
                <a:gd name="T47" fmla="*/ 134 h 134"/>
                <a:gd name="T48" fmla="*/ 53 w 204"/>
                <a:gd name="T49" fmla="*/ 129 h 134"/>
                <a:gd name="T50" fmla="*/ 51 w 204"/>
                <a:gd name="T51" fmla="*/ 124 h 134"/>
                <a:gd name="T52" fmla="*/ 45 w 204"/>
                <a:gd name="T53" fmla="*/ 124 h 134"/>
                <a:gd name="T54" fmla="*/ 42 w 204"/>
                <a:gd name="T55" fmla="*/ 121 h 134"/>
                <a:gd name="T56" fmla="*/ 42 w 204"/>
                <a:gd name="T57" fmla="*/ 67 h 134"/>
                <a:gd name="T58" fmla="*/ 65 w 204"/>
                <a:gd name="T59" fmla="*/ 45 h 134"/>
                <a:gd name="T60" fmla="*/ 78 w 204"/>
                <a:gd name="T61" fmla="*/ 60 h 134"/>
                <a:gd name="T62" fmla="*/ 78 w 204"/>
                <a:gd name="T63" fmla="*/ 120 h 134"/>
                <a:gd name="T64" fmla="*/ 75 w 204"/>
                <a:gd name="T65" fmla="*/ 124 h 134"/>
                <a:gd name="T66" fmla="*/ 67 w 204"/>
                <a:gd name="T67" fmla="*/ 124 h 134"/>
                <a:gd name="T68" fmla="*/ 65 w 204"/>
                <a:gd name="T69" fmla="*/ 129 h 134"/>
                <a:gd name="T70" fmla="*/ 67 w 204"/>
                <a:gd name="T71" fmla="*/ 134 h 134"/>
                <a:gd name="T72" fmla="*/ 128 w 204"/>
                <a:gd name="T73" fmla="*/ 134 h 134"/>
                <a:gd name="T74" fmla="*/ 204 w 204"/>
                <a:gd name="T75" fmla="*/ 67 h 134"/>
                <a:gd name="T76" fmla="*/ 127 w 204"/>
                <a:gd name="T7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4" h="134">
                  <a:moveTo>
                    <a:pt x="127" y="0"/>
                  </a:moveTo>
                  <a:cubicBezTo>
                    <a:pt x="105" y="0"/>
                    <a:pt x="105" y="0"/>
                    <a:pt x="105" y="0"/>
                  </a:cubicBezTo>
                  <a:cubicBezTo>
                    <a:pt x="105" y="0"/>
                    <a:pt x="102" y="1"/>
                    <a:pt x="102" y="5"/>
                  </a:cubicBezTo>
                  <a:cubicBezTo>
                    <a:pt x="102" y="10"/>
                    <a:pt x="105" y="11"/>
                    <a:pt x="105" y="11"/>
                  </a:cubicBezTo>
                  <a:cubicBezTo>
                    <a:pt x="124" y="11"/>
                    <a:pt x="124" y="11"/>
                    <a:pt x="124" y="11"/>
                  </a:cubicBezTo>
                  <a:cubicBezTo>
                    <a:pt x="153" y="11"/>
                    <a:pt x="170" y="30"/>
                    <a:pt x="170" y="67"/>
                  </a:cubicBezTo>
                  <a:cubicBezTo>
                    <a:pt x="170" y="107"/>
                    <a:pt x="153" y="124"/>
                    <a:pt x="122" y="124"/>
                  </a:cubicBezTo>
                  <a:cubicBezTo>
                    <a:pt x="109" y="124"/>
                    <a:pt x="109" y="124"/>
                    <a:pt x="109" y="124"/>
                  </a:cubicBezTo>
                  <a:cubicBezTo>
                    <a:pt x="107" y="124"/>
                    <a:pt x="106" y="122"/>
                    <a:pt x="106" y="121"/>
                  </a:cubicBezTo>
                  <a:cubicBezTo>
                    <a:pt x="106" y="113"/>
                    <a:pt x="106" y="66"/>
                    <a:pt x="106" y="63"/>
                  </a:cubicBezTo>
                  <a:cubicBezTo>
                    <a:pt x="106" y="43"/>
                    <a:pt x="93" y="33"/>
                    <a:pt x="71" y="33"/>
                  </a:cubicBezTo>
                  <a:cubicBezTo>
                    <a:pt x="57" y="33"/>
                    <a:pt x="47" y="39"/>
                    <a:pt x="41" y="50"/>
                  </a:cubicBezTo>
                  <a:cubicBezTo>
                    <a:pt x="41" y="38"/>
                    <a:pt x="41" y="38"/>
                    <a:pt x="41" y="38"/>
                  </a:cubicBezTo>
                  <a:cubicBezTo>
                    <a:pt x="41" y="36"/>
                    <a:pt x="40" y="35"/>
                    <a:pt x="38" y="35"/>
                  </a:cubicBezTo>
                  <a:cubicBezTo>
                    <a:pt x="2" y="35"/>
                    <a:pt x="2" y="35"/>
                    <a:pt x="2" y="35"/>
                  </a:cubicBezTo>
                  <a:cubicBezTo>
                    <a:pt x="2" y="35"/>
                    <a:pt x="0" y="37"/>
                    <a:pt x="0" y="41"/>
                  </a:cubicBezTo>
                  <a:cubicBezTo>
                    <a:pt x="0" y="45"/>
                    <a:pt x="2" y="47"/>
                    <a:pt x="2" y="47"/>
                  </a:cubicBezTo>
                  <a:cubicBezTo>
                    <a:pt x="2" y="47"/>
                    <a:pt x="7" y="47"/>
                    <a:pt x="10" y="47"/>
                  </a:cubicBezTo>
                  <a:cubicBezTo>
                    <a:pt x="12" y="47"/>
                    <a:pt x="14" y="49"/>
                    <a:pt x="14" y="52"/>
                  </a:cubicBezTo>
                  <a:cubicBezTo>
                    <a:pt x="14" y="54"/>
                    <a:pt x="14" y="121"/>
                    <a:pt x="14" y="121"/>
                  </a:cubicBezTo>
                  <a:cubicBezTo>
                    <a:pt x="14" y="122"/>
                    <a:pt x="12" y="124"/>
                    <a:pt x="11" y="124"/>
                  </a:cubicBezTo>
                  <a:cubicBezTo>
                    <a:pt x="3" y="124"/>
                    <a:pt x="3" y="124"/>
                    <a:pt x="3" y="124"/>
                  </a:cubicBezTo>
                  <a:cubicBezTo>
                    <a:pt x="0" y="134"/>
                    <a:pt x="0" y="134"/>
                    <a:pt x="0" y="134"/>
                  </a:cubicBezTo>
                  <a:cubicBezTo>
                    <a:pt x="23" y="134"/>
                    <a:pt x="51" y="134"/>
                    <a:pt x="51" y="134"/>
                  </a:cubicBezTo>
                  <a:cubicBezTo>
                    <a:pt x="51" y="134"/>
                    <a:pt x="53" y="132"/>
                    <a:pt x="53" y="129"/>
                  </a:cubicBezTo>
                  <a:cubicBezTo>
                    <a:pt x="53" y="125"/>
                    <a:pt x="51" y="124"/>
                    <a:pt x="51" y="124"/>
                  </a:cubicBezTo>
                  <a:cubicBezTo>
                    <a:pt x="45" y="124"/>
                    <a:pt x="45" y="124"/>
                    <a:pt x="45" y="124"/>
                  </a:cubicBezTo>
                  <a:cubicBezTo>
                    <a:pt x="43" y="124"/>
                    <a:pt x="42" y="123"/>
                    <a:pt x="42" y="121"/>
                  </a:cubicBezTo>
                  <a:cubicBezTo>
                    <a:pt x="42" y="67"/>
                    <a:pt x="42" y="67"/>
                    <a:pt x="42" y="67"/>
                  </a:cubicBezTo>
                  <a:cubicBezTo>
                    <a:pt x="47" y="53"/>
                    <a:pt x="57" y="45"/>
                    <a:pt x="65" y="45"/>
                  </a:cubicBezTo>
                  <a:cubicBezTo>
                    <a:pt x="73" y="45"/>
                    <a:pt x="78" y="51"/>
                    <a:pt x="78" y="60"/>
                  </a:cubicBezTo>
                  <a:cubicBezTo>
                    <a:pt x="78" y="64"/>
                    <a:pt x="78" y="112"/>
                    <a:pt x="78" y="120"/>
                  </a:cubicBezTo>
                  <a:cubicBezTo>
                    <a:pt x="78" y="122"/>
                    <a:pt x="76" y="124"/>
                    <a:pt x="75" y="124"/>
                  </a:cubicBezTo>
                  <a:cubicBezTo>
                    <a:pt x="67" y="124"/>
                    <a:pt x="67" y="124"/>
                    <a:pt x="67" y="124"/>
                  </a:cubicBezTo>
                  <a:cubicBezTo>
                    <a:pt x="67" y="124"/>
                    <a:pt x="65" y="125"/>
                    <a:pt x="65" y="129"/>
                  </a:cubicBezTo>
                  <a:cubicBezTo>
                    <a:pt x="65" y="132"/>
                    <a:pt x="67" y="134"/>
                    <a:pt x="67" y="134"/>
                  </a:cubicBezTo>
                  <a:cubicBezTo>
                    <a:pt x="128" y="134"/>
                    <a:pt x="128" y="134"/>
                    <a:pt x="128" y="134"/>
                  </a:cubicBezTo>
                  <a:cubicBezTo>
                    <a:pt x="188" y="134"/>
                    <a:pt x="204" y="98"/>
                    <a:pt x="204" y="67"/>
                  </a:cubicBezTo>
                  <a:cubicBezTo>
                    <a:pt x="204" y="18"/>
                    <a:pt x="170" y="0"/>
                    <a:pt x="127" y="0"/>
                  </a:cubicBez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6" name="Freeform 7"/>
            <p:cNvSpPr>
              <a:spLocks noEditPoints="1"/>
            </p:cNvSpPr>
            <p:nvPr/>
          </p:nvSpPr>
          <p:spPr bwMode="auto">
            <a:xfrm>
              <a:off x="1712415" y="1287324"/>
              <a:ext cx="859229" cy="927358"/>
            </a:xfrm>
            <a:custGeom>
              <a:avLst/>
              <a:gdLst>
                <a:gd name="T0" fmla="*/ 93 w 96"/>
                <a:gd name="T1" fmla="*/ 92 h 103"/>
                <a:gd name="T2" fmla="*/ 86 w 96"/>
                <a:gd name="T3" fmla="*/ 83 h 103"/>
                <a:gd name="T4" fmla="*/ 86 w 96"/>
                <a:gd name="T5" fmla="*/ 30 h 103"/>
                <a:gd name="T6" fmla="*/ 76 w 96"/>
                <a:gd name="T7" fmla="*/ 8 h 103"/>
                <a:gd name="T8" fmla="*/ 46 w 96"/>
                <a:gd name="T9" fmla="*/ 0 h 103"/>
                <a:gd name="T10" fmla="*/ 11 w 96"/>
                <a:gd name="T11" fmla="*/ 5 h 103"/>
                <a:gd name="T12" fmla="*/ 10 w 96"/>
                <a:gd name="T13" fmla="*/ 8 h 103"/>
                <a:gd name="T14" fmla="*/ 10 w 96"/>
                <a:gd name="T15" fmla="*/ 23 h 103"/>
                <a:gd name="T16" fmla="*/ 12 w 96"/>
                <a:gd name="T17" fmla="*/ 25 h 103"/>
                <a:gd name="T18" fmla="*/ 17 w 96"/>
                <a:gd name="T19" fmla="*/ 25 h 103"/>
                <a:gd name="T20" fmla="*/ 20 w 96"/>
                <a:gd name="T21" fmla="*/ 23 h 103"/>
                <a:gd name="T22" fmla="*/ 31 w 96"/>
                <a:gd name="T23" fmla="*/ 13 h 103"/>
                <a:gd name="T24" fmla="*/ 43 w 96"/>
                <a:gd name="T25" fmla="*/ 10 h 103"/>
                <a:gd name="T26" fmla="*/ 58 w 96"/>
                <a:gd name="T27" fmla="*/ 27 h 103"/>
                <a:gd name="T28" fmla="*/ 58 w 96"/>
                <a:gd name="T29" fmla="*/ 42 h 103"/>
                <a:gd name="T30" fmla="*/ 0 w 96"/>
                <a:gd name="T31" fmla="*/ 72 h 103"/>
                <a:gd name="T32" fmla="*/ 30 w 96"/>
                <a:gd name="T33" fmla="*/ 103 h 103"/>
                <a:gd name="T34" fmla="*/ 60 w 96"/>
                <a:gd name="T35" fmla="*/ 90 h 103"/>
                <a:gd name="T36" fmla="*/ 71 w 96"/>
                <a:gd name="T37" fmla="*/ 102 h 103"/>
                <a:gd name="T38" fmla="*/ 93 w 96"/>
                <a:gd name="T39" fmla="*/ 102 h 103"/>
                <a:gd name="T40" fmla="*/ 96 w 96"/>
                <a:gd name="T41" fmla="*/ 92 h 103"/>
                <a:gd name="T42" fmla="*/ 93 w 96"/>
                <a:gd name="T43" fmla="*/ 92 h 103"/>
                <a:gd name="T44" fmla="*/ 58 w 96"/>
                <a:gd name="T45" fmla="*/ 77 h 103"/>
                <a:gd name="T46" fmla="*/ 40 w 96"/>
                <a:gd name="T47" fmla="*/ 88 h 103"/>
                <a:gd name="T48" fmla="*/ 25 w 96"/>
                <a:gd name="T49" fmla="*/ 72 h 103"/>
                <a:gd name="T50" fmla="*/ 58 w 96"/>
                <a:gd name="T51" fmla="*/ 53 h 103"/>
                <a:gd name="T52" fmla="*/ 58 w 96"/>
                <a:gd name="T53" fmla="*/ 7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 h="103">
                  <a:moveTo>
                    <a:pt x="93" y="92"/>
                  </a:moveTo>
                  <a:cubicBezTo>
                    <a:pt x="86" y="91"/>
                    <a:pt x="86" y="88"/>
                    <a:pt x="86" y="83"/>
                  </a:cubicBezTo>
                  <a:cubicBezTo>
                    <a:pt x="86" y="30"/>
                    <a:pt x="86" y="30"/>
                    <a:pt x="86" y="30"/>
                  </a:cubicBezTo>
                  <a:cubicBezTo>
                    <a:pt x="86" y="23"/>
                    <a:pt x="83" y="14"/>
                    <a:pt x="76" y="8"/>
                  </a:cubicBezTo>
                  <a:cubicBezTo>
                    <a:pt x="68" y="1"/>
                    <a:pt x="56" y="0"/>
                    <a:pt x="46" y="0"/>
                  </a:cubicBezTo>
                  <a:cubicBezTo>
                    <a:pt x="33" y="0"/>
                    <a:pt x="22" y="1"/>
                    <a:pt x="11" y="5"/>
                  </a:cubicBezTo>
                  <a:cubicBezTo>
                    <a:pt x="10" y="5"/>
                    <a:pt x="10" y="6"/>
                    <a:pt x="10" y="8"/>
                  </a:cubicBezTo>
                  <a:cubicBezTo>
                    <a:pt x="10" y="13"/>
                    <a:pt x="10" y="16"/>
                    <a:pt x="10" y="23"/>
                  </a:cubicBezTo>
                  <a:cubicBezTo>
                    <a:pt x="10" y="24"/>
                    <a:pt x="11" y="25"/>
                    <a:pt x="12" y="25"/>
                  </a:cubicBezTo>
                  <a:cubicBezTo>
                    <a:pt x="12" y="25"/>
                    <a:pt x="17" y="25"/>
                    <a:pt x="17" y="25"/>
                  </a:cubicBezTo>
                  <a:cubicBezTo>
                    <a:pt x="18" y="25"/>
                    <a:pt x="19" y="24"/>
                    <a:pt x="20" y="23"/>
                  </a:cubicBezTo>
                  <a:cubicBezTo>
                    <a:pt x="24" y="19"/>
                    <a:pt x="27" y="15"/>
                    <a:pt x="31" y="13"/>
                  </a:cubicBezTo>
                  <a:cubicBezTo>
                    <a:pt x="33" y="12"/>
                    <a:pt x="38" y="10"/>
                    <a:pt x="43" y="10"/>
                  </a:cubicBezTo>
                  <a:cubicBezTo>
                    <a:pt x="54" y="10"/>
                    <a:pt x="58" y="18"/>
                    <a:pt x="58" y="27"/>
                  </a:cubicBezTo>
                  <a:cubicBezTo>
                    <a:pt x="58" y="42"/>
                    <a:pt x="58" y="42"/>
                    <a:pt x="58" y="42"/>
                  </a:cubicBezTo>
                  <a:cubicBezTo>
                    <a:pt x="17" y="40"/>
                    <a:pt x="0" y="52"/>
                    <a:pt x="0" y="72"/>
                  </a:cubicBezTo>
                  <a:cubicBezTo>
                    <a:pt x="0" y="94"/>
                    <a:pt x="15" y="103"/>
                    <a:pt x="30" y="103"/>
                  </a:cubicBezTo>
                  <a:cubicBezTo>
                    <a:pt x="44" y="103"/>
                    <a:pt x="54" y="98"/>
                    <a:pt x="60" y="90"/>
                  </a:cubicBezTo>
                  <a:cubicBezTo>
                    <a:pt x="61" y="97"/>
                    <a:pt x="65" y="102"/>
                    <a:pt x="71" y="102"/>
                  </a:cubicBezTo>
                  <a:cubicBezTo>
                    <a:pt x="74" y="102"/>
                    <a:pt x="82" y="102"/>
                    <a:pt x="93" y="102"/>
                  </a:cubicBezTo>
                  <a:cubicBezTo>
                    <a:pt x="96" y="92"/>
                    <a:pt x="96" y="92"/>
                    <a:pt x="96" y="92"/>
                  </a:cubicBezTo>
                  <a:lnTo>
                    <a:pt x="93" y="92"/>
                  </a:lnTo>
                  <a:close/>
                  <a:moveTo>
                    <a:pt x="58" y="77"/>
                  </a:moveTo>
                  <a:cubicBezTo>
                    <a:pt x="54" y="83"/>
                    <a:pt x="47" y="88"/>
                    <a:pt x="40" y="88"/>
                  </a:cubicBezTo>
                  <a:cubicBezTo>
                    <a:pt x="30" y="88"/>
                    <a:pt x="25" y="83"/>
                    <a:pt x="25" y="72"/>
                  </a:cubicBezTo>
                  <a:cubicBezTo>
                    <a:pt x="25" y="60"/>
                    <a:pt x="31" y="53"/>
                    <a:pt x="58" y="53"/>
                  </a:cubicBezTo>
                  <a:lnTo>
                    <a:pt x="58" y="77"/>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7" name="Freeform 8"/>
            <p:cNvSpPr>
              <a:spLocks/>
            </p:cNvSpPr>
            <p:nvPr/>
          </p:nvSpPr>
          <p:spPr bwMode="auto">
            <a:xfrm>
              <a:off x="4532348" y="1313820"/>
              <a:ext cx="537491" cy="892031"/>
            </a:xfrm>
            <a:custGeom>
              <a:avLst/>
              <a:gdLst>
                <a:gd name="T0" fmla="*/ 58 w 60"/>
                <a:gd name="T1" fmla="*/ 89 h 99"/>
                <a:gd name="T2" fmla="*/ 46 w 60"/>
                <a:gd name="T3" fmla="*/ 89 h 99"/>
                <a:gd name="T4" fmla="*/ 44 w 60"/>
                <a:gd name="T5" fmla="*/ 86 h 99"/>
                <a:gd name="T6" fmla="*/ 44 w 60"/>
                <a:gd name="T7" fmla="*/ 4 h 99"/>
                <a:gd name="T8" fmla="*/ 40 w 60"/>
                <a:gd name="T9" fmla="*/ 0 h 99"/>
                <a:gd name="T10" fmla="*/ 5 w 60"/>
                <a:gd name="T11" fmla="*/ 0 h 99"/>
                <a:gd name="T12" fmla="*/ 3 w 60"/>
                <a:gd name="T13" fmla="*/ 6 h 99"/>
                <a:gd name="T14" fmla="*/ 5 w 60"/>
                <a:gd name="T15" fmla="*/ 11 h 99"/>
                <a:gd name="T16" fmla="*/ 15 w 60"/>
                <a:gd name="T17" fmla="*/ 12 h 99"/>
                <a:gd name="T18" fmla="*/ 16 w 60"/>
                <a:gd name="T19" fmla="*/ 13 h 99"/>
                <a:gd name="T20" fmla="*/ 16 w 60"/>
                <a:gd name="T21" fmla="*/ 86 h 99"/>
                <a:gd name="T22" fmla="*/ 13 w 60"/>
                <a:gd name="T23" fmla="*/ 89 h 99"/>
                <a:gd name="T24" fmla="*/ 2 w 60"/>
                <a:gd name="T25" fmla="*/ 89 h 99"/>
                <a:gd name="T26" fmla="*/ 0 w 60"/>
                <a:gd name="T27" fmla="*/ 94 h 99"/>
                <a:gd name="T28" fmla="*/ 2 w 60"/>
                <a:gd name="T29" fmla="*/ 99 h 99"/>
                <a:gd name="T30" fmla="*/ 58 w 60"/>
                <a:gd name="T31" fmla="*/ 99 h 99"/>
                <a:gd name="T32" fmla="*/ 60 w 60"/>
                <a:gd name="T33" fmla="*/ 94 h 99"/>
                <a:gd name="T34" fmla="*/ 58 w 60"/>
                <a:gd name="T35"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99">
                  <a:moveTo>
                    <a:pt x="58" y="89"/>
                  </a:moveTo>
                  <a:cubicBezTo>
                    <a:pt x="46" y="89"/>
                    <a:pt x="46" y="89"/>
                    <a:pt x="46" y="89"/>
                  </a:cubicBezTo>
                  <a:cubicBezTo>
                    <a:pt x="45" y="89"/>
                    <a:pt x="44" y="88"/>
                    <a:pt x="44" y="86"/>
                  </a:cubicBezTo>
                  <a:cubicBezTo>
                    <a:pt x="44" y="86"/>
                    <a:pt x="44" y="6"/>
                    <a:pt x="44" y="4"/>
                  </a:cubicBezTo>
                  <a:cubicBezTo>
                    <a:pt x="44" y="2"/>
                    <a:pt x="43" y="0"/>
                    <a:pt x="40" y="0"/>
                  </a:cubicBezTo>
                  <a:cubicBezTo>
                    <a:pt x="37" y="0"/>
                    <a:pt x="5" y="0"/>
                    <a:pt x="5" y="0"/>
                  </a:cubicBezTo>
                  <a:cubicBezTo>
                    <a:pt x="5" y="0"/>
                    <a:pt x="3" y="2"/>
                    <a:pt x="3" y="6"/>
                  </a:cubicBezTo>
                  <a:cubicBezTo>
                    <a:pt x="3" y="9"/>
                    <a:pt x="5" y="11"/>
                    <a:pt x="5" y="11"/>
                  </a:cubicBezTo>
                  <a:cubicBezTo>
                    <a:pt x="5" y="11"/>
                    <a:pt x="14" y="12"/>
                    <a:pt x="15" y="12"/>
                  </a:cubicBezTo>
                  <a:cubicBezTo>
                    <a:pt x="15" y="12"/>
                    <a:pt x="16" y="12"/>
                    <a:pt x="16" y="13"/>
                  </a:cubicBezTo>
                  <a:cubicBezTo>
                    <a:pt x="16" y="14"/>
                    <a:pt x="16" y="86"/>
                    <a:pt x="16" y="86"/>
                  </a:cubicBezTo>
                  <a:cubicBezTo>
                    <a:pt x="16" y="88"/>
                    <a:pt x="14" y="89"/>
                    <a:pt x="13" y="89"/>
                  </a:cubicBezTo>
                  <a:cubicBezTo>
                    <a:pt x="2" y="89"/>
                    <a:pt x="2" y="89"/>
                    <a:pt x="2" y="89"/>
                  </a:cubicBezTo>
                  <a:cubicBezTo>
                    <a:pt x="2" y="89"/>
                    <a:pt x="0" y="90"/>
                    <a:pt x="0" y="94"/>
                  </a:cubicBezTo>
                  <a:cubicBezTo>
                    <a:pt x="0" y="97"/>
                    <a:pt x="2" y="99"/>
                    <a:pt x="2" y="99"/>
                  </a:cubicBezTo>
                  <a:cubicBezTo>
                    <a:pt x="58" y="99"/>
                    <a:pt x="58" y="99"/>
                    <a:pt x="58" y="99"/>
                  </a:cubicBezTo>
                  <a:cubicBezTo>
                    <a:pt x="58" y="99"/>
                    <a:pt x="60" y="97"/>
                    <a:pt x="60" y="94"/>
                  </a:cubicBezTo>
                  <a:cubicBezTo>
                    <a:pt x="60" y="91"/>
                    <a:pt x="58" y="89"/>
                    <a:pt x="58" y="89"/>
                  </a:cubicBez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8" name="Freeform 9"/>
            <p:cNvSpPr>
              <a:spLocks/>
            </p:cNvSpPr>
            <p:nvPr/>
          </p:nvSpPr>
          <p:spPr bwMode="auto">
            <a:xfrm>
              <a:off x="772436" y="980728"/>
              <a:ext cx="850396" cy="1233954"/>
            </a:xfrm>
            <a:custGeom>
              <a:avLst/>
              <a:gdLst>
                <a:gd name="T0" fmla="*/ 45 w 95"/>
                <a:gd name="T1" fmla="*/ 50 h 137"/>
                <a:gd name="T2" fmla="*/ 22 w 95"/>
                <a:gd name="T3" fmla="*/ 30 h 137"/>
                <a:gd name="T4" fmla="*/ 47 w 95"/>
                <a:gd name="T5" fmla="*/ 13 h 137"/>
                <a:gd name="T6" fmla="*/ 65 w 95"/>
                <a:gd name="T7" fmla="*/ 19 h 137"/>
                <a:gd name="T8" fmla="*/ 76 w 95"/>
                <a:gd name="T9" fmla="*/ 32 h 137"/>
                <a:gd name="T10" fmla="*/ 78 w 95"/>
                <a:gd name="T11" fmla="*/ 33 h 137"/>
                <a:gd name="T12" fmla="*/ 84 w 95"/>
                <a:gd name="T13" fmla="*/ 33 h 137"/>
                <a:gd name="T14" fmla="*/ 85 w 95"/>
                <a:gd name="T15" fmla="*/ 31 h 137"/>
                <a:gd name="T16" fmla="*/ 85 w 95"/>
                <a:gd name="T17" fmla="*/ 8 h 137"/>
                <a:gd name="T18" fmla="*/ 83 w 95"/>
                <a:gd name="T19" fmla="*/ 6 h 137"/>
                <a:gd name="T20" fmla="*/ 46 w 95"/>
                <a:gd name="T21" fmla="*/ 0 h 137"/>
                <a:gd name="T22" fmla="*/ 0 w 95"/>
                <a:gd name="T23" fmla="*/ 40 h 137"/>
                <a:gd name="T24" fmla="*/ 41 w 95"/>
                <a:gd name="T25" fmla="*/ 80 h 137"/>
                <a:gd name="T26" fmla="*/ 73 w 95"/>
                <a:gd name="T27" fmla="*/ 106 h 137"/>
                <a:gd name="T28" fmla="*/ 49 w 95"/>
                <a:gd name="T29" fmla="*/ 124 h 137"/>
                <a:gd name="T30" fmla="*/ 25 w 95"/>
                <a:gd name="T31" fmla="*/ 115 h 137"/>
                <a:gd name="T32" fmla="*/ 11 w 95"/>
                <a:gd name="T33" fmla="*/ 97 h 137"/>
                <a:gd name="T34" fmla="*/ 9 w 95"/>
                <a:gd name="T35" fmla="*/ 95 h 137"/>
                <a:gd name="T36" fmla="*/ 2 w 95"/>
                <a:gd name="T37" fmla="*/ 95 h 137"/>
                <a:gd name="T38" fmla="*/ 0 w 95"/>
                <a:gd name="T39" fmla="*/ 97 h 137"/>
                <a:gd name="T40" fmla="*/ 0 w 95"/>
                <a:gd name="T41" fmla="*/ 123 h 137"/>
                <a:gd name="T42" fmla="*/ 2 w 95"/>
                <a:gd name="T43" fmla="*/ 127 h 137"/>
                <a:gd name="T44" fmla="*/ 48 w 95"/>
                <a:gd name="T45" fmla="*/ 137 h 137"/>
                <a:gd name="T46" fmla="*/ 95 w 95"/>
                <a:gd name="T47" fmla="*/ 92 h 137"/>
                <a:gd name="T48" fmla="*/ 45 w 95"/>
                <a:gd name="T49" fmla="*/ 5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5" h="137">
                  <a:moveTo>
                    <a:pt x="45" y="50"/>
                  </a:moveTo>
                  <a:cubicBezTo>
                    <a:pt x="26" y="43"/>
                    <a:pt x="22" y="38"/>
                    <a:pt x="22" y="30"/>
                  </a:cubicBezTo>
                  <a:cubicBezTo>
                    <a:pt x="22" y="22"/>
                    <a:pt x="30" y="13"/>
                    <a:pt x="47" y="13"/>
                  </a:cubicBezTo>
                  <a:cubicBezTo>
                    <a:pt x="53" y="13"/>
                    <a:pt x="59" y="15"/>
                    <a:pt x="65" y="19"/>
                  </a:cubicBezTo>
                  <a:cubicBezTo>
                    <a:pt x="68" y="21"/>
                    <a:pt x="72" y="25"/>
                    <a:pt x="76" y="32"/>
                  </a:cubicBezTo>
                  <a:cubicBezTo>
                    <a:pt x="76" y="32"/>
                    <a:pt x="77" y="33"/>
                    <a:pt x="78" y="33"/>
                  </a:cubicBezTo>
                  <a:cubicBezTo>
                    <a:pt x="80" y="33"/>
                    <a:pt x="84" y="33"/>
                    <a:pt x="84" y="33"/>
                  </a:cubicBezTo>
                  <a:cubicBezTo>
                    <a:pt x="85" y="33"/>
                    <a:pt x="85" y="32"/>
                    <a:pt x="85" y="31"/>
                  </a:cubicBezTo>
                  <a:cubicBezTo>
                    <a:pt x="85" y="27"/>
                    <a:pt x="85" y="15"/>
                    <a:pt x="85" y="8"/>
                  </a:cubicBezTo>
                  <a:cubicBezTo>
                    <a:pt x="85" y="7"/>
                    <a:pt x="84" y="6"/>
                    <a:pt x="83" y="6"/>
                  </a:cubicBezTo>
                  <a:cubicBezTo>
                    <a:pt x="72" y="2"/>
                    <a:pt x="61" y="0"/>
                    <a:pt x="46" y="0"/>
                  </a:cubicBezTo>
                  <a:cubicBezTo>
                    <a:pt x="18" y="0"/>
                    <a:pt x="0" y="16"/>
                    <a:pt x="0" y="40"/>
                  </a:cubicBezTo>
                  <a:cubicBezTo>
                    <a:pt x="0" y="63"/>
                    <a:pt x="18" y="73"/>
                    <a:pt x="41" y="80"/>
                  </a:cubicBezTo>
                  <a:cubicBezTo>
                    <a:pt x="56" y="85"/>
                    <a:pt x="73" y="91"/>
                    <a:pt x="73" y="106"/>
                  </a:cubicBezTo>
                  <a:cubicBezTo>
                    <a:pt x="73" y="114"/>
                    <a:pt x="65" y="124"/>
                    <a:pt x="49" y="124"/>
                  </a:cubicBezTo>
                  <a:cubicBezTo>
                    <a:pt x="37" y="124"/>
                    <a:pt x="29" y="120"/>
                    <a:pt x="25" y="115"/>
                  </a:cubicBezTo>
                  <a:cubicBezTo>
                    <a:pt x="20" y="110"/>
                    <a:pt x="15" y="106"/>
                    <a:pt x="11" y="97"/>
                  </a:cubicBezTo>
                  <a:cubicBezTo>
                    <a:pt x="11" y="96"/>
                    <a:pt x="10" y="95"/>
                    <a:pt x="9" y="95"/>
                  </a:cubicBezTo>
                  <a:cubicBezTo>
                    <a:pt x="7" y="95"/>
                    <a:pt x="2" y="95"/>
                    <a:pt x="2" y="95"/>
                  </a:cubicBezTo>
                  <a:cubicBezTo>
                    <a:pt x="1" y="95"/>
                    <a:pt x="0" y="95"/>
                    <a:pt x="0" y="97"/>
                  </a:cubicBezTo>
                  <a:cubicBezTo>
                    <a:pt x="0" y="123"/>
                    <a:pt x="0" y="123"/>
                    <a:pt x="0" y="123"/>
                  </a:cubicBezTo>
                  <a:cubicBezTo>
                    <a:pt x="0" y="124"/>
                    <a:pt x="1" y="126"/>
                    <a:pt x="2" y="127"/>
                  </a:cubicBezTo>
                  <a:cubicBezTo>
                    <a:pt x="16" y="134"/>
                    <a:pt x="33" y="137"/>
                    <a:pt x="48" y="137"/>
                  </a:cubicBezTo>
                  <a:cubicBezTo>
                    <a:pt x="75" y="137"/>
                    <a:pt x="95" y="120"/>
                    <a:pt x="95" y="92"/>
                  </a:cubicBezTo>
                  <a:cubicBezTo>
                    <a:pt x="95" y="61"/>
                    <a:pt x="67" y="58"/>
                    <a:pt x="45" y="50"/>
                  </a:cubicBez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9" name="Freeform 10"/>
            <p:cNvSpPr>
              <a:spLocks/>
            </p:cNvSpPr>
            <p:nvPr/>
          </p:nvSpPr>
          <p:spPr bwMode="auto">
            <a:xfrm>
              <a:off x="5150589" y="1296156"/>
              <a:ext cx="671233" cy="936190"/>
            </a:xfrm>
            <a:custGeom>
              <a:avLst/>
              <a:gdLst>
                <a:gd name="T0" fmla="*/ 45 w 75"/>
                <a:gd name="T1" fmla="*/ 39 h 104"/>
                <a:gd name="T2" fmla="*/ 20 w 75"/>
                <a:gd name="T3" fmla="*/ 23 h 104"/>
                <a:gd name="T4" fmla="*/ 36 w 75"/>
                <a:gd name="T5" fmla="*/ 11 h 104"/>
                <a:gd name="T6" fmla="*/ 61 w 75"/>
                <a:gd name="T7" fmla="*/ 24 h 104"/>
                <a:gd name="T8" fmla="*/ 64 w 75"/>
                <a:gd name="T9" fmla="*/ 25 h 104"/>
                <a:gd name="T10" fmla="*/ 69 w 75"/>
                <a:gd name="T11" fmla="*/ 25 h 104"/>
                <a:gd name="T12" fmla="*/ 70 w 75"/>
                <a:gd name="T13" fmla="*/ 24 h 104"/>
                <a:gd name="T14" fmla="*/ 70 w 75"/>
                <a:gd name="T15" fmla="*/ 7 h 104"/>
                <a:gd name="T16" fmla="*/ 68 w 75"/>
                <a:gd name="T17" fmla="*/ 4 h 104"/>
                <a:gd name="T18" fmla="*/ 36 w 75"/>
                <a:gd name="T19" fmla="*/ 0 h 104"/>
                <a:gd name="T20" fmla="*/ 1 w 75"/>
                <a:gd name="T21" fmla="*/ 31 h 104"/>
                <a:gd name="T22" fmla="*/ 28 w 75"/>
                <a:gd name="T23" fmla="*/ 62 h 104"/>
                <a:gd name="T24" fmla="*/ 55 w 75"/>
                <a:gd name="T25" fmla="*/ 80 h 104"/>
                <a:gd name="T26" fmla="*/ 38 w 75"/>
                <a:gd name="T27" fmla="*/ 92 h 104"/>
                <a:gd name="T28" fmla="*/ 11 w 75"/>
                <a:gd name="T29" fmla="*/ 70 h 104"/>
                <a:gd name="T30" fmla="*/ 9 w 75"/>
                <a:gd name="T31" fmla="*/ 68 h 104"/>
                <a:gd name="T32" fmla="*/ 2 w 75"/>
                <a:gd name="T33" fmla="*/ 68 h 104"/>
                <a:gd name="T34" fmla="*/ 0 w 75"/>
                <a:gd name="T35" fmla="*/ 70 h 104"/>
                <a:gd name="T36" fmla="*/ 0 w 75"/>
                <a:gd name="T37" fmla="*/ 91 h 104"/>
                <a:gd name="T38" fmla="*/ 3 w 75"/>
                <a:gd name="T39" fmla="*/ 94 h 104"/>
                <a:gd name="T40" fmla="*/ 16 w 75"/>
                <a:gd name="T41" fmla="*/ 100 h 104"/>
                <a:gd name="T42" fmla="*/ 38 w 75"/>
                <a:gd name="T43" fmla="*/ 104 h 104"/>
                <a:gd name="T44" fmla="*/ 75 w 75"/>
                <a:gd name="T45" fmla="*/ 70 h 104"/>
                <a:gd name="T46" fmla="*/ 45 w 75"/>
                <a:gd name="T47" fmla="*/ 3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5" h="104">
                  <a:moveTo>
                    <a:pt x="45" y="39"/>
                  </a:moveTo>
                  <a:cubicBezTo>
                    <a:pt x="25" y="34"/>
                    <a:pt x="20" y="30"/>
                    <a:pt x="20" y="23"/>
                  </a:cubicBezTo>
                  <a:cubicBezTo>
                    <a:pt x="20" y="17"/>
                    <a:pt x="26" y="11"/>
                    <a:pt x="36" y="11"/>
                  </a:cubicBezTo>
                  <a:cubicBezTo>
                    <a:pt x="47" y="11"/>
                    <a:pt x="56" y="17"/>
                    <a:pt x="61" y="24"/>
                  </a:cubicBezTo>
                  <a:cubicBezTo>
                    <a:pt x="61" y="25"/>
                    <a:pt x="62" y="25"/>
                    <a:pt x="64" y="25"/>
                  </a:cubicBezTo>
                  <a:cubicBezTo>
                    <a:pt x="69" y="25"/>
                    <a:pt x="69" y="25"/>
                    <a:pt x="69" y="25"/>
                  </a:cubicBezTo>
                  <a:cubicBezTo>
                    <a:pt x="70" y="25"/>
                    <a:pt x="70" y="25"/>
                    <a:pt x="70" y="24"/>
                  </a:cubicBezTo>
                  <a:cubicBezTo>
                    <a:pt x="70" y="7"/>
                    <a:pt x="70" y="7"/>
                    <a:pt x="70" y="7"/>
                  </a:cubicBezTo>
                  <a:cubicBezTo>
                    <a:pt x="70" y="6"/>
                    <a:pt x="69" y="4"/>
                    <a:pt x="68" y="4"/>
                  </a:cubicBezTo>
                  <a:cubicBezTo>
                    <a:pt x="60" y="2"/>
                    <a:pt x="49" y="0"/>
                    <a:pt x="36" y="0"/>
                  </a:cubicBezTo>
                  <a:cubicBezTo>
                    <a:pt x="19" y="0"/>
                    <a:pt x="1" y="10"/>
                    <a:pt x="1" y="31"/>
                  </a:cubicBezTo>
                  <a:cubicBezTo>
                    <a:pt x="1" y="49"/>
                    <a:pt x="15" y="59"/>
                    <a:pt x="28" y="62"/>
                  </a:cubicBezTo>
                  <a:cubicBezTo>
                    <a:pt x="49" y="68"/>
                    <a:pt x="55" y="71"/>
                    <a:pt x="55" y="80"/>
                  </a:cubicBezTo>
                  <a:cubicBezTo>
                    <a:pt x="55" y="88"/>
                    <a:pt x="49" y="92"/>
                    <a:pt x="38" y="92"/>
                  </a:cubicBezTo>
                  <a:cubicBezTo>
                    <a:pt x="27" y="92"/>
                    <a:pt x="17" y="84"/>
                    <a:pt x="11" y="70"/>
                  </a:cubicBezTo>
                  <a:cubicBezTo>
                    <a:pt x="10" y="69"/>
                    <a:pt x="10" y="68"/>
                    <a:pt x="9" y="68"/>
                  </a:cubicBezTo>
                  <a:cubicBezTo>
                    <a:pt x="6" y="68"/>
                    <a:pt x="3" y="68"/>
                    <a:pt x="2" y="68"/>
                  </a:cubicBezTo>
                  <a:cubicBezTo>
                    <a:pt x="1" y="68"/>
                    <a:pt x="0" y="69"/>
                    <a:pt x="0" y="70"/>
                  </a:cubicBezTo>
                  <a:cubicBezTo>
                    <a:pt x="0" y="75"/>
                    <a:pt x="0" y="90"/>
                    <a:pt x="0" y="91"/>
                  </a:cubicBezTo>
                  <a:cubicBezTo>
                    <a:pt x="0" y="93"/>
                    <a:pt x="3" y="94"/>
                    <a:pt x="3" y="94"/>
                  </a:cubicBezTo>
                  <a:cubicBezTo>
                    <a:pt x="3" y="94"/>
                    <a:pt x="9" y="98"/>
                    <a:pt x="16" y="100"/>
                  </a:cubicBezTo>
                  <a:cubicBezTo>
                    <a:pt x="21" y="102"/>
                    <a:pt x="28" y="104"/>
                    <a:pt x="38" y="104"/>
                  </a:cubicBezTo>
                  <a:cubicBezTo>
                    <a:pt x="63" y="104"/>
                    <a:pt x="75" y="88"/>
                    <a:pt x="75" y="70"/>
                  </a:cubicBezTo>
                  <a:cubicBezTo>
                    <a:pt x="75" y="54"/>
                    <a:pt x="66" y="44"/>
                    <a:pt x="45" y="39"/>
                  </a:cubicBez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10" name="Freeform 11"/>
            <p:cNvSpPr>
              <a:spLocks/>
            </p:cNvSpPr>
            <p:nvPr/>
          </p:nvSpPr>
          <p:spPr bwMode="auto">
            <a:xfrm>
              <a:off x="4676184" y="989560"/>
              <a:ext cx="321738" cy="198089"/>
            </a:xfrm>
            <a:custGeom>
              <a:avLst/>
              <a:gdLst>
                <a:gd name="T0" fmla="*/ 2 w 36"/>
                <a:gd name="T1" fmla="*/ 22 h 22"/>
                <a:gd name="T2" fmla="*/ 27 w 36"/>
                <a:gd name="T3" fmla="*/ 22 h 22"/>
                <a:gd name="T4" fmla="*/ 30 w 36"/>
                <a:gd name="T5" fmla="*/ 21 h 22"/>
                <a:gd name="T6" fmla="*/ 36 w 36"/>
                <a:gd name="T7" fmla="*/ 3 h 22"/>
                <a:gd name="T8" fmla="*/ 34 w 36"/>
                <a:gd name="T9" fmla="*/ 0 h 22"/>
                <a:gd name="T10" fmla="*/ 8 w 36"/>
                <a:gd name="T11" fmla="*/ 0 h 22"/>
                <a:gd name="T12" fmla="*/ 5 w 36"/>
                <a:gd name="T13" fmla="*/ 2 h 22"/>
                <a:gd name="T14" fmla="*/ 0 w 36"/>
                <a:gd name="T15" fmla="*/ 19 h 22"/>
                <a:gd name="T16" fmla="*/ 2 w 36"/>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2">
                  <a:moveTo>
                    <a:pt x="2" y="22"/>
                  </a:moveTo>
                  <a:cubicBezTo>
                    <a:pt x="27" y="22"/>
                    <a:pt x="27" y="22"/>
                    <a:pt x="27" y="22"/>
                  </a:cubicBezTo>
                  <a:cubicBezTo>
                    <a:pt x="29" y="22"/>
                    <a:pt x="30" y="22"/>
                    <a:pt x="30" y="21"/>
                  </a:cubicBezTo>
                  <a:cubicBezTo>
                    <a:pt x="36" y="3"/>
                    <a:pt x="36" y="3"/>
                    <a:pt x="36" y="3"/>
                  </a:cubicBezTo>
                  <a:cubicBezTo>
                    <a:pt x="36" y="1"/>
                    <a:pt x="35" y="0"/>
                    <a:pt x="34" y="0"/>
                  </a:cubicBezTo>
                  <a:cubicBezTo>
                    <a:pt x="8" y="0"/>
                    <a:pt x="8" y="0"/>
                    <a:pt x="8" y="0"/>
                  </a:cubicBezTo>
                  <a:cubicBezTo>
                    <a:pt x="6" y="0"/>
                    <a:pt x="5" y="1"/>
                    <a:pt x="5" y="2"/>
                  </a:cubicBezTo>
                  <a:cubicBezTo>
                    <a:pt x="0" y="19"/>
                    <a:pt x="0" y="19"/>
                    <a:pt x="0" y="19"/>
                  </a:cubicBezTo>
                  <a:cubicBezTo>
                    <a:pt x="0" y="21"/>
                    <a:pt x="1" y="22"/>
                    <a:pt x="2" y="22"/>
                  </a:cubicBezTo>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11" name="Freeform 12"/>
            <p:cNvSpPr>
              <a:spLocks/>
            </p:cNvSpPr>
            <p:nvPr/>
          </p:nvSpPr>
          <p:spPr bwMode="auto">
            <a:xfrm>
              <a:off x="5865982" y="989560"/>
              <a:ext cx="1110310" cy="1216290"/>
            </a:xfrm>
            <a:custGeom>
              <a:avLst/>
              <a:gdLst>
                <a:gd name="T0" fmla="*/ 119 w 124"/>
                <a:gd name="T1" fmla="*/ 125 h 135"/>
                <a:gd name="T2" fmla="*/ 106 w 124"/>
                <a:gd name="T3" fmla="*/ 119 h 135"/>
                <a:gd name="T4" fmla="*/ 73 w 124"/>
                <a:gd name="T5" fmla="*/ 69 h 135"/>
                <a:gd name="T6" fmla="*/ 92 w 124"/>
                <a:gd name="T7" fmla="*/ 50 h 135"/>
                <a:gd name="T8" fmla="*/ 111 w 124"/>
                <a:gd name="T9" fmla="*/ 46 h 135"/>
                <a:gd name="T10" fmla="*/ 113 w 124"/>
                <a:gd name="T11" fmla="*/ 41 h 135"/>
                <a:gd name="T12" fmla="*/ 111 w 124"/>
                <a:gd name="T13" fmla="*/ 36 h 135"/>
                <a:gd name="T14" fmla="*/ 80 w 124"/>
                <a:gd name="T15" fmla="*/ 36 h 135"/>
                <a:gd name="T16" fmla="*/ 76 w 124"/>
                <a:gd name="T17" fmla="*/ 39 h 135"/>
                <a:gd name="T18" fmla="*/ 44 w 124"/>
                <a:gd name="T19" fmla="*/ 85 h 135"/>
                <a:gd name="T20" fmla="*/ 44 w 124"/>
                <a:gd name="T21" fmla="*/ 4 h 135"/>
                <a:gd name="T22" fmla="*/ 41 w 124"/>
                <a:gd name="T23" fmla="*/ 0 h 135"/>
                <a:gd name="T24" fmla="*/ 1 w 124"/>
                <a:gd name="T25" fmla="*/ 0 h 135"/>
                <a:gd name="T26" fmla="*/ 0 w 124"/>
                <a:gd name="T27" fmla="*/ 5 h 135"/>
                <a:gd name="T28" fmla="*/ 1 w 124"/>
                <a:gd name="T29" fmla="*/ 10 h 135"/>
                <a:gd name="T30" fmla="*/ 14 w 124"/>
                <a:gd name="T31" fmla="*/ 10 h 135"/>
                <a:gd name="T32" fmla="*/ 16 w 124"/>
                <a:gd name="T33" fmla="*/ 13 h 135"/>
                <a:gd name="T34" fmla="*/ 16 w 124"/>
                <a:gd name="T35" fmla="*/ 123 h 135"/>
                <a:gd name="T36" fmla="*/ 14 w 124"/>
                <a:gd name="T37" fmla="*/ 125 h 135"/>
                <a:gd name="T38" fmla="*/ 2 w 124"/>
                <a:gd name="T39" fmla="*/ 125 h 135"/>
                <a:gd name="T40" fmla="*/ 0 w 124"/>
                <a:gd name="T41" fmla="*/ 130 h 135"/>
                <a:gd name="T42" fmla="*/ 2 w 124"/>
                <a:gd name="T43" fmla="*/ 135 h 135"/>
                <a:gd name="T44" fmla="*/ 55 w 124"/>
                <a:gd name="T45" fmla="*/ 135 h 135"/>
                <a:gd name="T46" fmla="*/ 56 w 124"/>
                <a:gd name="T47" fmla="*/ 130 h 135"/>
                <a:gd name="T48" fmla="*/ 55 w 124"/>
                <a:gd name="T49" fmla="*/ 125 h 135"/>
                <a:gd name="T50" fmla="*/ 46 w 124"/>
                <a:gd name="T51" fmla="*/ 125 h 135"/>
                <a:gd name="T52" fmla="*/ 44 w 124"/>
                <a:gd name="T53" fmla="*/ 123 h 135"/>
                <a:gd name="T54" fmla="*/ 44 w 124"/>
                <a:gd name="T55" fmla="*/ 97 h 135"/>
                <a:gd name="T56" fmla="*/ 52 w 124"/>
                <a:gd name="T57" fmla="*/ 89 h 135"/>
                <a:gd name="T58" fmla="*/ 56 w 124"/>
                <a:gd name="T59" fmla="*/ 90 h 135"/>
                <a:gd name="T60" fmla="*/ 77 w 124"/>
                <a:gd name="T61" fmla="*/ 123 h 135"/>
                <a:gd name="T62" fmla="*/ 77 w 124"/>
                <a:gd name="T63" fmla="*/ 125 h 135"/>
                <a:gd name="T64" fmla="*/ 70 w 124"/>
                <a:gd name="T65" fmla="*/ 125 h 135"/>
                <a:gd name="T66" fmla="*/ 69 w 124"/>
                <a:gd name="T67" fmla="*/ 130 h 135"/>
                <a:gd name="T68" fmla="*/ 70 w 124"/>
                <a:gd name="T69" fmla="*/ 135 h 135"/>
                <a:gd name="T70" fmla="*/ 123 w 124"/>
                <a:gd name="T71" fmla="*/ 135 h 135"/>
                <a:gd name="T72" fmla="*/ 124 w 124"/>
                <a:gd name="T73" fmla="*/ 130 h 135"/>
                <a:gd name="T74" fmla="*/ 122 w 124"/>
                <a:gd name="T75" fmla="*/ 125 h 135"/>
                <a:gd name="T76" fmla="*/ 119 w 124"/>
                <a:gd name="T77" fmla="*/ 12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4" h="135">
                  <a:moveTo>
                    <a:pt x="119" y="125"/>
                  </a:moveTo>
                  <a:cubicBezTo>
                    <a:pt x="113" y="125"/>
                    <a:pt x="109" y="123"/>
                    <a:pt x="106" y="119"/>
                  </a:cubicBezTo>
                  <a:cubicBezTo>
                    <a:pt x="105" y="118"/>
                    <a:pt x="73" y="70"/>
                    <a:pt x="73" y="69"/>
                  </a:cubicBezTo>
                  <a:cubicBezTo>
                    <a:pt x="81" y="58"/>
                    <a:pt x="85" y="54"/>
                    <a:pt x="92" y="50"/>
                  </a:cubicBezTo>
                  <a:cubicBezTo>
                    <a:pt x="96" y="48"/>
                    <a:pt x="105" y="46"/>
                    <a:pt x="111" y="46"/>
                  </a:cubicBezTo>
                  <a:cubicBezTo>
                    <a:pt x="111" y="46"/>
                    <a:pt x="113" y="45"/>
                    <a:pt x="113" y="41"/>
                  </a:cubicBezTo>
                  <a:cubicBezTo>
                    <a:pt x="113" y="38"/>
                    <a:pt x="111" y="36"/>
                    <a:pt x="111" y="36"/>
                  </a:cubicBezTo>
                  <a:cubicBezTo>
                    <a:pt x="80" y="36"/>
                    <a:pt x="80" y="36"/>
                    <a:pt x="80" y="36"/>
                  </a:cubicBezTo>
                  <a:cubicBezTo>
                    <a:pt x="79" y="36"/>
                    <a:pt x="77" y="37"/>
                    <a:pt x="76" y="39"/>
                  </a:cubicBezTo>
                  <a:cubicBezTo>
                    <a:pt x="75" y="40"/>
                    <a:pt x="51" y="75"/>
                    <a:pt x="44" y="85"/>
                  </a:cubicBezTo>
                  <a:cubicBezTo>
                    <a:pt x="44" y="50"/>
                    <a:pt x="44" y="5"/>
                    <a:pt x="44" y="4"/>
                  </a:cubicBezTo>
                  <a:cubicBezTo>
                    <a:pt x="44" y="2"/>
                    <a:pt x="43" y="0"/>
                    <a:pt x="41" y="0"/>
                  </a:cubicBezTo>
                  <a:cubicBezTo>
                    <a:pt x="38" y="0"/>
                    <a:pt x="1" y="0"/>
                    <a:pt x="1" y="0"/>
                  </a:cubicBezTo>
                  <a:cubicBezTo>
                    <a:pt x="1" y="0"/>
                    <a:pt x="0" y="2"/>
                    <a:pt x="0" y="5"/>
                  </a:cubicBezTo>
                  <a:cubicBezTo>
                    <a:pt x="0" y="9"/>
                    <a:pt x="1" y="10"/>
                    <a:pt x="1" y="10"/>
                  </a:cubicBezTo>
                  <a:cubicBezTo>
                    <a:pt x="14" y="10"/>
                    <a:pt x="14" y="10"/>
                    <a:pt x="14" y="10"/>
                  </a:cubicBezTo>
                  <a:cubicBezTo>
                    <a:pt x="16" y="10"/>
                    <a:pt x="16" y="11"/>
                    <a:pt x="16" y="13"/>
                  </a:cubicBezTo>
                  <a:cubicBezTo>
                    <a:pt x="16" y="14"/>
                    <a:pt x="16" y="123"/>
                    <a:pt x="16" y="123"/>
                  </a:cubicBezTo>
                  <a:cubicBezTo>
                    <a:pt x="16" y="124"/>
                    <a:pt x="16" y="125"/>
                    <a:pt x="14" y="125"/>
                  </a:cubicBezTo>
                  <a:cubicBezTo>
                    <a:pt x="2" y="125"/>
                    <a:pt x="2" y="125"/>
                    <a:pt x="2" y="125"/>
                  </a:cubicBezTo>
                  <a:cubicBezTo>
                    <a:pt x="2" y="125"/>
                    <a:pt x="0" y="127"/>
                    <a:pt x="0" y="130"/>
                  </a:cubicBezTo>
                  <a:cubicBezTo>
                    <a:pt x="0" y="133"/>
                    <a:pt x="2" y="135"/>
                    <a:pt x="2" y="135"/>
                  </a:cubicBezTo>
                  <a:cubicBezTo>
                    <a:pt x="55" y="135"/>
                    <a:pt x="55" y="135"/>
                    <a:pt x="55" y="135"/>
                  </a:cubicBezTo>
                  <a:cubicBezTo>
                    <a:pt x="55" y="135"/>
                    <a:pt x="56" y="133"/>
                    <a:pt x="56" y="130"/>
                  </a:cubicBezTo>
                  <a:cubicBezTo>
                    <a:pt x="56" y="127"/>
                    <a:pt x="55" y="125"/>
                    <a:pt x="55" y="125"/>
                  </a:cubicBezTo>
                  <a:cubicBezTo>
                    <a:pt x="46" y="125"/>
                    <a:pt x="46" y="125"/>
                    <a:pt x="46" y="125"/>
                  </a:cubicBezTo>
                  <a:cubicBezTo>
                    <a:pt x="45" y="125"/>
                    <a:pt x="44" y="124"/>
                    <a:pt x="44" y="123"/>
                  </a:cubicBezTo>
                  <a:cubicBezTo>
                    <a:pt x="44" y="97"/>
                    <a:pt x="44" y="97"/>
                    <a:pt x="44" y="97"/>
                  </a:cubicBezTo>
                  <a:cubicBezTo>
                    <a:pt x="47" y="95"/>
                    <a:pt x="51" y="90"/>
                    <a:pt x="52" y="89"/>
                  </a:cubicBezTo>
                  <a:cubicBezTo>
                    <a:pt x="53" y="88"/>
                    <a:pt x="55" y="88"/>
                    <a:pt x="56" y="90"/>
                  </a:cubicBezTo>
                  <a:cubicBezTo>
                    <a:pt x="57" y="92"/>
                    <a:pt x="77" y="122"/>
                    <a:pt x="77" y="123"/>
                  </a:cubicBezTo>
                  <a:cubicBezTo>
                    <a:pt x="78" y="124"/>
                    <a:pt x="78" y="125"/>
                    <a:pt x="77" y="125"/>
                  </a:cubicBezTo>
                  <a:cubicBezTo>
                    <a:pt x="70" y="125"/>
                    <a:pt x="70" y="125"/>
                    <a:pt x="70" y="125"/>
                  </a:cubicBezTo>
                  <a:cubicBezTo>
                    <a:pt x="70" y="125"/>
                    <a:pt x="69" y="128"/>
                    <a:pt x="69" y="130"/>
                  </a:cubicBezTo>
                  <a:cubicBezTo>
                    <a:pt x="69" y="133"/>
                    <a:pt x="70" y="135"/>
                    <a:pt x="70" y="135"/>
                  </a:cubicBezTo>
                  <a:cubicBezTo>
                    <a:pt x="123" y="135"/>
                    <a:pt x="123" y="135"/>
                    <a:pt x="123" y="135"/>
                  </a:cubicBezTo>
                  <a:cubicBezTo>
                    <a:pt x="123" y="135"/>
                    <a:pt x="124" y="133"/>
                    <a:pt x="124" y="130"/>
                  </a:cubicBezTo>
                  <a:cubicBezTo>
                    <a:pt x="124" y="127"/>
                    <a:pt x="122" y="125"/>
                    <a:pt x="122" y="125"/>
                  </a:cubicBezTo>
                  <a:lnTo>
                    <a:pt x="119" y="125"/>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srgbClr val="ED1C24"/>
                </a:solidFill>
              </a:endParaRPr>
            </a:p>
          </p:txBody>
        </p:sp>
        <p:sp>
          <p:nvSpPr>
            <p:cNvPr id="12" name="Freeform 6"/>
            <p:cNvSpPr>
              <a:spLocks noEditPoints="1"/>
            </p:cNvSpPr>
            <p:nvPr userDrawn="1"/>
          </p:nvSpPr>
          <p:spPr bwMode="auto">
            <a:xfrm>
              <a:off x="6959600" y="1268413"/>
              <a:ext cx="214312" cy="207962"/>
            </a:xfrm>
            <a:custGeom>
              <a:avLst/>
              <a:gdLst>
                <a:gd name="T0" fmla="*/ 216 w 216"/>
                <a:gd name="T1" fmla="*/ 105 h 210"/>
                <a:gd name="T2" fmla="*/ 108 w 216"/>
                <a:gd name="T3" fmla="*/ 210 h 210"/>
                <a:gd name="T4" fmla="*/ 0 w 216"/>
                <a:gd name="T5" fmla="*/ 105 h 210"/>
                <a:gd name="T6" fmla="*/ 109 w 216"/>
                <a:gd name="T7" fmla="*/ 0 h 210"/>
                <a:gd name="T8" fmla="*/ 216 w 216"/>
                <a:gd name="T9" fmla="*/ 105 h 210"/>
                <a:gd name="T10" fmla="*/ 27 w 216"/>
                <a:gd name="T11" fmla="*/ 105 h 210"/>
                <a:gd name="T12" fmla="*/ 109 w 216"/>
                <a:gd name="T13" fmla="*/ 188 h 210"/>
                <a:gd name="T14" fmla="*/ 189 w 216"/>
                <a:gd name="T15" fmla="*/ 105 h 210"/>
                <a:gd name="T16" fmla="*/ 108 w 216"/>
                <a:gd name="T17" fmla="*/ 21 h 210"/>
                <a:gd name="T18" fmla="*/ 27 w 216"/>
                <a:gd name="T19" fmla="*/ 105 h 210"/>
                <a:gd name="T20" fmla="*/ 92 w 216"/>
                <a:gd name="T21" fmla="*/ 159 h 210"/>
                <a:gd name="T22" fmla="*/ 67 w 216"/>
                <a:gd name="T23" fmla="*/ 159 h 210"/>
                <a:gd name="T24" fmla="*/ 67 w 216"/>
                <a:gd name="T25" fmla="*/ 54 h 210"/>
                <a:gd name="T26" fmla="*/ 108 w 216"/>
                <a:gd name="T27" fmla="*/ 51 h 210"/>
                <a:gd name="T28" fmla="*/ 143 w 216"/>
                <a:gd name="T29" fmla="*/ 59 h 210"/>
                <a:gd name="T30" fmla="*/ 154 w 216"/>
                <a:gd name="T31" fmla="*/ 82 h 210"/>
                <a:gd name="T32" fmla="*/ 133 w 216"/>
                <a:gd name="T33" fmla="*/ 107 h 210"/>
                <a:gd name="T34" fmla="*/ 133 w 216"/>
                <a:gd name="T35" fmla="*/ 108 h 210"/>
                <a:gd name="T36" fmla="*/ 151 w 216"/>
                <a:gd name="T37" fmla="*/ 133 h 210"/>
                <a:gd name="T38" fmla="*/ 159 w 216"/>
                <a:gd name="T39" fmla="*/ 159 h 210"/>
                <a:gd name="T40" fmla="*/ 133 w 216"/>
                <a:gd name="T41" fmla="*/ 159 h 210"/>
                <a:gd name="T42" fmla="*/ 125 w 216"/>
                <a:gd name="T43" fmla="*/ 133 h 210"/>
                <a:gd name="T44" fmla="*/ 103 w 216"/>
                <a:gd name="T45" fmla="*/ 117 h 210"/>
                <a:gd name="T46" fmla="*/ 92 w 216"/>
                <a:gd name="T47" fmla="*/ 117 h 210"/>
                <a:gd name="T48" fmla="*/ 92 w 216"/>
                <a:gd name="T49" fmla="*/ 159 h 210"/>
                <a:gd name="T50" fmla="*/ 92 w 216"/>
                <a:gd name="T51" fmla="*/ 100 h 210"/>
                <a:gd name="T52" fmla="*/ 104 w 216"/>
                <a:gd name="T53" fmla="*/ 100 h 210"/>
                <a:gd name="T54" fmla="*/ 128 w 216"/>
                <a:gd name="T55" fmla="*/ 85 h 210"/>
                <a:gd name="T56" fmla="*/ 106 w 216"/>
                <a:gd name="T57" fmla="*/ 69 h 210"/>
                <a:gd name="T58" fmla="*/ 92 w 216"/>
                <a:gd name="T59" fmla="*/ 70 h 210"/>
                <a:gd name="T60" fmla="*/ 92 w 216"/>
                <a:gd name="T61" fmla="*/ 10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6" h="210">
                  <a:moveTo>
                    <a:pt x="216" y="105"/>
                  </a:moveTo>
                  <a:cubicBezTo>
                    <a:pt x="216" y="163"/>
                    <a:pt x="168" y="210"/>
                    <a:pt x="108" y="210"/>
                  </a:cubicBezTo>
                  <a:cubicBezTo>
                    <a:pt x="48" y="210"/>
                    <a:pt x="0" y="163"/>
                    <a:pt x="0" y="105"/>
                  </a:cubicBezTo>
                  <a:cubicBezTo>
                    <a:pt x="0" y="46"/>
                    <a:pt x="48" y="0"/>
                    <a:pt x="109" y="0"/>
                  </a:cubicBezTo>
                  <a:cubicBezTo>
                    <a:pt x="168" y="0"/>
                    <a:pt x="216" y="46"/>
                    <a:pt x="216" y="105"/>
                  </a:cubicBezTo>
                  <a:close/>
                  <a:moveTo>
                    <a:pt x="27" y="105"/>
                  </a:moveTo>
                  <a:cubicBezTo>
                    <a:pt x="27" y="151"/>
                    <a:pt x="62" y="188"/>
                    <a:pt x="109" y="188"/>
                  </a:cubicBezTo>
                  <a:cubicBezTo>
                    <a:pt x="154" y="189"/>
                    <a:pt x="189" y="151"/>
                    <a:pt x="189" y="105"/>
                  </a:cubicBezTo>
                  <a:cubicBezTo>
                    <a:pt x="189" y="59"/>
                    <a:pt x="154" y="21"/>
                    <a:pt x="108" y="21"/>
                  </a:cubicBezTo>
                  <a:cubicBezTo>
                    <a:pt x="62" y="21"/>
                    <a:pt x="27" y="59"/>
                    <a:pt x="27" y="105"/>
                  </a:cubicBezTo>
                  <a:close/>
                  <a:moveTo>
                    <a:pt x="92" y="159"/>
                  </a:moveTo>
                  <a:cubicBezTo>
                    <a:pt x="67" y="159"/>
                    <a:pt x="67" y="159"/>
                    <a:pt x="67" y="159"/>
                  </a:cubicBezTo>
                  <a:cubicBezTo>
                    <a:pt x="67" y="54"/>
                    <a:pt x="67" y="54"/>
                    <a:pt x="67" y="54"/>
                  </a:cubicBezTo>
                  <a:cubicBezTo>
                    <a:pt x="77" y="53"/>
                    <a:pt x="90" y="51"/>
                    <a:pt x="108" y="51"/>
                  </a:cubicBezTo>
                  <a:cubicBezTo>
                    <a:pt x="127" y="51"/>
                    <a:pt x="136" y="54"/>
                    <a:pt x="143" y="59"/>
                  </a:cubicBezTo>
                  <a:cubicBezTo>
                    <a:pt x="150" y="64"/>
                    <a:pt x="154" y="71"/>
                    <a:pt x="154" y="82"/>
                  </a:cubicBezTo>
                  <a:cubicBezTo>
                    <a:pt x="154" y="94"/>
                    <a:pt x="145" y="103"/>
                    <a:pt x="133" y="107"/>
                  </a:cubicBezTo>
                  <a:cubicBezTo>
                    <a:pt x="133" y="108"/>
                    <a:pt x="133" y="108"/>
                    <a:pt x="133" y="108"/>
                  </a:cubicBezTo>
                  <a:cubicBezTo>
                    <a:pt x="143" y="111"/>
                    <a:pt x="148" y="119"/>
                    <a:pt x="151" y="133"/>
                  </a:cubicBezTo>
                  <a:cubicBezTo>
                    <a:pt x="154" y="149"/>
                    <a:pt x="157" y="155"/>
                    <a:pt x="159" y="159"/>
                  </a:cubicBezTo>
                  <a:cubicBezTo>
                    <a:pt x="133" y="159"/>
                    <a:pt x="133" y="159"/>
                    <a:pt x="133" y="159"/>
                  </a:cubicBezTo>
                  <a:cubicBezTo>
                    <a:pt x="130" y="155"/>
                    <a:pt x="128" y="146"/>
                    <a:pt x="125" y="133"/>
                  </a:cubicBezTo>
                  <a:cubicBezTo>
                    <a:pt x="123" y="123"/>
                    <a:pt x="117" y="117"/>
                    <a:pt x="103" y="117"/>
                  </a:cubicBezTo>
                  <a:cubicBezTo>
                    <a:pt x="92" y="117"/>
                    <a:pt x="92" y="117"/>
                    <a:pt x="92" y="117"/>
                  </a:cubicBezTo>
                  <a:lnTo>
                    <a:pt x="92" y="159"/>
                  </a:lnTo>
                  <a:close/>
                  <a:moveTo>
                    <a:pt x="92" y="100"/>
                  </a:moveTo>
                  <a:cubicBezTo>
                    <a:pt x="104" y="100"/>
                    <a:pt x="104" y="100"/>
                    <a:pt x="104" y="100"/>
                  </a:cubicBezTo>
                  <a:cubicBezTo>
                    <a:pt x="117" y="100"/>
                    <a:pt x="128" y="96"/>
                    <a:pt x="128" y="85"/>
                  </a:cubicBezTo>
                  <a:cubicBezTo>
                    <a:pt x="128" y="75"/>
                    <a:pt x="121" y="69"/>
                    <a:pt x="106" y="69"/>
                  </a:cubicBezTo>
                  <a:cubicBezTo>
                    <a:pt x="99" y="69"/>
                    <a:pt x="95" y="69"/>
                    <a:pt x="92" y="70"/>
                  </a:cubicBezTo>
                  <a:lnTo>
                    <a:pt x="92" y="100"/>
                  </a:lnTo>
                  <a:close/>
                </a:path>
              </a:pathLst>
            </a:custGeom>
            <a:solidFill>
              <a:srgbClr val="ED1C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219170">
                <a:defRPr/>
              </a:pPr>
              <a:endParaRPr lang="en-US" sz="2400" kern="0" dirty="0">
                <a:solidFill>
                  <a:prstClr val="black"/>
                </a:solidFill>
              </a:endParaRPr>
            </a:p>
          </p:txBody>
        </p:sp>
      </p:grpSp>
      <p:grpSp>
        <p:nvGrpSpPr>
          <p:cNvPr id="13" name="Group 12"/>
          <p:cNvGrpSpPr>
            <a:grpSpLocks noChangeAspect="1"/>
          </p:cNvGrpSpPr>
          <p:nvPr/>
        </p:nvGrpSpPr>
        <p:grpSpPr>
          <a:xfrm>
            <a:off x="5294773" y="381001"/>
            <a:ext cx="1654667" cy="851977"/>
            <a:chOff x="1574436" y="3577716"/>
            <a:chExt cx="2238376" cy="1152526"/>
          </a:xfrm>
        </p:grpSpPr>
        <p:grpSp>
          <p:nvGrpSpPr>
            <p:cNvPr id="14" name="Group 13"/>
            <p:cNvGrpSpPr/>
            <p:nvPr/>
          </p:nvGrpSpPr>
          <p:grpSpPr>
            <a:xfrm>
              <a:off x="1574436" y="3577716"/>
              <a:ext cx="2238376" cy="1152526"/>
              <a:chOff x="1574436" y="3073400"/>
              <a:chExt cx="2238376" cy="1152526"/>
            </a:xfrm>
          </p:grpSpPr>
          <p:sp>
            <p:nvSpPr>
              <p:cNvPr id="16" name="Freeform 25"/>
              <p:cNvSpPr>
                <a:spLocks noEditPoints="1"/>
              </p:cNvSpPr>
              <p:nvPr/>
            </p:nvSpPr>
            <p:spPr bwMode="auto">
              <a:xfrm>
                <a:off x="3766774" y="4041775"/>
                <a:ext cx="46038" cy="47625"/>
              </a:xfrm>
              <a:custGeom>
                <a:avLst/>
                <a:gdLst>
                  <a:gd name="T0" fmla="*/ 88 w 174"/>
                  <a:gd name="T1" fmla="*/ 0 h 178"/>
                  <a:gd name="T2" fmla="*/ 174 w 174"/>
                  <a:gd name="T3" fmla="*/ 89 h 178"/>
                  <a:gd name="T4" fmla="*/ 87 w 174"/>
                  <a:gd name="T5" fmla="*/ 178 h 178"/>
                  <a:gd name="T6" fmla="*/ 0 w 174"/>
                  <a:gd name="T7" fmla="*/ 89 h 178"/>
                  <a:gd name="T8" fmla="*/ 87 w 174"/>
                  <a:gd name="T9" fmla="*/ 0 h 178"/>
                  <a:gd name="T10" fmla="*/ 88 w 174"/>
                  <a:gd name="T11" fmla="*/ 0 h 178"/>
                  <a:gd name="T12" fmla="*/ 87 w 174"/>
                  <a:gd name="T13" fmla="*/ 14 h 178"/>
                  <a:gd name="T14" fmla="*/ 17 w 174"/>
                  <a:gd name="T15" fmla="*/ 89 h 178"/>
                  <a:gd name="T16" fmla="*/ 88 w 174"/>
                  <a:gd name="T17" fmla="*/ 164 h 178"/>
                  <a:gd name="T18" fmla="*/ 158 w 174"/>
                  <a:gd name="T19" fmla="*/ 89 h 178"/>
                  <a:gd name="T20" fmla="*/ 88 w 174"/>
                  <a:gd name="T21" fmla="*/ 14 h 178"/>
                  <a:gd name="T22" fmla="*/ 87 w 174"/>
                  <a:gd name="T23" fmla="*/ 14 h 178"/>
                  <a:gd name="T24" fmla="*/ 71 w 174"/>
                  <a:gd name="T25" fmla="*/ 140 h 178"/>
                  <a:gd name="T26" fmla="*/ 55 w 174"/>
                  <a:gd name="T27" fmla="*/ 140 h 178"/>
                  <a:gd name="T28" fmla="*/ 55 w 174"/>
                  <a:gd name="T29" fmla="*/ 42 h 178"/>
                  <a:gd name="T30" fmla="*/ 83 w 174"/>
                  <a:gd name="T31" fmla="*/ 39 h 178"/>
                  <a:gd name="T32" fmla="*/ 114 w 174"/>
                  <a:gd name="T33" fmla="*/ 47 h 178"/>
                  <a:gd name="T34" fmla="*/ 123 w 174"/>
                  <a:gd name="T35" fmla="*/ 67 h 178"/>
                  <a:gd name="T36" fmla="*/ 103 w 174"/>
                  <a:gd name="T37" fmla="*/ 91 h 178"/>
                  <a:gd name="T38" fmla="*/ 103 w 174"/>
                  <a:gd name="T39" fmla="*/ 92 h 178"/>
                  <a:gd name="T40" fmla="*/ 120 w 174"/>
                  <a:gd name="T41" fmla="*/ 116 h 178"/>
                  <a:gd name="T42" fmla="*/ 126 w 174"/>
                  <a:gd name="T43" fmla="*/ 140 h 178"/>
                  <a:gd name="T44" fmla="*/ 110 w 174"/>
                  <a:gd name="T45" fmla="*/ 140 h 178"/>
                  <a:gd name="T46" fmla="*/ 103 w 174"/>
                  <a:gd name="T47" fmla="*/ 115 h 178"/>
                  <a:gd name="T48" fmla="*/ 82 w 174"/>
                  <a:gd name="T49" fmla="*/ 98 h 178"/>
                  <a:gd name="T50" fmla="*/ 71 w 174"/>
                  <a:gd name="T51" fmla="*/ 98 h 178"/>
                  <a:gd name="T52" fmla="*/ 71 w 174"/>
                  <a:gd name="T53" fmla="*/ 140 h 178"/>
                  <a:gd name="T54" fmla="*/ 71 w 174"/>
                  <a:gd name="T55" fmla="*/ 86 h 178"/>
                  <a:gd name="T56" fmla="*/ 82 w 174"/>
                  <a:gd name="T57" fmla="*/ 86 h 178"/>
                  <a:gd name="T58" fmla="*/ 106 w 174"/>
                  <a:gd name="T59" fmla="*/ 69 h 178"/>
                  <a:gd name="T60" fmla="*/ 82 w 174"/>
                  <a:gd name="T61" fmla="*/ 51 h 178"/>
                  <a:gd name="T62" fmla="*/ 71 w 174"/>
                  <a:gd name="T63" fmla="*/ 52 h 178"/>
                  <a:gd name="T64" fmla="*/ 71 w 174"/>
                  <a:gd name="T65" fmla="*/ 8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4" h="178">
                    <a:moveTo>
                      <a:pt x="88" y="0"/>
                    </a:moveTo>
                    <a:cubicBezTo>
                      <a:pt x="136" y="0"/>
                      <a:pt x="174" y="40"/>
                      <a:pt x="174" y="89"/>
                    </a:cubicBezTo>
                    <a:cubicBezTo>
                      <a:pt x="174" y="139"/>
                      <a:pt x="136" y="178"/>
                      <a:pt x="87" y="178"/>
                    </a:cubicBezTo>
                    <a:cubicBezTo>
                      <a:pt x="39" y="178"/>
                      <a:pt x="0" y="139"/>
                      <a:pt x="0" y="89"/>
                    </a:cubicBezTo>
                    <a:cubicBezTo>
                      <a:pt x="0" y="40"/>
                      <a:pt x="39" y="0"/>
                      <a:pt x="87" y="0"/>
                    </a:cubicBezTo>
                    <a:lnTo>
                      <a:pt x="88" y="0"/>
                    </a:lnTo>
                    <a:close/>
                    <a:moveTo>
                      <a:pt x="87" y="14"/>
                    </a:moveTo>
                    <a:cubicBezTo>
                      <a:pt x="48" y="14"/>
                      <a:pt x="17" y="48"/>
                      <a:pt x="17" y="89"/>
                    </a:cubicBezTo>
                    <a:cubicBezTo>
                      <a:pt x="17" y="131"/>
                      <a:pt x="48" y="164"/>
                      <a:pt x="88" y="164"/>
                    </a:cubicBezTo>
                    <a:cubicBezTo>
                      <a:pt x="127" y="164"/>
                      <a:pt x="158" y="131"/>
                      <a:pt x="158" y="89"/>
                    </a:cubicBezTo>
                    <a:cubicBezTo>
                      <a:pt x="158" y="48"/>
                      <a:pt x="127" y="14"/>
                      <a:pt x="88" y="14"/>
                    </a:cubicBezTo>
                    <a:lnTo>
                      <a:pt x="87" y="14"/>
                    </a:lnTo>
                    <a:close/>
                    <a:moveTo>
                      <a:pt x="71" y="140"/>
                    </a:moveTo>
                    <a:lnTo>
                      <a:pt x="55" y="140"/>
                    </a:lnTo>
                    <a:lnTo>
                      <a:pt x="55" y="42"/>
                    </a:lnTo>
                    <a:cubicBezTo>
                      <a:pt x="63" y="40"/>
                      <a:pt x="71" y="39"/>
                      <a:pt x="83" y="39"/>
                    </a:cubicBezTo>
                    <a:cubicBezTo>
                      <a:pt x="98" y="39"/>
                      <a:pt x="108" y="42"/>
                      <a:pt x="114" y="47"/>
                    </a:cubicBezTo>
                    <a:cubicBezTo>
                      <a:pt x="119" y="51"/>
                      <a:pt x="123" y="58"/>
                      <a:pt x="123" y="67"/>
                    </a:cubicBezTo>
                    <a:cubicBezTo>
                      <a:pt x="123" y="80"/>
                      <a:pt x="114" y="88"/>
                      <a:pt x="103" y="91"/>
                    </a:cubicBezTo>
                    <a:lnTo>
                      <a:pt x="103" y="92"/>
                    </a:lnTo>
                    <a:cubicBezTo>
                      <a:pt x="112" y="93"/>
                      <a:pt x="118" y="101"/>
                      <a:pt x="120" y="116"/>
                    </a:cubicBezTo>
                    <a:cubicBezTo>
                      <a:pt x="122" y="131"/>
                      <a:pt x="125" y="137"/>
                      <a:pt x="126" y="140"/>
                    </a:cubicBezTo>
                    <a:lnTo>
                      <a:pt x="110" y="140"/>
                    </a:lnTo>
                    <a:cubicBezTo>
                      <a:pt x="107" y="137"/>
                      <a:pt x="105" y="128"/>
                      <a:pt x="103" y="115"/>
                    </a:cubicBezTo>
                    <a:cubicBezTo>
                      <a:pt x="101" y="103"/>
                      <a:pt x="94" y="98"/>
                      <a:pt x="82" y="98"/>
                    </a:cubicBezTo>
                    <a:lnTo>
                      <a:pt x="71" y="98"/>
                    </a:lnTo>
                    <a:lnTo>
                      <a:pt x="71" y="140"/>
                    </a:lnTo>
                    <a:close/>
                    <a:moveTo>
                      <a:pt x="71" y="86"/>
                    </a:moveTo>
                    <a:lnTo>
                      <a:pt x="82" y="86"/>
                    </a:lnTo>
                    <a:cubicBezTo>
                      <a:pt x="95" y="86"/>
                      <a:pt x="106" y="81"/>
                      <a:pt x="106" y="69"/>
                    </a:cubicBezTo>
                    <a:cubicBezTo>
                      <a:pt x="106" y="60"/>
                      <a:pt x="100" y="51"/>
                      <a:pt x="82" y="51"/>
                    </a:cubicBezTo>
                    <a:cubicBezTo>
                      <a:pt x="77" y="51"/>
                      <a:pt x="74" y="52"/>
                      <a:pt x="71" y="52"/>
                    </a:cubicBezTo>
                    <a:lnTo>
                      <a:pt x="71" y="86"/>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7" name="Freeform 26"/>
              <p:cNvSpPr>
                <a:spLocks/>
              </p:cNvSpPr>
              <p:nvPr/>
            </p:nvSpPr>
            <p:spPr bwMode="auto">
              <a:xfrm>
                <a:off x="2223724" y="3073400"/>
                <a:ext cx="903288" cy="857250"/>
              </a:xfrm>
              <a:custGeom>
                <a:avLst/>
                <a:gdLst>
                  <a:gd name="T0" fmla="*/ 2929 w 3356"/>
                  <a:gd name="T1" fmla="*/ 1826 h 3183"/>
                  <a:gd name="T2" fmla="*/ 1202 w 3356"/>
                  <a:gd name="T3" fmla="*/ 1830 h 3183"/>
                  <a:gd name="T4" fmla="*/ 1047 w 3356"/>
                  <a:gd name="T5" fmla="*/ 2329 h 3183"/>
                  <a:gd name="T6" fmla="*/ 1319 w 3356"/>
                  <a:gd name="T7" fmla="*/ 2608 h 3183"/>
                  <a:gd name="T8" fmla="*/ 634 w 3356"/>
                  <a:gd name="T9" fmla="*/ 3183 h 3183"/>
                  <a:gd name="T10" fmla="*/ 912 w 3356"/>
                  <a:gd name="T11" fmla="*/ 1926 h 3183"/>
                  <a:gd name="T12" fmla="*/ 429 w 3356"/>
                  <a:gd name="T13" fmla="*/ 2200 h 3183"/>
                  <a:gd name="T14" fmla="*/ 509 w 3356"/>
                  <a:gd name="T15" fmla="*/ 2370 h 3183"/>
                  <a:gd name="T16" fmla="*/ 0 w 3356"/>
                  <a:gd name="T17" fmla="*/ 2333 h 3183"/>
                  <a:gd name="T18" fmla="*/ 1015 w 3356"/>
                  <a:gd name="T19" fmla="*/ 1656 h 3183"/>
                  <a:gd name="T20" fmla="*/ 2551 w 3356"/>
                  <a:gd name="T21" fmla="*/ 0 h 3183"/>
                  <a:gd name="T22" fmla="*/ 2249 w 3356"/>
                  <a:gd name="T23" fmla="*/ 1107 h 3183"/>
                  <a:gd name="T24" fmla="*/ 2046 w 3356"/>
                  <a:gd name="T25" fmla="*/ 1137 h 3183"/>
                  <a:gd name="T26" fmla="*/ 2060 w 3356"/>
                  <a:gd name="T27" fmla="*/ 742 h 3183"/>
                  <a:gd name="T28" fmla="*/ 1334 w 3356"/>
                  <a:gd name="T29" fmla="*/ 1540 h 3183"/>
                  <a:gd name="T30" fmla="*/ 3356 w 3356"/>
                  <a:gd name="T31" fmla="*/ 1403 h 3183"/>
                  <a:gd name="T32" fmla="*/ 2929 w 3356"/>
                  <a:gd name="T33" fmla="*/ 1826 h 3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56" h="3183">
                    <a:moveTo>
                      <a:pt x="2929" y="1826"/>
                    </a:moveTo>
                    <a:cubicBezTo>
                      <a:pt x="2371" y="1675"/>
                      <a:pt x="1729" y="1686"/>
                      <a:pt x="1202" y="1830"/>
                    </a:cubicBezTo>
                    <a:cubicBezTo>
                      <a:pt x="1141" y="1979"/>
                      <a:pt x="1093" y="2136"/>
                      <a:pt x="1047" y="2329"/>
                    </a:cubicBezTo>
                    <a:cubicBezTo>
                      <a:pt x="1013" y="2472"/>
                      <a:pt x="1081" y="2699"/>
                      <a:pt x="1319" y="2608"/>
                    </a:cubicBezTo>
                    <a:cubicBezTo>
                      <a:pt x="1239" y="2710"/>
                      <a:pt x="763" y="3113"/>
                      <a:pt x="634" y="3183"/>
                    </a:cubicBezTo>
                    <a:cubicBezTo>
                      <a:pt x="686" y="2719"/>
                      <a:pt x="781" y="2298"/>
                      <a:pt x="912" y="1926"/>
                    </a:cubicBezTo>
                    <a:cubicBezTo>
                      <a:pt x="671" y="2021"/>
                      <a:pt x="495" y="2123"/>
                      <a:pt x="429" y="2200"/>
                    </a:cubicBezTo>
                    <a:cubicBezTo>
                      <a:pt x="367" y="2270"/>
                      <a:pt x="429" y="2362"/>
                      <a:pt x="509" y="2370"/>
                    </a:cubicBezTo>
                    <a:cubicBezTo>
                      <a:pt x="436" y="2389"/>
                      <a:pt x="95" y="2373"/>
                      <a:pt x="0" y="2333"/>
                    </a:cubicBezTo>
                    <a:cubicBezTo>
                      <a:pt x="290" y="2033"/>
                      <a:pt x="649" y="1807"/>
                      <a:pt x="1015" y="1656"/>
                    </a:cubicBezTo>
                    <a:cubicBezTo>
                      <a:pt x="1390" y="760"/>
                      <a:pt x="1983" y="181"/>
                      <a:pt x="2551" y="0"/>
                    </a:cubicBezTo>
                    <a:cubicBezTo>
                      <a:pt x="2543" y="353"/>
                      <a:pt x="2385" y="818"/>
                      <a:pt x="2249" y="1107"/>
                    </a:cubicBezTo>
                    <a:cubicBezTo>
                      <a:pt x="2176" y="1116"/>
                      <a:pt x="2107" y="1126"/>
                      <a:pt x="2046" y="1137"/>
                    </a:cubicBezTo>
                    <a:cubicBezTo>
                      <a:pt x="2074" y="989"/>
                      <a:pt x="2073" y="856"/>
                      <a:pt x="2060" y="742"/>
                    </a:cubicBezTo>
                    <a:cubicBezTo>
                      <a:pt x="1744" y="886"/>
                      <a:pt x="1517" y="1180"/>
                      <a:pt x="1334" y="1540"/>
                    </a:cubicBezTo>
                    <a:cubicBezTo>
                      <a:pt x="2157" y="1275"/>
                      <a:pt x="2997" y="1309"/>
                      <a:pt x="3356" y="1403"/>
                    </a:cubicBezTo>
                    <a:lnTo>
                      <a:pt x="2929" y="1826"/>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8" name="Freeform 27"/>
              <p:cNvSpPr>
                <a:spLocks/>
              </p:cNvSpPr>
              <p:nvPr/>
            </p:nvSpPr>
            <p:spPr bwMode="auto">
              <a:xfrm>
                <a:off x="2558686" y="3592513"/>
                <a:ext cx="357188" cy="266700"/>
              </a:xfrm>
              <a:custGeom>
                <a:avLst/>
                <a:gdLst>
                  <a:gd name="T0" fmla="*/ 0 w 1326"/>
                  <a:gd name="T1" fmla="*/ 301 h 993"/>
                  <a:gd name="T2" fmla="*/ 1274 w 1326"/>
                  <a:gd name="T3" fmla="*/ 993 h 993"/>
                  <a:gd name="T4" fmla="*/ 865 w 1326"/>
                  <a:gd name="T5" fmla="*/ 7 h 993"/>
                  <a:gd name="T6" fmla="*/ 800 w 1326"/>
                  <a:gd name="T7" fmla="*/ 0 h 993"/>
                  <a:gd name="T8" fmla="*/ 945 w 1326"/>
                  <a:gd name="T9" fmla="*/ 523 h 993"/>
                  <a:gd name="T10" fmla="*/ 132 w 1326"/>
                  <a:gd name="T11" fmla="*/ 51 h 993"/>
                  <a:gd name="T12" fmla="*/ 0 w 1326"/>
                  <a:gd name="T13" fmla="*/ 301 h 993"/>
                </a:gdLst>
                <a:ahLst/>
                <a:cxnLst>
                  <a:cxn ang="0">
                    <a:pos x="T0" y="T1"/>
                  </a:cxn>
                  <a:cxn ang="0">
                    <a:pos x="T2" y="T3"/>
                  </a:cxn>
                  <a:cxn ang="0">
                    <a:pos x="T4" y="T5"/>
                  </a:cxn>
                  <a:cxn ang="0">
                    <a:pos x="T6" y="T7"/>
                  </a:cxn>
                  <a:cxn ang="0">
                    <a:pos x="T8" y="T9"/>
                  </a:cxn>
                  <a:cxn ang="0">
                    <a:pos x="T10" y="T11"/>
                  </a:cxn>
                  <a:cxn ang="0">
                    <a:pos x="T12" y="T13"/>
                  </a:cxn>
                </a:cxnLst>
                <a:rect l="0" t="0" r="r" b="b"/>
                <a:pathLst>
                  <a:path w="1326" h="993">
                    <a:moveTo>
                      <a:pt x="0" y="301"/>
                    </a:moveTo>
                    <a:cubicBezTo>
                      <a:pt x="436" y="691"/>
                      <a:pt x="902" y="937"/>
                      <a:pt x="1274" y="993"/>
                    </a:cubicBezTo>
                    <a:cubicBezTo>
                      <a:pt x="1326" y="851"/>
                      <a:pt x="1236" y="459"/>
                      <a:pt x="865" y="7"/>
                    </a:cubicBezTo>
                    <a:cubicBezTo>
                      <a:pt x="843" y="5"/>
                      <a:pt x="822" y="2"/>
                      <a:pt x="800" y="0"/>
                    </a:cubicBezTo>
                    <a:cubicBezTo>
                      <a:pt x="903" y="192"/>
                      <a:pt x="967" y="397"/>
                      <a:pt x="945" y="523"/>
                    </a:cubicBezTo>
                    <a:cubicBezTo>
                      <a:pt x="686" y="432"/>
                      <a:pt x="387" y="258"/>
                      <a:pt x="132" y="51"/>
                    </a:cubicBezTo>
                    <a:cubicBezTo>
                      <a:pt x="108" y="84"/>
                      <a:pt x="13" y="275"/>
                      <a:pt x="0" y="301"/>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9" name="Freeform 28"/>
              <p:cNvSpPr>
                <a:spLocks/>
              </p:cNvSpPr>
              <p:nvPr/>
            </p:nvSpPr>
            <p:spPr bwMode="auto">
              <a:xfrm>
                <a:off x="2258649" y="3228975"/>
                <a:ext cx="269875" cy="284163"/>
              </a:xfrm>
              <a:custGeom>
                <a:avLst/>
                <a:gdLst>
                  <a:gd name="T0" fmla="*/ 979 w 1005"/>
                  <a:gd name="T1" fmla="*/ 471 h 1056"/>
                  <a:gd name="T2" fmla="*/ 1005 w 1005"/>
                  <a:gd name="T3" fmla="*/ 402 h 1056"/>
                  <a:gd name="T4" fmla="*/ 0 w 1005"/>
                  <a:gd name="T5" fmla="*/ 0 h 1056"/>
                  <a:gd name="T6" fmla="*/ 519 w 1005"/>
                  <a:gd name="T7" fmla="*/ 1056 h 1056"/>
                  <a:gd name="T8" fmla="*/ 763 w 1005"/>
                  <a:gd name="T9" fmla="*/ 918 h 1056"/>
                  <a:gd name="T10" fmla="*/ 450 w 1005"/>
                  <a:gd name="T11" fmla="*/ 341 h 1056"/>
                  <a:gd name="T12" fmla="*/ 979 w 1005"/>
                  <a:gd name="T13" fmla="*/ 471 h 1056"/>
                </a:gdLst>
                <a:ahLst/>
                <a:cxnLst>
                  <a:cxn ang="0">
                    <a:pos x="T0" y="T1"/>
                  </a:cxn>
                  <a:cxn ang="0">
                    <a:pos x="T2" y="T3"/>
                  </a:cxn>
                  <a:cxn ang="0">
                    <a:pos x="T4" y="T5"/>
                  </a:cxn>
                  <a:cxn ang="0">
                    <a:pos x="T6" y="T7"/>
                  </a:cxn>
                  <a:cxn ang="0">
                    <a:pos x="T8" y="T9"/>
                  </a:cxn>
                  <a:cxn ang="0">
                    <a:pos x="T10" y="T11"/>
                  </a:cxn>
                  <a:cxn ang="0">
                    <a:pos x="T12" y="T13"/>
                  </a:cxn>
                </a:cxnLst>
                <a:rect l="0" t="0" r="r" b="b"/>
                <a:pathLst>
                  <a:path w="1005" h="1056">
                    <a:moveTo>
                      <a:pt x="979" y="471"/>
                    </a:moveTo>
                    <a:cubicBezTo>
                      <a:pt x="985" y="454"/>
                      <a:pt x="999" y="419"/>
                      <a:pt x="1005" y="402"/>
                    </a:cubicBezTo>
                    <a:cubicBezTo>
                      <a:pt x="752" y="215"/>
                      <a:pt x="329" y="0"/>
                      <a:pt x="0" y="0"/>
                    </a:cubicBezTo>
                    <a:cubicBezTo>
                      <a:pt x="66" y="319"/>
                      <a:pt x="253" y="701"/>
                      <a:pt x="519" y="1056"/>
                    </a:cubicBezTo>
                    <a:cubicBezTo>
                      <a:pt x="602" y="1005"/>
                      <a:pt x="667" y="967"/>
                      <a:pt x="763" y="918"/>
                    </a:cubicBezTo>
                    <a:cubicBezTo>
                      <a:pt x="606" y="722"/>
                      <a:pt x="489" y="527"/>
                      <a:pt x="450" y="341"/>
                    </a:cubicBezTo>
                    <a:cubicBezTo>
                      <a:pt x="636" y="347"/>
                      <a:pt x="795" y="396"/>
                      <a:pt x="979" y="471"/>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0" name="Freeform 29"/>
              <p:cNvSpPr>
                <a:spLocks/>
              </p:cNvSpPr>
              <p:nvPr/>
            </p:nvSpPr>
            <p:spPr bwMode="auto">
              <a:xfrm>
                <a:off x="2511061" y="4011613"/>
                <a:ext cx="49213" cy="49213"/>
              </a:xfrm>
              <a:custGeom>
                <a:avLst/>
                <a:gdLst>
                  <a:gd name="T0" fmla="*/ 179 w 179"/>
                  <a:gd name="T1" fmla="*/ 89 h 179"/>
                  <a:gd name="T2" fmla="*/ 89 w 179"/>
                  <a:gd name="T3" fmla="*/ 179 h 179"/>
                  <a:gd name="T4" fmla="*/ 89 w 179"/>
                  <a:gd name="T5" fmla="*/ 179 h 179"/>
                  <a:gd name="T6" fmla="*/ 0 w 179"/>
                  <a:gd name="T7" fmla="*/ 89 h 179"/>
                  <a:gd name="T8" fmla="*/ 0 w 179"/>
                  <a:gd name="T9" fmla="*/ 89 h 179"/>
                  <a:gd name="T10" fmla="*/ 89 w 179"/>
                  <a:gd name="T11" fmla="*/ 0 h 179"/>
                  <a:gd name="T12" fmla="*/ 89 w 179"/>
                  <a:gd name="T13" fmla="*/ 0 h 179"/>
                  <a:gd name="T14" fmla="*/ 179 w 179"/>
                  <a:gd name="T15" fmla="*/ 89 h 179"/>
                  <a:gd name="T16" fmla="*/ 179 w 179"/>
                  <a:gd name="T17" fmla="*/ 8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179">
                    <a:moveTo>
                      <a:pt x="179" y="89"/>
                    </a:moveTo>
                    <a:cubicBezTo>
                      <a:pt x="179" y="138"/>
                      <a:pt x="139" y="179"/>
                      <a:pt x="89" y="179"/>
                    </a:cubicBezTo>
                    <a:lnTo>
                      <a:pt x="89" y="179"/>
                    </a:lnTo>
                    <a:cubicBezTo>
                      <a:pt x="40" y="179"/>
                      <a:pt x="0" y="138"/>
                      <a:pt x="0" y="89"/>
                    </a:cubicBezTo>
                    <a:lnTo>
                      <a:pt x="0" y="89"/>
                    </a:lnTo>
                    <a:cubicBezTo>
                      <a:pt x="0" y="40"/>
                      <a:pt x="40" y="0"/>
                      <a:pt x="89" y="0"/>
                    </a:cubicBezTo>
                    <a:lnTo>
                      <a:pt x="89" y="0"/>
                    </a:lnTo>
                    <a:cubicBezTo>
                      <a:pt x="139" y="0"/>
                      <a:pt x="179" y="40"/>
                      <a:pt x="179" y="89"/>
                    </a:cubicBezTo>
                    <a:lnTo>
                      <a:pt x="179" y="89"/>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1" name="Freeform 30"/>
              <p:cNvSpPr>
                <a:spLocks/>
              </p:cNvSpPr>
              <p:nvPr/>
            </p:nvSpPr>
            <p:spPr bwMode="auto">
              <a:xfrm>
                <a:off x="2484074" y="4083050"/>
                <a:ext cx="73025" cy="142875"/>
              </a:xfrm>
              <a:custGeom>
                <a:avLst/>
                <a:gdLst>
                  <a:gd name="T0" fmla="*/ 113 w 267"/>
                  <a:gd name="T1" fmla="*/ 112 h 529"/>
                  <a:gd name="T2" fmla="*/ 0 w 267"/>
                  <a:gd name="T3" fmla="*/ 0 h 529"/>
                  <a:gd name="T4" fmla="*/ 267 w 267"/>
                  <a:gd name="T5" fmla="*/ 1 h 529"/>
                  <a:gd name="T6" fmla="*/ 267 w 267"/>
                  <a:gd name="T7" fmla="*/ 529 h 529"/>
                  <a:gd name="T8" fmla="*/ 113 w 267"/>
                  <a:gd name="T9" fmla="*/ 529 h 529"/>
                  <a:gd name="T10" fmla="*/ 113 w 267"/>
                  <a:gd name="T11" fmla="*/ 112 h 529"/>
                </a:gdLst>
                <a:ahLst/>
                <a:cxnLst>
                  <a:cxn ang="0">
                    <a:pos x="T0" y="T1"/>
                  </a:cxn>
                  <a:cxn ang="0">
                    <a:pos x="T2" y="T3"/>
                  </a:cxn>
                  <a:cxn ang="0">
                    <a:pos x="T4" y="T5"/>
                  </a:cxn>
                  <a:cxn ang="0">
                    <a:pos x="T6" y="T7"/>
                  </a:cxn>
                  <a:cxn ang="0">
                    <a:pos x="T8" y="T9"/>
                  </a:cxn>
                  <a:cxn ang="0">
                    <a:pos x="T10" y="T11"/>
                  </a:cxn>
                </a:cxnLst>
                <a:rect l="0" t="0" r="r" b="b"/>
                <a:pathLst>
                  <a:path w="267" h="529">
                    <a:moveTo>
                      <a:pt x="113" y="112"/>
                    </a:moveTo>
                    <a:lnTo>
                      <a:pt x="0" y="0"/>
                    </a:lnTo>
                    <a:lnTo>
                      <a:pt x="267" y="1"/>
                    </a:lnTo>
                    <a:lnTo>
                      <a:pt x="267" y="529"/>
                    </a:lnTo>
                    <a:lnTo>
                      <a:pt x="113" y="529"/>
                    </a:lnTo>
                    <a:lnTo>
                      <a:pt x="113" y="112"/>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2" name="Freeform 31"/>
              <p:cNvSpPr>
                <a:spLocks/>
              </p:cNvSpPr>
              <p:nvPr/>
            </p:nvSpPr>
            <p:spPr bwMode="auto">
              <a:xfrm>
                <a:off x="3346086" y="4083050"/>
                <a:ext cx="71438" cy="142875"/>
              </a:xfrm>
              <a:custGeom>
                <a:avLst/>
                <a:gdLst>
                  <a:gd name="T0" fmla="*/ 113 w 266"/>
                  <a:gd name="T1" fmla="*/ 112 h 529"/>
                  <a:gd name="T2" fmla="*/ 0 w 266"/>
                  <a:gd name="T3" fmla="*/ 0 h 529"/>
                  <a:gd name="T4" fmla="*/ 266 w 266"/>
                  <a:gd name="T5" fmla="*/ 1 h 529"/>
                  <a:gd name="T6" fmla="*/ 266 w 266"/>
                  <a:gd name="T7" fmla="*/ 529 h 529"/>
                  <a:gd name="T8" fmla="*/ 113 w 266"/>
                  <a:gd name="T9" fmla="*/ 529 h 529"/>
                  <a:gd name="T10" fmla="*/ 113 w 266"/>
                  <a:gd name="T11" fmla="*/ 112 h 529"/>
                </a:gdLst>
                <a:ahLst/>
                <a:cxnLst>
                  <a:cxn ang="0">
                    <a:pos x="T0" y="T1"/>
                  </a:cxn>
                  <a:cxn ang="0">
                    <a:pos x="T2" y="T3"/>
                  </a:cxn>
                  <a:cxn ang="0">
                    <a:pos x="T4" y="T5"/>
                  </a:cxn>
                  <a:cxn ang="0">
                    <a:pos x="T6" y="T7"/>
                  </a:cxn>
                  <a:cxn ang="0">
                    <a:pos x="T8" y="T9"/>
                  </a:cxn>
                  <a:cxn ang="0">
                    <a:pos x="T10" y="T11"/>
                  </a:cxn>
                </a:cxnLst>
                <a:rect l="0" t="0" r="r" b="b"/>
                <a:pathLst>
                  <a:path w="266" h="529">
                    <a:moveTo>
                      <a:pt x="113" y="112"/>
                    </a:moveTo>
                    <a:lnTo>
                      <a:pt x="0" y="0"/>
                    </a:lnTo>
                    <a:lnTo>
                      <a:pt x="266" y="1"/>
                    </a:lnTo>
                    <a:lnTo>
                      <a:pt x="266" y="529"/>
                    </a:lnTo>
                    <a:lnTo>
                      <a:pt x="113" y="529"/>
                    </a:lnTo>
                    <a:lnTo>
                      <a:pt x="113" y="112"/>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3" name="Freeform 32"/>
              <p:cNvSpPr>
                <a:spLocks/>
              </p:cNvSpPr>
              <p:nvPr/>
            </p:nvSpPr>
            <p:spPr bwMode="auto">
              <a:xfrm>
                <a:off x="3373074" y="4011613"/>
                <a:ext cx="47625" cy="49213"/>
              </a:xfrm>
              <a:custGeom>
                <a:avLst/>
                <a:gdLst>
                  <a:gd name="T0" fmla="*/ 178 w 178"/>
                  <a:gd name="T1" fmla="*/ 89 h 179"/>
                  <a:gd name="T2" fmla="*/ 89 w 178"/>
                  <a:gd name="T3" fmla="*/ 179 h 179"/>
                  <a:gd name="T4" fmla="*/ 89 w 178"/>
                  <a:gd name="T5" fmla="*/ 179 h 179"/>
                  <a:gd name="T6" fmla="*/ 0 w 178"/>
                  <a:gd name="T7" fmla="*/ 89 h 179"/>
                  <a:gd name="T8" fmla="*/ 0 w 178"/>
                  <a:gd name="T9" fmla="*/ 89 h 179"/>
                  <a:gd name="T10" fmla="*/ 89 w 178"/>
                  <a:gd name="T11" fmla="*/ 0 h 179"/>
                  <a:gd name="T12" fmla="*/ 89 w 178"/>
                  <a:gd name="T13" fmla="*/ 0 h 179"/>
                  <a:gd name="T14" fmla="*/ 178 w 178"/>
                  <a:gd name="T15" fmla="*/ 89 h 179"/>
                  <a:gd name="T16" fmla="*/ 178 w 178"/>
                  <a:gd name="T17" fmla="*/ 8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79">
                    <a:moveTo>
                      <a:pt x="178" y="89"/>
                    </a:moveTo>
                    <a:cubicBezTo>
                      <a:pt x="178" y="138"/>
                      <a:pt x="138" y="179"/>
                      <a:pt x="89" y="179"/>
                    </a:cubicBezTo>
                    <a:lnTo>
                      <a:pt x="89" y="179"/>
                    </a:lnTo>
                    <a:cubicBezTo>
                      <a:pt x="40" y="179"/>
                      <a:pt x="0" y="138"/>
                      <a:pt x="0" y="89"/>
                    </a:cubicBezTo>
                    <a:lnTo>
                      <a:pt x="0" y="89"/>
                    </a:lnTo>
                    <a:cubicBezTo>
                      <a:pt x="0" y="40"/>
                      <a:pt x="40" y="0"/>
                      <a:pt x="89" y="0"/>
                    </a:cubicBezTo>
                    <a:lnTo>
                      <a:pt x="89" y="0"/>
                    </a:lnTo>
                    <a:cubicBezTo>
                      <a:pt x="138" y="0"/>
                      <a:pt x="178" y="40"/>
                      <a:pt x="178" y="89"/>
                    </a:cubicBezTo>
                    <a:lnTo>
                      <a:pt x="178" y="89"/>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4" name="Freeform 33"/>
              <p:cNvSpPr>
                <a:spLocks noEditPoints="1"/>
              </p:cNvSpPr>
              <p:nvPr/>
            </p:nvSpPr>
            <p:spPr bwMode="auto">
              <a:xfrm>
                <a:off x="2596786" y="4043363"/>
                <a:ext cx="292100" cy="182563"/>
              </a:xfrm>
              <a:custGeom>
                <a:avLst/>
                <a:gdLst>
                  <a:gd name="T0" fmla="*/ 338 w 1084"/>
                  <a:gd name="T1" fmla="*/ 680 h 680"/>
                  <a:gd name="T2" fmla="*/ 0 w 1084"/>
                  <a:gd name="T3" fmla="*/ 340 h 680"/>
                  <a:gd name="T4" fmla="*/ 338 w 1084"/>
                  <a:gd name="T5" fmla="*/ 0 h 680"/>
                  <a:gd name="T6" fmla="*/ 744 w 1084"/>
                  <a:gd name="T7" fmla="*/ 0 h 680"/>
                  <a:gd name="T8" fmla="*/ 1084 w 1084"/>
                  <a:gd name="T9" fmla="*/ 340 h 680"/>
                  <a:gd name="T10" fmla="*/ 744 w 1084"/>
                  <a:gd name="T11" fmla="*/ 680 h 680"/>
                  <a:gd name="T12" fmla="*/ 338 w 1084"/>
                  <a:gd name="T13" fmla="*/ 680 h 680"/>
                  <a:gd name="T14" fmla="*/ 740 w 1084"/>
                  <a:gd name="T15" fmla="*/ 527 h 680"/>
                  <a:gd name="T16" fmla="*/ 924 w 1084"/>
                  <a:gd name="T17" fmla="*/ 340 h 680"/>
                  <a:gd name="T18" fmla="*/ 740 w 1084"/>
                  <a:gd name="T19" fmla="*/ 153 h 680"/>
                  <a:gd name="T20" fmla="*/ 348 w 1084"/>
                  <a:gd name="T21" fmla="*/ 153 h 680"/>
                  <a:gd name="T22" fmla="*/ 165 w 1084"/>
                  <a:gd name="T23" fmla="*/ 340 h 680"/>
                  <a:gd name="T24" fmla="*/ 348 w 1084"/>
                  <a:gd name="T25" fmla="*/ 527 h 680"/>
                  <a:gd name="T26" fmla="*/ 740 w 1084"/>
                  <a:gd name="T27" fmla="*/ 527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4" h="680">
                    <a:moveTo>
                      <a:pt x="338" y="680"/>
                    </a:moveTo>
                    <a:cubicBezTo>
                      <a:pt x="151" y="680"/>
                      <a:pt x="0" y="527"/>
                      <a:pt x="0" y="340"/>
                    </a:cubicBezTo>
                    <a:cubicBezTo>
                      <a:pt x="0" y="153"/>
                      <a:pt x="151" y="0"/>
                      <a:pt x="338" y="0"/>
                    </a:cubicBezTo>
                    <a:lnTo>
                      <a:pt x="744" y="0"/>
                    </a:lnTo>
                    <a:cubicBezTo>
                      <a:pt x="932" y="0"/>
                      <a:pt x="1084" y="153"/>
                      <a:pt x="1084" y="340"/>
                    </a:cubicBezTo>
                    <a:cubicBezTo>
                      <a:pt x="1084" y="527"/>
                      <a:pt x="932" y="680"/>
                      <a:pt x="744" y="680"/>
                    </a:cubicBezTo>
                    <a:lnTo>
                      <a:pt x="338" y="680"/>
                    </a:lnTo>
                    <a:close/>
                    <a:moveTo>
                      <a:pt x="740" y="527"/>
                    </a:moveTo>
                    <a:cubicBezTo>
                      <a:pt x="841" y="527"/>
                      <a:pt x="924" y="444"/>
                      <a:pt x="924" y="340"/>
                    </a:cubicBezTo>
                    <a:cubicBezTo>
                      <a:pt x="924" y="236"/>
                      <a:pt x="841" y="153"/>
                      <a:pt x="740" y="153"/>
                    </a:cubicBezTo>
                    <a:lnTo>
                      <a:pt x="348" y="153"/>
                    </a:lnTo>
                    <a:cubicBezTo>
                      <a:pt x="247" y="153"/>
                      <a:pt x="165" y="236"/>
                      <a:pt x="165" y="340"/>
                    </a:cubicBezTo>
                    <a:cubicBezTo>
                      <a:pt x="165" y="444"/>
                      <a:pt x="247" y="527"/>
                      <a:pt x="348" y="527"/>
                    </a:cubicBezTo>
                    <a:lnTo>
                      <a:pt x="740" y="527"/>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5" name="Freeform 34"/>
              <p:cNvSpPr>
                <a:spLocks/>
              </p:cNvSpPr>
              <p:nvPr/>
            </p:nvSpPr>
            <p:spPr bwMode="auto">
              <a:xfrm>
                <a:off x="3228611" y="4114800"/>
                <a:ext cx="101600" cy="46038"/>
              </a:xfrm>
              <a:custGeom>
                <a:avLst/>
                <a:gdLst>
                  <a:gd name="T0" fmla="*/ 376 w 376"/>
                  <a:gd name="T1" fmla="*/ 87 h 173"/>
                  <a:gd name="T2" fmla="*/ 290 w 376"/>
                  <a:gd name="T3" fmla="*/ 173 h 173"/>
                  <a:gd name="T4" fmla="*/ 86 w 376"/>
                  <a:gd name="T5" fmla="*/ 173 h 173"/>
                  <a:gd name="T6" fmla="*/ 0 w 376"/>
                  <a:gd name="T7" fmla="*/ 87 h 173"/>
                  <a:gd name="T8" fmla="*/ 0 w 376"/>
                  <a:gd name="T9" fmla="*/ 87 h 173"/>
                  <a:gd name="T10" fmla="*/ 86 w 376"/>
                  <a:gd name="T11" fmla="*/ 0 h 173"/>
                  <a:gd name="T12" fmla="*/ 290 w 376"/>
                  <a:gd name="T13" fmla="*/ 0 h 173"/>
                  <a:gd name="T14" fmla="*/ 376 w 376"/>
                  <a:gd name="T15" fmla="*/ 87 h 173"/>
                  <a:gd name="T16" fmla="*/ 376 w 376"/>
                  <a:gd name="T17" fmla="*/ 87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6" h="173">
                    <a:moveTo>
                      <a:pt x="376" y="87"/>
                    </a:moveTo>
                    <a:cubicBezTo>
                      <a:pt x="376" y="134"/>
                      <a:pt x="338" y="173"/>
                      <a:pt x="290" y="173"/>
                    </a:cubicBezTo>
                    <a:lnTo>
                      <a:pt x="86" y="173"/>
                    </a:lnTo>
                    <a:cubicBezTo>
                      <a:pt x="38" y="173"/>
                      <a:pt x="0" y="134"/>
                      <a:pt x="0" y="87"/>
                    </a:cubicBezTo>
                    <a:lnTo>
                      <a:pt x="0" y="87"/>
                    </a:lnTo>
                    <a:cubicBezTo>
                      <a:pt x="0" y="39"/>
                      <a:pt x="38" y="0"/>
                      <a:pt x="86" y="0"/>
                    </a:cubicBezTo>
                    <a:lnTo>
                      <a:pt x="290" y="0"/>
                    </a:lnTo>
                    <a:cubicBezTo>
                      <a:pt x="338" y="0"/>
                      <a:pt x="376" y="39"/>
                      <a:pt x="376" y="87"/>
                    </a:cubicBezTo>
                    <a:lnTo>
                      <a:pt x="376" y="87"/>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6" name="Freeform 35"/>
              <p:cNvSpPr>
                <a:spLocks noEditPoints="1"/>
              </p:cNvSpPr>
              <p:nvPr/>
            </p:nvSpPr>
            <p:spPr bwMode="auto">
              <a:xfrm>
                <a:off x="3463561" y="4043363"/>
                <a:ext cx="290513" cy="182563"/>
              </a:xfrm>
              <a:custGeom>
                <a:avLst/>
                <a:gdLst>
                  <a:gd name="T0" fmla="*/ 340 w 1084"/>
                  <a:gd name="T1" fmla="*/ 680 h 680"/>
                  <a:gd name="T2" fmla="*/ 0 w 1084"/>
                  <a:gd name="T3" fmla="*/ 340 h 680"/>
                  <a:gd name="T4" fmla="*/ 340 w 1084"/>
                  <a:gd name="T5" fmla="*/ 0 h 680"/>
                  <a:gd name="T6" fmla="*/ 745 w 1084"/>
                  <a:gd name="T7" fmla="*/ 0 h 680"/>
                  <a:gd name="T8" fmla="*/ 1084 w 1084"/>
                  <a:gd name="T9" fmla="*/ 340 h 680"/>
                  <a:gd name="T10" fmla="*/ 745 w 1084"/>
                  <a:gd name="T11" fmla="*/ 680 h 680"/>
                  <a:gd name="T12" fmla="*/ 340 w 1084"/>
                  <a:gd name="T13" fmla="*/ 680 h 680"/>
                  <a:gd name="T14" fmla="*/ 740 w 1084"/>
                  <a:gd name="T15" fmla="*/ 527 h 680"/>
                  <a:gd name="T16" fmla="*/ 924 w 1084"/>
                  <a:gd name="T17" fmla="*/ 340 h 680"/>
                  <a:gd name="T18" fmla="*/ 740 w 1084"/>
                  <a:gd name="T19" fmla="*/ 153 h 680"/>
                  <a:gd name="T20" fmla="*/ 344 w 1084"/>
                  <a:gd name="T21" fmla="*/ 153 h 680"/>
                  <a:gd name="T22" fmla="*/ 160 w 1084"/>
                  <a:gd name="T23" fmla="*/ 340 h 680"/>
                  <a:gd name="T24" fmla="*/ 344 w 1084"/>
                  <a:gd name="T25" fmla="*/ 527 h 680"/>
                  <a:gd name="T26" fmla="*/ 740 w 1084"/>
                  <a:gd name="T27" fmla="*/ 527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4" h="680">
                    <a:moveTo>
                      <a:pt x="340" y="680"/>
                    </a:moveTo>
                    <a:cubicBezTo>
                      <a:pt x="151" y="680"/>
                      <a:pt x="0" y="527"/>
                      <a:pt x="0" y="340"/>
                    </a:cubicBezTo>
                    <a:cubicBezTo>
                      <a:pt x="0" y="153"/>
                      <a:pt x="151" y="0"/>
                      <a:pt x="340" y="0"/>
                    </a:cubicBezTo>
                    <a:lnTo>
                      <a:pt x="745" y="0"/>
                    </a:lnTo>
                    <a:cubicBezTo>
                      <a:pt x="933" y="0"/>
                      <a:pt x="1084" y="153"/>
                      <a:pt x="1084" y="340"/>
                    </a:cubicBezTo>
                    <a:cubicBezTo>
                      <a:pt x="1084" y="527"/>
                      <a:pt x="933" y="680"/>
                      <a:pt x="745" y="680"/>
                    </a:cubicBezTo>
                    <a:lnTo>
                      <a:pt x="340" y="680"/>
                    </a:lnTo>
                    <a:close/>
                    <a:moveTo>
                      <a:pt x="740" y="527"/>
                    </a:moveTo>
                    <a:cubicBezTo>
                      <a:pt x="842" y="527"/>
                      <a:pt x="924" y="444"/>
                      <a:pt x="924" y="340"/>
                    </a:cubicBezTo>
                    <a:cubicBezTo>
                      <a:pt x="924" y="236"/>
                      <a:pt x="842" y="153"/>
                      <a:pt x="740" y="153"/>
                    </a:cubicBezTo>
                    <a:lnTo>
                      <a:pt x="344" y="153"/>
                    </a:lnTo>
                    <a:cubicBezTo>
                      <a:pt x="242" y="153"/>
                      <a:pt x="160" y="236"/>
                      <a:pt x="160" y="340"/>
                    </a:cubicBezTo>
                    <a:cubicBezTo>
                      <a:pt x="160" y="444"/>
                      <a:pt x="242" y="527"/>
                      <a:pt x="344" y="527"/>
                    </a:cubicBezTo>
                    <a:lnTo>
                      <a:pt x="740" y="527"/>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7" name="Freeform 36"/>
              <p:cNvSpPr>
                <a:spLocks/>
              </p:cNvSpPr>
              <p:nvPr/>
            </p:nvSpPr>
            <p:spPr bwMode="auto">
              <a:xfrm>
                <a:off x="1871299" y="4043363"/>
                <a:ext cx="266700" cy="182563"/>
              </a:xfrm>
              <a:custGeom>
                <a:avLst/>
                <a:gdLst>
                  <a:gd name="T0" fmla="*/ 340 w 990"/>
                  <a:gd name="T1" fmla="*/ 680 h 680"/>
                  <a:gd name="T2" fmla="*/ 0 w 990"/>
                  <a:gd name="T3" fmla="*/ 340 h 680"/>
                  <a:gd name="T4" fmla="*/ 0 w 990"/>
                  <a:gd name="T5" fmla="*/ 0 h 680"/>
                  <a:gd name="T6" fmla="*/ 159 w 990"/>
                  <a:gd name="T7" fmla="*/ 88 h 680"/>
                  <a:gd name="T8" fmla="*/ 159 w 990"/>
                  <a:gd name="T9" fmla="*/ 340 h 680"/>
                  <a:gd name="T10" fmla="*/ 346 w 990"/>
                  <a:gd name="T11" fmla="*/ 527 h 680"/>
                  <a:gd name="T12" fmla="*/ 644 w 990"/>
                  <a:gd name="T13" fmla="*/ 527 h 680"/>
                  <a:gd name="T14" fmla="*/ 831 w 990"/>
                  <a:gd name="T15" fmla="*/ 340 h 680"/>
                  <a:gd name="T16" fmla="*/ 831 w 990"/>
                  <a:gd name="T17" fmla="*/ 88 h 680"/>
                  <a:gd name="T18" fmla="*/ 990 w 990"/>
                  <a:gd name="T19" fmla="*/ 0 h 680"/>
                  <a:gd name="T20" fmla="*/ 990 w 990"/>
                  <a:gd name="T21" fmla="*/ 340 h 680"/>
                  <a:gd name="T22" fmla="*/ 650 w 990"/>
                  <a:gd name="T23" fmla="*/ 680 h 680"/>
                  <a:gd name="T24" fmla="*/ 340 w 990"/>
                  <a:gd name="T25" fmla="*/ 68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0" h="680">
                    <a:moveTo>
                      <a:pt x="340" y="680"/>
                    </a:moveTo>
                    <a:cubicBezTo>
                      <a:pt x="153" y="680"/>
                      <a:pt x="0" y="527"/>
                      <a:pt x="0" y="340"/>
                    </a:cubicBezTo>
                    <a:lnTo>
                      <a:pt x="0" y="0"/>
                    </a:lnTo>
                    <a:lnTo>
                      <a:pt x="159" y="88"/>
                    </a:lnTo>
                    <a:lnTo>
                      <a:pt x="159" y="340"/>
                    </a:lnTo>
                    <a:cubicBezTo>
                      <a:pt x="159" y="444"/>
                      <a:pt x="242" y="527"/>
                      <a:pt x="346" y="527"/>
                    </a:cubicBezTo>
                    <a:lnTo>
                      <a:pt x="644" y="527"/>
                    </a:lnTo>
                    <a:cubicBezTo>
                      <a:pt x="748" y="527"/>
                      <a:pt x="831" y="444"/>
                      <a:pt x="831" y="340"/>
                    </a:cubicBezTo>
                    <a:lnTo>
                      <a:pt x="831" y="88"/>
                    </a:lnTo>
                    <a:lnTo>
                      <a:pt x="990" y="0"/>
                    </a:lnTo>
                    <a:lnTo>
                      <a:pt x="990" y="340"/>
                    </a:lnTo>
                    <a:cubicBezTo>
                      <a:pt x="990" y="527"/>
                      <a:pt x="837" y="680"/>
                      <a:pt x="650" y="680"/>
                    </a:cubicBezTo>
                    <a:lnTo>
                      <a:pt x="340" y="68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8" name="Freeform 37"/>
              <p:cNvSpPr>
                <a:spLocks/>
              </p:cNvSpPr>
              <p:nvPr/>
            </p:nvSpPr>
            <p:spPr bwMode="auto">
              <a:xfrm>
                <a:off x="1574436" y="4043363"/>
                <a:ext cx="265113" cy="182563"/>
              </a:xfrm>
              <a:custGeom>
                <a:avLst/>
                <a:gdLst>
                  <a:gd name="T0" fmla="*/ 346 w 987"/>
                  <a:gd name="T1" fmla="*/ 153 h 680"/>
                  <a:gd name="T2" fmla="*/ 987 w 987"/>
                  <a:gd name="T3" fmla="*/ 153 h 680"/>
                  <a:gd name="T4" fmla="*/ 987 w 987"/>
                  <a:gd name="T5" fmla="*/ 0 h 680"/>
                  <a:gd name="T6" fmla="*/ 340 w 987"/>
                  <a:gd name="T7" fmla="*/ 0 h 680"/>
                  <a:gd name="T8" fmla="*/ 0 w 987"/>
                  <a:gd name="T9" fmla="*/ 340 h 680"/>
                  <a:gd name="T10" fmla="*/ 0 w 987"/>
                  <a:gd name="T11" fmla="*/ 680 h 680"/>
                  <a:gd name="T12" fmla="*/ 159 w 987"/>
                  <a:gd name="T13" fmla="*/ 680 h 680"/>
                  <a:gd name="T14" fmla="*/ 159 w 987"/>
                  <a:gd name="T15" fmla="*/ 416 h 680"/>
                  <a:gd name="T16" fmla="*/ 653 w 987"/>
                  <a:gd name="T17" fmla="*/ 416 h 680"/>
                  <a:gd name="T18" fmla="*/ 807 w 987"/>
                  <a:gd name="T19" fmla="*/ 263 h 680"/>
                  <a:gd name="T20" fmla="*/ 175 w 987"/>
                  <a:gd name="T21" fmla="*/ 263 h 680"/>
                  <a:gd name="T22" fmla="*/ 346 w 987"/>
                  <a:gd name="T23" fmla="*/ 153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7" h="680">
                    <a:moveTo>
                      <a:pt x="346" y="153"/>
                    </a:moveTo>
                    <a:lnTo>
                      <a:pt x="987" y="153"/>
                    </a:lnTo>
                    <a:lnTo>
                      <a:pt x="987" y="0"/>
                    </a:lnTo>
                    <a:lnTo>
                      <a:pt x="340" y="0"/>
                    </a:lnTo>
                    <a:cubicBezTo>
                      <a:pt x="153" y="0"/>
                      <a:pt x="0" y="153"/>
                      <a:pt x="0" y="340"/>
                    </a:cubicBezTo>
                    <a:lnTo>
                      <a:pt x="0" y="680"/>
                    </a:lnTo>
                    <a:lnTo>
                      <a:pt x="159" y="680"/>
                    </a:lnTo>
                    <a:lnTo>
                      <a:pt x="159" y="416"/>
                    </a:lnTo>
                    <a:lnTo>
                      <a:pt x="653" y="416"/>
                    </a:lnTo>
                    <a:lnTo>
                      <a:pt x="807" y="263"/>
                    </a:lnTo>
                    <a:lnTo>
                      <a:pt x="175" y="263"/>
                    </a:lnTo>
                    <a:cubicBezTo>
                      <a:pt x="204" y="199"/>
                      <a:pt x="269" y="153"/>
                      <a:pt x="346" y="153"/>
                    </a:cubicBez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9" name="Freeform 38"/>
              <p:cNvSpPr>
                <a:spLocks/>
              </p:cNvSpPr>
              <p:nvPr/>
            </p:nvSpPr>
            <p:spPr bwMode="auto">
              <a:xfrm>
                <a:off x="2907936" y="4043363"/>
                <a:ext cx="282575" cy="182563"/>
              </a:xfrm>
              <a:custGeom>
                <a:avLst/>
                <a:gdLst>
                  <a:gd name="T0" fmla="*/ 896 w 1048"/>
                  <a:gd name="T1" fmla="*/ 0 h 680"/>
                  <a:gd name="T2" fmla="*/ 896 w 1048"/>
                  <a:gd name="T3" fmla="*/ 459 h 680"/>
                  <a:gd name="T4" fmla="*/ 266 w 1048"/>
                  <a:gd name="T5" fmla="*/ 0 h 680"/>
                  <a:gd name="T6" fmla="*/ 266 w 1048"/>
                  <a:gd name="T7" fmla="*/ 0 h 680"/>
                  <a:gd name="T8" fmla="*/ 266 w 1048"/>
                  <a:gd name="T9" fmla="*/ 0 h 680"/>
                  <a:gd name="T10" fmla="*/ 0 w 1048"/>
                  <a:gd name="T11" fmla="*/ 0 h 680"/>
                  <a:gd name="T12" fmla="*/ 113 w 1048"/>
                  <a:gd name="T13" fmla="*/ 95 h 680"/>
                  <a:gd name="T14" fmla="*/ 113 w 1048"/>
                  <a:gd name="T15" fmla="*/ 680 h 680"/>
                  <a:gd name="T16" fmla="*/ 272 w 1048"/>
                  <a:gd name="T17" fmla="*/ 680 h 680"/>
                  <a:gd name="T18" fmla="*/ 272 w 1048"/>
                  <a:gd name="T19" fmla="*/ 188 h 680"/>
                  <a:gd name="T20" fmla="*/ 927 w 1048"/>
                  <a:gd name="T21" fmla="*/ 665 h 680"/>
                  <a:gd name="T22" fmla="*/ 932 w 1048"/>
                  <a:gd name="T23" fmla="*/ 668 h 680"/>
                  <a:gd name="T24" fmla="*/ 934 w 1048"/>
                  <a:gd name="T25" fmla="*/ 670 h 680"/>
                  <a:gd name="T26" fmla="*/ 934 w 1048"/>
                  <a:gd name="T27" fmla="*/ 670 h 680"/>
                  <a:gd name="T28" fmla="*/ 971 w 1048"/>
                  <a:gd name="T29" fmla="*/ 680 h 680"/>
                  <a:gd name="T30" fmla="*/ 1047 w 1048"/>
                  <a:gd name="T31" fmla="*/ 603 h 680"/>
                  <a:gd name="T32" fmla="*/ 1048 w 1048"/>
                  <a:gd name="T33" fmla="*/ 603 h 680"/>
                  <a:gd name="T34" fmla="*/ 1048 w 1048"/>
                  <a:gd name="T35" fmla="*/ 0 h 680"/>
                  <a:gd name="T36" fmla="*/ 896 w 1048"/>
                  <a:gd name="T37" fmla="*/ 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8" h="680">
                    <a:moveTo>
                      <a:pt x="896" y="0"/>
                    </a:moveTo>
                    <a:lnTo>
                      <a:pt x="896" y="459"/>
                    </a:lnTo>
                    <a:lnTo>
                      <a:pt x="266" y="0"/>
                    </a:lnTo>
                    <a:lnTo>
                      <a:pt x="266" y="0"/>
                    </a:lnTo>
                    <a:lnTo>
                      <a:pt x="266" y="0"/>
                    </a:lnTo>
                    <a:lnTo>
                      <a:pt x="0" y="0"/>
                    </a:lnTo>
                    <a:lnTo>
                      <a:pt x="113" y="95"/>
                    </a:lnTo>
                    <a:lnTo>
                      <a:pt x="113" y="680"/>
                    </a:lnTo>
                    <a:lnTo>
                      <a:pt x="272" y="680"/>
                    </a:lnTo>
                    <a:lnTo>
                      <a:pt x="272" y="188"/>
                    </a:lnTo>
                    <a:lnTo>
                      <a:pt x="927" y="665"/>
                    </a:lnTo>
                    <a:cubicBezTo>
                      <a:pt x="929" y="666"/>
                      <a:pt x="930" y="667"/>
                      <a:pt x="932" y="668"/>
                    </a:cubicBezTo>
                    <a:lnTo>
                      <a:pt x="934" y="670"/>
                    </a:lnTo>
                    <a:lnTo>
                      <a:pt x="934" y="670"/>
                    </a:lnTo>
                    <a:cubicBezTo>
                      <a:pt x="944" y="676"/>
                      <a:pt x="957" y="680"/>
                      <a:pt x="971" y="680"/>
                    </a:cubicBezTo>
                    <a:cubicBezTo>
                      <a:pt x="1013" y="680"/>
                      <a:pt x="1047" y="646"/>
                      <a:pt x="1047" y="603"/>
                    </a:cubicBezTo>
                    <a:lnTo>
                      <a:pt x="1048" y="603"/>
                    </a:lnTo>
                    <a:lnTo>
                      <a:pt x="1048" y="0"/>
                    </a:lnTo>
                    <a:lnTo>
                      <a:pt x="896" y="0"/>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0" name="Freeform 39"/>
              <p:cNvSpPr>
                <a:spLocks/>
              </p:cNvSpPr>
              <p:nvPr/>
            </p:nvSpPr>
            <p:spPr bwMode="auto">
              <a:xfrm>
                <a:off x="2176099" y="4043363"/>
                <a:ext cx="284163" cy="182563"/>
              </a:xfrm>
              <a:custGeom>
                <a:avLst/>
                <a:gdLst>
                  <a:gd name="T0" fmla="*/ 1058 w 1058"/>
                  <a:gd name="T1" fmla="*/ 263 h 680"/>
                  <a:gd name="T2" fmla="*/ 177 w 1058"/>
                  <a:gd name="T3" fmla="*/ 263 h 680"/>
                  <a:gd name="T4" fmla="*/ 346 w 1058"/>
                  <a:gd name="T5" fmla="*/ 153 h 680"/>
                  <a:gd name="T6" fmla="*/ 1000 w 1058"/>
                  <a:gd name="T7" fmla="*/ 153 h 680"/>
                  <a:gd name="T8" fmla="*/ 718 w 1058"/>
                  <a:gd name="T9" fmla="*/ 0 h 680"/>
                  <a:gd name="T10" fmla="*/ 340 w 1058"/>
                  <a:gd name="T11" fmla="*/ 0 h 680"/>
                  <a:gd name="T12" fmla="*/ 1 w 1058"/>
                  <a:gd name="T13" fmla="*/ 340 h 680"/>
                  <a:gd name="T14" fmla="*/ 0 w 1058"/>
                  <a:gd name="T15" fmla="*/ 416 h 680"/>
                  <a:gd name="T16" fmla="*/ 881 w 1058"/>
                  <a:gd name="T17" fmla="*/ 416 h 680"/>
                  <a:gd name="T18" fmla="*/ 710 w 1058"/>
                  <a:gd name="T19" fmla="*/ 527 h 680"/>
                  <a:gd name="T20" fmla="*/ 16 w 1058"/>
                  <a:gd name="T21" fmla="*/ 527 h 680"/>
                  <a:gd name="T22" fmla="*/ 298 w 1058"/>
                  <a:gd name="T23" fmla="*/ 680 h 680"/>
                  <a:gd name="T24" fmla="*/ 718 w 1058"/>
                  <a:gd name="T25" fmla="*/ 680 h 680"/>
                  <a:gd name="T26" fmla="*/ 1058 w 1058"/>
                  <a:gd name="T27" fmla="*/ 340 h 680"/>
                  <a:gd name="T28" fmla="*/ 1058 w 1058"/>
                  <a:gd name="T29" fmla="*/ 263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58" h="680">
                    <a:moveTo>
                      <a:pt x="1058" y="263"/>
                    </a:moveTo>
                    <a:lnTo>
                      <a:pt x="177" y="263"/>
                    </a:lnTo>
                    <a:cubicBezTo>
                      <a:pt x="206" y="199"/>
                      <a:pt x="269" y="153"/>
                      <a:pt x="346" y="153"/>
                    </a:cubicBezTo>
                    <a:lnTo>
                      <a:pt x="1000" y="153"/>
                    </a:lnTo>
                    <a:cubicBezTo>
                      <a:pt x="940" y="61"/>
                      <a:pt x="835" y="0"/>
                      <a:pt x="718" y="0"/>
                    </a:cubicBezTo>
                    <a:lnTo>
                      <a:pt x="340" y="0"/>
                    </a:lnTo>
                    <a:cubicBezTo>
                      <a:pt x="153" y="0"/>
                      <a:pt x="1" y="153"/>
                      <a:pt x="1" y="340"/>
                    </a:cubicBezTo>
                    <a:lnTo>
                      <a:pt x="0" y="416"/>
                    </a:lnTo>
                    <a:lnTo>
                      <a:pt x="881" y="416"/>
                    </a:lnTo>
                    <a:cubicBezTo>
                      <a:pt x="851" y="482"/>
                      <a:pt x="786" y="527"/>
                      <a:pt x="710" y="527"/>
                    </a:cubicBezTo>
                    <a:lnTo>
                      <a:pt x="16" y="527"/>
                    </a:lnTo>
                    <a:cubicBezTo>
                      <a:pt x="77" y="619"/>
                      <a:pt x="180" y="680"/>
                      <a:pt x="298" y="680"/>
                    </a:cubicBezTo>
                    <a:lnTo>
                      <a:pt x="718" y="680"/>
                    </a:lnTo>
                    <a:cubicBezTo>
                      <a:pt x="905" y="680"/>
                      <a:pt x="1058" y="527"/>
                      <a:pt x="1058" y="340"/>
                    </a:cubicBezTo>
                    <a:lnTo>
                      <a:pt x="1058" y="263"/>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15" name="Freeform 14"/>
            <p:cNvSpPr>
              <a:spLocks noEditPoints="1"/>
            </p:cNvSpPr>
            <p:nvPr/>
          </p:nvSpPr>
          <p:spPr bwMode="auto">
            <a:xfrm>
              <a:off x="2921430" y="4315904"/>
              <a:ext cx="47625" cy="47625"/>
            </a:xfrm>
            <a:custGeom>
              <a:avLst/>
              <a:gdLst>
                <a:gd name="T0" fmla="*/ 88 w 175"/>
                <a:gd name="T1" fmla="*/ 0 h 177"/>
                <a:gd name="T2" fmla="*/ 175 w 175"/>
                <a:gd name="T3" fmla="*/ 88 h 177"/>
                <a:gd name="T4" fmla="*/ 88 w 175"/>
                <a:gd name="T5" fmla="*/ 177 h 177"/>
                <a:gd name="T6" fmla="*/ 0 w 175"/>
                <a:gd name="T7" fmla="*/ 88 h 177"/>
                <a:gd name="T8" fmla="*/ 88 w 175"/>
                <a:gd name="T9" fmla="*/ 0 h 177"/>
                <a:gd name="T10" fmla="*/ 88 w 175"/>
                <a:gd name="T11" fmla="*/ 0 h 177"/>
                <a:gd name="T12" fmla="*/ 88 w 175"/>
                <a:gd name="T13" fmla="*/ 13 h 177"/>
                <a:gd name="T14" fmla="*/ 17 w 175"/>
                <a:gd name="T15" fmla="*/ 88 h 177"/>
                <a:gd name="T16" fmla="*/ 88 w 175"/>
                <a:gd name="T17" fmla="*/ 163 h 177"/>
                <a:gd name="T18" fmla="*/ 159 w 175"/>
                <a:gd name="T19" fmla="*/ 88 h 177"/>
                <a:gd name="T20" fmla="*/ 88 w 175"/>
                <a:gd name="T21" fmla="*/ 13 h 177"/>
                <a:gd name="T22" fmla="*/ 88 w 175"/>
                <a:gd name="T23" fmla="*/ 13 h 177"/>
                <a:gd name="T24" fmla="*/ 71 w 175"/>
                <a:gd name="T25" fmla="*/ 139 h 177"/>
                <a:gd name="T26" fmla="*/ 56 w 175"/>
                <a:gd name="T27" fmla="*/ 139 h 177"/>
                <a:gd name="T28" fmla="*/ 56 w 175"/>
                <a:gd name="T29" fmla="*/ 41 h 177"/>
                <a:gd name="T30" fmla="*/ 83 w 175"/>
                <a:gd name="T31" fmla="*/ 39 h 177"/>
                <a:gd name="T32" fmla="*/ 114 w 175"/>
                <a:gd name="T33" fmla="*/ 46 h 177"/>
                <a:gd name="T34" fmla="*/ 123 w 175"/>
                <a:gd name="T35" fmla="*/ 66 h 177"/>
                <a:gd name="T36" fmla="*/ 104 w 175"/>
                <a:gd name="T37" fmla="*/ 90 h 177"/>
                <a:gd name="T38" fmla="*/ 104 w 175"/>
                <a:gd name="T39" fmla="*/ 91 h 177"/>
                <a:gd name="T40" fmla="*/ 120 w 175"/>
                <a:gd name="T41" fmla="*/ 115 h 177"/>
                <a:gd name="T42" fmla="*/ 127 w 175"/>
                <a:gd name="T43" fmla="*/ 139 h 177"/>
                <a:gd name="T44" fmla="*/ 110 w 175"/>
                <a:gd name="T45" fmla="*/ 139 h 177"/>
                <a:gd name="T46" fmla="*/ 104 w 175"/>
                <a:gd name="T47" fmla="*/ 114 h 177"/>
                <a:gd name="T48" fmla="*/ 82 w 175"/>
                <a:gd name="T49" fmla="*/ 97 h 177"/>
                <a:gd name="T50" fmla="*/ 71 w 175"/>
                <a:gd name="T51" fmla="*/ 97 h 177"/>
                <a:gd name="T52" fmla="*/ 71 w 175"/>
                <a:gd name="T53" fmla="*/ 139 h 177"/>
                <a:gd name="T54" fmla="*/ 71 w 175"/>
                <a:gd name="T55" fmla="*/ 85 h 177"/>
                <a:gd name="T56" fmla="*/ 83 w 175"/>
                <a:gd name="T57" fmla="*/ 85 h 177"/>
                <a:gd name="T58" fmla="*/ 107 w 175"/>
                <a:gd name="T59" fmla="*/ 68 h 177"/>
                <a:gd name="T60" fmla="*/ 83 w 175"/>
                <a:gd name="T61" fmla="*/ 51 h 177"/>
                <a:gd name="T62" fmla="*/ 71 w 175"/>
                <a:gd name="T63" fmla="*/ 52 h 177"/>
                <a:gd name="T64" fmla="*/ 71 w 175"/>
                <a:gd name="T65" fmla="*/ 8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7">
                  <a:moveTo>
                    <a:pt x="88" y="0"/>
                  </a:moveTo>
                  <a:cubicBezTo>
                    <a:pt x="137" y="0"/>
                    <a:pt x="175" y="39"/>
                    <a:pt x="175" y="88"/>
                  </a:cubicBezTo>
                  <a:cubicBezTo>
                    <a:pt x="175" y="138"/>
                    <a:pt x="137" y="177"/>
                    <a:pt x="88" y="177"/>
                  </a:cubicBezTo>
                  <a:cubicBezTo>
                    <a:pt x="40" y="177"/>
                    <a:pt x="0" y="138"/>
                    <a:pt x="0" y="88"/>
                  </a:cubicBezTo>
                  <a:cubicBezTo>
                    <a:pt x="0" y="39"/>
                    <a:pt x="40" y="0"/>
                    <a:pt x="88" y="0"/>
                  </a:cubicBezTo>
                  <a:lnTo>
                    <a:pt x="88" y="0"/>
                  </a:lnTo>
                  <a:close/>
                  <a:moveTo>
                    <a:pt x="88" y="13"/>
                  </a:moveTo>
                  <a:cubicBezTo>
                    <a:pt x="49" y="13"/>
                    <a:pt x="17" y="47"/>
                    <a:pt x="17" y="88"/>
                  </a:cubicBezTo>
                  <a:cubicBezTo>
                    <a:pt x="17" y="130"/>
                    <a:pt x="49" y="163"/>
                    <a:pt x="88" y="163"/>
                  </a:cubicBezTo>
                  <a:cubicBezTo>
                    <a:pt x="127" y="163"/>
                    <a:pt x="159" y="130"/>
                    <a:pt x="159" y="88"/>
                  </a:cubicBezTo>
                  <a:cubicBezTo>
                    <a:pt x="159" y="47"/>
                    <a:pt x="127" y="13"/>
                    <a:pt x="88" y="13"/>
                  </a:cubicBezTo>
                  <a:lnTo>
                    <a:pt x="88" y="13"/>
                  </a:lnTo>
                  <a:close/>
                  <a:moveTo>
                    <a:pt x="71" y="139"/>
                  </a:moveTo>
                  <a:lnTo>
                    <a:pt x="56" y="139"/>
                  </a:lnTo>
                  <a:lnTo>
                    <a:pt x="56" y="41"/>
                  </a:lnTo>
                  <a:cubicBezTo>
                    <a:pt x="64" y="40"/>
                    <a:pt x="72" y="39"/>
                    <a:pt x="83" y="39"/>
                  </a:cubicBezTo>
                  <a:cubicBezTo>
                    <a:pt x="98" y="39"/>
                    <a:pt x="108" y="42"/>
                    <a:pt x="114" y="46"/>
                  </a:cubicBezTo>
                  <a:cubicBezTo>
                    <a:pt x="120" y="50"/>
                    <a:pt x="123" y="57"/>
                    <a:pt x="123" y="66"/>
                  </a:cubicBezTo>
                  <a:cubicBezTo>
                    <a:pt x="123" y="79"/>
                    <a:pt x="114" y="87"/>
                    <a:pt x="104" y="90"/>
                  </a:cubicBezTo>
                  <a:lnTo>
                    <a:pt x="104" y="91"/>
                  </a:lnTo>
                  <a:cubicBezTo>
                    <a:pt x="113" y="93"/>
                    <a:pt x="118" y="101"/>
                    <a:pt x="120" y="115"/>
                  </a:cubicBezTo>
                  <a:cubicBezTo>
                    <a:pt x="123" y="130"/>
                    <a:pt x="125" y="136"/>
                    <a:pt x="127" y="139"/>
                  </a:cubicBezTo>
                  <a:lnTo>
                    <a:pt x="110" y="139"/>
                  </a:lnTo>
                  <a:cubicBezTo>
                    <a:pt x="108" y="136"/>
                    <a:pt x="105" y="127"/>
                    <a:pt x="104" y="114"/>
                  </a:cubicBezTo>
                  <a:cubicBezTo>
                    <a:pt x="101" y="102"/>
                    <a:pt x="95" y="97"/>
                    <a:pt x="82" y="97"/>
                  </a:cubicBezTo>
                  <a:lnTo>
                    <a:pt x="71" y="97"/>
                  </a:lnTo>
                  <a:lnTo>
                    <a:pt x="71" y="139"/>
                  </a:lnTo>
                  <a:close/>
                  <a:moveTo>
                    <a:pt x="71" y="85"/>
                  </a:moveTo>
                  <a:lnTo>
                    <a:pt x="83" y="85"/>
                  </a:lnTo>
                  <a:cubicBezTo>
                    <a:pt x="96" y="85"/>
                    <a:pt x="107" y="80"/>
                    <a:pt x="107" y="68"/>
                  </a:cubicBezTo>
                  <a:cubicBezTo>
                    <a:pt x="107" y="59"/>
                    <a:pt x="100" y="51"/>
                    <a:pt x="83" y="51"/>
                  </a:cubicBezTo>
                  <a:cubicBezTo>
                    <a:pt x="78" y="51"/>
                    <a:pt x="74" y="51"/>
                    <a:pt x="71" y="52"/>
                  </a:cubicBezTo>
                  <a:lnTo>
                    <a:pt x="71" y="85"/>
                  </a:lnTo>
                  <a:close/>
                </a:path>
              </a:pathLst>
            </a:custGeom>
            <a:solidFill>
              <a:srgbClr val="000000"/>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31" name="Content Placeholder 30"/>
          <p:cNvSpPr txBox="1">
            <a:spLocks noGrp="1"/>
          </p:cNvSpPr>
          <p:nvPr>
            <p:ph idx="1"/>
          </p:nvPr>
        </p:nvSpPr>
        <p:spPr>
          <a:xfrm>
            <a:off x="4125090" y="4493662"/>
            <a:ext cx="3550447" cy="912760"/>
          </a:xfrm>
          <a:prstGeom prst="rect">
            <a:avLst/>
          </a:prstGeom>
          <a:noFill/>
        </p:spPr>
        <p:txBody>
          <a:bodyPr wrap="none" rtlCol="0">
            <a:spAutoFit/>
          </a:bodyPr>
          <a:lstStyle/>
          <a:p>
            <a:pPr marL="0" indent="0" algn="ctr">
              <a:buNone/>
            </a:pPr>
            <a:r>
              <a:rPr lang="en-US" sz="5333" dirty="0"/>
              <a:t>Thank You!</a:t>
            </a:r>
          </a:p>
        </p:txBody>
      </p:sp>
    </p:spTree>
    <p:extLst>
      <p:ext uri="{BB962C8B-B14F-4D97-AF65-F5344CB8AC3E}">
        <p14:creationId xmlns:p14="http://schemas.microsoft.com/office/powerpoint/2010/main" val="26381592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84021"/>
            <a:ext cx="11785600" cy="746123"/>
          </a:xfrm>
        </p:spPr>
        <p:txBody>
          <a:bodyPr/>
          <a:lstStyle/>
          <a:p>
            <a:r>
              <a:rPr lang="en-US" dirty="0" smtClean="0"/>
              <a:t>Navigating this deck</a:t>
            </a:r>
            <a:endParaRPr lang="en-US" dirty="0"/>
          </a:p>
        </p:txBody>
      </p:sp>
      <p:sp>
        <p:nvSpPr>
          <p:cNvPr id="3" name="Content Placeholder 2"/>
          <p:cNvSpPr>
            <a:spLocks noGrp="1"/>
          </p:cNvSpPr>
          <p:nvPr>
            <p:ph idx="1"/>
          </p:nvPr>
        </p:nvSpPr>
        <p:spPr>
          <a:xfrm>
            <a:off x="227445" y="1030144"/>
            <a:ext cx="11785600" cy="4495800"/>
          </a:xfrm>
        </p:spPr>
        <p:txBody>
          <a:bodyPr/>
          <a:lstStyle/>
          <a:p>
            <a:pPr marL="0" lvl="0" indent="0">
              <a:buNone/>
            </a:pPr>
            <a:r>
              <a:rPr lang="en-US" dirty="0" smtClean="0"/>
              <a:t>You </a:t>
            </a:r>
            <a:r>
              <a:rPr lang="en-US" dirty="0"/>
              <a:t>may find the deck easier to navigate </a:t>
            </a:r>
            <a:r>
              <a:rPr lang="en-US" dirty="0" smtClean="0"/>
              <a:t>by collapsing </a:t>
            </a:r>
            <a:r>
              <a:rPr lang="en-US" dirty="0"/>
              <a:t>the </a:t>
            </a:r>
            <a:r>
              <a:rPr lang="en-US" dirty="0" smtClean="0"/>
              <a:t>Sections:</a:t>
            </a:r>
          </a:p>
          <a:p>
            <a:pPr marL="974724" lvl="1" indent="-514350">
              <a:buFont typeface="+mj-lt"/>
              <a:buAutoNum type="arabicPeriod"/>
            </a:pPr>
            <a:r>
              <a:rPr lang="en-US" dirty="0"/>
              <a:t>R</a:t>
            </a:r>
            <a:r>
              <a:rPr lang="en-US" dirty="0" smtClean="0"/>
              <a:t>ight-click </a:t>
            </a:r>
            <a:r>
              <a:rPr lang="en-US" dirty="0"/>
              <a:t>on </a:t>
            </a:r>
            <a:r>
              <a:rPr lang="en-US" dirty="0" smtClean="0"/>
              <a:t>any </a:t>
            </a:r>
            <a:r>
              <a:rPr lang="en-US" i="1" dirty="0"/>
              <a:t>section </a:t>
            </a:r>
            <a:r>
              <a:rPr lang="en-US" i="1" dirty="0" smtClean="0"/>
              <a:t>name</a:t>
            </a:r>
          </a:p>
          <a:p>
            <a:pPr marL="974724" lvl="1" indent="-514350">
              <a:buFont typeface="+mj-lt"/>
              <a:buAutoNum type="arabicPeriod"/>
            </a:pPr>
            <a:r>
              <a:rPr lang="en-US" dirty="0" smtClean="0"/>
              <a:t>Click </a:t>
            </a:r>
            <a:r>
              <a:rPr lang="en-US" dirty="0"/>
              <a:t>“Collapse All</a:t>
            </a:r>
            <a:r>
              <a:rPr lang="en-US" dirty="0" smtClean="0"/>
              <a:t>”)</a:t>
            </a:r>
          </a:p>
          <a:p>
            <a:pPr marL="974724" lvl="1" indent="-514350">
              <a:buFont typeface="+mj-lt"/>
              <a:buAutoNum type="arabicPeriod"/>
            </a:pPr>
            <a:r>
              <a:rPr lang="en-US" dirty="0" smtClean="0"/>
              <a:t>Review the section names for desired content</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defRPr/>
            </a:pPr>
            <a:fld id="{ED8EBA24-91AB-46AA-844A-18080BAF2CA4}" type="slidenum">
              <a:rPr lang="en-US" smtClean="0">
                <a:latin typeface="Arial" charset="0"/>
                <a:cs typeface="Arial" charset="0"/>
              </a:rPr>
              <a:pPr fontAlgn="base">
                <a:spcBef>
                  <a:spcPct val="0"/>
                </a:spcBef>
                <a:spcAft>
                  <a:spcPct val="0"/>
                </a:spcAft>
                <a:defRPr/>
              </a:pPr>
              <a:t>9</a:t>
            </a:fld>
            <a:endParaRPr lang="en-US" dirty="0">
              <a:latin typeface="Arial" charset="0"/>
              <a:cs typeface="Arial" charset="0"/>
            </a:endParaRPr>
          </a:p>
        </p:txBody>
      </p:sp>
      <p:pic>
        <p:nvPicPr>
          <p:cNvPr id="6" name="Picture 5"/>
          <p:cNvPicPr>
            <a:picLocks noChangeAspect="1"/>
          </p:cNvPicPr>
          <p:nvPr/>
        </p:nvPicPr>
        <p:blipFill>
          <a:blip r:embed="rId3"/>
          <a:stretch>
            <a:fillRect/>
          </a:stretch>
        </p:blipFill>
        <p:spPr>
          <a:xfrm>
            <a:off x="4038600" y="3806535"/>
            <a:ext cx="2828925" cy="2552700"/>
          </a:xfrm>
          <a:prstGeom prst="rect">
            <a:avLst/>
          </a:prstGeom>
        </p:spPr>
      </p:pic>
    </p:spTree>
    <p:extLst>
      <p:ext uri="{BB962C8B-B14F-4D97-AF65-F5344CB8AC3E}">
        <p14:creationId xmlns:p14="http://schemas.microsoft.com/office/powerpoint/2010/main" val="344633940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1_Default Design">
  <a:themeElements>
    <a:clrScheme name="1_Default Design 15">
      <a:dk1>
        <a:srgbClr val="006600"/>
      </a:dk1>
      <a:lt1>
        <a:srgbClr val="FFFFFF"/>
      </a:lt1>
      <a:dk2>
        <a:srgbClr val="336600"/>
      </a:dk2>
      <a:lt2>
        <a:srgbClr val="000000"/>
      </a:lt2>
      <a:accent1>
        <a:srgbClr val="66CC33"/>
      </a:accent1>
      <a:accent2>
        <a:srgbClr val="99CCFF"/>
      </a:accent2>
      <a:accent3>
        <a:srgbClr val="FFFFFF"/>
      </a:accent3>
      <a:accent4>
        <a:srgbClr val="005600"/>
      </a:accent4>
      <a:accent5>
        <a:srgbClr val="B8E2AD"/>
      </a:accent5>
      <a:accent6>
        <a:srgbClr val="8AB9E7"/>
      </a:accent6>
      <a:hlink>
        <a:srgbClr val="0099FF"/>
      </a:hlink>
      <a:folHlink>
        <a:srgbClr val="FFCC00"/>
      </a:folHlink>
    </a:clrScheme>
    <a:fontScheme name="1_Default Desig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825"/>
        </a:dk1>
        <a:lt1>
          <a:srgbClr val="FFFFFF"/>
        </a:lt1>
        <a:dk2>
          <a:srgbClr val="000825"/>
        </a:dk2>
        <a:lt2>
          <a:srgbClr val="000000"/>
        </a:lt2>
        <a:accent1>
          <a:srgbClr val="66CC33"/>
        </a:accent1>
        <a:accent2>
          <a:srgbClr val="99CCFF"/>
        </a:accent2>
        <a:accent3>
          <a:srgbClr val="FFFFFF"/>
        </a:accent3>
        <a:accent4>
          <a:srgbClr val="00061E"/>
        </a:accent4>
        <a:accent5>
          <a:srgbClr val="B8E2AD"/>
        </a:accent5>
        <a:accent6>
          <a:srgbClr val="8AB9E7"/>
        </a:accent6>
        <a:hlink>
          <a:srgbClr val="0099FF"/>
        </a:hlink>
        <a:folHlink>
          <a:srgbClr val="FF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FFFFFF"/>
        </a:lt1>
        <a:dk2>
          <a:srgbClr val="000825"/>
        </a:dk2>
        <a:lt2>
          <a:srgbClr val="336600"/>
        </a:lt2>
        <a:accent1>
          <a:srgbClr val="66CC33"/>
        </a:accent1>
        <a:accent2>
          <a:srgbClr val="99CCFF"/>
        </a:accent2>
        <a:accent3>
          <a:srgbClr val="FFFFFF"/>
        </a:accent3>
        <a:accent4>
          <a:srgbClr val="000000"/>
        </a:accent4>
        <a:accent5>
          <a:srgbClr val="B8E2AD"/>
        </a:accent5>
        <a:accent6>
          <a:srgbClr val="8AB9E7"/>
        </a:accent6>
        <a:hlink>
          <a:srgbClr val="0099FF"/>
        </a:hlink>
        <a:folHlink>
          <a:srgbClr val="FFCC00"/>
        </a:folHlink>
      </a:clrScheme>
      <a:clrMap bg1="lt1" tx1="dk1" bg2="lt2" tx2="dk2" accent1="accent1" accent2="accent2" accent3="accent3" accent4="accent4" accent5="accent5" accent6="accent6" hlink="hlink" folHlink="folHlink"/>
    </a:extraClrScheme>
    <a:extraClrScheme>
      <a:clrScheme name="1_Default Design 15">
        <a:dk1>
          <a:srgbClr val="006600"/>
        </a:dk1>
        <a:lt1>
          <a:srgbClr val="FFFFFF"/>
        </a:lt1>
        <a:dk2>
          <a:srgbClr val="336600"/>
        </a:dk2>
        <a:lt2>
          <a:srgbClr val="000000"/>
        </a:lt2>
        <a:accent1>
          <a:srgbClr val="66CC33"/>
        </a:accent1>
        <a:accent2>
          <a:srgbClr val="99CCFF"/>
        </a:accent2>
        <a:accent3>
          <a:srgbClr val="FFFFFF"/>
        </a:accent3>
        <a:accent4>
          <a:srgbClr val="005600"/>
        </a:accent4>
        <a:accent5>
          <a:srgbClr val="B8E2AD"/>
        </a:accent5>
        <a:accent6>
          <a:srgbClr val="8AB9E7"/>
        </a:accent6>
        <a:hlink>
          <a:srgbClr val="0099FF"/>
        </a:hlink>
        <a:folHlink>
          <a:srgbClr val="FFCC00"/>
        </a:folHlink>
      </a:clrScheme>
      <a:clrMap bg1="lt1" tx1="dk1" bg2="lt2" tx2="dk2" accent1="accent1" accent2="accent2" accent3="accent3" accent4="accent4" accent5="accent5" accent6="accent6" hlink="hlink" folHlink="folHlink"/>
    </a:extraClrScheme>
    <a:extraClrScheme>
      <a:clrScheme name="1_Default Design 16">
        <a:dk1>
          <a:srgbClr val="006600"/>
        </a:dk1>
        <a:lt1>
          <a:srgbClr val="FFFFFF"/>
        </a:lt1>
        <a:dk2>
          <a:srgbClr val="336600"/>
        </a:dk2>
        <a:lt2>
          <a:srgbClr val="FFFFFF"/>
        </a:lt2>
        <a:accent1>
          <a:srgbClr val="66CC33"/>
        </a:accent1>
        <a:accent2>
          <a:srgbClr val="99CCFF"/>
        </a:accent2>
        <a:accent3>
          <a:srgbClr val="FFFFFF"/>
        </a:accent3>
        <a:accent4>
          <a:srgbClr val="005600"/>
        </a:accent4>
        <a:accent5>
          <a:srgbClr val="B8E2AD"/>
        </a:accent5>
        <a:accent6>
          <a:srgbClr val="8AB9E7"/>
        </a:accent6>
        <a:hlink>
          <a:srgbClr val="0099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4HOP_Speaker_BA_2014_final">
  <a:themeElements>
    <a:clrScheme name="Custom 11">
      <a:dk1>
        <a:sysClr val="windowText" lastClr="000000"/>
      </a:dk1>
      <a:lt1>
        <a:sysClr val="window" lastClr="FFFFFF"/>
      </a:lt1>
      <a:dk2>
        <a:srgbClr val="004678"/>
      </a:dk2>
      <a:lt2>
        <a:srgbClr val="EEECE1"/>
      </a:lt2>
      <a:accent1>
        <a:srgbClr val="3981B6"/>
      </a:accent1>
      <a:accent2>
        <a:srgbClr val="558932"/>
      </a:accent2>
      <a:accent3>
        <a:srgbClr val="CA5621"/>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BC31E9F2779948A43E64E847274969" ma:contentTypeVersion="0" ma:contentTypeDescription="Create a new document." ma:contentTypeScope="" ma:versionID="e0a5758e9779e8504dcb6232b4dca02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498EA4-407F-4F91-B6E6-8BEE8F576DFE}">
  <ds:schemaRef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666AB31-AC0D-467C-9E8A-FB8F4F3DBEB8}">
  <ds:schemaRefs>
    <ds:schemaRef ds:uri="http://schemas.microsoft.com/sharepoint/v3/contenttype/forms"/>
  </ds:schemaRefs>
</ds:datastoreItem>
</file>

<file path=customXml/itemProps3.xml><?xml version="1.0" encoding="utf-8"?>
<ds:datastoreItem xmlns:ds="http://schemas.openxmlformats.org/officeDocument/2006/customXml" ds:itemID="{D42F1439-9948-4D5E-8872-32DB80A38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36422</TotalTime>
  <Words>5770</Words>
  <Application>Microsoft Office PowerPoint</Application>
  <PresentationFormat>Widescreen</PresentationFormat>
  <Paragraphs>1307</Paragraphs>
  <Slides>82</Slides>
  <Notes>76</Notes>
  <HiddenSlides>26</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82</vt:i4>
      </vt:variant>
    </vt:vector>
  </HeadingPairs>
  <TitlesOfParts>
    <vt:vector size="94" baseType="lpstr">
      <vt:lpstr>Arial</vt:lpstr>
      <vt:lpstr>Calibri</vt:lpstr>
      <vt:lpstr>Calibri (headings)</vt:lpstr>
      <vt:lpstr>Consolas</vt:lpstr>
      <vt:lpstr>Franklin Gothic Demi</vt:lpstr>
      <vt:lpstr>Lucida Console</vt:lpstr>
      <vt:lpstr>Segoe</vt:lpstr>
      <vt:lpstr>Segoe UI</vt:lpstr>
      <vt:lpstr>Wingdings</vt:lpstr>
      <vt:lpstr>11_Default Design</vt:lpstr>
      <vt:lpstr>24HOP_Speaker_BA_2014_final</vt:lpstr>
      <vt:lpstr>Packager Shell Object</vt:lpstr>
      <vt:lpstr>PowerPoint Presentation</vt:lpstr>
      <vt:lpstr>Forward-Looking Statements</vt:lpstr>
      <vt:lpstr>PowerPoint Presentation</vt:lpstr>
      <vt:lpstr>Data Propulsion Laboratory — DPL</vt:lpstr>
      <vt:lpstr>C:\&gt;sqlservr.exe /faster</vt:lpstr>
      <vt:lpstr>Agenda</vt:lpstr>
      <vt:lpstr>Session Objectives And Takeaway</vt:lpstr>
      <vt:lpstr>Acknowledgements</vt:lpstr>
      <vt:lpstr>Navigating this deck</vt:lpstr>
      <vt:lpstr>Agenda</vt:lpstr>
      <vt:lpstr>SQL Server 2012 Noteworthy Features</vt:lpstr>
      <vt:lpstr>SQL Server 2014 New Features</vt:lpstr>
      <vt:lpstr>Agenda</vt:lpstr>
      <vt:lpstr>Demo: Columnstore vs. Conventional Index Performance</vt:lpstr>
      <vt:lpstr>What is a SQL Columnstore Index?</vt:lpstr>
      <vt:lpstr>Row Store vs. Columnstore: A Metaphor</vt:lpstr>
      <vt:lpstr>Columnstore High-Level Characteristics</vt:lpstr>
      <vt:lpstr>Why Use Columnstore Indexes?</vt:lpstr>
      <vt:lpstr>Why Use Columnstore? (cont.)</vt:lpstr>
      <vt:lpstr>Agenda</vt:lpstr>
      <vt:lpstr>Star Schema</vt:lpstr>
      <vt:lpstr>How Do Columnstore Indexes Optimize Perf? </vt:lpstr>
      <vt:lpstr>Columnstore Index Architecture</vt:lpstr>
      <vt:lpstr>Columnstore Index Example</vt:lpstr>
      <vt:lpstr>1. Horizontally Partition (Row Groups)</vt:lpstr>
      <vt:lpstr>2. Vertically Partition via Columns (Segments)</vt:lpstr>
      <vt:lpstr>3. Compress Each Segment*</vt:lpstr>
      <vt:lpstr>Fetch only needed columns</vt:lpstr>
      <vt:lpstr>Agenda</vt:lpstr>
      <vt:lpstr>Columnstore with Performance Workarounds</vt:lpstr>
      <vt:lpstr>SQL Server 2012 Caveats</vt:lpstr>
      <vt:lpstr>SQL Server 2014 Query Optimization</vt:lpstr>
      <vt:lpstr>Columnstore in SQL 2014</vt:lpstr>
      <vt:lpstr>Columnstore in SQL Server 2014 (cont.)</vt:lpstr>
      <vt:lpstr>Columnstore in SQL Server 2014 (cont.)</vt:lpstr>
      <vt:lpstr>Batch Mode Processing</vt:lpstr>
      <vt:lpstr>Factor Strings from Columnstore Joins</vt:lpstr>
      <vt:lpstr>Comparing Space Savings</vt:lpstr>
      <vt:lpstr>Archival Compression</vt:lpstr>
      <vt:lpstr>Agenda</vt:lpstr>
      <vt:lpstr>Scenarios</vt:lpstr>
      <vt:lpstr>SQL CAT Customer: Motricity</vt:lpstr>
      <vt:lpstr>MSIT SONAR App PoC</vt:lpstr>
      <vt:lpstr>Customer: DevCon Security: Production App</vt:lpstr>
      <vt:lpstr>Customer: DevCon Security: Production App: SSRS</vt:lpstr>
      <vt:lpstr>Customer: DevCon Security: Production App: Ad Hoc Queries</vt:lpstr>
      <vt:lpstr>Customer: DevCon Security: Production App: Outcomes</vt:lpstr>
      <vt:lpstr>PowerPoint Presentation</vt:lpstr>
      <vt:lpstr>Windows Telemetry—Watson WER Failure Event Hit Counting: Aggregate record of all occurrences of user mode failures on Windows machines worldwide </vt:lpstr>
      <vt:lpstr>MSIT Problem Management App</vt:lpstr>
      <vt:lpstr>MSIT Problem Management</vt:lpstr>
      <vt:lpstr>Typical Query</vt:lpstr>
      <vt:lpstr>Query Duration used to be Unpredictable But Columnstore renders consistent subsecond results</vt:lpstr>
      <vt:lpstr>Conventional vs. CS Perf: Duration</vt:lpstr>
      <vt:lpstr>Conventional vs. CS Perf: Logarithmic</vt:lpstr>
      <vt:lpstr>Conventional vs. CS Perf: I/O </vt:lpstr>
      <vt:lpstr>Conventional vs. CS Perf: CPU</vt:lpstr>
      <vt:lpstr>PowerPoint Presentation</vt:lpstr>
      <vt:lpstr>PowerPoint Presentation</vt:lpstr>
      <vt:lpstr>Fast Track References</vt:lpstr>
      <vt:lpstr>Columnstore Indexes:  Room for Improvement…</vt:lpstr>
      <vt:lpstr>Agenda</vt:lpstr>
      <vt:lpstr>Syntax Similar to Existing DDL</vt:lpstr>
      <vt:lpstr>Hints to Force / Prevent Usage</vt:lpstr>
      <vt:lpstr>Demo: Columnstore Index DDL</vt:lpstr>
      <vt:lpstr>Building Columnstore Indexes Fast!</vt:lpstr>
      <vt:lpstr>Columnstore ♥ Parallelism </vt:lpstr>
      <vt:lpstr>Demo: Leveraging Resource Governor</vt:lpstr>
      <vt:lpstr>Loading New Data</vt:lpstr>
      <vt:lpstr>Loading New Data (2012): Trickle Loading</vt:lpstr>
      <vt:lpstr>Insert &amp; Updating Data</vt:lpstr>
      <vt:lpstr>A Note on BULK INSERT: Batch Sizes</vt:lpstr>
      <vt:lpstr>Batch Size Case Study</vt:lpstr>
      <vt:lpstr>Demo: Table Partitioning</vt:lpstr>
      <vt:lpstr>Agenda</vt:lpstr>
      <vt:lpstr>Best Practices</vt:lpstr>
      <vt:lpstr>Query Optimization</vt:lpstr>
      <vt:lpstr>Key Learnings</vt:lpstr>
      <vt:lpstr>Key Learnings (cont.)</vt:lpstr>
      <vt:lpstr>Agenda</vt:lpstr>
      <vt:lpstr>Columnstore Indexes: More Info</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Jimmy May, MSIT Principal Architect</dc:title>
  <dc:creator>Jimmy May MSIT Principal Architect @aspiringgeek</dc:creator>
  <cp:lastModifiedBy>Jimmy May</cp:lastModifiedBy>
  <cp:revision>892</cp:revision>
  <cp:lastPrinted>2014-04-07T21:01:08Z</cp:lastPrinted>
  <dcterms:created xsi:type="dcterms:W3CDTF">2011-05-14T00:06:32Z</dcterms:created>
  <dcterms:modified xsi:type="dcterms:W3CDTF">2015-06-27T18:15:44Z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0x010100ABBC31E9F2779948A43E64E847274969</vt:lpwstr>
  </property>
</Properties>
</file>