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9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9" y="516687"/>
            <a:ext cx="8203153" cy="1470025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22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6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3BDCA1D-4542-4AF2-8A13-8C2D4DFDC634}" type="datetimeFigureOut">
              <a:rPr lang="uk-UA" smtClean="0"/>
              <a:t>19.09.2015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6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uk-U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605" y="5935650"/>
            <a:ext cx="1912930" cy="93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3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CA1D-4542-4AF2-8A13-8C2D4DFDC634}" type="datetimeFigureOut">
              <a:rPr lang="uk-UA" smtClean="0"/>
              <a:t>19.09.2015</a:t>
            </a:fld>
            <a:endParaRPr lang="uk-UA"/>
          </a:p>
        </p:txBody>
      </p:sp>
      <p:sp>
        <p:nvSpPr>
          <p:cNvPr id="12" name="Date Placeholder 3"/>
          <p:cNvSpPr txBox="1">
            <a:spLocks/>
          </p:cNvSpPr>
          <p:nvPr/>
        </p:nvSpPr>
        <p:spPr>
          <a:xfrm>
            <a:off x="706330" y="6286905"/>
            <a:ext cx="851361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z="825" smtClean="0"/>
              <a:pPr/>
              <a:t>9/19/2015</a:t>
            </a:fld>
            <a:r>
              <a:rPr lang="en-US" sz="825" smtClean="0"/>
              <a:t>  |</a:t>
            </a:r>
            <a:endParaRPr lang="en-US" sz="825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5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4" y="6286905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1291D821-C5D4-49B3-BB4C-AD0B5E477FB2}" type="slidenum">
              <a:rPr lang="uk-UA" smtClean="0"/>
              <a:t>‹№›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29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30" y="6286905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73BDCA1D-4542-4AF2-8A13-8C2D4DFDC634}" type="datetimeFigureOut">
              <a:rPr lang="uk-UA" smtClean="0"/>
              <a:t>19.09.2015</a:t>
            </a:fld>
            <a:endParaRPr lang="uk-UA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5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4" y="6286905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1291D821-C5D4-49B3-BB4C-AD0B5E477F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172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7175" indent="-257175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557213" indent="-214313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857250" indent="-17145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200150" indent="-17145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1543050" indent="-17145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30" y="6286905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73BDCA1D-4542-4AF2-8A13-8C2D4DFDC634}" type="datetimeFigureOut">
              <a:rPr lang="uk-UA" smtClean="0"/>
              <a:t>19.09.2015</a:t>
            </a:fld>
            <a:endParaRPr lang="uk-UA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5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4" y="6286905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1291D821-C5D4-49B3-BB4C-AD0B5E477FB2}" type="slidenum">
              <a:rPr lang="uk-UA" smtClean="0"/>
              <a:t>‹№›</a:t>
            </a:fld>
            <a:endParaRPr lang="uk-UA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17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0" i="0" cap="all">
                <a:latin typeface="Arial"/>
                <a:cs typeface="Arial"/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30" y="6286905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73BDCA1D-4542-4AF2-8A13-8C2D4DFDC634}" type="datetimeFigureOut">
              <a:rPr lang="uk-UA" smtClean="0"/>
              <a:t>19.09.2015</a:t>
            </a:fld>
            <a:endParaRPr lang="uk-U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5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4" y="6286905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1291D821-C5D4-49B3-BB4C-AD0B5E477F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333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30" y="6286905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73BDCA1D-4542-4AF2-8A13-8C2D4DFDC634}" type="datetimeFigureOut">
              <a:rPr lang="uk-UA" smtClean="0"/>
              <a:t>19.09.2015</a:t>
            </a:fld>
            <a:endParaRPr lang="uk-UA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5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4" y="6286905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1291D821-C5D4-49B3-BB4C-AD0B5E477FB2}" type="slidenum">
              <a:rPr lang="uk-UA" smtClean="0"/>
              <a:t>‹№›</a:t>
            </a:fld>
            <a:endParaRPr lang="uk-UA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36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6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6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30" y="6286905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73BDCA1D-4542-4AF2-8A13-8C2D4DFDC634}" type="datetimeFigureOut">
              <a:rPr lang="uk-UA" smtClean="0"/>
              <a:t>19.09.2015</a:t>
            </a:fld>
            <a:endParaRPr lang="uk-UA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5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4" y="6286905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1291D821-C5D4-49B3-BB4C-AD0B5E477FB2}" type="slidenum">
              <a:rPr lang="uk-UA" smtClean="0"/>
              <a:t>‹№›</a:t>
            </a:fld>
            <a:endParaRPr lang="uk-UA"/>
          </a:p>
        </p:txBody>
      </p:sp>
      <p:cxnSp>
        <p:nvCxnSpPr>
          <p:cNvPr id="18" name="Straight Connector 17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91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30" y="6286905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73BDCA1D-4542-4AF2-8A13-8C2D4DFDC634}" type="datetimeFigureOut">
              <a:rPr lang="uk-UA" smtClean="0"/>
              <a:t>19.09.2015</a:t>
            </a:fld>
            <a:endParaRPr lang="uk-UA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5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4" y="6286905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1291D821-C5D4-49B3-BB4C-AD0B5E477FB2}" type="slidenum">
              <a:rPr lang="uk-UA" smtClean="0"/>
              <a:t>‹№›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32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30" y="6286905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73BDCA1D-4542-4AF2-8A13-8C2D4DFDC634}" type="datetimeFigureOut">
              <a:rPr lang="uk-UA" smtClean="0"/>
              <a:t>19.09.2015</a:t>
            </a:fld>
            <a:endParaRPr lang="uk-U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5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4" y="6286905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1291D821-C5D4-49B3-BB4C-AD0B5E477F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249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250"/>
            </a:lvl1pPr>
            <a:lvl2pPr>
              <a:defRPr sz="1950"/>
            </a:lvl2pPr>
            <a:lvl3pPr>
              <a:defRPr sz="165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30" y="6286905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73BDCA1D-4542-4AF2-8A13-8C2D4DFDC634}" type="datetimeFigureOut">
              <a:rPr lang="uk-UA" smtClean="0"/>
              <a:t>19.09.2015</a:t>
            </a:fld>
            <a:endParaRPr lang="uk-UA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5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4" y="6286905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1291D821-C5D4-49B3-BB4C-AD0B5E477F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18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30" y="6286905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73BDCA1D-4542-4AF2-8A13-8C2D4DFDC634}" type="datetimeFigureOut">
              <a:rPr lang="uk-UA" smtClean="0"/>
              <a:t>19.09.2015</a:t>
            </a:fld>
            <a:endParaRPr lang="uk-UA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5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4" y="6286905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1291D821-C5D4-49B3-BB4C-AD0B5E477F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102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2791"/>
            <a:ext cx="9037267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30" y="6286905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73BDCA1D-4542-4AF2-8A13-8C2D4DFDC634}" type="datetimeFigureOut">
              <a:rPr lang="uk-UA" smtClean="0"/>
              <a:t>19.09.2015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5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4" y="6286905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1291D821-C5D4-49B3-BB4C-AD0B5E477FB2}" type="slidenum">
              <a:rPr lang="uk-UA" smtClean="0"/>
              <a:t>‹№›</a:t>
            </a:fld>
            <a:endParaRPr lang="uk-UA"/>
          </a:p>
        </p:txBody>
      </p:sp>
      <p:sp>
        <p:nvSpPr>
          <p:cNvPr id="7" name="TextBox 6"/>
          <p:cNvSpPr txBox="1"/>
          <p:nvPr/>
        </p:nvSpPr>
        <p:spPr>
          <a:xfrm>
            <a:off x="1260045" y="122030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470" y="5931785"/>
            <a:ext cx="1912930" cy="93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7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Wingdings" charset="2"/>
        <a:buChar char="§"/>
        <a:defRPr sz="2250" kern="1200">
          <a:solidFill>
            <a:schemeClr val="tx2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Wingdings" charset="2"/>
        <a:buChar char="§"/>
        <a:defRPr sz="195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Wingdings" charset="2"/>
        <a:buChar char="§"/>
        <a:defRPr sz="16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Wingdings" charset="2"/>
        <a:buChar char="§"/>
        <a:defRPr sz="15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Wingdings" charset="2"/>
        <a:buChar char="§"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3793" y="906131"/>
            <a:ext cx="6230039" cy="1102519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columnstore</a:t>
            </a:r>
            <a:r>
              <a:rPr lang="en-US" dirty="0" smtClean="0"/>
              <a:t> indexes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807" y="2407894"/>
            <a:ext cx="5944012" cy="1314450"/>
          </a:xfrm>
        </p:spPr>
        <p:txBody>
          <a:bodyPr/>
          <a:lstStyle/>
          <a:p>
            <a:r>
              <a:rPr lang="en-US" smtClean="0"/>
              <a:t>Taras </a:t>
            </a:r>
            <a:r>
              <a:rPr lang="en-US" smtClean="0"/>
              <a:t>Bobrovytskyi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145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usage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MG= ((4.2*CN)+68)*PN+CCN*34</a:t>
            </a:r>
            <a:r>
              <a:rPr lang="en-US" dirty="0" smtClean="0"/>
              <a:t> </a:t>
            </a:r>
          </a:p>
          <a:p>
            <a:r>
              <a:rPr lang="en-US" dirty="0" smtClean="0"/>
              <a:t>MG – memory grant (in MB)</a:t>
            </a:r>
          </a:p>
          <a:p>
            <a:r>
              <a:rPr lang="en-US" dirty="0" smtClean="0"/>
              <a:t>CN – number of columns in </a:t>
            </a:r>
            <a:r>
              <a:rPr lang="en-US" dirty="0" err="1" smtClean="0"/>
              <a:t>columnstore</a:t>
            </a:r>
            <a:r>
              <a:rPr lang="en-US" dirty="0" smtClean="0"/>
              <a:t> index</a:t>
            </a:r>
          </a:p>
          <a:p>
            <a:r>
              <a:rPr lang="en-US" dirty="0" smtClean="0"/>
              <a:t>PN – number of processors</a:t>
            </a:r>
          </a:p>
          <a:p>
            <a:r>
              <a:rPr lang="en-US" dirty="0" smtClean="0"/>
              <a:t>CCN – number of character 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usage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 default workload group to increase the request memory grant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ALTER WORKLOAD GROUP [DEFAULT] WITH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(REQUEST_MAX_MEMORY_GRANT_PERCENT=75)</a:t>
            </a:r>
          </a:p>
          <a:p>
            <a:endParaRPr lang="uk-U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ALTER RESOURCE GOVERNOR RECONFIGURE</a:t>
            </a:r>
          </a:p>
          <a:p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94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Місце для вмісту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Rowgroups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=1,048,576</m:t>
                    </m:r>
                  </m:oMath>
                </a14:m>
                <a:r>
                  <a:rPr lang="en-US" dirty="0" smtClean="0"/>
                  <a:t> rows per row group)</a:t>
                </a:r>
              </a:p>
              <a:p>
                <a:r>
                  <a:rPr lang="en-US" dirty="0" smtClean="0"/>
                  <a:t>Column Segments</a:t>
                </a:r>
              </a:p>
              <a:p>
                <a:r>
                  <a:rPr lang="en-US" dirty="0" smtClean="0"/>
                  <a:t>Vertipaq compression</a:t>
                </a:r>
                <a:endParaRPr lang="uk-UA" dirty="0"/>
              </a:p>
            </p:txBody>
          </p:sp>
        </mc:Choice>
        <mc:Fallback xmlns="">
          <p:sp>
            <p:nvSpPr>
              <p:cNvPr id="4" name="Місце для вмісту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07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Nonclustered</a:t>
            </a:r>
            <a:r>
              <a:rPr lang="en-US" dirty="0" smtClean="0"/>
              <a:t> </a:t>
            </a:r>
            <a:r>
              <a:rPr lang="en-US" dirty="0" err="1" smtClean="0"/>
              <a:t>columnstore</a:t>
            </a:r>
            <a:endParaRPr lang="uk-UA" dirty="0"/>
          </a:p>
        </p:txBody>
      </p:sp>
      <p:pic>
        <p:nvPicPr>
          <p:cNvPr id="4098" name="Picture 2" descr="Nonclustered columnstore inde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459" y="2003911"/>
            <a:ext cx="2767084" cy="313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8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</a:t>
            </a:r>
            <a:r>
              <a:rPr lang="en-US" dirty="0" err="1" smtClean="0"/>
              <a:t>columnstore</a:t>
            </a:r>
            <a:endParaRPr lang="uk-UA" dirty="0"/>
          </a:p>
        </p:txBody>
      </p:sp>
      <p:pic>
        <p:nvPicPr>
          <p:cNvPr id="5122" name="Picture 2" descr="Clustered Columnstore Inde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820" y="2169418"/>
            <a:ext cx="3684362" cy="284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050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scenarios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Selecting data</a:t>
            </a:r>
          </a:p>
          <a:p>
            <a:pPr lvl="1"/>
            <a:r>
              <a:rPr lang="en-US" dirty="0" smtClean="0"/>
              <a:t>Updating data</a:t>
            </a:r>
          </a:p>
          <a:p>
            <a:pPr lvl="1"/>
            <a:r>
              <a:rPr lang="en-US" dirty="0" smtClean="0"/>
              <a:t>Rebuild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43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Selecting data from </a:t>
            </a:r>
            <a:r>
              <a:rPr lang="en-US" dirty="0" err="1" smtClean="0"/>
              <a:t>columnstore</a:t>
            </a:r>
            <a:endParaRPr lang="uk-U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326193" y="2361994"/>
            <a:ext cx="4578176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endParaRPr lang="en-US" altLang="uk-UA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uk-UA" altLang="uk-UA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SalesTerritoryKey</a:t>
            </a:r>
            <a:r>
              <a:rPr lang="uk-UA" altLang="uk-UA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uk-UA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uk-UA" altLang="uk-UA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</a:t>
            </a:r>
            <a:r>
              <a:rPr lang="uk-UA" altLang="uk-UA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ExtendedAmount</a:t>
            </a:r>
            <a:r>
              <a:rPr lang="uk-UA" altLang="uk-UA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uk-UA" altLang="uk-UA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SalesByTerritory</a:t>
            </a:r>
            <a:r>
              <a:rPr lang="uk-UA" altLang="uk-UA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uk-UA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uk-UA" altLang="uk-UA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FactResellerSalesPtnd</a:t>
            </a:r>
            <a:r>
              <a:rPr lang="uk-UA" altLang="uk-UA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uk-UA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uk-UA" altLang="uk-UA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uk-UA" altLang="uk-UA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SalesTerritoryKey</a:t>
            </a:r>
            <a:r>
              <a:rPr lang="uk-UA" altLang="uk-UA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uk-UA" altLang="uk-UA" sz="1500" dirty="0"/>
              <a:t> </a:t>
            </a:r>
            <a:endParaRPr lang="uk-UA" altLang="uk-UA" sz="1500" dirty="0">
              <a:latin typeface="Arial" panose="020B0604020202020204" pitchFamily="34" charset="0"/>
            </a:endParaRPr>
          </a:p>
        </p:txBody>
      </p:sp>
      <p:pic>
        <p:nvPicPr>
          <p:cNvPr id="6147" name="Picture 3" descr="Columnstore Index Sc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192" y="3696890"/>
            <a:ext cx="689963" cy="68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Bitmap opera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193" y="4488705"/>
            <a:ext cx="689963" cy="68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60451" y="3973312"/>
            <a:ext cx="20024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columnstore</a:t>
            </a:r>
            <a:r>
              <a:rPr lang="en-US" sz="1350" dirty="0"/>
              <a:t> index scan</a:t>
            </a:r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3266984" y="4765644"/>
            <a:ext cx="1396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bitmap operator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84320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data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Nonclustered</a:t>
            </a:r>
            <a:r>
              <a:rPr lang="en-US" dirty="0" smtClean="0"/>
              <a:t> indexes</a:t>
            </a:r>
            <a:endParaRPr lang="uk-UA" dirty="0"/>
          </a:p>
        </p:txBody>
      </p:sp>
      <p:pic>
        <p:nvPicPr>
          <p:cNvPr id="7170" name="Picture 2" descr="Loading data into a columnstore 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974" y="2714198"/>
            <a:ext cx="5710406" cy="249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44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data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Nonclustered</a:t>
            </a:r>
            <a:r>
              <a:rPr lang="en-US" dirty="0" smtClean="0"/>
              <a:t> Index</a:t>
            </a:r>
          </a:p>
          <a:p>
            <a:pPr marL="342900" lvl="1" indent="0">
              <a:buNone/>
            </a:pPr>
            <a:r>
              <a:rPr lang="uk-UA" altLang="uk-UA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INDEX </a:t>
            </a:r>
            <a:r>
              <a:rPr lang="uk-UA" altLang="uk-UA" sz="2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mycolumnstoreindex</a:t>
            </a:r>
            <a:r>
              <a:rPr lang="uk-UA" altLang="uk-UA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ON </a:t>
            </a:r>
            <a:r>
              <a:rPr lang="uk-UA" altLang="uk-UA" sz="2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mytable</a:t>
            </a:r>
            <a:r>
              <a:rPr lang="uk-UA" altLang="uk-UA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DISABLE; </a:t>
            </a:r>
            <a:endParaRPr lang="en-US" altLang="uk-UA" sz="2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endParaRPr lang="en-US" altLang="uk-UA" sz="2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uk-UA" altLang="uk-UA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uk-UA" altLang="uk-UA" sz="2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uk-UA" altLang="uk-UA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2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mytable</a:t>
            </a:r>
            <a:r>
              <a:rPr lang="uk-UA" altLang="uk-UA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endParaRPr lang="en-US" altLang="uk-UA" sz="2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endParaRPr lang="en-US" altLang="uk-UA" sz="2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uk-UA" altLang="uk-UA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</a:t>
            </a:r>
            <a:r>
              <a:rPr lang="uk-UA" altLang="uk-UA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</a:t>
            </a:r>
            <a:r>
              <a:rPr lang="uk-UA" altLang="uk-UA" sz="2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mycolumnstoreindex</a:t>
            </a:r>
            <a:r>
              <a:rPr lang="uk-UA" altLang="uk-UA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2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uk-UA" altLang="uk-UA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2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mytable</a:t>
            </a:r>
            <a:r>
              <a:rPr lang="uk-UA" altLang="uk-UA" sz="2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REBUILD</a:t>
            </a:r>
            <a:r>
              <a:rPr lang="uk-UA" altLang="uk-UA" dirty="0"/>
              <a:t> </a:t>
            </a:r>
            <a:endParaRPr lang="uk-UA" altLang="uk-UA" sz="4500" dirty="0">
              <a:latin typeface="Arial" panose="020B0604020202020204" pitchFamily="34" charset="0"/>
            </a:endParaRPr>
          </a:p>
          <a:p>
            <a:pPr marL="342900" lvl="1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10102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data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Partitioned table scenario</a:t>
            </a:r>
          </a:p>
          <a:p>
            <a:r>
              <a:rPr lang="en-US" dirty="0" smtClean="0"/>
              <a:t>Staging table for data updating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85900" y="3262606"/>
            <a:ext cx="5665527" cy="11772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uk-UA" altLang="uk-UA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FactInternetSales_Partitioned</a:t>
            </a:r>
            <a:r>
              <a:rPr lang="uk-UA" altLang="uk-UA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uk-UA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PARTITION 1 TO </a:t>
            </a:r>
            <a:endParaRPr lang="en-US" altLang="uk-UA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FactInternetSales</a:t>
            </a:r>
            <a:r>
              <a:rPr lang="uk-UA" altLang="uk-UA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uk-UA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lang="uk-UA" altLang="uk-UA" dirty="0"/>
              <a:t> </a:t>
            </a:r>
            <a:endParaRPr lang="uk-UA" altLang="uk-UA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4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46" y="1825116"/>
            <a:ext cx="2207106" cy="81187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87" y="2904486"/>
            <a:ext cx="1076678" cy="8038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96" y="4596026"/>
            <a:ext cx="1214607" cy="392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964" y="4147323"/>
            <a:ext cx="2057400" cy="1645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4542475"/>
            <a:ext cx="2000250" cy="5000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16" y="4441181"/>
            <a:ext cx="1533333" cy="761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53" y="3001147"/>
            <a:ext cx="1861342" cy="610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090" y="1888490"/>
            <a:ext cx="1862180" cy="657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654" y="2009203"/>
            <a:ext cx="1610440" cy="44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68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data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Clustered indexes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65028" y="2517412"/>
            <a:ext cx="5455693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 T1( </a:t>
            </a:r>
            <a:endParaRPr lang="en-US" altLang="uk-UA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uk-UA" altLang="uk-UA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ProductKey</a:t>
            </a:r>
            <a:r>
              <a:rPr lang="uk-UA" altLang="uk-UA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uk-UA" altLang="uk-UA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uk-UA" altLang="uk-UA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NOT NULL, </a:t>
            </a:r>
            <a:r>
              <a:rPr lang="en-US" altLang="uk-UA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uk-UA" altLang="uk-UA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OrderDateKey</a:t>
            </a:r>
            <a:r>
              <a:rPr lang="uk-UA" altLang="uk-UA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uk-UA" altLang="uk-UA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uk-UA" altLang="uk-UA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NOT NULL,</a:t>
            </a:r>
            <a:endParaRPr lang="en-US" altLang="uk-UA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uk-UA" altLang="uk-UA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DueDateKey</a:t>
            </a:r>
            <a:r>
              <a:rPr lang="uk-UA" altLang="uk-UA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uk-UA" altLang="uk-UA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uk-UA" altLang="uk-UA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NOT NULL, </a:t>
            </a:r>
            <a:endParaRPr lang="en-US" altLang="uk-UA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uk-UA" altLang="uk-UA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ShipDateKey</a:t>
            </a:r>
            <a:r>
              <a:rPr lang="uk-UA" altLang="uk-UA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uk-UA" altLang="uk-UA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uk-UA" altLang="uk-UA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NOT NULL); </a:t>
            </a:r>
            <a:endParaRPr lang="en-US" altLang="uk-UA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uk-UA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 </a:t>
            </a:r>
            <a:endParaRPr lang="en-US" altLang="uk-UA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uk-UA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CLUSTERED COLUMNSTORE INDEX cci_T1 ON T1; GO</a:t>
            </a:r>
            <a:r>
              <a:rPr lang="uk-UA" altLang="uk-UA" dirty="0"/>
              <a:t> </a:t>
            </a:r>
            <a:endParaRPr lang="uk-UA" altLang="uk-UA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105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data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485900" y="2013348"/>
            <a:ext cx="6172200" cy="3394472"/>
          </a:xfrm>
        </p:spPr>
        <p:txBody>
          <a:bodyPr/>
          <a:lstStyle/>
          <a:p>
            <a:r>
              <a:rPr lang="en-US" dirty="0" smtClean="0"/>
              <a:t>Clustered indexes</a:t>
            </a:r>
          </a:p>
          <a:p>
            <a:r>
              <a:rPr lang="en-US" dirty="0" smtClean="0"/>
              <a:t>Normal DML/Bulk operations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39996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data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Clustered indexes</a:t>
            </a:r>
            <a:endParaRPr lang="uk-UA" dirty="0"/>
          </a:p>
        </p:txBody>
      </p:sp>
      <p:pic>
        <p:nvPicPr>
          <p:cNvPr id="4" name="Picture 2" descr="Loading into a clustered columnstore 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103" y="2460655"/>
            <a:ext cx="5685998" cy="290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769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data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Deltastore usage</a:t>
                </a:r>
              </a:p>
              <a:p>
                <a:r>
                  <a:rPr lang="en-US" dirty="0" err="1" smtClean="0"/>
                  <a:t>Rowgroup</a:t>
                </a:r>
                <a:r>
                  <a:rPr lang="en-US" dirty="0" smtClean="0"/>
                  <a:t> bottom threshold – 102,400 rows</a:t>
                </a:r>
              </a:p>
              <a:p>
                <a:r>
                  <a:rPr lang="en-US" dirty="0" smtClean="0"/>
                  <a:t>Bulk operation</a:t>
                </a:r>
              </a:p>
              <a:p>
                <a:pPr lvl="1"/>
                <a:r>
                  <a:rPr lang="en-US" dirty="0" smtClean="0"/>
                  <a:t>Split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=1,048,576</m:t>
                    </m:r>
                  </m:oMath>
                </a14:m>
                <a:r>
                  <a:rPr lang="en-US" dirty="0" smtClean="0"/>
                  <a:t> rows</a:t>
                </a:r>
                <a:endParaRPr lang="uk-UA" dirty="0"/>
              </a:p>
            </p:txBody>
          </p:sp>
        </mc:Choice>
        <mc:Fallback xmlns=""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361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data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DML operations on clustered </a:t>
            </a:r>
            <a:r>
              <a:rPr lang="en-US" dirty="0" err="1" smtClean="0"/>
              <a:t>columnstore</a:t>
            </a:r>
            <a:endParaRPr lang="en-US" dirty="0" smtClean="0"/>
          </a:p>
          <a:p>
            <a:pPr lvl="1"/>
            <a:r>
              <a:rPr lang="en-US" dirty="0" smtClean="0"/>
              <a:t>INSERT </a:t>
            </a:r>
          </a:p>
          <a:p>
            <a:pPr lvl="2"/>
            <a:r>
              <a:rPr lang="en-US" dirty="0" smtClean="0"/>
              <a:t>adds row to </a:t>
            </a:r>
            <a:r>
              <a:rPr lang="en-US" dirty="0" err="1" smtClean="0"/>
              <a:t>deltastore</a:t>
            </a:r>
            <a:endParaRPr lang="en-US" dirty="0" smtClean="0"/>
          </a:p>
          <a:p>
            <a:pPr lvl="2"/>
            <a:r>
              <a:rPr lang="en-US" dirty="0" smtClean="0"/>
              <a:t>Tuple mover moves filled </a:t>
            </a:r>
            <a:r>
              <a:rPr lang="en-US" dirty="0" err="1" smtClean="0"/>
              <a:t>deltastore</a:t>
            </a:r>
            <a:r>
              <a:rPr lang="en-US" dirty="0" smtClean="0"/>
              <a:t> </a:t>
            </a:r>
            <a:r>
              <a:rPr lang="en-US" dirty="0" err="1" smtClean="0"/>
              <a:t>rowgroup</a:t>
            </a:r>
            <a:r>
              <a:rPr lang="en-US" dirty="0" smtClean="0"/>
              <a:t> to </a:t>
            </a:r>
            <a:r>
              <a:rPr lang="en-US" dirty="0" err="1" smtClean="0"/>
              <a:t>columnstore</a:t>
            </a:r>
            <a:endParaRPr lang="en-US" dirty="0" smtClean="0"/>
          </a:p>
          <a:p>
            <a:pPr lvl="1"/>
            <a:r>
              <a:rPr lang="en-US" dirty="0" smtClean="0"/>
              <a:t>DELETE </a:t>
            </a:r>
          </a:p>
          <a:p>
            <a:pPr lvl="2"/>
            <a:r>
              <a:rPr lang="en-US" dirty="0" smtClean="0"/>
              <a:t>Marks row as deleted in </a:t>
            </a:r>
            <a:r>
              <a:rPr lang="en-US" dirty="0" err="1" smtClean="0"/>
              <a:t>columnstore</a:t>
            </a:r>
            <a:endParaRPr lang="en-US" dirty="0" smtClean="0"/>
          </a:p>
          <a:p>
            <a:pPr lvl="2"/>
            <a:r>
              <a:rPr lang="en-US" dirty="0" smtClean="0"/>
              <a:t>Removed on index rebuild</a:t>
            </a:r>
          </a:p>
          <a:p>
            <a:pPr lvl="1"/>
            <a:r>
              <a:rPr lang="en-US" dirty="0" smtClean="0"/>
              <a:t>UPDATE</a:t>
            </a:r>
          </a:p>
          <a:p>
            <a:pPr lvl="2"/>
            <a:r>
              <a:rPr lang="en-US" dirty="0" smtClean="0"/>
              <a:t>DELETE </a:t>
            </a:r>
          </a:p>
          <a:p>
            <a:pPr lvl="2"/>
            <a:r>
              <a:rPr lang="en-US" dirty="0" smtClean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4549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Rebuilding index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Nonclustered</a:t>
            </a:r>
            <a:r>
              <a:rPr lang="en-US" dirty="0" smtClean="0"/>
              <a:t> indexes</a:t>
            </a:r>
          </a:p>
          <a:p>
            <a:r>
              <a:rPr lang="en-US" dirty="0" smtClean="0"/>
              <a:t>Clustered indexes</a:t>
            </a:r>
          </a:p>
          <a:p>
            <a:pPr lvl="1"/>
            <a:r>
              <a:rPr lang="en-US" dirty="0" smtClean="0"/>
              <a:t>Delete bitmaps applied</a:t>
            </a:r>
          </a:p>
          <a:p>
            <a:pPr lvl="1"/>
            <a:r>
              <a:rPr lang="en-US" dirty="0" smtClean="0"/>
              <a:t>Defragmentation of </a:t>
            </a:r>
            <a:r>
              <a:rPr lang="en-US" dirty="0" err="1" smtClean="0"/>
              <a:t>columnstore</a:t>
            </a:r>
            <a:endParaRPr lang="en-US" dirty="0" smtClean="0"/>
          </a:p>
          <a:p>
            <a:pPr lvl="1"/>
            <a:r>
              <a:rPr lang="en-US" dirty="0" smtClean="0"/>
              <a:t>Merge with </a:t>
            </a:r>
            <a:r>
              <a:rPr lang="en-US" dirty="0" err="1" smtClean="0"/>
              <a:t>deltastore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56490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Columnstore</a:t>
            </a:r>
            <a:r>
              <a:rPr lang="en-US" dirty="0" smtClean="0"/>
              <a:t> in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as </a:t>
            </a:r>
            <a:r>
              <a:rPr lang="en-US" dirty="0" err="1" smtClean="0"/>
              <a:t>columnstore</a:t>
            </a:r>
            <a:endParaRPr lang="en-US" dirty="0" smtClean="0"/>
          </a:p>
          <a:p>
            <a:r>
              <a:rPr lang="en-US" dirty="0" smtClean="0"/>
              <a:t>Ability to mix </a:t>
            </a:r>
            <a:r>
              <a:rPr lang="en-US" dirty="0" err="1" smtClean="0"/>
              <a:t>columnstore</a:t>
            </a:r>
            <a:r>
              <a:rPr lang="en-US" dirty="0" smtClean="0"/>
              <a:t> and </a:t>
            </a:r>
            <a:r>
              <a:rPr lang="en-US" dirty="0" err="1" smtClean="0"/>
              <a:t>rowstore</a:t>
            </a:r>
            <a:r>
              <a:rPr lang="en-US" dirty="0" smtClean="0"/>
              <a:t> indexes on a table</a:t>
            </a:r>
          </a:p>
          <a:p>
            <a:r>
              <a:rPr lang="en-US" dirty="0" smtClean="0"/>
              <a:t>Updateable </a:t>
            </a:r>
            <a:r>
              <a:rPr lang="en-US" dirty="0" err="1" smtClean="0"/>
              <a:t>nonclustered</a:t>
            </a:r>
            <a:r>
              <a:rPr lang="en-US" dirty="0" smtClean="0"/>
              <a:t> </a:t>
            </a:r>
            <a:r>
              <a:rPr lang="en-US" dirty="0" err="1" smtClean="0"/>
              <a:t>columnstore</a:t>
            </a:r>
            <a:r>
              <a:rPr lang="en-US" dirty="0" smtClean="0"/>
              <a:t> indexes</a:t>
            </a:r>
          </a:p>
          <a:p>
            <a:r>
              <a:rPr lang="en-US" dirty="0" smtClean="0"/>
              <a:t>in-Memory features</a:t>
            </a:r>
          </a:p>
          <a:p>
            <a:pPr lvl="1"/>
            <a:r>
              <a:rPr lang="en-US" dirty="0" smtClean="0"/>
              <a:t>one </a:t>
            </a:r>
            <a:r>
              <a:rPr lang="en-US" dirty="0" err="1" smtClean="0"/>
              <a:t>columnstore</a:t>
            </a:r>
            <a:r>
              <a:rPr lang="en-US" dirty="0" smtClean="0"/>
              <a:t> allowed</a:t>
            </a:r>
          </a:p>
          <a:p>
            <a:r>
              <a:rPr lang="en-US" dirty="0" smtClean="0"/>
              <a:t>in-Memory limitation</a:t>
            </a:r>
          </a:p>
          <a:p>
            <a:pPr lvl="1"/>
            <a:r>
              <a:rPr lang="en-US" dirty="0" smtClean="0"/>
              <a:t>defined at creation</a:t>
            </a:r>
          </a:p>
          <a:p>
            <a:pPr lvl="1"/>
            <a:r>
              <a:rPr lang="en-US" dirty="0" smtClean="0"/>
              <a:t>must include all columns</a:t>
            </a:r>
          </a:p>
          <a:p>
            <a:pPr lvl="1"/>
            <a:r>
              <a:rPr lang="en-US" dirty="0" smtClean="0"/>
              <a:t>must include all rows</a:t>
            </a:r>
          </a:p>
        </p:txBody>
      </p:sp>
    </p:spTree>
    <p:extLst>
      <p:ext uri="{BB962C8B-B14F-4D97-AF65-F5344CB8AC3E}">
        <p14:creationId xmlns:p14="http://schemas.microsoft.com/office/powerpoint/2010/main" val="879278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Updateable </a:t>
            </a:r>
            <a:r>
              <a:rPr lang="en-US" dirty="0" err="1" smtClean="0"/>
              <a:t>nonclustered</a:t>
            </a:r>
            <a:r>
              <a:rPr lang="en-US" dirty="0" smtClean="0"/>
              <a:t> </a:t>
            </a:r>
            <a:r>
              <a:rPr lang="en-US" dirty="0" err="1" smtClean="0"/>
              <a:t>columnstore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1" y="2057401"/>
            <a:ext cx="3538861" cy="3394472"/>
          </a:xfrm>
        </p:spPr>
        <p:txBody>
          <a:bodyPr/>
          <a:lstStyle/>
          <a:p>
            <a:r>
              <a:rPr lang="en-US" dirty="0" smtClean="0"/>
              <a:t>Act as clustered</a:t>
            </a:r>
          </a:p>
          <a:p>
            <a:r>
              <a:rPr lang="en-US" dirty="0" smtClean="0"/>
              <a:t>Concept of operational analytics</a:t>
            </a:r>
          </a:p>
          <a:p>
            <a:pPr lvl="1"/>
            <a:endParaRPr lang="en-US" dirty="0"/>
          </a:p>
        </p:txBody>
      </p:sp>
      <p:pic>
        <p:nvPicPr>
          <p:cNvPr id="4" name="Picture 2" descr="Clustered Columnstore 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62" y="1920480"/>
            <a:ext cx="2814286" cy="2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433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of operational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050" y="2661951"/>
            <a:ext cx="4407694" cy="229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ombined indexes for warm and hot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620" y="2057401"/>
            <a:ext cx="2193131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384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of operational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796225"/>
            <a:ext cx="3671888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Filtered indexes on warm and hot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533" y="2057401"/>
            <a:ext cx="2193131" cy="132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4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 Database Developer/Data architect @ Wincor Nixdorf</a:t>
            </a:r>
          </a:p>
          <a:p>
            <a:r>
              <a:rPr lang="en-US" dirty="0" smtClean="0"/>
              <a:t>MCITP 2008</a:t>
            </a:r>
          </a:p>
          <a:p>
            <a:pPr lvl="1"/>
            <a:r>
              <a:rPr lang="en-US" dirty="0" smtClean="0"/>
              <a:t>DB Administrator</a:t>
            </a:r>
          </a:p>
          <a:p>
            <a:pPr lvl="1"/>
            <a:r>
              <a:rPr lang="en-US" dirty="0" smtClean="0"/>
              <a:t>DB Developer</a:t>
            </a:r>
          </a:p>
          <a:p>
            <a:r>
              <a:rPr lang="en-US" dirty="0" smtClean="0"/>
              <a:t>MCT (2007-2013)</a:t>
            </a:r>
          </a:p>
        </p:txBody>
      </p:sp>
    </p:spTree>
    <p:extLst>
      <p:ext uri="{BB962C8B-B14F-4D97-AF65-F5344CB8AC3E}">
        <p14:creationId xmlns:p14="http://schemas.microsoft.com/office/powerpoint/2010/main" val="3598654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</a:t>
            </a:r>
            <a:r>
              <a:rPr lang="en-US" dirty="0" err="1" smtClean="0"/>
              <a:t>columnstore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926" y="2657129"/>
            <a:ext cx="4405718" cy="176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862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Rowstore</a:t>
            </a:r>
            <a:r>
              <a:rPr lang="en-US" dirty="0" smtClean="0"/>
              <a:t> primary key indexes on </a:t>
            </a:r>
            <a:r>
              <a:rPr lang="en-US" dirty="0" err="1" smtClean="0"/>
              <a:t>columnstore</a:t>
            </a:r>
            <a:r>
              <a:rPr lang="en-US" dirty="0" smtClean="0"/>
              <a:t> tables</a:t>
            </a:r>
          </a:p>
          <a:p>
            <a:r>
              <a:rPr lang="en-US" dirty="0" smtClean="0"/>
              <a:t>Increase performance of table seeks</a:t>
            </a:r>
          </a:p>
          <a:p>
            <a:r>
              <a:rPr lang="en-US" dirty="0" smtClean="0"/>
              <a:t>Row locking + Row group level locking</a:t>
            </a:r>
          </a:p>
          <a:p>
            <a:pPr lvl="1"/>
            <a:r>
              <a:rPr lang="en-US" dirty="0"/>
              <a:t>DBCC </a:t>
            </a:r>
            <a:r>
              <a:rPr lang="en-US" dirty="0" err="1"/>
              <a:t>traceon</a:t>
            </a:r>
            <a:r>
              <a:rPr lang="en-US" dirty="0"/>
              <a:t> (10204, -1</a:t>
            </a:r>
            <a:r>
              <a:rPr lang="en-US" dirty="0" smtClean="0"/>
              <a:t>);</a:t>
            </a:r>
          </a:p>
          <a:p>
            <a:r>
              <a:rPr lang="en-US" sz="2400" dirty="0"/>
              <a:t>Snapshot and read-</a:t>
            </a:r>
            <a:r>
              <a:rPr lang="en-US" sz="2400" dirty="0" err="1"/>
              <a:t>commited</a:t>
            </a:r>
            <a:r>
              <a:rPr lang="en-US" sz="2400" dirty="0"/>
              <a:t> snapshot isolation levels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26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Vertipaq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Dictionary-based encoding</a:t>
            </a:r>
          </a:p>
          <a:p>
            <a:r>
              <a:rPr lang="en-US" dirty="0" smtClean="0"/>
              <a:t>Value-based encoding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48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Vertipaq Dictionary based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dictionary (shared)</a:t>
            </a:r>
          </a:p>
          <a:p>
            <a:pPr lvl="1"/>
            <a:r>
              <a:rPr lang="en-US" dirty="0" smtClean="0"/>
              <a:t>Secondary dictionary (for each segment) – only for string columns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69129" y="3327463"/>
            <a:ext cx="1151878" cy="1995366"/>
            <a:chOff x="568171" y="3293616"/>
            <a:chExt cx="1535837" cy="2660488"/>
          </a:xfrm>
        </p:grpSpPr>
        <p:sp>
          <p:nvSpPr>
            <p:cNvPr id="4" name="Rounded Rectangle 3"/>
            <p:cNvSpPr/>
            <p:nvPr/>
          </p:nvSpPr>
          <p:spPr>
            <a:xfrm>
              <a:off x="568171" y="3293616"/>
              <a:ext cx="1535837" cy="265442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01327" y="3345117"/>
              <a:ext cx="113107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FFFF00"/>
                  </a:solidFill>
                </a:rPr>
                <a:t>segment</a:t>
              </a:r>
              <a:endParaRPr lang="en-US" sz="1350" dirty="0">
                <a:solidFill>
                  <a:srgbClr val="FFFF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3687" y="3892001"/>
              <a:ext cx="746359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AAA</a:t>
              </a:r>
            </a:p>
            <a:p>
              <a:r>
                <a:rPr lang="en-US" sz="1350" dirty="0"/>
                <a:t>AAA</a:t>
              </a:r>
            </a:p>
            <a:p>
              <a:r>
                <a:rPr lang="en-US" sz="1350" dirty="0"/>
                <a:t>BBB</a:t>
              </a:r>
            </a:p>
            <a:p>
              <a:r>
                <a:rPr lang="en-US" sz="1350" dirty="0"/>
                <a:t>BBB</a:t>
              </a:r>
            </a:p>
            <a:p>
              <a:r>
                <a:rPr lang="en-US" sz="1350" dirty="0"/>
                <a:t>CCC</a:t>
              </a:r>
            </a:p>
            <a:p>
              <a:r>
                <a:rPr lang="en-US" sz="1350" dirty="0"/>
                <a:t>CCC</a:t>
              </a:r>
            </a:p>
            <a:p>
              <a:r>
                <a:rPr lang="en-US" sz="1350" dirty="0"/>
                <a:t>CCC</a:t>
              </a:r>
              <a:endParaRPr lang="en-US" sz="1350" dirty="0"/>
            </a:p>
          </p:txBody>
        </p:sp>
      </p:grpSp>
      <p:sp>
        <p:nvSpPr>
          <p:cNvPr id="7" name="Right Arrow 6"/>
          <p:cNvSpPr/>
          <p:nvPr/>
        </p:nvSpPr>
        <p:spPr>
          <a:xfrm>
            <a:off x="2860829" y="3973313"/>
            <a:ext cx="733806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ounded Rectangle 7"/>
          <p:cNvSpPr/>
          <p:nvPr/>
        </p:nvSpPr>
        <p:spPr>
          <a:xfrm>
            <a:off x="3759694" y="3327463"/>
            <a:ext cx="992080" cy="19722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3816190" y="3366088"/>
            <a:ext cx="9252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dictionary</a:t>
            </a:r>
            <a:endParaRPr lang="en-US" sz="1350" dirty="0"/>
          </a:p>
        </p:txBody>
      </p:sp>
      <p:sp>
        <p:nvSpPr>
          <p:cNvPr id="10" name="Rounded Rectangle 9"/>
          <p:cNvSpPr/>
          <p:nvPr/>
        </p:nvSpPr>
        <p:spPr>
          <a:xfrm>
            <a:off x="4892707" y="3327463"/>
            <a:ext cx="1151878" cy="199081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5067573" y="3366088"/>
            <a:ext cx="8483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FF00"/>
                </a:solidFill>
              </a:rPr>
              <a:t>segment</a:t>
            </a:r>
            <a:endParaRPr lang="en-US" sz="1350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8931" y="3762935"/>
            <a:ext cx="55976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AAA</a:t>
            </a:r>
          </a:p>
          <a:p>
            <a:r>
              <a:rPr lang="en-US" sz="1350" dirty="0"/>
              <a:t>BBB</a:t>
            </a:r>
          </a:p>
          <a:p>
            <a:r>
              <a:rPr lang="en-US" sz="1350" dirty="0"/>
              <a:t>CCC</a:t>
            </a:r>
            <a:endParaRPr lang="en-US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5351305" y="3667074"/>
            <a:ext cx="280846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  <a:p>
            <a:r>
              <a:rPr lang="en-US" sz="1350" dirty="0"/>
              <a:t>1</a:t>
            </a:r>
          </a:p>
          <a:p>
            <a:r>
              <a:rPr lang="en-US" sz="1350" dirty="0"/>
              <a:t>2</a:t>
            </a:r>
          </a:p>
          <a:p>
            <a:r>
              <a:rPr lang="en-US" sz="1350" dirty="0"/>
              <a:t>2</a:t>
            </a:r>
          </a:p>
          <a:p>
            <a:r>
              <a:rPr lang="en-US" sz="1350" dirty="0"/>
              <a:t>3</a:t>
            </a:r>
          </a:p>
          <a:p>
            <a:r>
              <a:rPr lang="en-US" sz="1350" dirty="0"/>
              <a:t>3</a:t>
            </a:r>
          </a:p>
          <a:p>
            <a:r>
              <a:rPr lang="en-US" sz="1350" dirty="0"/>
              <a:t>3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72141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Vertipaq Value-based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</a:t>
            </a:r>
            <a:r>
              <a:rPr lang="en-US" dirty="0" err="1" smtClean="0"/>
              <a:t>numerics</a:t>
            </a:r>
            <a:r>
              <a:rPr lang="en-US" dirty="0" smtClean="0"/>
              <a:t> (integer, decimal)</a:t>
            </a:r>
          </a:p>
          <a:p>
            <a:r>
              <a:rPr lang="en-US" dirty="0" smtClean="0"/>
              <a:t>Many distinct values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68876" y="3147689"/>
            <a:ext cx="872231" cy="21506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803919" y="3240904"/>
            <a:ext cx="8483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FF00"/>
                </a:solidFill>
              </a:rPr>
              <a:t>segment</a:t>
            </a:r>
            <a:endParaRPr lang="en-US" sz="135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7650" y="3517905"/>
            <a:ext cx="280846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  <a:p>
            <a:r>
              <a:rPr lang="en-US" sz="1350" dirty="0"/>
              <a:t>4</a:t>
            </a:r>
          </a:p>
          <a:p>
            <a:r>
              <a:rPr lang="en-US" sz="1350" dirty="0"/>
              <a:t>2</a:t>
            </a:r>
          </a:p>
          <a:p>
            <a:r>
              <a:rPr lang="en-US" sz="1350" dirty="0"/>
              <a:t>5</a:t>
            </a:r>
          </a:p>
          <a:p>
            <a:r>
              <a:rPr lang="en-US" sz="1350" dirty="0"/>
              <a:t>3</a:t>
            </a:r>
          </a:p>
          <a:p>
            <a:r>
              <a:rPr lang="en-US" sz="1350" dirty="0"/>
              <a:t>7</a:t>
            </a:r>
          </a:p>
          <a:p>
            <a:r>
              <a:rPr lang="en-US" sz="1350" dirty="0"/>
              <a:t>6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760956" y="3826831"/>
            <a:ext cx="1065320" cy="599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ounded Rectangle 7"/>
          <p:cNvSpPr/>
          <p:nvPr/>
        </p:nvSpPr>
        <p:spPr>
          <a:xfrm>
            <a:off x="4047108" y="3147689"/>
            <a:ext cx="872231" cy="21506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1-7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4082151" y="3246025"/>
            <a:ext cx="8483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FF00"/>
                </a:solidFill>
              </a:rPr>
              <a:t>segment</a:t>
            </a:r>
            <a:endParaRPr lang="en-US" sz="135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67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Vertipaq Value-based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057401"/>
            <a:ext cx="6172200" cy="477730"/>
          </a:xfrm>
        </p:spPr>
        <p:txBody>
          <a:bodyPr/>
          <a:lstStyle/>
          <a:p>
            <a:r>
              <a:rPr lang="en-US" dirty="0" smtClean="0"/>
              <a:t>Decimals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5712" y="2987891"/>
            <a:ext cx="617477" cy="7155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0.8</a:t>
            </a:r>
          </a:p>
          <a:p>
            <a:r>
              <a:rPr lang="en-US" sz="1350" dirty="0"/>
              <a:t>11.22</a:t>
            </a:r>
          </a:p>
          <a:p>
            <a:r>
              <a:rPr lang="en-US" sz="1350" dirty="0"/>
              <a:t>3.141</a:t>
            </a:r>
            <a:endParaRPr lang="en-US" sz="1350" dirty="0"/>
          </a:p>
        </p:txBody>
      </p:sp>
      <p:sp>
        <p:nvSpPr>
          <p:cNvPr id="5" name="Right Arrow 4"/>
          <p:cNvSpPr/>
          <p:nvPr/>
        </p:nvSpPr>
        <p:spPr>
          <a:xfrm>
            <a:off x="2207023" y="2908021"/>
            <a:ext cx="1637930" cy="85223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minimal exponent of 3</a:t>
            </a:r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3844953" y="2987871"/>
            <a:ext cx="652743" cy="7155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800</a:t>
            </a:r>
          </a:p>
          <a:p>
            <a:r>
              <a:rPr lang="en-US" sz="1350" dirty="0"/>
              <a:t>11220</a:t>
            </a:r>
          </a:p>
          <a:p>
            <a:r>
              <a:rPr lang="en-US" sz="1350" dirty="0"/>
              <a:t>3141</a:t>
            </a:r>
            <a:endParaRPr lang="en-US" sz="1350" dirty="0"/>
          </a:p>
        </p:txBody>
      </p:sp>
      <p:sp>
        <p:nvSpPr>
          <p:cNvPr id="7" name="Right Arrow 6"/>
          <p:cNvSpPr/>
          <p:nvPr/>
        </p:nvSpPr>
        <p:spPr>
          <a:xfrm>
            <a:off x="4451514" y="2908001"/>
            <a:ext cx="1637930" cy="85223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substract</a:t>
            </a:r>
            <a:r>
              <a:rPr lang="en-US" sz="1350" dirty="0"/>
              <a:t> the minimal of 800</a:t>
            </a:r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6089444" y="2982342"/>
            <a:ext cx="665567" cy="7155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0</a:t>
            </a:r>
          </a:p>
          <a:p>
            <a:r>
              <a:rPr lang="en-US" sz="1350" dirty="0"/>
              <a:t>10420</a:t>
            </a:r>
          </a:p>
          <a:p>
            <a:r>
              <a:rPr lang="en-US" sz="1350" dirty="0"/>
              <a:t>2341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1393963" y="4023249"/>
            <a:ext cx="857927" cy="7155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900</a:t>
            </a:r>
          </a:p>
          <a:p>
            <a:r>
              <a:rPr lang="en-US" sz="1350" dirty="0"/>
              <a:t>1100</a:t>
            </a:r>
          </a:p>
          <a:p>
            <a:r>
              <a:rPr lang="en-US" sz="1350" dirty="0"/>
              <a:t>2345000</a:t>
            </a:r>
            <a:endParaRPr lang="en-US" sz="1350" dirty="0"/>
          </a:p>
        </p:txBody>
      </p:sp>
      <p:sp>
        <p:nvSpPr>
          <p:cNvPr id="10" name="Right Arrow 9"/>
          <p:cNvSpPr/>
          <p:nvPr/>
        </p:nvSpPr>
        <p:spPr>
          <a:xfrm>
            <a:off x="2205724" y="3961135"/>
            <a:ext cx="1637930" cy="85223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minimal exponent of -2</a:t>
            </a:r>
            <a:endParaRPr 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3843654" y="4040985"/>
            <a:ext cx="665567" cy="7155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9</a:t>
            </a:r>
            <a:endParaRPr lang="en-US" sz="1350" dirty="0"/>
          </a:p>
          <a:p>
            <a:r>
              <a:rPr lang="en-US" sz="1350" dirty="0"/>
              <a:t>11</a:t>
            </a:r>
          </a:p>
          <a:p>
            <a:r>
              <a:rPr lang="en-US" sz="1350" dirty="0"/>
              <a:t>23450</a:t>
            </a:r>
            <a:endParaRPr lang="en-US" sz="1350" dirty="0"/>
          </a:p>
        </p:txBody>
      </p:sp>
      <p:sp>
        <p:nvSpPr>
          <p:cNvPr id="12" name="Right Arrow 11"/>
          <p:cNvSpPr/>
          <p:nvPr/>
        </p:nvSpPr>
        <p:spPr>
          <a:xfrm>
            <a:off x="4463054" y="3961135"/>
            <a:ext cx="1637930" cy="85223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substract</a:t>
            </a:r>
            <a:r>
              <a:rPr lang="en-US" sz="1350" dirty="0"/>
              <a:t> the minimal of 9</a:t>
            </a:r>
            <a:endParaRPr 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6108120" y="4023249"/>
            <a:ext cx="665567" cy="7155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0</a:t>
            </a:r>
          </a:p>
          <a:p>
            <a:r>
              <a:rPr lang="en-US" sz="1350" dirty="0"/>
              <a:t>2</a:t>
            </a:r>
            <a:endParaRPr lang="en-US" sz="1350" dirty="0"/>
          </a:p>
          <a:p>
            <a:r>
              <a:rPr lang="en-US" sz="1350" dirty="0"/>
              <a:t>23441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962227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35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5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</a:t>
            </a:r>
            <a:r>
              <a:rPr lang="en-US" dirty="0" smtClean="0"/>
              <a:t>to </a:t>
            </a:r>
            <a:r>
              <a:rPr lang="en-US" dirty="0" err="1" smtClean="0"/>
              <a:t>columnstore</a:t>
            </a:r>
            <a:r>
              <a:rPr lang="en-US" dirty="0" smtClean="0"/>
              <a:t> indexes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overview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columnstore</a:t>
            </a:r>
            <a:r>
              <a:rPr lang="en-US" dirty="0" smtClean="0"/>
              <a:t> indexes</a:t>
            </a:r>
          </a:p>
          <a:p>
            <a:r>
              <a:rPr lang="en-US" dirty="0" smtClean="0"/>
              <a:t>Storage</a:t>
            </a:r>
          </a:p>
          <a:p>
            <a:r>
              <a:rPr lang="en-US" dirty="0" smtClean="0"/>
              <a:t>Usage scenarios</a:t>
            </a:r>
          </a:p>
        </p:txBody>
      </p:sp>
    </p:spTree>
    <p:extLst>
      <p:ext uri="{BB962C8B-B14F-4D97-AF65-F5344CB8AC3E}">
        <p14:creationId xmlns:p14="http://schemas.microsoft.com/office/powerpoint/2010/main" val="29283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overview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of MS in-memory processing strategy</a:t>
            </a:r>
          </a:p>
          <a:p>
            <a:r>
              <a:rPr lang="en-US" dirty="0" err="1" smtClean="0"/>
              <a:t>xVelocity</a:t>
            </a:r>
            <a:r>
              <a:rPr lang="en-US" dirty="0" smtClean="0"/>
              <a:t> in SSAS tabular mode</a:t>
            </a:r>
          </a:p>
          <a:p>
            <a:pPr lvl="1"/>
            <a:r>
              <a:rPr lang="en-US" dirty="0" smtClean="0"/>
              <a:t>Vertipaq compression</a:t>
            </a:r>
          </a:p>
          <a:p>
            <a:r>
              <a:rPr lang="en-US" dirty="0"/>
              <a:t>L</a:t>
            </a:r>
            <a:r>
              <a:rPr lang="en-US" dirty="0" smtClean="0"/>
              <a:t>arge data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3496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columnstore</a:t>
            </a:r>
            <a:r>
              <a:rPr lang="en-US" dirty="0" smtClean="0"/>
              <a:t> index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r>
              <a:rPr lang="en-US" dirty="0" smtClean="0"/>
              <a:t>Restrictions</a:t>
            </a:r>
          </a:p>
          <a:p>
            <a:r>
              <a:rPr lang="en-US" dirty="0" smtClean="0"/>
              <a:t>Memory usage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783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uk-U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5900" y="1928657"/>
            <a:ext cx="631463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NONCLUSTERED COLUMNSTORE INDEX [</a:t>
            </a:r>
            <a:r>
              <a:rPr lang="uk-UA" altLang="uk-UA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csindx_FactResellerSales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ON [</a:t>
            </a:r>
            <a:r>
              <a:rPr lang="uk-UA" altLang="uk-UA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FactResellerSales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(</a:t>
            </a:r>
            <a:endParaRPr lang="en-US" altLang="uk-UA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uk-UA" altLang="uk-UA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OrderQuantity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    </a:t>
            </a:r>
            <a:endParaRPr lang="en-US" altLang="uk-UA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uk-UA" altLang="uk-UA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    </a:t>
            </a:r>
            <a:endParaRPr lang="en-US" altLang="uk-UA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uk-UA" altLang="uk-UA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ExtendedAmount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    </a:t>
            </a:r>
            <a:endParaRPr lang="en-US" altLang="uk-UA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uk-UA" altLang="uk-UA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UnitPriceDiscountPct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    </a:t>
            </a:r>
            <a:endParaRPr lang="en-US" altLang="uk-UA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uk-UA" altLang="uk-UA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DiscountAmount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    </a:t>
            </a:r>
            <a:endParaRPr lang="en-US" altLang="uk-UA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uk-UA" altLang="uk-UA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ProductStandardCost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    </a:t>
            </a:r>
            <a:endParaRPr lang="en-US" altLang="uk-UA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uk-UA" altLang="uk-UA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TotalProductCost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    </a:t>
            </a:r>
            <a:endParaRPr lang="en-US" altLang="uk-UA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uk-UA" altLang="uk-UA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SalesAmount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    </a:t>
            </a:r>
            <a:endParaRPr lang="en-US" altLang="uk-UA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uk-UA" altLang="uk-UA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TaxAmt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    </a:t>
            </a:r>
            <a:endParaRPr lang="en-US" altLang="uk-UA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uk-UA" altLang="uk-UA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Freight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    </a:t>
            </a:r>
            <a:endParaRPr lang="en-US" altLang="uk-UA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uk-UA" altLang="uk-UA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CarrierTrackingNumber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    </a:t>
            </a:r>
            <a:endParaRPr lang="en-US" altLang="uk-UA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uk-UA" altLang="uk-UA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CustomerPONumber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    </a:t>
            </a:r>
            <a:endParaRPr lang="en-US" altLang="uk-UA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uk-UA" altLang="uk-UA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OrderDate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    </a:t>
            </a:r>
            <a:endParaRPr lang="en-US" altLang="uk-UA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uk-UA" altLang="uk-UA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DueDate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    </a:t>
            </a:r>
            <a:endParaRPr lang="en-US" altLang="uk-UA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uk-UA" altLang="uk-UA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ShipDate</a:t>
            </a: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altLang="uk-UA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uk-UA" altLang="uk-UA" sz="1200" dirty="0"/>
              <a:t> </a:t>
            </a:r>
            <a:endParaRPr lang="uk-UA" altLang="uk-UA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9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 – data types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binary</a:t>
            </a:r>
            <a:r>
              <a:rPr lang="en-US" dirty="0"/>
              <a:t> and </a:t>
            </a:r>
            <a:r>
              <a:rPr lang="en-US" b="1" dirty="0" err="1"/>
              <a:t>varbinary</a:t>
            </a:r>
            <a:endParaRPr lang="en-US" dirty="0"/>
          </a:p>
          <a:p>
            <a:r>
              <a:rPr lang="en-US" b="1" dirty="0" err="1"/>
              <a:t>ntext</a:t>
            </a:r>
            <a:r>
              <a:rPr lang="en-US" dirty="0"/>
              <a:t> , </a:t>
            </a:r>
            <a:r>
              <a:rPr lang="en-US" b="1" dirty="0"/>
              <a:t>text</a:t>
            </a:r>
            <a:r>
              <a:rPr lang="en-US" dirty="0"/>
              <a:t>, and </a:t>
            </a:r>
            <a:r>
              <a:rPr lang="en-US" b="1" dirty="0"/>
              <a:t>image</a:t>
            </a:r>
            <a:endParaRPr lang="en-US" dirty="0"/>
          </a:p>
          <a:p>
            <a:r>
              <a:rPr lang="en-US" b="1" dirty="0"/>
              <a:t>varchar(max)</a:t>
            </a:r>
            <a:r>
              <a:rPr lang="en-US" dirty="0"/>
              <a:t> and </a:t>
            </a:r>
            <a:r>
              <a:rPr lang="en-US" b="1" dirty="0" err="1"/>
              <a:t>nvarchar</a:t>
            </a:r>
            <a:r>
              <a:rPr lang="en-US" b="1" dirty="0"/>
              <a:t>(max)</a:t>
            </a:r>
            <a:endParaRPr lang="en-US" dirty="0"/>
          </a:p>
          <a:p>
            <a:r>
              <a:rPr lang="en-US" b="1" dirty="0" err="1"/>
              <a:t>uniqueidentifier</a:t>
            </a:r>
            <a:endParaRPr lang="en-US" dirty="0"/>
          </a:p>
          <a:p>
            <a:r>
              <a:rPr lang="en-US" b="1" dirty="0" err="1"/>
              <a:t>rowversion</a:t>
            </a:r>
            <a:r>
              <a:rPr lang="en-US" dirty="0"/>
              <a:t> (and </a:t>
            </a:r>
            <a:r>
              <a:rPr lang="en-US" b="1" dirty="0"/>
              <a:t>timestamp</a:t>
            </a:r>
            <a:r>
              <a:rPr lang="en-US" dirty="0"/>
              <a:t>)</a:t>
            </a:r>
          </a:p>
          <a:p>
            <a:r>
              <a:rPr lang="en-US" b="1" dirty="0" err="1"/>
              <a:t>sql_variant</a:t>
            </a:r>
            <a:endParaRPr lang="en-US" dirty="0"/>
          </a:p>
          <a:p>
            <a:r>
              <a:rPr lang="en-US" b="1" dirty="0"/>
              <a:t>decimal</a:t>
            </a:r>
            <a:r>
              <a:rPr lang="en-US" dirty="0"/>
              <a:t> (and </a:t>
            </a:r>
            <a:r>
              <a:rPr lang="en-US" b="1" dirty="0"/>
              <a:t>numeric</a:t>
            </a:r>
            <a:r>
              <a:rPr lang="en-US" dirty="0"/>
              <a:t>) with precision greater than 18 digits</a:t>
            </a:r>
          </a:p>
          <a:p>
            <a:r>
              <a:rPr lang="en-US" b="1" dirty="0" err="1"/>
              <a:t>datetimeoffset</a:t>
            </a:r>
            <a:r>
              <a:rPr lang="en-US" dirty="0"/>
              <a:t> with scale greater than 2</a:t>
            </a:r>
          </a:p>
          <a:p>
            <a:r>
              <a:rPr lang="en-US" dirty="0"/>
              <a:t>CLR types (</a:t>
            </a:r>
            <a:r>
              <a:rPr lang="en-US" b="1" dirty="0" err="1"/>
              <a:t>hierarchyid</a:t>
            </a:r>
            <a:r>
              <a:rPr lang="en-US" dirty="0"/>
              <a:t> and spatial types)</a:t>
            </a:r>
          </a:p>
          <a:p>
            <a:r>
              <a:rPr lang="en-US" b="1" dirty="0" smtClean="0"/>
              <a:t>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Cannot have more than 1024 columns.</a:t>
            </a:r>
          </a:p>
          <a:p>
            <a:r>
              <a:rPr lang="en-US" dirty="0"/>
              <a:t>Cannot be clustered. Only </a:t>
            </a:r>
            <a:r>
              <a:rPr lang="en-US" dirty="0" err="1"/>
              <a:t>nonclustered</a:t>
            </a:r>
            <a:r>
              <a:rPr lang="en-US" dirty="0"/>
              <a:t> </a:t>
            </a:r>
            <a:r>
              <a:rPr lang="en-US" dirty="0" err="1"/>
              <a:t>columnstore</a:t>
            </a:r>
            <a:r>
              <a:rPr lang="en-US" dirty="0"/>
              <a:t> indexes are available</a:t>
            </a:r>
            <a:r>
              <a:rPr lang="en-US" dirty="0" smtClean="0"/>
              <a:t>. (2012 version only)</a:t>
            </a:r>
            <a:endParaRPr lang="en-US" dirty="0"/>
          </a:p>
          <a:p>
            <a:r>
              <a:rPr lang="en-US" dirty="0"/>
              <a:t>Cannot be a unique index.</a:t>
            </a:r>
          </a:p>
          <a:p>
            <a:r>
              <a:rPr lang="en-US" dirty="0"/>
              <a:t>Cannot be created on a view or indexed view.</a:t>
            </a:r>
          </a:p>
          <a:p>
            <a:r>
              <a:rPr lang="en-US" dirty="0"/>
              <a:t>Cannot include a sparse column.</a:t>
            </a:r>
          </a:p>
          <a:p>
            <a:r>
              <a:rPr lang="en-US" dirty="0"/>
              <a:t>Cannot act as a primary key or a foreign key.</a:t>
            </a:r>
          </a:p>
          <a:p>
            <a:r>
              <a:rPr lang="en-US" dirty="0"/>
              <a:t>Cannot be changed using the </a:t>
            </a:r>
            <a:r>
              <a:rPr lang="en-US" b="1" dirty="0"/>
              <a:t>ALTER INDEX</a:t>
            </a:r>
            <a:r>
              <a:rPr lang="en-US" dirty="0"/>
              <a:t> </a:t>
            </a:r>
            <a:r>
              <a:rPr lang="en-US" dirty="0" smtClean="0"/>
              <a:t>statement (since 2014 – REBUILD,REORGANIZE).</a:t>
            </a:r>
          </a:p>
          <a:p>
            <a:r>
              <a:rPr lang="en-US" dirty="0" smtClean="0"/>
              <a:t>Cannot </a:t>
            </a:r>
            <a:r>
              <a:rPr lang="en-US" dirty="0"/>
              <a:t>be created with the </a:t>
            </a:r>
            <a:r>
              <a:rPr lang="en-US" b="1" dirty="0"/>
              <a:t>INCLUDE</a:t>
            </a:r>
            <a:r>
              <a:rPr lang="en-US" dirty="0"/>
              <a:t> keyword.</a:t>
            </a:r>
          </a:p>
          <a:p>
            <a:r>
              <a:rPr lang="en-US" dirty="0"/>
              <a:t>Cannot include the </a:t>
            </a:r>
            <a:r>
              <a:rPr lang="en-US" b="1" dirty="0"/>
              <a:t>ASC</a:t>
            </a:r>
            <a:r>
              <a:rPr lang="en-US" dirty="0"/>
              <a:t> or </a:t>
            </a:r>
            <a:r>
              <a:rPr lang="en-US" b="1" dirty="0"/>
              <a:t>DESC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Cannot </a:t>
            </a:r>
            <a:r>
              <a:rPr lang="en-US" dirty="0"/>
              <a:t>contain a column with a FILESTREAM attribute.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733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kharkiv2015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Класична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qlsatkharkiv2015" id="{98963E6B-EB80-4A7B-9E55-5BDBFA2FB456}" vid="{8FE2BDF2-81B8-4250-A782-D3E9951E42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sqlsatkharkiv2015</Template>
  <TotalTime>364</TotalTime>
  <Words>570</Words>
  <Application>Microsoft Office PowerPoint</Application>
  <PresentationFormat>Екран (4:3)</PresentationFormat>
  <Paragraphs>235</Paragraphs>
  <Slides>37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37</vt:i4>
      </vt:variant>
    </vt:vector>
  </HeadingPairs>
  <TitlesOfParts>
    <vt:vector size="43" baseType="lpstr">
      <vt:lpstr>Arial</vt:lpstr>
      <vt:lpstr>Cambria Math</vt:lpstr>
      <vt:lpstr>Consolas</vt:lpstr>
      <vt:lpstr>Courier New</vt:lpstr>
      <vt:lpstr>Wingdings</vt:lpstr>
      <vt:lpstr>sqlsatkharkiv2015</vt:lpstr>
      <vt:lpstr>Introduction to columnstore indexes</vt:lpstr>
      <vt:lpstr>Sponsors</vt:lpstr>
      <vt:lpstr>About me</vt:lpstr>
      <vt:lpstr>Introduction to columnstore indexes</vt:lpstr>
      <vt:lpstr>General overview</vt:lpstr>
      <vt:lpstr>Creating columnstore index</vt:lpstr>
      <vt:lpstr>Syntax</vt:lpstr>
      <vt:lpstr>Restrictions – data types</vt:lpstr>
      <vt:lpstr>Restrictions</vt:lpstr>
      <vt:lpstr>Memory usage</vt:lpstr>
      <vt:lpstr>Memory usage</vt:lpstr>
      <vt:lpstr>Storage</vt:lpstr>
      <vt:lpstr>Nonclustered columnstore</vt:lpstr>
      <vt:lpstr>Clustered columnstore</vt:lpstr>
      <vt:lpstr>Usage scenarios</vt:lpstr>
      <vt:lpstr>Selecting data from columnstore</vt:lpstr>
      <vt:lpstr>Updating data</vt:lpstr>
      <vt:lpstr>Updating data</vt:lpstr>
      <vt:lpstr>Updating data</vt:lpstr>
      <vt:lpstr>Updating data</vt:lpstr>
      <vt:lpstr>Updating data</vt:lpstr>
      <vt:lpstr>Updating data</vt:lpstr>
      <vt:lpstr>Updating data</vt:lpstr>
      <vt:lpstr>Updating data</vt:lpstr>
      <vt:lpstr>Rebuilding index</vt:lpstr>
      <vt:lpstr>Columnstore in 2016</vt:lpstr>
      <vt:lpstr>Updateable nonclustered columnstore</vt:lpstr>
      <vt:lpstr>Concepts of operational analytics</vt:lpstr>
      <vt:lpstr>Concepts of operational analytics</vt:lpstr>
      <vt:lpstr>In-memory columnstore</vt:lpstr>
      <vt:lpstr>Data warehousing</vt:lpstr>
      <vt:lpstr>Introduction to Vertipaq</vt:lpstr>
      <vt:lpstr>Vertipaq Dictionary based encoding</vt:lpstr>
      <vt:lpstr>Vertipaq Value-based encoding</vt:lpstr>
      <vt:lpstr>Vertipaq Value-based encoding</vt:lpstr>
      <vt:lpstr>Questions?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columnstore indexes</dc:title>
  <dc:creator>Taras Bobrovytskyi</dc:creator>
  <cp:lastModifiedBy>Taras Bobrovytskyi</cp:lastModifiedBy>
  <cp:revision>3</cp:revision>
  <dcterms:created xsi:type="dcterms:W3CDTF">2015-09-19T05:25:42Z</dcterms:created>
  <dcterms:modified xsi:type="dcterms:W3CDTF">2015-09-19T11:29:58Z</dcterms:modified>
</cp:coreProperties>
</file>