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59" r:id="rId3"/>
    <p:sldId id="301" r:id="rId4"/>
    <p:sldId id="286" r:id="rId5"/>
    <p:sldId id="287" r:id="rId6"/>
    <p:sldId id="258" r:id="rId7"/>
    <p:sldId id="290"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00" r:id="rId21"/>
    <p:sldId id="331" r:id="rId22"/>
    <p:sldId id="302" r:id="rId23"/>
    <p:sldId id="306" r:id="rId24"/>
    <p:sldId id="307" r:id="rId25"/>
    <p:sldId id="308" r:id="rId26"/>
    <p:sldId id="309" r:id="rId27"/>
    <p:sldId id="310" r:id="rId28"/>
    <p:sldId id="311" r:id="rId29"/>
    <p:sldId id="312" r:id="rId30"/>
    <p:sldId id="313" r:id="rId31"/>
    <p:sldId id="303" r:id="rId32"/>
    <p:sldId id="332" r:id="rId33"/>
    <p:sldId id="326" r:id="rId34"/>
    <p:sldId id="327" r:id="rId35"/>
    <p:sldId id="328" r:id="rId36"/>
    <p:sldId id="329" r:id="rId37"/>
    <p:sldId id="330" r:id="rId38"/>
    <p:sldId id="305" r:id="rId39"/>
    <p:sldId id="283" r:id="rId40"/>
    <p:sldId id="284" r:id="rId41"/>
    <p:sldId id="285"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94660"/>
  </p:normalViewPr>
  <p:slideViewPr>
    <p:cSldViewPr>
      <p:cViewPr varScale="1">
        <p:scale>
          <a:sx n="91" d="100"/>
          <a:sy n="91" d="100"/>
        </p:scale>
        <p:origin x="-94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97010C-07AC-4A4E-AC64-045717DE8235}" type="datetimeFigureOut">
              <a:rPr lang="en-US" smtClean="0"/>
              <a:t>3/19/2015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0AA540-4349-4D94-A3B0-2F072E0985B4}" type="slidenum">
              <a:rPr lang="en-US" smtClean="0"/>
              <a:t>‹#›</a:t>
            </a:fld>
            <a:endParaRPr lang="en-US"/>
          </a:p>
        </p:txBody>
      </p:sp>
    </p:spTree>
    <p:extLst>
      <p:ext uri="{BB962C8B-B14F-4D97-AF65-F5344CB8AC3E}">
        <p14:creationId xmlns:p14="http://schemas.microsoft.com/office/powerpoint/2010/main" val="9973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20</a:t>
            </a:fld>
            <a:endParaRPr lang="en-US" smtClean="0"/>
          </a:p>
        </p:txBody>
      </p:sp>
    </p:spTree>
    <p:extLst>
      <p:ext uri="{BB962C8B-B14F-4D97-AF65-F5344CB8AC3E}">
        <p14:creationId xmlns:p14="http://schemas.microsoft.com/office/powerpoint/2010/main" val="202854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31</a:t>
            </a:fld>
            <a:endParaRPr lang="en-US" smtClean="0"/>
          </a:p>
        </p:txBody>
      </p:sp>
    </p:spTree>
    <p:extLst>
      <p:ext uri="{BB962C8B-B14F-4D97-AF65-F5344CB8AC3E}">
        <p14:creationId xmlns:p14="http://schemas.microsoft.com/office/powerpoint/2010/main" val="2028545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38</a:t>
            </a:fld>
            <a:endParaRPr lang="en-US" smtClean="0"/>
          </a:p>
        </p:txBody>
      </p:sp>
    </p:spTree>
    <p:extLst>
      <p:ext uri="{BB962C8B-B14F-4D97-AF65-F5344CB8AC3E}">
        <p14:creationId xmlns:p14="http://schemas.microsoft.com/office/powerpoint/2010/main" val="202854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1893016-7547-42C1-BC14-E3CAD687983E}" type="datetimeFigureOut">
              <a:rPr lang="en-US" smtClean="0"/>
              <a:t>3/19/2015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E36CECD-425D-4634-AB40-C14619B186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893016-7547-42C1-BC14-E3CAD687983E}"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6CECD-425D-4634-AB40-C14619B186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893016-7547-42C1-BC14-E3CAD687983E}"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6CECD-425D-4634-AB40-C14619B186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893016-7547-42C1-BC14-E3CAD687983E}"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6CECD-425D-4634-AB40-C14619B186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893016-7547-42C1-BC14-E3CAD687983E}"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6CECD-425D-4634-AB40-C14619B186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893016-7547-42C1-BC14-E3CAD687983E}"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6CECD-425D-4634-AB40-C14619B186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1893016-7547-42C1-BC14-E3CAD687983E}" type="datetimeFigureOut">
              <a:rPr lang="en-US" smtClean="0"/>
              <a:t>3/19/2015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6CECD-425D-4634-AB40-C14619B186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893016-7547-42C1-BC14-E3CAD687983E}" type="datetimeFigureOut">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6CECD-425D-4634-AB40-C14619B186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3016-7547-42C1-BC14-E3CAD687983E}" type="datetimeFigureOut">
              <a:rPr lang="en-US" smtClean="0"/>
              <a:t>3/19/2015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6CECD-425D-4634-AB40-C14619B186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893016-7547-42C1-BC14-E3CAD687983E}"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6CECD-425D-4634-AB40-C14619B186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893016-7547-42C1-BC14-E3CAD687983E}"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E36CECD-425D-4634-AB40-C14619B18631}" type="slidenum">
              <a:rPr lang="en-US" smtClean="0"/>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1893016-7547-42C1-BC14-E3CAD687983E}" type="datetimeFigureOut">
              <a:rPr lang="en-US" smtClean="0"/>
              <a:t>3/19/2015</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E36CECD-425D-4634-AB40-C14619B18631}" type="slidenum">
              <a:rPr lang="en-US" smtClean="0"/>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vestedman.com/" TargetMode="External"/><Relationship Id="rId2" Type="http://schemas.openxmlformats.org/officeDocument/2006/relationships/hyperlink" Target="http://emergencyreporting.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aaronbuma" TargetMode="External"/><Relationship Id="rId2" Type="http://schemas.openxmlformats.org/officeDocument/2006/relationships/hyperlink" Target="http://linkedin.com/in/stevestedma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aaronbuma.com/" TargetMode="External"/><Relationship Id="rId2" Type="http://schemas.openxmlformats.org/officeDocument/2006/relationships/hyperlink" Target="http://emergencyreporting.com/" TargetMode="External"/><Relationship Id="rId1" Type="http://schemas.openxmlformats.org/officeDocument/2006/relationships/slideLayout" Target="../slideLayouts/slideLayout2.xml"/><Relationship Id="rId4" Type="http://schemas.openxmlformats.org/officeDocument/2006/relationships/hyperlink" Target="http://stevestedman.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28700"/>
            <a:ext cx="8232648" cy="1371600"/>
          </a:xfrm>
        </p:spPr>
        <p:txBody>
          <a:bodyPr>
            <a:normAutofit fontScale="90000"/>
          </a:bodyPr>
          <a:lstStyle/>
          <a:p>
            <a:r>
              <a:rPr lang="en-US" b="0" dirty="0" smtClean="0">
                <a:effectLst/>
              </a:rPr>
              <a:t>Time Functions, </a:t>
            </a:r>
            <a:br>
              <a:rPr lang="en-US" b="0" dirty="0" smtClean="0">
                <a:effectLst/>
              </a:rPr>
            </a:br>
            <a:r>
              <a:rPr lang="en-US" b="0" dirty="0" smtClean="0">
                <a:effectLst/>
              </a:rPr>
              <a:t>Logical Functions, and </a:t>
            </a:r>
            <a:br>
              <a:rPr lang="en-US" b="0" dirty="0" smtClean="0">
                <a:effectLst/>
              </a:rPr>
            </a:br>
            <a:r>
              <a:rPr lang="en-US" b="0" dirty="0" smtClean="0">
                <a:effectLst/>
              </a:rPr>
              <a:t>User Defined Functions</a:t>
            </a:r>
            <a:endParaRPr lang="en-US" dirty="0"/>
          </a:p>
        </p:txBody>
      </p:sp>
      <p:sp>
        <p:nvSpPr>
          <p:cNvPr id="3" name="Subtitle 2"/>
          <p:cNvSpPr>
            <a:spLocks noGrp="1"/>
          </p:cNvSpPr>
          <p:nvPr>
            <p:ph type="subTitle" idx="1"/>
          </p:nvPr>
        </p:nvSpPr>
        <p:spPr>
          <a:xfrm>
            <a:off x="152401" y="2421402"/>
            <a:ext cx="8649602" cy="2436348"/>
          </a:xfrm>
        </p:spPr>
        <p:txBody>
          <a:bodyPr>
            <a:normAutofit lnSpcReduction="10000"/>
          </a:bodyPr>
          <a:lstStyle/>
          <a:p>
            <a:endParaRPr lang="en-US" dirty="0" smtClean="0"/>
          </a:p>
          <a:p>
            <a:endParaRPr lang="en-US" dirty="0"/>
          </a:p>
          <a:p>
            <a:endParaRPr lang="en-US" dirty="0" smtClean="0"/>
          </a:p>
          <a:p>
            <a:r>
              <a:rPr lang="en-US" sz="3200" dirty="0" smtClean="0"/>
              <a:t>Presented by Steve Stedman </a:t>
            </a:r>
          </a:p>
          <a:p>
            <a:r>
              <a:rPr lang="en-US" sz="3200" dirty="0" smtClean="0"/>
              <a:t>and Aaron Buma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2571750"/>
            <a:ext cx="5144403" cy="1064185"/>
          </a:xfrm>
          <a:prstGeom prst="rect">
            <a:avLst/>
          </a:prstGeom>
        </p:spPr>
      </p:pic>
    </p:spTree>
    <p:extLst>
      <p:ext uri="{BB962C8B-B14F-4D97-AF65-F5344CB8AC3E}">
        <p14:creationId xmlns:p14="http://schemas.microsoft.com/office/powerpoint/2010/main" val="421701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DATEPART()</a:t>
            </a:r>
            <a:endParaRPr lang="en-US" dirty="0"/>
          </a:p>
        </p:txBody>
      </p:sp>
      <p:sp>
        <p:nvSpPr>
          <p:cNvPr id="3" name="Content Placeholder 2"/>
          <p:cNvSpPr>
            <a:spLocks noGrp="1"/>
          </p:cNvSpPr>
          <p:nvPr>
            <p:ph idx="1"/>
          </p:nvPr>
        </p:nvSpPr>
        <p:spPr>
          <a:xfrm>
            <a:off x="457200" y="1451610"/>
            <a:ext cx="8229600" cy="3558540"/>
          </a:xfrm>
        </p:spPr>
        <p:txBody>
          <a:bodyPr>
            <a:normAutofit/>
          </a:bodyPr>
          <a:lstStyle/>
          <a:p>
            <a:r>
              <a:rPr lang="en-US" dirty="0"/>
              <a:t>Returns an integer that represents the </a:t>
            </a:r>
            <a:r>
              <a:rPr lang="en-US" dirty="0" smtClean="0"/>
              <a:t>specified</a:t>
            </a:r>
            <a:r>
              <a:rPr lang="en-US" dirty="0"/>
              <a:t> </a:t>
            </a:r>
            <a:r>
              <a:rPr lang="en-US" i="1" dirty="0" err="1" smtClean="0"/>
              <a:t>datepart</a:t>
            </a:r>
            <a:r>
              <a:rPr lang="en-US" dirty="0"/>
              <a:t> </a:t>
            </a:r>
            <a:r>
              <a:rPr lang="en-US" dirty="0" smtClean="0"/>
              <a:t>of </a:t>
            </a:r>
            <a:r>
              <a:rPr lang="en-US" dirty="0"/>
              <a:t>the specified </a:t>
            </a:r>
            <a:r>
              <a:rPr lang="en-US" i="1" dirty="0"/>
              <a:t>date</a:t>
            </a:r>
            <a:r>
              <a:rPr lang="en-US" dirty="0" smtClean="0"/>
              <a:t>.</a:t>
            </a:r>
          </a:p>
          <a:p>
            <a:endParaRPr lang="en-US" dirty="0" smtClean="0"/>
          </a:p>
          <a:p>
            <a:pPr marL="0" indent="0">
              <a:buNone/>
            </a:pPr>
            <a:r>
              <a:rPr lang="en-US" sz="2800" dirty="0">
                <a:solidFill>
                  <a:srgbClr val="0000FF"/>
                </a:solidFill>
                <a:latin typeface="Consolas" panose="020B0609020204030204" pitchFamily="49" charset="0"/>
              </a:rPr>
              <a:t>SELECT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DATEPART</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year</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GETDATE</a:t>
            </a:r>
            <a:r>
              <a:rPr lang="en-US" sz="2800" dirty="0" smtClean="0">
                <a:solidFill>
                  <a:srgbClr val="808080"/>
                </a:solidFill>
                <a:latin typeface="Consolas" panose="020B0609020204030204" pitchFamily="49" charset="0"/>
              </a:rPr>
              <a:t>());</a:t>
            </a:r>
            <a:endParaRPr lang="en-US" dirty="0"/>
          </a:p>
          <a:p>
            <a:endParaRPr lang="en-US" dirty="0"/>
          </a:p>
          <a:p>
            <a:r>
              <a:rPr lang="en-US" dirty="0" smtClean="0"/>
              <a:t>Date can be t</a:t>
            </a:r>
            <a:r>
              <a:rPr lang="en-US" b="1" dirty="0" smtClean="0"/>
              <a:t>ime</a:t>
            </a:r>
            <a:r>
              <a:rPr lang="en-US" dirty="0" smtClean="0"/>
              <a:t>, </a:t>
            </a:r>
            <a:r>
              <a:rPr lang="en-US" b="1" dirty="0" smtClean="0"/>
              <a:t>date</a:t>
            </a:r>
            <a:r>
              <a:rPr lang="en-US" dirty="0" smtClean="0"/>
              <a:t>, </a:t>
            </a:r>
            <a:r>
              <a:rPr lang="en-US" b="1" dirty="0" err="1" smtClean="0"/>
              <a:t>smalldatetime</a:t>
            </a:r>
            <a:r>
              <a:rPr lang="en-US" dirty="0" smtClean="0"/>
              <a:t>, </a:t>
            </a:r>
            <a:r>
              <a:rPr lang="en-US" b="1" dirty="0" err="1" smtClean="0"/>
              <a:t>datetime</a:t>
            </a:r>
            <a:r>
              <a:rPr lang="en-US" dirty="0" smtClean="0"/>
              <a:t>, </a:t>
            </a:r>
            <a:r>
              <a:rPr lang="en-US" b="1" dirty="0" smtClean="0"/>
              <a:t>datetime2</a:t>
            </a:r>
            <a:r>
              <a:rPr lang="en-US" dirty="0" smtClean="0"/>
              <a:t>, or</a:t>
            </a:r>
            <a:r>
              <a:rPr lang="en-US" dirty="0"/>
              <a:t> </a:t>
            </a:r>
            <a:r>
              <a:rPr lang="en-US" b="1" dirty="0" err="1" smtClean="0"/>
              <a:t>datetimeoffset</a:t>
            </a:r>
            <a:r>
              <a:rPr lang="en-US" b="1" dirty="0" smtClean="0"/>
              <a:t>.</a:t>
            </a:r>
            <a:endParaRPr lang="en-US" dirty="0"/>
          </a:p>
        </p:txBody>
      </p:sp>
    </p:spTree>
    <p:extLst>
      <p:ext uri="{BB962C8B-B14F-4D97-AF65-F5344CB8AC3E}">
        <p14:creationId xmlns:p14="http://schemas.microsoft.com/office/powerpoint/2010/main" val="3195140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DATEADD()</a:t>
            </a:r>
            <a:endParaRPr lang="en-US" dirty="0"/>
          </a:p>
        </p:txBody>
      </p:sp>
      <p:sp>
        <p:nvSpPr>
          <p:cNvPr id="3" name="Content Placeholder 2"/>
          <p:cNvSpPr>
            <a:spLocks noGrp="1"/>
          </p:cNvSpPr>
          <p:nvPr>
            <p:ph idx="1"/>
          </p:nvPr>
        </p:nvSpPr>
        <p:spPr/>
        <p:txBody>
          <a:bodyPr/>
          <a:lstStyle/>
          <a:p>
            <a:r>
              <a:rPr lang="en-US" dirty="0"/>
              <a:t>Returns a specified </a:t>
            </a:r>
            <a:r>
              <a:rPr lang="en-US" i="1" dirty="0"/>
              <a:t>date</a:t>
            </a:r>
            <a:r>
              <a:rPr lang="en-US" dirty="0"/>
              <a:t> with the </a:t>
            </a:r>
            <a:r>
              <a:rPr lang="en-US" dirty="0" smtClean="0"/>
              <a:t>specified </a:t>
            </a:r>
            <a:r>
              <a:rPr lang="en-US" i="1" dirty="0" smtClean="0"/>
              <a:t>number</a:t>
            </a:r>
            <a:r>
              <a:rPr lang="en-US" dirty="0"/>
              <a:t> </a:t>
            </a:r>
            <a:r>
              <a:rPr lang="en-US" dirty="0" smtClean="0"/>
              <a:t>interval </a:t>
            </a:r>
            <a:r>
              <a:rPr lang="en-US" dirty="0"/>
              <a:t>(signed integer) added to </a:t>
            </a:r>
            <a:r>
              <a:rPr lang="en-US" dirty="0" smtClean="0"/>
              <a:t>a specified</a:t>
            </a:r>
            <a:r>
              <a:rPr lang="en-US" dirty="0"/>
              <a:t> </a:t>
            </a:r>
            <a:r>
              <a:rPr lang="en-US" i="1" dirty="0" err="1" smtClean="0"/>
              <a:t>datepart</a:t>
            </a:r>
            <a:r>
              <a:rPr lang="en-US" dirty="0"/>
              <a:t> </a:t>
            </a:r>
            <a:r>
              <a:rPr lang="en-US" dirty="0" smtClean="0"/>
              <a:t>of that</a:t>
            </a:r>
            <a:r>
              <a:rPr lang="en-US" dirty="0"/>
              <a:t> </a:t>
            </a:r>
            <a:r>
              <a:rPr lang="en-US" i="1" dirty="0"/>
              <a:t>date</a:t>
            </a:r>
            <a:r>
              <a:rPr lang="en-US" dirty="0" smtClean="0"/>
              <a:t>.</a:t>
            </a:r>
          </a:p>
          <a:p>
            <a:pPr marL="0" indent="0">
              <a:buNone/>
            </a:pPr>
            <a:r>
              <a:rPr lang="en-US" sz="2800" dirty="0">
                <a:solidFill>
                  <a:srgbClr val="0000FF"/>
                </a:solidFill>
                <a:latin typeface="Consolas" panose="020B0609020204030204" pitchFamily="49" charset="0"/>
              </a:rPr>
              <a:t>SELECT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DATEADD</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month</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1</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GETDATE</a:t>
            </a:r>
            <a:r>
              <a:rPr lang="en-US" sz="2800" dirty="0">
                <a:solidFill>
                  <a:srgbClr val="808080"/>
                </a:solidFill>
                <a:latin typeface="Consolas" panose="020B0609020204030204" pitchFamily="49" charset="0"/>
              </a:rPr>
              <a:t>());</a:t>
            </a:r>
            <a:endParaRPr lang="en-US" sz="2800" dirty="0">
              <a:solidFill>
                <a:prstClr val="black"/>
              </a:solidFill>
              <a:latin typeface="Consolas" panose="020B0609020204030204" pitchFamily="49" charset="0"/>
            </a:endParaRPr>
          </a:p>
          <a:p>
            <a:endParaRPr lang="en-US" sz="2800" dirty="0">
              <a:solidFill>
                <a:prstClr val="black"/>
              </a:solidFill>
              <a:latin typeface="Consolas" panose="020B0609020204030204" pitchFamily="49" charset="0"/>
            </a:endParaRPr>
          </a:p>
          <a:p>
            <a:endParaRPr lang="en-US" dirty="0"/>
          </a:p>
        </p:txBody>
      </p:sp>
    </p:spTree>
    <p:extLst>
      <p:ext uri="{BB962C8B-B14F-4D97-AF65-F5344CB8AC3E}">
        <p14:creationId xmlns:p14="http://schemas.microsoft.com/office/powerpoint/2010/main" val="3955648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DATEDIFF()</a:t>
            </a:r>
            <a:endParaRPr lang="en-US" dirty="0"/>
          </a:p>
        </p:txBody>
      </p:sp>
      <p:sp>
        <p:nvSpPr>
          <p:cNvPr id="3" name="Content Placeholder 2"/>
          <p:cNvSpPr>
            <a:spLocks noGrp="1"/>
          </p:cNvSpPr>
          <p:nvPr>
            <p:ph idx="1"/>
          </p:nvPr>
        </p:nvSpPr>
        <p:spPr>
          <a:xfrm>
            <a:off x="76200" y="1451610"/>
            <a:ext cx="8915400" cy="3291840"/>
          </a:xfrm>
        </p:spPr>
        <p:txBody>
          <a:bodyPr>
            <a:normAutofit fontScale="92500"/>
          </a:bodyPr>
          <a:lstStyle/>
          <a:p>
            <a:r>
              <a:rPr lang="en-US" dirty="0"/>
              <a:t>Returns the count (signed integer) of the </a:t>
            </a:r>
            <a:r>
              <a:rPr lang="en-US" dirty="0" smtClean="0"/>
              <a:t>specified </a:t>
            </a:r>
            <a:r>
              <a:rPr lang="en-US" i="1" dirty="0" err="1" smtClean="0"/>
              <a:t>datepart</a:t>
            </a:r>
            <a:r>
              <a:rPr lang="en-US" dirty="0"/>
              <a:t> </a:t>
            </a:r>
            <a:r>
              <a:rPr lang="en-US" dirty="0" smtClean="0"/>
              <a:t>boundaries </a:t>
            </a:r>
            <a:r>
              <a:rPr lang="en-US" dirty="0"/>
              <a:t>crossed between the </a:t>
            </a:r>
            <a:r>
              <a:rPr lang="en-US" dirty="0" smtClean="0"/>
              <a:t>specified </a:t>
            </a:r>
            <a:r>
              <a:rPr lang="en-US" i="1" dirty="0" err="1" smtClean="0"/>
              <a:t>startdate</a:t>
            </a:r>
            <a:r>
              <a:rPr lang="en-US" dirty="0"/>
              <a:t> </a:t>
            </a:r>
            <a:r>
              <a:rPr lang="en-US" dirty="0" smtClean="0"/>
              <a:t>and</a:t>
            </a:r>
            <a:r>
              <a:rPr lang="en-US" i="1" dirty="0"/>
              <a:t> </a:t>
            </a:r>
            <a:r>
              <a:rPr lang="en-US" i="1" dirty="0" err="1" smtClean="0"/>
              <a:t>enddate</a:t>
            </a:r>
            <a:r>
              <a:rPr lang="en-US" dirty="0" smtClean="0"/>
              <a:t>.</a:t>
            </a:r>
          </a:p>
          <a:p>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SELECT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DATEDIFF</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year</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'1/1/2015'</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GETDATE</a:t>
            </a:r>
            <a:r>
              <a:rPr lang="en-US" sz="2800" dirty="0">
                <a:solidFill>
                  <a:srgbClr val="808080"/>
                </a:solidFill>
                <a:latin typeface="Consolas" panose="020B0609020204030204" pitchFamily="49" charset="0"/>
              </a:rPr>
              <a:t>());</a:t>
            </a:r>
            <a:endParaRPr lang="en-US" sz="2800" dirty="0">
              <a:solidFill>
                <a:prstClr val="black"/>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SELECT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DATEDIFF</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quarter</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'1/1/2015'</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GETDATE</a:t>
            </a:r>
            <a:r>
              <a:rPr lang="en-US" sz="2800" dirty="0">
                <a:solidFill>
                  <a:srgbClr val="808080"/>
                </a:solidFill>
                <a:latin typeface="Consolas" panose="020B0609020204030204" pitchFamily="49" charset="0"/>
              </a:rPr>
              <a:t>());</a:t>
            </a:r>
            <a:endParaRPr lang="en-US" sz="2800" dirty="0">
              <a:solidFill>
                <a:prstClr val="black"/>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SELECT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DATEDIFF</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month</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'1/1/2015'</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GETDATE</a:t>
            </a:r>
            <a:r>
              <a:rPr lang="en-US" sz="2800" dirty="0">
                <a:solidFill>
                  <a:srgbClr val="808080"/>
                </a:solidFill>
                <a:latin typeface="Consolas" panose="020B0609020204030204" pitchFamily="49" charset="0"/>
              </a:rPr>
              <a:t>());</a:t>
            </a:r>
            <a:endParaRPr lang="en-US" sz="2800" dirty="0">
              <a:solidFill>
                <a:prstClr val="black"/>
              </a:solidFill>
              <a:latin typeface="Consolas" panose="020B0609020204030204" pitchFamily="49" charset="0"/>
            </a:endParaRPr>
          </a:p>
          <a:p>
            <a:endParaRPr lang="en-US" sz="2800" dirty="0">
              <a:solidFill>
                <a:prstClr val="black"/>
              </a:solidFill>
              <a:latin typeface="Consolas" panose="020B0609020204030204" pitchFamily="49" charset="0"/>
            </a:endParaRPr>
          </a:p>
          <a:p>
            <a:endParaRPr lang="en-US" dirty="0"/>
          </a:p>
        </p:txBody>
      </p:sp>
    </p:spTree>
    <p:extLst>
      <p:ext uri="{BB962C8B-B14F-4D97-AF65-F5344CB8AC3E}">
        <p14:creationId xmlns:p14="http://schemas.microsoft.com/office/powerpoint/2010/main" val="3816430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DATEFROMPARTS (2012)</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DATEFROMPARTS ( year, month, day ) </a:t>
            </a:r>
          </a:p>
          <a:p>
            <a:pPr>
              <a:buNone/>
            </a:pPr>
            <a:endParaRPr lang="en-US" dirty="0"/>
          </a:p>
          <a:p>
            <a:r>
              <a:rPr lang="en-US" b="1" dirty="0"/>
              <a:t>Arguments</a:t>
            </a:r>
            <a:endParaRPr lang="en-US" dirty="0"/>
          </a:p>
          <a:p>
            <a:pPr lvl="1"/>
            <a:r>
              <a:rPr lang="en-US" i="1" dirty="0"/>
              <a:t>Year </a:t>
            </a:r>
            <a:r>
              <a:rPr lang="en-US" dirty="0"/>
              <a:t>Integer expression specifying a year.</a:t>
            </a:r>
          </a:p>
          <a:p>
            <a:pPr lvl="1"/>
            <a:r>
              <a:rPr lang="en-US" i="1" dirty="0"/>
              <a:t>Month </a:t>
            </a:r>
            <a:r>
              <a:rPr lang="en-US" dirty="0"/>
              <a:t>Integer expression specifying a month, from 1 to 12.</a:t>
            </a:r>
          </a:p>
          <a:p>
            <a:pPr lvl="1"/>
            <a:r>
              <a:rPr lang="en-US" i="1" dirty="0"/>
              <a:t>Day </a:t>
            </a:r>
            <a:r>
              <a:rPr lang="en-US" dirty="0"/>
              <a:t>Integer expression specifying a day.</a:t>
            </a:r>
          </a:p>
          <a:p>
            <a:r>
              <a:rPr lang="en-US" dirty="0" smtClean="0"/>
              <a:t>Always </a:t>
            </a:r>
            <a:r>
              <a:rPr lang="en-US" dirty="0"/>
              <a:t>Year – Month – Day order independent of language or location</a:t>
            </a:r>
          </a:p>
          <a:p>
            <a:endParaRPr lang="en-US" dirty="0"/>
          </a:p>
        </p:txBody>
      </p:sp>
    </p:spTree>
    <p:extLst>
      <p:ext uri="{BB962C8B-B14F-4D97-AF65-F5344CB8AC3E}">
        <p14:creationId xmlns:p14="http://schemas.microsoft.com/office/powerpoint/2010/main" val="577209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TIMEFROMPARTS (2012)</a:t>
            </a:r>
            <a:endParaRPr lang="en-US" dirty="0"/>
          </a:p>
        </p:txBody>
      </p:sp>
      <p:sp>
        <p:nvSpPr>
          <p:cNvPr id="3" name="Content Placeholder 2"/>
          <p:cNvSpPr>
            <a:spLocks noGrp="1"/>
          </p:cNvSpPr>
          <p:nvPr>
            <p:ph idx="1"/>
          </p:nvPr>
        </p:nvSpPr>
        <p:spPr>
          <a:xfrm>
            <a:off x="457200" y="1451610"/>
            <a:ext cx="8229600" cy="3558540"/>
          </a:xfrm>
        </p:spPr>
        <p:txBody>
          <a:bodyPr>
            <a:normAutofit fontScale="92500" lnSpcReduction="20000"/>
          </a:bodyPr>
          <a:lstStyle/>
          <a:p>
            <a:pPr>
              <a:buNone/>
            </a:pPr>
            <a:r>
              <a:rPr lang="en-US" dirty="0"/>
              <a:t>TIMEFROMPARTS ( hour, minute, seconds, fractions, precision ) </a:t>
            </a:r>
          </a:p>
          <a:p>
            <a:pPr>
              <a:buNone/>
            </a:pPr>
            <a:endParaRPr lang="en-US" dirty="0"/>
          </a:p>
          <a:p>
            <a:r>
              <a:rPr lang="en-US" b="1" dirty="0"/>
              <a:t>Arguments</a:t>
            </a:r>
            <a:endParaRPr lang="en-US" dirty="0"/>
          </a:p>
          <a:p>
            <a:pPr lvl="1"/>
            <a:r>
              <a:rPr lang="en-US" i="1" dirty="0"/>
              <a:t>Hour </a:t>
            </a:r>
            <a:r>
              <a:rPr lang="en-US" dirty="0"/>
              <a:t>Integer expression specifying hours.</a:t>
            </a:r>
          </a:p>
          <a:p>
            <a:pPr lvl="1"/>
            <a:r>
              <a:rPr lang="en-US" i="1" dirty="0"/>
              <a:t>Minute </a:t>
            </a:r>
            <a:r>
              <a:rPr lang="en-US" dirty="0"/>
              <a:t>Integer expression specifying minutes.</a:t>
            </a:r>
          </a:p>
          <a:p>
            <a:pPr lvl="1"/>
            <a:r>
              <a:rPr lang="en-US" i="1" dirty="0"/>
              <a:t>Seconds </a:t>
            </a:r>
            <a:r>
              <a:rPr lang="en-US" dirty="0"/>
              <a:t>Integer expression specifying seconds.</a:t>
            </a:r>
          </a:p>
          <a:p>
            <a:pPr lvl="1"/>
            <a:r>
              <a:rPr lang="en-US" i="1" dirty="0"/>
              <a:t>Fractions </a:t>
            </a:r>
            <a:r>
              <a:rPr lang="en-US" dirty="0"/>
              <a:t>Integer expression specifying fractions.</a:t>
            </a:r>
          </a:p>
          <a:p>
            <a:pPr lvl="1"/>
            <a:r>
              <a:rPr lang="en-US" i="1" dirty="0"/>
              <a:t>Precision </a:t>
            </a:r>
            <a:r>
              <a:rPr lang="en-US" dirty="0"/>
              <a:t>Integer literal specifying the precision of the </a:t>
            </a:r>
            <a:r>
              <a:rPr lang="en-US" b="1" dirty="0"/>
              <a:t>time</a:t>
            </a:r>
            <a:r>
              <a:rPr lang="en-US" dirty="0"/>
              <a:t> value to be returned</a:t>
            </a:r>
            <a:r>
              <a:rPr lang="en-US" dirty="0" smtClean="0"/>
              <a:t>.</a:t>
            </a:r>
            <a:endParaRPr lang="en-US" dirty="0"/>
          </a:p>
        </p:txBody>
      </p:sp>
    </p:spTree>
    <p:extLst>
      <p:ext uri="{BB962C8B-B14F-4D97-AF65-F5344CB8AC3E}">
        <p14:creationId xmlns:p14="http://schemas.microsoft.com/office/powerpoint/2010/main" val="1388243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DATETIMEFROMPARTS (2012)</a:t>
            </a:r>
            <a:endParaRPr lang="en-US" dirty="0"/>
          </a:p>
        </p:txBody>
      </p:sp>
      <p:sp>
        <p:nvSpPr>
          <p:cNvPr id="3" name="Content Placeholder 2"/>
          <p:cNvSpPr>
            <a:spLocks noGrp="1"/>
          </p:cNvSpPr>
          <p:nvPr>
            <p:ph idx="1"/>
          </p:nvPr>
        </p:nvSpPr>
        <p:spPr>
          <a:xfrm>
            <a:off x="457200" y="1451610"/>
            <a:ext cx="8229600" cy="3558540"/>
          </a:xfrm>
        </p:spPr>
        <p:txBody>
          <a:bodyPr>
            <a:normAutofit fontScale="85000" lnSpcReduction="20000"/>
          </a:bodyPr>
          <a:lstStyle/>
          <a:p>
            <a:pPr>
              <a:buNone/>
            </a:pPr>
            <a:r>
              <a:rPr lang="en-US" dirty="0"/>
              <a:t>DATETIMEFROMPARTS ( year, month, day, hour, minute, seconds, milliseconds ) </a:t>
            </a:r>
          </a:p>
          <a:p>
            <a:pPr>
              <a:buNone/>
            </a:pPr>
            <a:endParaRPr lang="en-US" dirty="0"/>
          </a:p>
          <a:p>
            <a:r>
              <a:rPr lang="en-US" b="1" dirty="0"/>
              <a:t>Arguments</a:t>
            </a:r>
            <a:endParaRPr lang="en-US" dirty="0"/>
          </a:p>
          <a:p>
            <a:pPr lvl="1"/>
            <a:r>
              <a:rPr lang="en-US" i="1" dirty="0"/>
              <a:t>Year </a:t>
            </a:r>
            <a:r>
              <a:rPr lang="en-US" dirty="0"/>
              <a:t>Integer expression specifying a year.</a:t>
            </a:r>
          </a:p>
          <a:p>
            <a:pPr lvl="1"/>
            <a:r>
              <a:rPr lang="en-US" i="1" dirty="0"/>
              <a:t>Month </a:t>
            </a:r>
            <a:r>
              <a:rPr lang="en-US" dirty="0"/>
              <a:t>Integer expression specifying a month.</a:t>
            </a:r>
          </a:p>
          <a:p>
            <a:pPr lvl="1"/>
            <a:r>
              <a:rPr lang="en-US" i="1" dirty="0"/>
              <a:t>Day </a:t>
            </a:r>
            <a:r>
              <a:rPr lang="en-US" dirty="0"/>
              <a:t>Integer expression specifying a day.</a:t>
            </a:r>
          </a:p>
          <a:p>
            <a:pPr lvl="1"/>
            <a:r>
              <a:rPr lang="en-US" i="1" dirty="0"/>
              <a:t>Hour </a:t>
            </a:r>
            <a:r>
              <a:rPr lang="en-US" dirty="0"/>
              <a:t>Integer expression specifying hours.</a:t>
            </a:r>
          </a:p>
          <a:p>
            <a:pPr lvl="1"/>
            <a:r>
              <a:rPr lang="en-US" i="1" dirty="0"/>
              <a:t>Minute </a:t>
            </a:r>
            <a:r>
              <a:rPr lang="en-US" dirty="0"/>
              <a:t>Integer expression specifying minutes.</a:t>
            </a:r>
          </a:p>
          <a:p>
            <a:pPr lvl="1"/>
            <a:r>
              <a:rPr lang="en-US" i="1" dirty="0"/>
              <a:t>Seconds </a:t>
            </a:r>
            <a:r>
              <a:rPr lang="en-US" dirty="0"/>
              <a:t>Integer expression specifying seconds.</a:t>
            </a:r>
          </a:p>
          <a:p>
            <a:pPr lvl="1"/>
            <a:r>
              <a:rPr lang="en-US" i="1" dirty="0"/>
              <a:t>Milliseconds </a:t>
            </a:r>
            <a:r>
              <a:rPr lang="en-US" dirty="0"/>
              <a:t>Integer expression specifying milliseconds</a:t>
            </a:r>
            <a:r>
              <a:rPr lang="en-US" dirty="0" smtClean="0"/>
              <a:t>.</a:t>
            </a:r>
            <a:endParaRPr lang="en-US" dirty="0"/>
          </a:p>
        </p:txBody>
      </p:sp>
    </p:spTree>
    <p:extLst>
      <p:ext uri="{BB962C8B-B14F-4D97-AF65-F5344CB8AC3E}">
        <p14:creationId xmlns:p14="http://schemas.microsoft.com/office/powerpoint/2010/main" val="3970308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DATETIME2FROMPARTS (2012)</a:t>
            </a:r>
            <a:endParaRPr lang="en-US" dirty="0"/>
          </a:p>
        </p:txBody>
      </p:sp>
      <p:sp>
        <p:nvSpPr>
          <p:cNvPr id="3" name="Content Placeholder 2"/>
          <p:cNvSpPr>
            <a:spLocks noGrp="1"/>
          </p:cNvSpPr>
          <p:nvPr>
            <p:ph idx="1"/>
          </p:nvPr>
        </p:nvSpPr>
        <p:spPr>
          <a:xfrm>
            <a:off x="228600" y="1451610"/>
            <a:ext cx="8991600" cy="3558540"/>
          </a:xfrm>
        </p:spPr>
        <p:txBody>
          <a:bodyPr>
            <a:normAutofit fontScale="70000" lnSpcReduction="20000"/>
          </a:bodyPr>
          <a:lstStyle/>
          <a:p>
            <a:pPr lvl="0">
              <a:buNone/>
            </a:pPr>
            <a:r>
              <a:rPr lang="en-US" dirty="0"/>
              <a:t>DATETIME2FROMPARTS (year, month, day, hour, minute, seconds, fractions, </a:t>
            </a:r>
            <a:r>
              <a:rPr lang="en-US" dirty="0" smtClean="0"/>
              <a:t>precision</a:t>
            </a:r>
            <a:r>
              <a:rPr lang="en-US" dirty="0"/>
              <a:t>)</a:t>
            </a:r>
          </a:p>
          <a:p>
            <a:endParaRPr lang="en-US" dirty="0"/>
          </a:p>
          <a:p>
            <a:r>
              <a:rPr lang="en-US" b="1" dirty="0"/>
              <a:t>Arguments</a:t>
            </a:r>
            <a:endParaRPr lang="en-US" dirty="0"/>
          </a:p>
          <a:p>
            <a:pPr lvl="1"/>
            <a:r>
              <a:rPr lang="en-US" dirty="0"/>
              <a:t>Year Integer expression specifying a year.</a:t>
            </a:r>
          </a:p>
          <a:p>
            <a:pPr lvl="1"/>
            <a:r>
              <a:rPr lang="en-US" dirty="0"/>
              <a:t>Month Integer expression specifying a month.</a:t>
            </a:r>
          </a:p>
          <a:p>
            <a:pPr lvl="1"/>
            <a:r>
              <a:rPr lang="en-US" dirty="0"/>
              <a:t>Day Integer expression specifying a day.</a:t>
            </a:r>
          </a:p>
          <a:p>
            <a:pPr lvl="1"/>
            <a:r>
              <a:rPr lang="en-US" dirty="0"/>
              <a:t>Hour Integer expression specifying hours.</a:t>
            </a:r>
          </a:p>
          <a:p>
            <a:pPr lvl="1"/>
            <a:r>
              <a:rPr lang="en-US" dirty="0"/>
              <a:t>Minute Integer expression specifying minutes.</a:t>
            </a:r>
          </a:p>
          <a:p>
            <a:pPr lvl="1"/>
            <a:r>
              <a:rPr lang="en-US" dirty="0"/>
              <a:t>Seconds Integer expression specifying seconds.</a:t>
            </a:r>
          </a:p>
          <a:p>
            <a:pPr lvl="1"/>
            <a:r>
              <a:rPr lang="en-US" dirty="0"/>
              <a:t>Fractions Integer expression specifying fractions.</a:t>
            </a:r>
          </a:p>
          <a:p>
            <a:pPr lvl="1"/>
            <a:r>
              <a:rPr lang="en-US" dirty="0"/>
              <a:t>Precision Integer literal specifying the precision of the datetime2 value to be returned</a:t>
            </a:r>
            <a:r>
              <a:rPr lang="en-US" dirty="0" smtClean="0"/>
              <a:t>.</a:t>
            </a:r>
            <a:endParaRPr lang="en-US" dirty="0"/>
          </a:p>
        </p:txBody>
      </p:sp>
    </p:spTree>
    <p:extLst>
      <p:ext uri="{BB962C8B-B14F-4D97-AF65-F5344CB8AC3E}">
        <p14:creationId xmlns:p14="http://schemas.microsoft.com/office/powerpoint/2010/main" val="3683056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534400" cy="857250"/>
          </a:xfrm>
        </p:spPr>
        <p:txBody>
          <a:bodyPr>
            <a:normAutofit fontScale="90000"/>
          </a:bodyPr>
          <a:lstStyle/>
          <a:p>
            <a:r>
              <a:rPr lang="en-US" dirty="0" smtClean="0"/>
              <a:t>SMALLDATETIMEFROMPARTS (2012)</a:t>
            </a:r>
            <a:endParaRPr lang="en-US" dirty="0"/>
          </a:p>
        </p:txBody>
      </p:sp>
      <p:sp>
        <p:nvSpPr>
          <p:cNvPr id="3" name="Content Placeholder 2"/>
          <p:cNvSpPr>
            <a:spLocks noGrp="1"/>
          </p:cNvSpPr>
          <p:nvPr>
            <p:ph idx="1"/>
          </p:nvPr>
        </p:nvSpPr>
        <p:spPr>
          <a:xfrm>
            <a:off x="152400" y="1385316"/>
            <a:ext cx="8839200" cy="3291840"/>
          </a:xfrm>
        </p:spPr>
        <p:txBody>
          <a:bodyPr/>
          <a:lstStyle/>
          <a:p>
            <a:pPr marL="0" indent="0">
              <a:buClr>
                <a:schemeClr val="accent1"/>
              </a:buClr>
              <a:buSzPct val="85000"/>
              <a:buNone/>
              <a:defRPr/>
            </a:pPr>
            <a:r>
              <a:rPr lang="en-US" sz="2400" dirty="0"/>
              <a:t>SMALLDATETIMEFROMPARTS(</a:t>
            </a:r>
            <a:r>
              <a:rPr lang="en-US" sz="2400" dirty="0" err="1"/>
              <a:t>year,month,day,hour,minute</a:t>
            </a:r>
            <a:r>
              <a:rPr lang="en-US" sz="2400" dirty="0" smtClean="0"/>
              <a:t>)</a:t>
            </a:r>
          </a:p>
          <a:p>
            <a:pPr marL="0" indent="0">
              <a:buClr>
                <a:schemeClr val="accent1"/>
              </a:buClr>
              <a:buSzPct val="85000"/>
              <a:buNone/>
              <a:defRPr/>
            </a:pPr>
            <a:endParaRPr lang="en-US" dirty="0"/>
          </a:p>
          <a:p>
            <a:r>
              <a:rPr lang="en-US" dirty="0"/>
              <a:t>Same idea as the others….</a:t>
            </a:r>
          </a:p>
          <a:p>
            <a:endParaRPr lang="en-US" dirty="0"/>
          </a:p>
        </p:txBody>
      </p:sp>
    </p:spTree>
    <p:extLst>
      <p:ext uri="{BB962C8B-B14F-4D97-AF65-F5344CB8AC3E}">
        <p14:creationId xmlns:p14="http://schemas.microsoft.com/office/powerpoint/2010/main" val="3117428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28066"/>
            <a:ext cx="8763000" cy="857250"/>
          </a:xfrm>
        </p:spPr>
        <p:txBody>
          <a:bodyPr>
            <a:normAutofit fontScale="90000"/>
          </a:bodyPr>
          <a:lstStyle/>
          <a:p>
            <a:r>
              <a:rPr lang="en-US" dirty="0" smtClean="0"/>
              <a:t>DATETIMEOFFSETFROMPARTS (2012)</a:t>
            </a:r>
            <a:endParaRPr lang="en-US" dirty="0"/>
          </a:p>
        </p:txBody>
      </p:sp>
      <p:sp>
        <p:nvSpPr>
          <p:cNvPr id="3" name="Content Placeholder 2"/>
          <p:cNvSpPr>
            <a:spLocks noGrp="1"/>
          </p:cNvSpPr>
          <p:nvPr>
            <p:ph idx="1"/>
          </p:nvPr>
        </p:nvSpPr>
        <p:spPr/>
        <p:txBody>
          <a:bodyPr>
            <a:normAutofit fontScale="77500" lnSpcReduction="20000"/>
          </a:bodyPr>
          <a:lstStyle/>
          <a:p>
            <a:r>
              <a:rPr lang="en-US" dirty="0"/>
              <a:t>DATETIMEOFFSETFROMPARTS ( year, month, day, hour, minute, seconds, fractions, </a:t>
            </a:r>
            <a:r>
              <a:rPr lang="en-US" dirty="0" err="1"/>
              <a:t>hour_offset</a:t>
            </a:r>
            <a:r>
              <a:rPr lang="en-US" dirty="0"/>
              <a:t>, </a:t>
            </a:r>
            <a:r>
              <a:rPr lang="en-US" dirty="0" err="1"/>
              <a:t>minute_offset</a:t>
            </a:r>
            <a:r>
              <a:rPr lang="en-US" dirty="0"/>
              <a:t>, precision )</a:t>
            </a:r>
          </a:p>
          <a:p>
            <a:endParaRPr lang="en-US" sz="2025" i="1" dirty="0"/>
          </a:p>
          <a:p>
            <a:r>
              <a:rPr lang="en-US" sz="2025" i="1" dirty="0" err="1"/>
              <a:t>hour_offset</a:t>
            </a:r>
            <a:r>
              <a:rPr lang="en-US" sz="2025" i="1" dirty="0"/>
              <a:t> - </a:t>
            </a:r>
            <a:r>
              <a:rPr lang="en-US" dirty="0"/>
              <a:t>Integer expression specifying the hour portion of the time zone offset.</a:t>
            </a:r>
          </a:p>
          <a:p>
            <a:r>
              <a:rPr lang="en-US" sz="2025" i="1" dirty="0" err="1"/>
              <a:t>minute_offset</a:t>
            </a:r>
            <a:r>
              <a:rPr lang="en-US" sz="2025" i="1" dirty="0"/>
              <a:t> - </a:t>
            </a:r>
            <a:r>
              <a:rPr lang="en-US" dirty="0"/>
              <a:t>Integer expression specifying the minute portion of the time zone offset.</a:t>
            </a:r>
          </a:p>
          <a:p>
            <a:r>
              <a:rPr lang="en-US" sz="2025" i="1" dirty="0"/>
              <a:t>Precision - </a:t>
            </a:r>
            <a:r>
              <a:rPr lang="en-US" dirty="0"/>
              <a:t>Integer literal specifying the precision of the value to be returned.</a:t>
            </a:r>
          </a:p>
          <a:p>
            <a:pPr lvl="1"/>
            <a:r>
              <a:rPr lang="en-US" dirty="0"/>
              <a:t>Precision can be a value of 0 to 7 which specifies the precision of the fractional part of the seconds.</a:t>
            </a:r>
          </a:p>
          <a:p>
            <a:endParaRPr lang="en-US" dirty="0"/>
          </a:p>
        </p:txBody>
      </p:sp>
    </p:spTree>
    <p:extLst>
      <p:ext uri="{BB962C8B-B14F-4D97-AF65-F5344CB8AC3E}">
        <p14:creationId xmlns:p14="http://schemas.microsoft.com/office/powerpoint/2010/main" val="2843012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5000" b="0" kern="1200" dirty="0" smtClean="0">
                <a:ln>
                  <a:noFill/>
                </a:ln>
                <a:solidFill>
                  <a:schemeClr val="tx2"/>
                </a:solidFill>
                <a:effectLst/>
                <a:latin typeface="+mj-lt"/>
                <a:ea typeface="+mj-ea"/>
                <a:cs typeface="+mj-cs"/>
              </a:rPr>
              <a:t>EOMONTH (2012)</a:t>
            </a:r>
            <a:endParaRPr lang="en-US" dirty="0"/>
          </a:p>
        </p:txBody>
      </p:sp>
      <p:sp>
        <p:nvSpPr>
          <p:cNvPr id="3" name="Content Placeholder 2"/>
          <p:cNvSpPr>
            <a:spLocks noGrp="1"/>
          </p:cNvSpPr>
          <p:nvPr>
            <p:ph idx="1"/>
          </p:nvPr>
        </p:nvSpPr>
        <p:spPr>
          <a:xfrm>
            <a:off x="457200" y="1451610"/>
            <a:ext cx="8229600" cy="3558540"/>
          </a:xfrm>
        </p:spPr>
        <p:txBody>
          <a:bodyPr>
            <a:normAutofit lnSpcReduction="10000"/>
          </a:bodyPr>
          <a:lstStyle/>
          <a:p>
            <a:pPr>
              <a:buNone/>
            </a:pPr>
            <a:r>
              <a:rPr lang="en-US" dirty="0"/>
              <a:t>EOMONTH ( </a:t>
            </a:r>
            <a:r>
              <a:rPr lang="en-US" dirty="0" err="1"/>
              <a:t>start_date</a:t>
            </a:r>
            <a:r>
              <a:rPr lang="en-US" dirty="0"/>
              <a:t> [, </a:t>
            </a:r>
            <a:r>
              <a:rPr lang="en-US" dirty="0" err="1"/>
              <a:t>month_to_add</a:t>
            </a:r>
            <a:r>
              <a:rPr lang="en-US" dirty="0"/>
              <a:t> ] ) </a:t>
            </a:r>
            <a:br>
              <a:rPr lang="en-US" dirty="0"/>
            </a:br>
            <a:endParaRPr lang="en-US" dirty="0"/>
          </a:p>
          <a:p>
            <a:r>
              <a:rPr lang="en-US" dirty="0"/>
              <a:t>Returns the </a:t>
            </a:r>
            <a:r>
              <a:rPr lang="en-US" dirty="0" smtClean="0"/>
              <a:t>last </a:t>
            </a:r>
            <a:r>
              <a:rPr lang="en-US" dirty="0"/>
              <a:t>day of the month that contains the specified date, with an optional offset</a:t>
            </a:r>
            <a:r>
              <a:rPr lang="en-US" dirty="0" smtClean="0"/>
              <a:t>.</a:t>
            </a:r>
            <a:endParaRPr lang="en-US" dirty="0"/>
          </a:p>
          <a:p>
            <a:r>
              <a:rPr lang="en-US" b="1" dirty="0"/>
              <a:t>Arguments</a:t>
            </a:r>
            <a:endParaRPr lang="en-US" dirty="0"/>
          </a:p>
          <a:p>
            <a:pPr lvl="1"/>
            <a:r>
              <a:rPr lang="en-US" i="1" dirty="0" err="1"/>
              <a:t>start_date</a:t>
            </a:r>
            <a:r>
              <a:rPr lang="en-US" i="1" dirty="0"/>
              <a:t> </a:t>
            </a:r>
            <a:r>
              <a:rPr lang="en-US" dirty="0"/>
              <a:t>Date expression specifying the date for which to return the last day of the month.</a:t>
            </a:r>
          </a:p>
          <a:p>
            <a:pPr lvl="1"/>
            <a:r>
              <a:rPr lang="en-US" i="1" dirty="0" err="1"/>
              <a:t>month_to_add</a:t>
            </a:r>
            <a:r>
              <a:rPr lang="en-US" i="1" dirty="0"/>
              <a:t> </a:t>
            </a:r>
            <a:r>
              <a:rPr lang="en-US" dirty="0"/>
              <a:t>Optional integer expression specifying the number of months to add to </a:t>
            </a:r>
            <a:r>
              <a:rPr lang="en-US" i="1" dirty="0" err="1"/>
              <a:t>start_date</a:t>
            </a:r>
            <a:r>
              <a:rPr lang="en-US" dirty="0"/>
              <a:t>.</a:t>
            </a:r>
          </a:p>
          <a:p>
            <a:endParaRPr lang="en-US" dirty="0"/>
          </a:p>
        </p:txBody>
      </p:sp>
    </p:spTree>
    <p:extLst>
      <p:ext uri="{BB962C8B-B14F-4D97-AF65-F5344CB8AC3E}">
        <p14:creationId xmlns:p14="http://schemas.microsoft.com/office/powerpoint/2010/main" val="1220843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lstStyle/>
          <a:p>
            <a:r>
              <a:rPr lang="en-US" dirty="0" smtClean="0"/>
              <a:t>Welcome to all those joining us remotely.</a:t>
            </a:r>
          </a:p>
          <a:p>
            <a:pPr lvl="1"/>
            <a:r>
              <a:rPr lang="en-US" dirty="0" smtClean="0"/>
              <a:t>For any questions via Google On Air Broadcasts, we will address most of these at the end of the training.</a:t>
            </a:r>
          </a:p>
          <a:p>
            <a:r>
              <a:rPr lang="en-US" dirty="0" smtClean="0"/>
              <a:t>Training provided by Emergency Reporting</a:t>
            </a:r>
          </a:p>
          <a:p>
            <a:pPr lvl="1"/>
            <a:r>
              <a:rPr lang="en-US" dirty="0" smtClean="0">
                <a:hlinkClick r:id="rId2"/>
              </a:rPr>
              <a:t>http://EmergencyReporting.com</a:t>
            </a:r>
            <a:endParaRPr lang="en-US" dirty="0" smtClean="0"/>
          </a:p>
          <a:p>
            <a:r>
              <a:rPr lang="en-US" dirty="0" smtClean="0"/>
              <a:t>Slides and sample code are available at:</a:t>
            </a:r>
          </a:p>
          <a:p>
            <a:pPr lvl="1"/>
            <a:r>
              <a:rPr lang="en-US" dirty="0" smtClean="0">
                <a:hlinkClick r:id="rId3"/>
              </a:rPr>
              <a:t>http://SteveStedman.com</a:t>
            </a:r>
            <a:endParaRPr lang="en-US" dirty="0" smtClean="0"/>
          </a:p>
        </p:txBody>
      </p:sp>
    </p:spTree>
    <p:extLst>
      <p:ext uri="{BB962C8B-B14F-4D97-AF65-F5344CB8AC3E}">
        <p14:creationId xmlns:p14="http://schemas.microsoft.com/office/powerpoint/2010/main" val="274338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5143500"/>
          </a:xfrm>
          <a:solidFill>
            <a:schemeClr val="tx2"/>
          </a:solidFill>
        </p:spPr>
        <p:txBody>
          <a:bodyPr lIns="914400" rIns="914400"/>
          <a:lstStyle/>
          <a:p>
            <a:pPr algn="ctr"/>
            <a:r>
              <a:rPr lang="en-US" sz="4000" dirty="0" smtClean="0">
                <a:solidFill>
                  <a:schemeClr val="bg1"/>
                </a:solidFill>
              </a:rPr>
              <a:t>Date and Time Functions</a:t>
            </a:r>
          </a:p>
        </p:txBody>
      </p:sp>
      <p:sp>
        <p:nvSpPr>
          <p:cNvPr id="5123" name="Rectangle 3"/>
          <p:cNvSpPr>
            <a:spLocks noChangeArrowheads="1"/>
          </p:cNvSpPr>
          <p:nvPr/>
        </p:nvSpPr>
        <p:spPr bwMode="auto">
          <a:xfrm>
            <a:off x="990600" y="457200"/>
            <a:ext cx="67056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663290142"/>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Please Connect on LinkedIn</a:t>
            </a:r>
            <a:endParaRPr lang="en-US" dirty="0"/>
          </a:p>
        </p:txBody>
      </p:sp>
      <p:sp>
        <p:nvSpPr>
          <p:cNvPr id="3" name="Content Placeholder 2"/>
          <p:cNvSpPr>
            <a:spLocks noGrp="1"/>
          </p:cNvSpPr>
          <p:nvPr>
            <p:ph idx="1"/>
          </p:nvPr>
        </p:nvSpPr>
        <p:spPr/>
        <p:txBody>
          <a:bodyPr/>
          <a:lstStyle/>
          <a:p>
            <a:r>
              <a:rPr lang="en-US" sz="3600" dirty="0"/>
              <a:t>Steve Stedman </a:t>
            </a:r>
            <a:endParaRPr lang="en-US" sz="3600" dirty="0" smtClean="0"/>
          </a:p>
          <a:p>
            <a:pPr marL="0" indent="0">
              <a:buNone/>
            </a:pPr>
            <a:r>
              <a:rPr lang="en-US" dirty="0" smtClean="0">
                <a:hlinkClick r:id="rId2"/>
              </a:rPr>
              <a:t>http</a:t>
            </a:r>
            <a:r>
              <a:rPr lang="en-US" dirty="0">
                <a:hlinkClick r:id="rId2"/>
              </a:rPr>
              <a:t>://</a:t>
            </a:r>
            <a:r>
              <a:rPr lang="en-US" dirty="0" smtClean="0">
                <a:hlinkClick r:id="rId2"/>
              </a:rPr>
              <a:t>linkedin.com/in/stevestedman</a:t>
            </a:r>
            <a:endParaRPr lang="en-US" dirty="0" smtClean="0"/>
          </a:p>
          <a:p>
            <a:endParaRPr lang="en-US" dirty="0"/>
          </a:p>
          <a:p>
            <a:endParaRPr lang="en-US" dirty="0" smtClean="0"/>
          </a:p>
          <a:p>
            <a:r>
              <a:rPr lang="en-US" sz="3600" dirty="0" smtClean="0"/>
              <a:t>Aaron Buma</a:t>
            </a:r>
            <a:endParaRPr lang="en-US" sz="3600" dirty="0"/>
          </a:p>
          <a:p>
            <a:pPr marL="0" indent="0">
              <a:buNone/>
            </a:pPr>
            <a:r>
              <a:rPr lang="en-US" dirty="0">
                <a:hlinkClick r:id="rId3"/>
              </a:rPr>
              <a:t>https://</a:t>
            </a:r>
            <a:r>
              <a:rPr lang="en-US" dirty="0" smtClean="0">
                <a:hlinkClick r:id="rId3"/>
              </a:rPr>
              <a:t>www.linkedin.com/in/aaronbuma</a:t>
            </a:r>
            <a:endParaRPr lang="en-US" dirty="0" smtClean="0"/>
          </a:p>
          <a:p>
            <a:endParaRPr lang="en-US" dirty="0"/>
          </a:p>
        </p:txBody>
      </p:sp>
    </p:spTree>
    <p:extLst>
      <p:ext uri="{BB962C8B-B14F-4D97-AF65-F5344CB8AC3E}">
        <p14:creationId xmlns:p14="http://schemas.microsoft.com/office/powerpoint/2010/main" val="3364699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28700"/>
            <a:ext cx="8232648" cy="1371600"/>
          </a:xfrm>
        </p:spPr>
        <p:txBody>
          <a:bodyPr>
            <a:normAutofit/>
          </a:bodyPr>
          <a:lstStyle/>
          <a:p>
            <a:r>
              <a:rPr lang="en-US" b="0" dirty="0" smtClean="0">
                <a:effectLst/>
              </a:rPr>
              <a:t>Logical Functions</a:t>
            </a:r>
            <a:endParaRPr lang="en-US" dirty="0"/>
          </a:p>
        </p:txBody>
      </p:sp>
      <p:sp>
        <p:nvSpPr>
          <p:cNvPr id="3" name="Subtitle 2"/>
          <p:cNvSpPr>
            <a:spLocks noGrp="1"/>
          </p:cNvSpPr>
          <p:nvPr>
            <p:ph type="subTitle" idx="1"/>
          </p:nvPr>
        </p:nvSpPr>
        <p:spPr>
          <a:xfrm>
            <a:off x="152401" y="2421402"/>
            <a:ext cx="8649602" cy="2436348"/>
          </a:xfrm>
        </p:spPr>
        <p:txBody>
          <a:bodyPr>
            <a:normAutofit/>
          </a:bodyPr>
          <a:lstStyle/>
          <a:p>
            <a:endParaRPr lang="en-US" dirty="0" smtClean="0"/>
          </a:p>
          <a:p>
            <a:endParaRPr lang="en-US" dirty="0"/>
          </a:p>
          <a:p>
            <a:endParaRPr lang="en-US" dirty="0" smtClean="0"/>
          </a:p>
          <a:p>
            <a:r>
              <a:rPr lang="en-US" sz="3200" dirty="0" smtClean="0"/>
              <a:t>Presented by Steve Stedman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2571750"/>
            <a:ext cx="5144403" cy="1064185"/>
          </a:xfrm>
          <a:prstGeom prst="rect">
            <a:avLst/>
          </a:prstGeom>
        </p:spPr>
      </p:pic>
    </p:spTree>
    <p:extLst>
      <p:ext uri="{BB962C8B-B14F-4D97-AF65-F5344CB8AC3E}">
        <p14:creationId xmlns:p14="http://schemas.microsoft.com/office/powerpoint/2010/main" val="2186835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Functions</a:t>
            </a:r>
            <a:endParaRPr lang="en-US" dirty="0"/>
          </a:p>
        </p:txBody>
      </p:sp>
      <p:sp>
        <p:nvSpPr>
          <p:cNvPr id="3" name="Content Placeholder 2"/>
          <p:cNvSpPr>
            <a:spLocks noGrp="1"/>
          </p:cNvSpPr>
          <p:nvPr>
            <p:ph idx="1"/>
          </p:nvPr>
        </p:nvSpPr>
        <p:spPr/>
        <p:txBody>
          <a:bodyPr>
            <a:normAutofit lnSpcReduction="10000"/>
          </a:bodyPr>
          <a:lstStyle/>
          <a:p>
            <a:pPr rtl="0" eaLnBrk="1" latinLnBrk="0" hangingPunct="1"/>
            <a:r>
              <a:rPr kumimoji="0" lang="en-US" sz="5000" b="0" kern="1200" dirty="0" smtClean="0">
                <a:ln>
                  <a:noFill/>
                </a:ln>
                <a:solidFill>
                  <a:schemeClr val="tx2"/>
                </a:solidFill>
                <a:effectLst/>
                <a:latin typeface="+mj-lt"/>
                <a:ea typeface="+mj-ea"/>
                <a:cs typeface="+mj-cs"/>
              </a:rPr>
              <a:t>CASE</a:t>
            </a:r>
          </a:p>
          <a:p>
            <a:pPr lvl="0"/>
            <a:r>
              <a:rPr kumimoji="0" lang="en-US" sz="5000" b="0" kern="1200" dirty="0" smtClean="0">
                <a:ln>
                  <a:noFill/>
                </a:ln>
                <a:solidFill>
                  <a:schemeClr val="tx2"/>
                </a:solidFill>
                <a:effectLst/>
                <a:latin typeface="+mj-lt"/>
                <a:ea typeface="+mj-ea"/>
                <a:cs typeface="+mj-cs"/>
              </a:rPr>
              <a:t>IIF (2012)</a:t>
            </a:r>
          </a:p>
          <a:p>
            <a:r>
              <a:rPr lang="en-US" sz="5000" dirty="0" smtClean="0">
                <a:solidFill>
                  <a:schemeClr val="tx2"/>
                </a:solidFill>
                <a:latin typeface="+mj-lt"/>
                <a:ea typeface="+mj-ea"/>
                <a:cs typeface="+mj-cs"/>
              </a:rPr>
              <a:t>CHOOSE (2012)</a:t>
            </a:r>
            <a:endParaRPr lang="en-US" sz="5000" dirty="0">
              <a:solidFill>
                <a:schemeClr val="tx2"/>
              </a:solidFill>
            </a:endParaRPr>
          </a:p>
          <a:p>
            <a:r>
              <a:rPr lang="en-US" sz="5000" dirty="0" smtClean="0">
                <a:solidFill>
                  <a:schemeClr val="tx2"/>
                </a:solidFill>
              </a:rPr>
              <a:t>COALESCE</a:t>
            </a:r>
            <a:endParaRPr lang="en-US" sz="5000" dirty="0">
              <a:solidFill>
                <a:schemeClr val="tx2"/>
              </a:solidFill>
            </a:endParaRPr>
          </a:p>
        </p:txBody>
      </p:sp>
    </p:spTree>
    <p:extLst>
      <p:ext uri="{BB962C8B-B14F-4D97-AF65-F5344CB8AC3E}">
        <p14:creationId xmlns:p14="http://schemas.microsoft.com/office/powerpoint/2010/main" val="1324043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CASE</a:t>
            </a:r>
            <a:endParaRPr lang="en-US" dirty="0"/>
          </a:p>
        </p:txBody>
      </p:sp>
      <p:sp>
        <p:nvSpPr>
          <p:cNvPr id="3" name="Content Placeholder 2"/>
          <p:cNvSpPr>
            <a:spLocks noGrp="1"/>
          </p:cNvSpPr>
          <p:nvPr>
            <p:ph idx="1"/>
          </p:nvPr>
        </p:nvSpPr>
        <p:spPr/>
        <p:txBody>
          <a:bodyPr/>
          <a:lstStyle/>
          <a:p>
            <a:r>
              <a:rPr lang="en-US" dirty="0"/>
              <a:t>Evaluates a list of conditions and returns one of multiple </a:t>
            </a:r>
            <a:r>
              <a:rPr lang="en-US" dirty="0" smtClean="0"/>
              <a:t>possible </a:t>
            </a:r>
            <a:r>
              <a:rPr lang="en-US" dirty="0"/>
              <a:t>result expressions</a:t>
            </a:r>
            <a:r>
              <a:rPr lang="en-US" dirty="0" smtClean="0"/>
              <a:t>.</a:t>
            </a:r>
          </a:p>
          <a:p>
            <a:pPr marL="0" indent="0">
              <a:buNone/>
            </a:pPr>
            <a:r>
              <a:rPr lang="en-US" sz="2800" dirty="0">
                <a:latin typeface="Consolas" panose="020B0609020204030204" pitchFamily="49" charset="0"/>
              </a:rPr>
              <a:t> </a:t>
            </a:r>
            <a:r>
              <a:rPr lang="en-US" sz="2800" dirty="0">
                <a:solidFill>
                  <a:srgbClr val="0000FF"/>
                </a:solidFill>
                <a:latin typeface="Consolas" panose="020B0609020204030204" pitchFamily="49" charset="0"/>
              </a:rPr>
              <a:t>CASE</a:t>
            </a:r>
            <a:r>
              <a:rPr lang="en-US" sz="2800" dirty="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WHEN</a:t>
            </a:r>
            <a:r>
              <a:rPr lang="en-US" sz="2800" dirty="0">
                <a:solidFill>
                  <a:prstClr val="black"/>
                </a:solidFill>
                <a:latin typeface="Consolas" panose="020B0609020204030204" pitchFamily="49" charset="0"/>
              </a:rPr>
              <a:t> Revenue </a:t>
            </a:r>
            <a:r>
              <a:rPr lang="en-US" sz="2800" dirty="0">
                <a:solidFill>
                  <a:srgbClr val="808080"/>
                </a:solidFill>
                <a:latin typeface="Consolas" panose="020B0609020204030204" pitchFamily="49" charset="0"/>
              </a:rPr>
              <a:t>&gt;</a:t>
            </a:r>
            <a:r>
              <a:rPr lang="en-US" sz="2800" dirty="0">
                <a:solidFill>
                  <a:prstClr val="black"/>
                </a:solidFill>
                <a:latin typeface="Consolas" panose="020B0609020204030204" pitchFamily="49" charset="0"/>
              </a:rPr>
              <a:t> </a:t>
            </a:r>
            <a:r>
              <a:rPr lang="en-US" sz="2800" dirty="0" err="1">
                <a:solidFill>
                  <a:prstClr val="black"/>
                </a:solidFill>
                <a:latin typeface="Consolas" panose="020B0609020204030204" pitchFamily="49" charset="0"/>
              </a:rPr>
              <a:t>AverageRevenue</a:t>
            </a:r>
            <a:endParaRPr lang="en-US" sz="2800" dirty="0">
              <a:solidFill>
                <a:prstClr val="black"/>
              </a:solidFill>
              <a:latin typeface="Consolas" panose="020B0609020204030204" pitchFamily="49" charset="0"/>
            </a:endParaRPr>
          </a:p>
          <a:p>
            <a:pPr marL="0" indent="0">
              <a:buNone/>
            </a:pPr>
            <a:r>
              <a:rPr lang="en-US" sz="2800" dirty="0">
                <a:solidFill>
                  <a:prstClr val="black"/>
                </a:solidFill>
                <a:latin typeface="Consolas" panose="020B0609020204030204" pitchFamily="49" charset="0"/>
              </a:rPr>
              <a:t>    </a:t>
            </a:r>
            <a:r>
              <a:rPr lang="en-US" sz="2800" dirty="0" smtClean="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THEN</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'Better Than Average'</a:t>
            </a:r>
            <a:endParaRPr lang="en-US" sz="2800" dirty="0">
              <a:solidFill>
                <a:prstClr val="black"/>
              </a:solidFill>
              <a:latin typeface="Consolas" panose="020B0609020204030204" pitchFamily="49" charset="0"/>
            </a:endParaRPr>
          </a:p>
          <a:p>
            <a:pPr marL="0" indent="0">
              <a:buNone/>
            </a:pPr>
            <a:r>
              <a:rPr lang="en-US" sz="2800" dirty="0">
                <a:solidFill>
                  <a:prstClr val="black"/>
                </a:solidFill>
                <a:latin typeface="Consolas" panose="020B0609020204030204" pitchFamily="49" charset="0"/>
              </a:rPr>
              <a:t>      </a:t>
            </a:r>
            <a:r>
              <a:rPr lang="en-US" sz="2800" dirty="0" smtClean="0">
                <a:solidFill>
                  <a:srgbClr val="0000FF"/>
                </a:solidFill>
                <a:latin typeface="Consolas" panose="020B0609020204030204" pitchFamily="49" charset="0"/>
              </a:rPr>
              <a:t>ELSE</a:t>
            </a:r>
            <a:r>
              <a:rPr lang="en-US" sz="2800" dirty="0" smtClean="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'Not Better'</a:t>
            </a:r>
            <a:endParaRPr lang="en-US" sz="2800" dirty="0">
              <a:solidFill>
                <a:prstClr val="black"/>
              </a:solidFill>
              <a:latin typeface="Consolas" panose="020B0609020204030204" pitchFamily="49" charset="0"/>
            </a:endParaRPr>
          </a:p>
          <a:p>
            <a:pPr marL="0" indent="0">
              <a:buNone/>
            </a:pPr>
            <a:r>
              <a:rPr lang="en-US" sz="2800" dirty="0">
                <a:solidFill>
                  <a:prstClr val="black"/>
                </a:solidFill>
                <a:latin typeface="Consolas" panose="020B0609020204030204" pitchFamily="49" charset="0"/>
              </a:rPr>
              <a:t>       </a:t>
            </a:r>
            <a:r>
              <a:rPr lang="en-US" sz="2800" dirty="0" smtClean="0">
                <a:solidFill>
                  <a:srgbClr val="0000FF"/>
                </a:solidFill>
                <a:latin typeface="Consolas" panose="020B0609020204030204" pitchFamily="49" charset="0"/>
              </a:rPr>
              <a:t>END</a:t>
            </a:r>
            <a:r>
              <a:rPr lang="en-US" sz="2800" dirty="0" smtClean="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prstClr val="black"/>
                </a:solidFill>
                <a:latin typeface="Consolas" panose="020B0609020204030204" pitchFamily="49" charset="0"/>
              </a:rPr>
              <a:t> Ranking</a:t>
            </a:r>
            <a:endParaRPr lang="en-US" dirty="0"/>
          </a:p>
        </p:txBody>
      </p:sp>
    </p:spTree>
    <p:extLst>
      <p:ext uri="{BB962C8B-B14F-4D97-AF65-F5344CB8AC3E}">
        <p14:creationId xmlns:p14="http://schemas.microsoft.com/office/powerpoint/2010/main" val="1555878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with multiple WHEN</a:t>
            </a:r>
            <a:endParaRPr lang="en-US" dirty="0"/>
          </a:p>
        </p:txBody>
      </p:sp>
      <p:sp>
        <p:nvSpPr>
          <p:cNvPr id="3" name="Content Placeholder 2"/>
          <p:cNvSpPr>
            <a:spLocks noGrp="1"/>
          </p:cNvSpPr>
          <p:nvPr>
            <p:ph idx="1"/>
          </p:nvPr>
        </p:nvSpPr>
        <p:spPr>
          <a:xfrm>
            <a:off x="457200" y="1489710"/>
            <a:ext cx="8229600" cy="3596640"/>
          </a:xfrm>
        </p:spPr>
        <p:txBody>
          <a:bodyPr>
            <a:normAutofit fontScale="70000" lnSpcReduction="20000"/>
          </a:bodyPr>
          <a:lstStyle/>
          <a:p>
            <a:pPr marL="0" indent="0">
              <a:buNone/>
            </a:pPr>
            <a:r>
              <a:rPr lang="en-US" sz="2800" dirty="0">
                <a:solidFill>
                  <a:srgbClr val="0000FF"/>
                </a:solidFill>
                <a:latin typeface="Consolas" panose="020B0609020204030204" pitchFamily="49" charset="0"/>
              </a:rPr>
              <a:t>SELECT</a:t>
            </a:r>
            <a:r>
              <a:rPr lang="en-US" sz="2800" dirty="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CASE</a:t>
            </a:r>
            <a:r>
              <a:rPr lang="en-US" sz="2800" dirty="0">
                <a:solidFill>
                  <a:prstClr val="black"/>
                </a:solidFill>
                <a:latin typeface="Consolas" panose="020B0609020204030204" pitchFamily="49" charset="0"/>
              </a:rPr>
              <a:t> @corners</a:t>
            </a:r>
          </a:p>
          <a:p>
            <a:pPr marL="0" indent="0">
              <a:buNone/>
            </a:pPr>
            <a:r>
              <a:rPr lang="en-US" sz="2800" dirty="0" smtClean="0">
                <a:solidFill>
                  <a:srgbClr val="0000FF"/>
                </a:solidFill>
                <a:latin typeface="Consolas" panose="020B0609020204030204" pitchFamily="49" charset="0"/>
              </a:rPr>
              <a:t>       WHEN</a:t>
            </a:r>
            <a:r>
              <a:rPr lang="en-US" sz="2800" dirty="0" smtClean="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1 </a:t>
            </a:r>
            <a:r>
              <a:rPr lang="en-US" sz="2800" dirty="0">
                <a:solidFill>
                  <a:srgbClr val="0000FF"/>
                </a:solidFill>
                <a:latin typeface="Consolas" panose="020B0609020204030204" pitchFamily="49" charset="0"/>
              </a:rPr>
              <a:t>THEN</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'point'</a:t>
            </a:r>
            <a:endParaRPr lang="en-US" sz="2800" dirty="0">
              <a:solidFill>
                <a:prstClr val="black"/>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WHEN</a:t>
            </a:r>
            <a:r>
              <a:rPr lang="en-US" sz="2800" dirty="0" smtClean="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2 </a:t>
            </a:r>
            <a:r>
              <a:rPr lang="en-US" sz="2800" dirty="0">
                <a:solidFill>
                  <a:srgbClr val="0000FF"/>
                </a:solidFill>
                <a:latin typeface="Consolas" panose="020B0609020204030204" pitchFamily="49" charset="0"/>
              </a:rPr>
              <a:t>THEN</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'line'</a:t>
            </a:r>
            <a:endParaRPr lang="en-US" sz="2800" dirty="0">
              <a:solidFill>
                <a:prstClr val="black"/>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WHEN</a:t>
            </a:r>
            <a:r>
              <a:rPr lang="en-US" sz="2800" dirty="0" smtClean="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3 </a:t>
            </a:r>
            <a:r>
              <a:rPr lang="en-US" sz="2800" dirty="0">
                <a:solidFill>
                  <a:srgbClr val="0000FF"/>
                </a:solidFill>
                <a:latin typeface="Consolas" panose="020B0609020204030204" pitchFamily="49" charset="0"/>
              </a:rPr>
              <a:t>THEN</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'triangle'</a:t>
            </a:r>
            <a:endParaRPr lang="en-US" sz="2800" dirty="0">
              <a:solidFill>
                <a:prstClr val="black"/>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WHEN</a:t>
            </a:r>
            <a:r>
              <a:rPr lang="en-US" sz="2800" dirty="0" smtClean="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4 </a:t>
            </a:r>
            <a:r>
              <a:rPr lang="en-US" sz="2800" dirty="0">
                <a:solidFill>
                  <a:srgbClr val="0000FF"/>
                </a:solidFill>
                <a:latin typeface="Consolas" panose="020B0609020204030204" pitchFamily="49" charset="0"/>
              </a:rPr>
              <a:t>THEN</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'square'</a:t>
            </a:r>
            <a:endParaRPr lang="en-US" sz="2800" dirty="0">
              <a:solidFill>
                <a:prstClr val="black"/>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WHEN</a:t>
            </a:r>
            <a:r>
              <a:rPr lang="en-US" sz="2800" dirty="0" smtClean="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5 </a:t>
            </a:r>
            <a:r>
              <a:rPr lang="en-US" sz="2800" dirty="0">
                <a:solidFill>
                  <a:srgbClr val="0000FF"/>
                </a:solidFill>
                <a:latin typeface="Consolas" panose="020B0609020204030204" pitchFamily="49" charset="0"/>
              </a:rPr>
              <a:t>THEN</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'pentagon'</a:t>
            </a:r>
            <a:endParaRPr lang="en-US" sz="2800" dirty="0">
              <a:solidFill>
                <a:prstClr val="black"/>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WHEN</a:t>
            </a:r>
            <a:r>
              <a:rPr lang="en-US" sz="2800" dirty="0" smtClean="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6 </a:t>
            </a:r>
            <a:r>
              <a:rPr lang="en-US" sz="2800" dirty="0">
                <a:solidFill>
                  <a:srgbClr val="0000FF"/>
                </a:solidFill>
                <a:latin typeface="Consolas" panose="020B0609020204030204" pitchFamily="49" charset="0"/>
              </a:rPr>
              <a:t>THEN</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'hexagon'</a:t>
            </a:r>
            <a:endParaRPr lang="en-US" sz="2800" dirty="0">
              <a:solidFill>
                <a:prstClr val="black"/>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WHEN</a:t>
            </a:r>
            <a:r>
              <a:rPr lang="en-US" sz="2800" dirty="0" smtClean="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7 </a:t>
            </a:r>
            <a:r>
              <a:rPr lang="en-US" sz="2800" dirty="0">
                <a:solidFill>
                  <a:srgbClr val="0000FF"/>
                </a:solidFill>
                <a:latin typeface="Consolas" panose="020B0609020204030204" pitchFamily="49" charset="0"/>
              </a:rPr>
              <a:t>THEN</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'heptagon'</a:t>
            </a:r>
            <a:endParaRPr lang="en-US" sz="2800" dirty="0">
              <a:solidFill>
                <a:prstClr val="black"/>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WHEN</a:t>
            </a:r>
            <a:r>
              <a:rPr lang="en-US" sz="2800" dirty="0" smtClean="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8 </a:t>
            </a:r>
            <a:r>
              <a:rPr lang="en-US" sz="2800" dirty="0">
                <a:solidFill>
                  <a:srgbClr val="0000FF"/>
                </a:solidFill>
                <a:latin typeface="Consolas" panose="020B0609020204030204" pitchFamily="49" charset="0"/>
              </a:rPr>
              <a:t>THEN</a:t>
            </a:r>
            <a:r>
              <a:rPr lang="en-US" sz="2800" dirty="0">
                <a:solidFill>
                  <a:prstClr val="black"/>
                </a:solidFill>
                <a:latin typeface="Consolas" panose="020B0609020204030204" pitchFamily="49" charset="0"/>
              </a:rPr>
              <a:t> </a:t>
            </a:r>
            <a:r>
              <a:rPr lang="en-US" sz="2800" dirty="0">
                <a:solidFill>
                  <a:srgbClr val="FF0000"/>
                </a:solidFill>
                <a:latin typeface="Consolas" panose="020B0609020204030204" pitchFamily="49" charset="0"/>
              </a:rPr>
              <a:t>'octagon'</a:t>
            </a:r>
            <a:endParaRPr lang="en-US" sz="2800" dirty="0">
              <a:solidFill>
                <a:prstClr val="black"/>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ELSE</a:t>
            </a:r>
            <a:r>
              <a:rPr lang="en-US" sz="2800" dirty="0" smtClean="0">
                <a:solidFill>
                  <a:prstClr val="black"/>
                </a:solidFill>
                <a:latin typeface="Consolas" panose="020B0609020204030204" pitchFamily="49" charset="0"/>
              </a:rPr>
              <a:t> </a:t>
            </a:r>
            <a:r>
              <a:rPr lang="en-US" sz="2800" dirty="0">
                <a:solidFill>
                  <a:srgbClr val="808080"/>
                </a:solidFill>
                <a:latin typeface="Consolas" panose="020B0609020204030204" pitchFamily="49" charset="0"/>
              </a:rPr>
              <a:t>NULL</a:t>
            </a:r>
            <a:endParaRPr lang="en-US" sz="2800" dirty="0">
              <a:solidFill>
                <a:prstClr val="black"/>
              </a:solidFill>
              <a:latin typeface="Consolas" panose="020B0609020204030204" pitchFamily="49" charset="0"/>
            </a:endParaRPr>
          </a:p>
          <a:p>
            <a:pPr marL="0" indent="0">
              <a:buNone/>
            </a:pPr>
            <a:r>
              <a:rPr lang="en-US" sz="2800" dirty="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END</a:t>
            </a:r>
            <a:r>
              <a:rPr lang="en-US" sz="2800" dirty="0" smtClean="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1840958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kumimoji="0" lang="en-US" sz="5000" b="0" kern="1200" dirty="0" smtClean="0">
                <a:ln>
                  <a:noFill/>
                </a:ln>
                <a:solidFill>
                  <a:schemeClr val="tx2"/>
                </a:solidFill>
                <a:effectLst/>
                <a:latin typeface="+mj-lt"/>
                <a:ea typeface="+mj-ea"/>
                <a:cs typeface="+mj-cs"/>
              </a:rPr>
              <a:t>IIF (2012)</a:t>
            </a:r>
            <a:endParaRPr lang="en-US" dirty="0"/>
          </a:p>
        </p:txBody>
      </p:sp>
      <p:sp>
        <p:nvSpPr>
          <p:cNvPr id="3" name="Content Placeholder 2"/>
          <p:cNvSpPr>
            <a:spLocks noGrp="1"/>
          </p:cNvSpPr>
          <p:nvPr>
            <p:ph idx="1"/>
          </p:nvPr>
        </p:nvSpPr>
        <p:spPr>
          <a:xfrm>
            <a:off x="228600" y="1451610"/>
            <a:ext cx="8839200" cy="3691890"/>
          </a:xfrm>
        </p:spPr>
        <p:txBody>
          <a:bodyPr>
            <a:normAutofit lnSpcReduction="10000"/>
          </a:bodyPr>
          <a:lstStyle/>
          <a:p>
            <a:r>
              <a:rPr lang="en-US" dirty="0"/>
              <a:t>Returns one of two values, depending on whether the Boolean expression evaluates to true or false in SQL Server</a:t>
            </a:r>
            <a:r>
              <a:rPr lang="en-US" dirty="0" smtClean="0"/>
              <a:t>.</a:t>
            </a:r>
          </a:p>
          <a:p>
            <a:r>
              <a:rPr lang="en-US" dirty="0" smtClean="0"/>
              <a:t>This is similar to Excel or VB versions of IIF.</a:t>
            </a:r>
          </a:p>
          <a:p>
            <a:pPr marL="0" indent="0">
              <a:buNone/>
            </a:pPr>
            <a:r>
              <a:rPr lang="en-US" sz="2800" dirty="0">
                <a:solidFill>
                  <a:srgbClr val="FF00FF"/>
                </a:solidFill>
                <a:latin typeface="Consolas" panose="020B0609020204030204" pitchFamily="49" charset="0"/>
              </a:rPr>
              <a:t>IIF</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Revenue </a:t>
            </a:r>
            <a:r>
              <a:rPr lang="en-US" sz="2800" dirty="0">
                <a:solidFill>
                  <a:srgbClr val="808080"/>
                </a:solidFill>
                <a:latin typeface="Consolas" panose="020B0609020204030204" pitchFamily="49" charset="0"/>
              </a:rPr>
              <a:t>&gt;</a:t>
            </a:r>
            <a:r>
              <a:rPr lang="en-US" sz="2800" dirty="0">
                <a:solidFill>
                  <a:prstClr val="black"/>
                </a:solidFill>
                <a:latin typeface="Consolas" panose="020B0609020204030204" pitchFamily="49" charset="0"/>
              </a:rPr>
              <a:t> </a:t>
            </a:r>
            <a:r>
              <a:rPr lang="en-US" sz="2800" dirty="0" err="1">
                <a:solidFill>
                  <a:prstClr val="black"/>
                </a:solidFill>
                <a:latin typeface="Consolas" panose="020B0609020204030204" pitchFamily="49" charset="0"/>
              </a:rPr>
              <a:t>AverageRevenue</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endParaRPr lang="en-US" sz="2800" dirty="0" smtClean="0">
              <a:solidFill>
                <a:prstClr val="black"/>
              </a:solidFill>
              <a:latin typeface="Consolas" panose="020B0609020204030204" pitchFamily="49" charset="0"/>
            </a:endParaRPr>
          </a:p>
          <a:p>
            <a:pPr marL="0" indent="0">
              <a:buNone/>
            </a:pPr>
            <a:r>
              <a:rPr lang="en-US" sz="2800" dirty="0">
                <a:solidFill>
                  <a:prstClr val="black"/>
                </a:solidFill>
                <a:latin typeface="Consolas" panose="020B0609020204030204" pitchFamily="49" charset="0"/>
              </a:rPr>
              <a:t> </a:t>
            </a:r>
            <a:r>
              <a:rPr lang="en-US" sz="2800" dirty="0" smtClean="0">
                <a:solidFill>
                  <a:prstClr val="black"/>
                </a:solidFill>
                <a:latin typeface="Consolas" panose="020B0609020204030204" pitchFamily="49" charset="0"/>
              </a:rPr>
              <a:t>   </a:t>
            </a:r>
            <a:r>
              <a:rPr lang="en-US" sz="2800" dirty="0" smtClean="0">
                <a:solidFill>
                  <a:srgbClr val="FF0000"/>
                </a:solidFill>
                <a:latin typeface="Consolas" panose="020B0609020204030204" pitchFamily="49" charset="0"/>
              </a:rPr>
              <a:t>'Better </a:t>
            </a:r>
            <a:r>
              <a:rPr lang="en-US" sz="2800" dirty="0">
                <a:solidFill>
                  <a:srgbClr val="FF0000"/>
                </a:solidFill>
                <a:latin typeface="Consolas" panose="020B0609020204030204" pitchFamily="49" charset="0"/>
              </a:rPr>
              <a:t>Than Average'</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endParaRPr lang="en-US" sz="2800" dirty="0" smtClean="0">
              <a:solidFill>
                <a:prstClr val="black"/>
              </a:solidFill>
              <a:latin typeface="Consolas" panose="020B0609020204030204" pitchFamily="49" charset="0"/>
            </a:endParaRPr>
          </a:p>
          <a:p>
            <a:pPr marL="0" indent="0">
              <a:buNone/>
            </a:pPr>
            <a:r>
              <a:rPr lang="en-US" sz="2800" dirty="0">
                <a:solidFill>
                  <a:prstClr val="black"/>
                </a:solidFill>
                <a:latin typeface="Consolas" panose="020B0609020204030204" pitchFamily="49" charset="0"/>
              </a:rPr>
              <a:t> </a:t>
            </a:r>
            <a:r>
              <a:rPr lang="en-US" sz="2800" dirty="0" smtClean="0">
                <a:solidFill>
                  <a:prstClr val="black"/>
                </a:solidFill>
                <a:latin typeface="Consolas" panose="020B0609020204030204" pitchFamily="49" charset="0"/>
              </a:rPr>
              <a:t>   </a:t>
            </a:r>
            <a:r>
              <a:rPr lang="en-US" sz="2800" dirty="0" smtClean="0">
                <a:solidFill>
                  <a:srgbClr val="FF0000"/>
                </a:solidFill>
                <a:latin typeface="Consolas" panose="020B0609020204030204" pitchFamily="49" charset="0"/>
              </a:rPr>
              <a:t>'Not </a:t>
            </a:r>
            <a:r>
              <a:rPr lang="en-US" sz="2800" dirty="0">
                <a:solidFill>
                  <a:srgbClr val="FF0000"/>
                </a:solidFill>
                <a:latin typeface="Consolas" panose="020B0609020204030204" pitchFamily="49" charset="0"/>
              </a:rPr>
              <a:t>Better'</a:t>
            </a:r>
            <a:r>
              <a:rPr lang="en-US" sz="2800" dirty="0">
                <a:solidFill>
                  <a:prstClr val="black"/>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prstClr val="black"/>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prstClr val="black"/>
                </a:solidFill>
                <a:latin typeface="Consolas" panose="020B0609020204030204" pitchFamily="49" charset="0"/>
              </a:rPr>
              <a:t> </a:t>
            </a:r>
            <a:r>
              <a:rPr lang="en-US" sz="2800" dirty="0" smtClean="0">
                <a:solidFill>
                  <a:prstClr val="black"/>
                </a:solidFill>
                <a:latin typeface="Consolas" panose="020B0609020204030204" pitchFamily="49" charset="0"/>
              </a:rPr>
              <a:t>Ranking</a:t>
            </a:r>
          </a:p>
          <a:p>
            <a:pPr marL="0" indent="0">
              <a:buNone/>
            </a:pPr>
            <a:endParaRPr lang="en-US" sz="2800" dirty="0">
              <a:solidFill>
                <a:prstClr val="black"/>
              </a:solidFill>
              <a:latin typeface="Consolas" panose="020B0609020204030204" pitchFamily="49" charset="0"/>
            </a:endParaRPr>
          </a:p>
          <a:p>
            <a:r>
              <a:rPr lang="en-US" dirty="0" smtClean="0"/>
              <a:t>What does IIF stand for?  Immediate IF?  Inline IF?</a:t>
            </a:r>
          </a:p>
        </p:txBody>
      </p:sp>
    </p:spTree>
    <p:extLst>
      <p:ext uri="{BB962C8B-B14F-4D97-AF65-F5344CB8AC3E}">
        <p14:creationId xmlns:p14="http://schemas.microsoft.com/office/powerpoint/2010/main" val="1388543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IIF Details</a:t>
            </a:r>
            <a:endParaRPr lang="en-US" dirty="0"/>
          </a:p>
        </p:txBody>
      </p:sp>
      <p:sp>
        <p:nvSpPr>
          <p:cNvPr id="3" name="Content Placeholder 2"/>
          <p:cNvSpPr>
            <a:spLocks noGrp="1"/>
          </p:cNvSpPr>
          <p:nvPr>
            <p:ph sz="quarter" idx="1"/>
          </p:nvPr>
        </p:nvSpPr>
        <p:spPr/>
        <p:txBody>
          <a:bodyPr>
            <a:normAutofit/>
          </a:bodyPr>
          <a:lstStyle/>
          <a:p>
            <a:pPr lvl="0" rtl="0" eaLnBrk="1" latinLnBrk="0" hangingPunct="1"/>
            <a:r>
              <a:rPr lang="en-US" dirty="0"/>
              <a:t>Performance very similar between IIF and CASE</a:t>
            </a:r>
          </a:p>
          <a:p>
            <a:pPr lvl="0" rtl="0" eaLnBrk="1" latinLnBrk="0" hangingPunct="1"/>
            <a:r>
              <a:rPr lang="en-US" dirty="0"/>
              <a:t>IIF simplifies the code over using a CASE statement</a:t>
            </a:r>
          </a:p>
          <a:p>
            <a:r>
              <a:rPr lang="en-US" dirty="0"/>
              <a:t>Can be nested up to 10 levels</a:t>
            </a:r>
          </a:p>
          <a:p>
            <a:r>
              <a:rPr lang="en-US" dirty="0"/>
              <a:t>The true value and false value cannot both be NULL.</a:t>
            </a:r>
          </a:p>
        </p:txBody>
      </p:sp>
      <p:pic>
        <p:nvPicPr>
          <p:cNvPr id="4" name="Picture 2"/>
          <p:cNvPicPr>
            <a:picLocks noChangeAspect="1" noChangeArrowheads="1"/>
          </p:cNvPicPr>
          <p:nvPr/>
        </p:nvPicPr>
        <p:blipFill>
          <a:blip r:embed="rId2" cstate="print"/>
          <a:srcRect/>
          <a:stretch>
            <a:fillRect/>
          </a:stretch>
        </p:blipFill>
        <p:spPr bwMode="auto">
          <a:xfrm>
            <a:off x="156720" y="3409950"/>
            <a:ext cx="8987280" cy="1504950"/>
          </a:xfrm>
          <a:prstGeom prst="rect">
            <a:avLst/>
          </a:prstGeom>
          <a:noFill/>
          <a:ln w="9525">
            <a:noFill/>
            <a:miter lim="800000"/>
            <a:headEnd/>
            <a:tailEnd/>
          </a:ln>
          <a:effectLst/>
        </p:spPr>
      </p:pic>
    </p:spTree>
    <p:extLst>
      <p:ext uri="{BB962C8B-B14F-4D97-AF65-F5344CB8AC3E}">
        <p14:creationId xmlns:p14="http://schemas.microsoft.com/office/powerpoint/2010/main" val="3958905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(2012)</a:t>
            </a:r>
            <a:endParaRPr lang="en-US" dirty="0"/>
          </a:p>
        </p:txBody>
      </p:sp>
      <p:sp>
        <p:nvSpPr>
          <p:cNvPr id="3" name="Content Placeholder 2"/>
          <p:cNvSpPr>
            <a:spLocks noGrp="1"/>
          </p:cNvSpPr>
          <p:nvPr>
            <p:ph sz="quarter" idx="1"/>
          </p:nvPr>
        </p:nvSpPr>
        <p:spPr/>
        <p:txBody>
          <a:bodyPr>
            <a:normAutofit/>
          </a:bodyPr>
          <a:lstStyle/>
          <a:p>
            <a:pPr marL="205740" indent="-205740" defTabSz="685800">
              <a:buClr>
                <a:schemeClr val="accent1"/>
              </a:buClr>
              <a:buSzPct val="85000"/>
              <a:defRPr/>
            </a:pPr>
            <a:r>
              <a:rPr lang="en-US" dirty="0"/>
              <a:t>Function that returns the item at a specific index.</a:t>
            </a:r>
          </a:p>
          <a:p>
            <a:pPr marL="205740" indent="-205740" defTabSz="685800">
              <a:buClr>
                <a:schemeClr val="accent1"/>
              </a:buClr>
              <a:buSzPct val="85000"/>
              <a:defRPr/>
            </a:pPr>
            <a:r>
              <a:rPr lang="en-US" dirty="0"/>
              <a:t>CHOOSE(index, val_1, val_2, val_3, ...)</a:t>
            </a:r>
          </a:p>
          <a:p>
            <a:pPr marL="205740" indent="-205740" defTabSz="685800">
              <a:buClr>
                <a:schemeClr val="accent1"/>
              </a:buClr>
              <a:buSzPct val="85000"/>
              <a:defRPr/>
            </a:pPr>
            <a:r>
              <a:rPr lang="en-US" dirty="0"/>
              <a:t>If the index is greater than the number of values or less than 1 it returns </a:t>
            </a:r>
            <a:r>
              <a:rPr lang="en-US" dirty="0" smtClean="0"/>
              <a:t>NULL</a:t>
            </a:r>
          </a:p>
          <a:p>
            <a:pPr marL="205740" indent="-205740" defTabSz="685800">
              <a:buClr>
                <a:schemeClr val="accent1"/>
              </a:buClr>
              <a:buSzPct val="85000"/>
              <a:defRPr/>
            </a:pPr>
            <a:r>
              <a:rPr lang="en-US" dirty="0" smtClean="0"/>
              <a:t>Easier </a:t>
            </a:r>
            <a:r>
              <a:rPr lang="en-US" dirty="0"/>
              <a:t>than CASE in some examples</a:t>
            </a:r>
          </a:p>
        </p:txBody>
      </p:sp>
    </p:spTree>
    <p:extLst>
      <p:ext uri="{BB962C8B-B14F-4D97-AF65-F5344CB8AC3E}">
        <p14:creationId xmlns:p14="http://schemas.microsoft.com/office/powerpoint/2010/main" val="675836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a:t>
            </a:r>
            <a:r>
              <a:rPr lang="en-US" baseline="0" dirty="0" smtClean="0"/>
              <a:t> Example</a:t>
            </a:r>
            <a:endParaRPr lang="en-US" dirty="0"/>
          </a:p>
        </p:txBody>
      </p:sp>
      <p:sp>
        <p:nvSpPr>
          <p:cNvPr id="3" name="Content Placeholder 2"/>
          <p:cNvSpPr>
            <a:spLocks noGrp="1"/>
          </p:cNvSpPr>
          <p:nvPr>
            <p:ph sz="quarter" idx="1"/>
          </p:nvPr>
        </p:nvSpPr>
        <p:spPr/>
        <p:txBody>
          <a:bodyPr/>
          <a:lstStyle/>
          <a:p>
            <a:pPr>
              <a:buNone/>
            </a:pP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04800" y="1297304"/>
            <a:ext cx="7307431" cy="3846195"/>
          </a:xfrm>
          <a:prstGeom prst="rect">
            <a:avLst/>
          </a:prstGeom>
          <a:noFill/>
          <a:ln w="9525">
            <a:noFill/>
            <a:miter lim="800000"/>
            <a:headEnd/>
            <a:tailEnd/>
          </a:ln>
          <a:effectLst/>
        </p:spPr>
      </p:pic>
    </p:spTree>
    <p:extLst>
      <p:ext uri="{BB962C8B-B14F-4D97-AF65-F5344CB8AC3E}">
        <p14:creationId xmlns:p14="http://schemas.microsoft.com/office/powerpoint/2010/main" val="511623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Welcome Viewers From</a:t>
            </a:r>
            <a:endParaRPr lang="en-US" dirty="0"/>
          </a:p>
        </p:txBody>
      </p:sp>
      <p:sp>
        <p:nvSpPr>
          <p:cNvPr id="3" name="Content Placeholder 2"/>
          <p:cNvSpPr>
            <a:spLocks noGrp="1"/>
          </p:cNvSpPr>
          <p:nvPr>
            <p:ph sz="half" idx="1"/>
          </p:nvPr>
        </p:nvSpPr>
        <p:spPr/>
        <p:txBody>
          <a:bodyPr>
            <a:normAutofit/>
          </a:bodyPr>
          <a:lstStyle/>
          <a:p>
            <a:r>
              <a:rPr lang="en-US" dirty="0" smtClean="0"/>
              <a:t>Bellingham, </a:t>
            </a:r>
            <a:r>
              <a:rPr lang="en-US" dirty="0" smtClean="0"/>
              <a:t>WA</a:t>
            </a:r>
          </a:p>
          <a:p>
            <a:r>
              <a:rPr lang="en-US" dirty="0" smtClean="0"/>
              <a:t>Salt Lake City, UT</a:t>
            </a:r>
          </a:p>
          <a:p>
            <a:r>
              <a:rPr lang="en-US" dirty="0" smtClean="0"/>
              <a:t>Glacier, WA</a:t>
            </a:r>
          </a:p>
          <a:p>
            <a:r>
              <a:rPr lang="en-US" dirty="0" smtClean="0"/>
              <a:t>St Louis, MO</a:t>
            </a:r>
            <a:endParaRPr lang="en-US" dirty="0" smtClean="0"/>
          </a:p>
          <a:p>
            <a:r>
              <a:rPr lang="en-US" dirty="0" smtClean="0"/>
              <a:t>Gainesville, FL</a:t>
            </a:r>
          </a:p>
          <a:p>
            <a:r>
              <a:rPr lang="en-US" dirty="0" smtClean="0"/>
              <a:t>Honolulu, HI</a:t>
            </a:r>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Portugal</a:t>
            </a:r>
          </a:p>
          <a:p>
            <a:r>
              <a:rPr lang="en-US" dirty="0" smtClean="0"/>
              <a:t>Chennai, India</a:t>
            </a:r>
          </a:p>
          <a:p>
            <a:r>
              <a:rPr lang="en-US" dirty="0" smtClean="0"/>
              <a:t>Belarus</a:t>
            </a:r>
          </a:p>
          <a:p>
            <a:r>
              <a:rPr lang="en-US" dirty="0" smtClean="0"/>
              <a:t>Bucharest</a:t>
            </a:r>
          </a:p>
          <a:p>
            <a:endParaRPr lang="en-US" dirty="0"/>
          </a:p>
        </p:txBody>
      </p:sp>
    </p:spTree>
    <p:extLst>
      <p:ext uri="{BB962C8B-B14F-4D97-AF65-F5344CB8AC3E}">
        <p14:creationId xmlns:p14="http://schemas.microsoft.com/office/powerpoint/2010/main" val="1146269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sz="5000" b="0" kern="1200" dirty="0" smtClean="0">
                <a:ln>
                  <a:noFill/>
                </a:ln>
                <a:solidFill>
                  <a:schemeClr val="tx2"/>
                </a:solidFill>
                <a:effectLst/>
                <a:latin typeface="+mj-lt"/>
                <a:ea typeface="+mj-ea"/>
                <a:cs typeface="+mj-cs"/>
              </a:rPr>
              <a:t>COALESCE</a:t>
            </a:r>
          </a:p>
        </p:txBody>
      </p:sp>
      <p:sp>
        <p:nvSpPr>
          <p:cNvPr id="3" name="Content Placeholder 2"/>
          <p:cNvSpPr>
            <a:spLocks noGrp="1"/>
          </p:cNvSpPr>
          <p:nvPr>
            <p:ph idx="1"/>
          </p:nvPr>
        </p:nvSpPr>
        <p:spPr>
          <a:xfrm>
            <a:off x="457200" y="1451610"/>
            <a:ext cx="8229600" cy="3634740"/>
          </a:xfrm>
        </p:spPr>
        <p:txBody>
          <a:bodyPr>
            <a:normAutofit/>
          </a:bodyPr>
          <a:lstStyle/>
          <a:p>
            <a:r>
              <a:rPr lang="en-US" dirty="0" smtClean="0"/>
              <a:t>Similar to CASE, or CHOOSE, but returns the first NON NULL value.</a:t>
            </a:r>
          </a:p>
          <a:p>
            <a:r>
              <a:rPr lang="en-US" dirty="0" smtClean="0"/>
              <a:t>Similar to ISNULL when using 2 parameters</a:t>
            </a:r>
          </a:p>
          <a:p>
            <a:pPr marL="0" indent="0">
              <a:buNone/>
            </a:pPr>
            <a:r>
              <a:rPr lang="en-US" sz="2800" dirty="0">
                <a:solidFill>
                  <a:srgbClr val="FF00FF"/>
                </a:solidFill>
                <a:latin typeface="Consolas"/>
              </a:rPr>
              <a:t>COALESCE</a:t>
            </a:r>
            <a:r>
              <a:rPr lang="en-US" sz="2800" dirty="0">
                <a:solidFill>
                  <a:srgbClr val="808080"/>
                </a:solidFill>
                <a:latin typeface="Consolas"/>
              </a:rPr>
              <a:t>(</a:t>
            </a:r>
            <a:r>
              <a:rPr lang="en-US" sz="2800" dirty="0">
                <a:solidFill>
                  <a:prstClr val="black"/>
                </a:solidFill>
                <a:latin typeface="Consolas"/>
              </a:rPr>
              <a:t>[Parent]</a:t>
            </a:r>
            <a:r>
              <a:rPr lang="en-US" sz="2800" dirty="0">
                <a:solidFill>
                  <a:srgbClr val="808080"/>
                </a:solidFill>
                <a:latin typeface="Consolas"/>
              </a:rPr>
              <a:t>,</a:t>
            </a:r>
            <a:r>
              <a:rPr lang="en-US" sz="2800" dirty="0">
                <a:solidFill>
                  <a:prstClr val="black"/>
                </a:solidFill>
                <a:latin typeface="Consolas"/>
              </a:rPr>
              <a:t> 0</a:t>
            </a:r>
            <a:r>
              <a:rPr lang="en-US" sz="2800" dirty="0">
                <a:solidFill>
                  <a:srgbClr val="808080"/>
                </a:solidFill>
                <a:latin typeface="Consolas"/>
              </a:rPr>
              <a:t>)</a:t>
            </a:r>
            <a:r>
              <a:rPr lang="en-US" sz="2800" dirty="0">
                <a:solidFill>
                  <a:prstClr val="black"/>
                </a:solidFill>
                <a:latin typeface="Consolas"/>
              </a:rPr>
              <a:t> </a:t>
            </a:r>
            <a:endParaRPr lang="en-US" sz="2800" dirty="0" smtClean="0">
              <a:solidFill>
                <a:prstClr val="black"/>
              </a:solidFill>
              <a:latin typeface="Consolas"/>
            </a:endParaRPr>
          </a:p>
          <a:p>
            <a:pPr marL="0" indent="0">
              <a:buNone/>
            </a:pPr>
            <a:endParaRPr lang="en-US" sz="2800" dirty="0" smtClean="0">
              <a:solidFill>
                <a:prstClr val="black"/>
              </a:solidFill>
              <a:latin typeface="Consolas"/>
            </a:endParaRPr>
          </a:p>
          <a:p>
            <a:r>
              <a:rPr lang="en-US" sz="2800" dirty="0" smtClean="0">
                <a:solidFill>
                  <a:prstClr val="black"/>
                </a:solidFill>
                <a:latin typeface="Consolas"/>
              </a:rPr>
              <a:t>Will accommodate more than 2 fields.</a:t>
            </a:r>
            <a:endParaRPr lang="en-US" sz="2800" dirty="0">
              <a:solidFill>
                <a:prstClr val="black"/>
              </a:solidFill>
              <a:latin typeface="Consolas"/>
            </a:endParaRPr>
          </a:p>
          <a:p>
            <a:pPr marL="0" indent="0">
              <a:buNone/>
            </a:pPr>
            <a:r>
              <a:rPr lang="en-US" sz="2800" dirty="0">
                <a:solidFill>
                  <a:srgbClr val="FF00FF"/>
                </a:solidFill>
                <a:latin typeface="Consolas"/>
              </a:rPr>
              <a:t>COALESCE</a:t>
            </a:r>
            <a:r>
              <a:rPr lang="en-US" sz="2800" dirty="0">
                <a:solidFill>
                  <a:srgbClr val="808080"/>
                </a:solidFill>
                <a:latin typeface="Consolas"/>
              </a:rPr>
              <a:t>(</a:t>
            </a:r>
            <a:r>
              <a:rPr lang="en-US" sz="2800" dirty="0">
                <a:solidFill>
                  <a:prstClr val="black"/>
                </a:solidFill>
                <a:latin typeface="Consolas"/>
              </a:rPr>
              <a:t>[Parent</a:t>
            </a:r>
            <a:r>
              <a:rPr lang="en-US" sz="2800" dirty="0" smtClean="0">
                <a:solidFill>
                  <a:prstClr val="black"/>
                </a:solidFill>
                <a:latin typeface="Consolas"/>
              </a:rPr>
              <a:t>]</a:t>
            </a:r>
            <a:r>
              <a:rPr lang="en-US" sz="2800" dirty="0" smtClean="0">
                <a:solidFill>
                  <a:srgbClr val="808080"/>
                </a:solidFill>
                <a:latin typeface="Consolas"/>
              </a:rPr>
              <a:t>, </a:t>
            </a:r>
            <a:r>
              <a:rPr lang="en-US" sz="2800" dirty="0">
                <a:solidFill>
                  <a:prstClr val="black"/>
                </a:solidFill>
                <a:latin typeface="Consolas"/>
              </a:rPr>
              <a:t>[</a:t>
            </a:r>
            <a:r>
              <a:rPr lang="en-US" sz="2800" dirty="0" err="1">
                <a:solidFill>
                  <a:prstClr val="black"/>
                </a:solidFill>
                <a:latin typeface="Consolas"/>
              </a:rPr>
              <a:t>AnotherField</a:t>
            </a:r>
            <a:r>
              <a:rPr lang="en-US" sz="2800" dirty="0">
                <a:solidFill>
                  <a:prstClr val="black"/>
                </a:solidFill>
                <a:latin typeface="Consolas"/>
              </a:rPr>
              <a:t>], 0</a:t>
            </a:r>
            <a:r>
              <a:rPr lang="en-US" sz="2800" dirty="0">
                <a:solidFill>
                  <a:srgbClr val="808080"/>
                </a:solidFill>
                <a:latin typeface="Consolas"/>
              </a:rPr>
              <a:t>)</a:t>
            </a:r>
            <a:r>
              <a:rPr lang="en-US" sz="2800" dirty="0">
                <a:solidFill>
                  <a:prstClr val="black"/>
                </a:solidFill>
                <a:latin typeface="Consolas"/>
              </a:rPr>
              <a:t> </a:t>
            </a:r>
          </a:p>
          <a:p>
            <a:endParaRPr lang="en-US" dirty="0"/>
          </a:p>
        </p:txBody>
      </p:sp>
    </p:spTree>
    <p:extLst>
      <p:ext uri="{BB962C8B-B14F-4D97-AF65-F5344CB8AC3E}">
        <p14:creationId xmlns:p14="http://schemas.microsoft.com/office/powerpoint/2010/main" val="1374879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5143500"/>
          </a:xfrm>
          <a:solidFill>
            <a:schemeClr val="tx2"/>
          </a:solidFill>
        </p:spPr>
        <p:txBody>
          <a:bodyPr lIns="914400" rIns="914400"/>
          <a:lstStyle/>
          <a:p>
            <a:pPr algn="ctr"/>
            <a:r>
              <a:rPr lang="en-US" sz="4000" dirty="0" smtClean="0">
                <a:solidFill>
                  <a:schemeClr val="bg1"/>
                </a:solidFill>
              </a:rPr>
              <a:t>Logical Functions</a:t>
            </a:r>
          </a:p>
        </p:txBody>
      </p:sp>
      <p:sp>
        <p:nvSpPr>
          <p:cNvPr id="5123" name="Rectangle 3"/>
          <p:cNvSpPr>
            <a:spLocks noChangeArrowheads="1"/>
          </p:cNvSpPr>
          <p:nvPr/>
        </p:nvSpPr>
        <p:spPr bwMode="auto">
          <a:xfrm>
            <a:off x="990600" y="457200"/>
            <a:ext cx="67056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414820833"/>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Follow us on Twitter</a:t>
            </a:r>
            <a:endParaRPr lang="en-US" dirty="0"/>
          </a:p>
        </p:txBody>
      </p:sp>
      <p:sp>
        <p:nvSpPr>
          <p:cNvPr id="3" name="Content Placeholder 2"/>
          <p:cNvSpPr>
            <a:spLocks noGrp="1"/>
          </p:cNvSpPr>
          <p:nvPr>
            <p:ph idx="1"/>
          </p:nvPr>
        </p:nvSpPr>
        <p:spPr/>
        <p:txBody>
          <a:bodyPr>
            <a:noAutofit/>
          </a:bodyPr>
          <a:lstStyle/>
          <a:p>
            <a:r>
              <a:rPr lang="en-US" sz="4000" dirty="0" smtClean="0"/>
              <a:t>Steve Stedman</a:t>
            </a:r>
          </a:p>
          <a:p>
            <a:pPr marL="0" indent="0">
              <a:buNone/>
            </a:pPr>
            <a:r>
              <a:rPr lang="en-US" sz="4000" dirty="0" smtClean="0"/>
              <a:t>@</a:t>
            </a:r>
            <a:r>
              <a:rPr lang="en-US" sz="4000" dirty="0" err="1" smtClean="0"/>
              <a:t>SqlEmt</a:t>
            </a:r>
            <a:endParaRPr lang="en-US" sz="4000" dirty="0" smtClean="0"/>
          </a:p>
          <a:p>
            <a:endParaRPr lang="en-US" sz="4000" dirty="0"/>
          </a:p>
          <a:p>
            <a:r>
              <a:rPr lang="en-US" sz="4000" dirty="0" smtClean="0"/>
              <a:t>Aaron Buma</a:t>
            </a:r>
          </a:p>
          <a:p>
            <a:pPr marL="0" indent="0">
              <a:buNone/>
            </a:pPr>
            <a:r>
              <a:rPr lang="en-US" sz="4000" dirty="0" smtClean="0"/>
              <a:t>@</a:t>
            </a:r>
            <a:r>
              <a:rPr lang="en-US" sz="4000" dirty="0" err="1" smtClean="0"/>
              <a:t>AaronDBuma</a:t>
            </a:r>
            <a:endParaRPr lang="en-US" sz="4000" dirty="0"/>
          </a:p>
        </p:txBody>
      </p:sp>
    </p:spTree>
    <p:extLst>
      <p:ext uri="{BB962C8B-B14F-4D97-AF65-F5344CB8AC3E}">
        <p14:creationId xmlns:p14="http://schemas.microsoft.com/office/powerpoint/2010/main" val="3789394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28700"/>
            <a:ext cx="8232648" cy="1371600"/>
          </a:xfrm>
        </p:spPr>
        <p:txBody>
          <a:bodyPr>
            <a:normAutofit/>
          </a:bodyPr>
          <a:lstStyle/>
          <a:p>
            <a:r>
              <a:rPr lang="en-US" b="0" dirty="0" smtClean="0">
                <a:effectLst/>
              </a:rPr>
              <a:t>User Defined Functions</a:t>
            </a:r>
            <a:endParaRPr lang="en-US" dirty="0"/>
          </a:p>
        </p:txBody>
      </p:sp>
      <p:sp>
        <p:nvSpPr>
          <p:cNvPr id="3" name="Subtitle 2"/>
          <p:cNvSpPr>
            <a:spLocks noGrp="1"/>
          </p:cNvSpPr>
          <p:nvPr>
            <p:ph type="subTitle" idx="1"/>
          </p:nvPr>
        </p:nvSpPr>
        <p:spPr>
          <a:xfrm>
            <a:off x="152401" y="2421402"/>
            <a:ext cx="8649602" cy="2436348"/>
          </a:xfrm>
        </p:spPr>
        <p:txBody>
          <a:bodyPr>
            <a:normAutofit/>
          </a:bodyPr>
          <a:lstStyle/>
          <a:p>
            <a:endParaRPr lang="en-US" dirty="0" smtClean="0"/>
          </a:p>
          <a:p>
            <a:endParaRPr lang="en-US" dirty="0"/>
          </a:p>
          <a:p>
            <a:endParaRPr lang="en-US" dirty="0" smtClean="0"/>
          </a:p>
          <a:p>
            <a:r>
              <a:rPr lang="en-US" sz="3200" dirty="0" smtClean="0"/>
              <a:t>Presented by Aaron Buma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2571750"/>
            <a:ext cx="5144403" cy="1064185"/>
          </a:xfrm>
          <a:prstGeom prst="rect">
            <a:avLst/>
          </a:prstGeom>
        </p:spPr>
      </p:pic>
    </p:spTree>
    <p:extLst>
      <p:ext uri="{BB962C8B-B14F-4D97-AF65-F5344CB8AC3E}">
        <p14:creationId xmlns:p14="http://schemas.microsoft.com/office/powerpoint/2010/main" val="1255475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a:t>
            </a:r>
            <a:endParaRPr lang="en-US" dirty="0"/>
          </a:p>
        </p:txBody>
      </p:sp>
      <p:sp>
        <p:nvSpPr>
          <p:cNvPr id="3" name="Content Placeholder 2"/>
          <p:cNvSpPr>
            <a:spLocks noGrp="1"/>
          </p:cNvSpPr>
          <p:nvPr>
            <p:ph idx="1"/>
          </p:nvPr>
        </p:nvSpPr>
        <p:spPr/>
        <p:txBody>
          <a:bodyPr>
            <a:normAutofit fontScale="70000" lnSpcReduction="20000"/>
          </a:bodyPr>
          <a:lstStyle/>
          <a:p>
            <a:pPr rtl="0" eaLnBrk="1" latinLnBrk="0" hangingPunct="1"/>
            <a:r>
              <a:rPr kumimoji="0" lang="en-US" sz="5000" b="0" kern="1200" dirty="0" smtClean="0">
                <a:ln>
                  <a:noFill/>
                </a:ln>
                <a:effectLst/>
                <a:latin typeface="+mj-lt"/>
                <a:ea typeface="+mj-ea"/>
                <a:cs typeface="+mj-cs"/>
              </a:rPr>
              <a:t>Scalar</a:t>
            </a:r>
          </a:p>
          <a:p>
            <a:pPr lvl="1"/>
            <a:r>
              <a:rPr lang="en-US" sz="4800" dirty="0" smtClean="0">
                <a:latin typeface="+mj-lt"/>
                <a:ea typeface="+mj-ea"/>
                <a:cs typeface="+mj-cs"/>
              </a:rPr>
              <a:t>Multiple inputs, one value output</a:t>
            </a:r>
            <a:endParaRPr kumimoji="0" lang="en-US" sz="4800" b="0" kern="1200" dirty="0" smtClean="0">
              <a:ln>
                <a:noFill/>
              </a:ln>
              <a:effectLst/>
              <a:latin typeface="+mj-lt"/>
              <a:ea typeface="+mj-ea"/>
              <a:cs typeface="+mj-cs"/>
            </a:endParaRPr>
          </a:p>
          <a:p>
            <a:pPr lvl="0"/>
            <a:r>
              <a:rPr kumimoji="0" lang="en-US" sz="5000" b="0" kern="1200" dirty="0" smtClean="0">
                <a:ln>
                  <a:noFill/>
                </a:ln>
                <a:effectLst/>
                <a:latin typeface="+mj-lt"/>
                <a:ea typeface="+mj-ea"/>
                <a:cs typeface="+mj-cs"/>
              </a:rPr>
              <a:t>Table Valued</a:t>
            </a:r>
          </a:p>
          <a:p>
            <a:pPr lvl="1"/>
            <a:r>
              <a:rPr lang="en-US" sz="4800" dirty="0" smtClean="0">
                <a:latin typeface="+mj-lt"/>
                <a:ea typeface="+mj-ea"/>
                <a:cs typeface="+mj-cs"/>
              </a:rPr>
              <a:t>Multiple inputs, row(s) as output</a:t>
            </a:r>
            <a:endParaRPr lang="en-US" sz="4800" dirty="0"/>
          </a:p>
          <a:p>
            <a:r>
              <a:rPr lang="en-US" sz="5000" dirty="0" smtClean="0"/>
              <a:t>Views</a:t>
            </a:r>
          </a:p>
          <a:p>
            <a:pPr lvl="1"/>
            <a:r>
              <a:rPr lang="en-US" sz="4800" dirty="0" smtClean="0"/>
              <a:t>Referencing a query as a table</a:t>
            </a:r>
            <a:endParaRPr lang="en-US" sz="4800" dirty="0"/>
          </a:p>
        </p:txBody>
      </p:sp>
    </p:spTree>
    <p:extLst>
      <p:ext uri="{BB962C8B-B14F-4D97-AF65-F5344CB8AC3E}">
        <p14:creationId xmlns:p14="http://schemas.microsoft.com/office/powerpoint/2010/main" val="3046830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Scalar Functions - 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it does:</a:t>
            </a:r>
          </a:p>
          <a:p>
            <a:pPr lvl="1"/>
            <a:r>
              <a:rPr lang="en-US" dirty="0"/>
              <a:t>Uses one (or many inputs)</a:t>
            </a:r>
          </a:p>
          <a:p>
            <a:pPr lvl="1"/>
            <a:r>
              <a:rPr lang="en-US" dirty="0"/>
              <a:t>To run one or more queries</a:t>
            </a:r>
          </a:p>
          <a:p>
            <a:pPr lvl="1"/>
            <a:r>
              <a:rPr lang="en-US" dirty="0"/>
              <a:t> And Return a single value</a:t>
            </a:r>
          </a:p>
          <a:p>
            <a:r>
              <a:rPr lang="en-US" dirty="0" smtClean="0"/>
              <a:t>What is doesn’t:</a:t>
            </a:r>
          </a:p>
          <a:p>
            <a:pPr lvl="1"/>
            <a:r>
              <a:rPr lang="en-US" dirty="0" smtClean="0"/>
              <a:t>Call non-deterministic functions (</a:t>
            </a:r>
            <a:r>
              <a:rPr lang="en-US" dirty="0" err="1" smtClean="0"/>
              <a:t>ie</a:t>
            </a:r>
            <a:r>
              <a:rPr lang="en-US" dirty="0" smtClean="0"/>
              <a:t>: </a:t>
            </a:r>
            <a:r>
              <a:rPr lang="en-US" dirty="0" err="1" smtClean="0"/>
              <a:t>GetDate</a:t>
            </a:r>
            <a:r>
              <a:rPr lang="en-US" dirty="0" smtClean="0"/>
              <a:t>())</a:t>
            </a:r>
          </a:p>
          <a:p>
            <a:pPr lvl="1"/>
            <a:r>
              <a:rPr lang="en-US" dirty="0" smtClean="0"/>
              <a:t>Insert, Update, Deletes to tables or views</a:t>
            </a:r>
          </a:p>
          <a:p>
            <a:pPr lvl="1"/>
            <a:r>
              <a:rPr lang="en-US" dirty="0" smtClean="0"/>
              <a:t>Error handling</a:t>
            </a:r>
          </a:p>
          <a:p>
            <a:pPr lvl="1"/>
            <a:r>
              <a:rPr lang="en-US" dirty="0" smtClean="0"/>
              <a:t>Get included in an execution plan (!Important)</a:t>
            </a:r>
            <a:endParaRPr lang="en-US" dirty="0"/>
          </a:p>
        </p:txBody>
      </p:sp>
    </p:spTree>
    <p:extLst>
      <p:ext uri="{BB962C8B-B14F-4D97-AF65-F5344CB8AC3E}">
        <p14:creationId xmlns:p14="http://schemas.microsoft.com/office/powerpoint/2010/main" val="2386507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Functions in Views</a:t>
            </a:r>
            <a:endParaRPr lang="en-US" dirty="0"/>
          </a:p>
        </p:txBody>
      </p:sp>
      <p:sp>
        <p:nvSpPr>
          <p:cNvPr id="3" name="Content Placeholder 2"/>
          <p:cNvSpPr>
            <a:spLocks noGrp="1"/>
          </p:cNvSpPr>
          <p:nvPr>
            <p:ph idx="1"/>
          </p:nvPr>
        </p:nvSpPr>
        <p:spPr/>
        <p:txBody>
          <a:bodyPr>
            <a:normAutofit/>
          </a:bodyPr>
          <a:lstStyle/>
          <a:p>
            <a:r>
              <a:rPr lang="en-US" dirty="0" smtClean="0"/>
              <a:t>Deterministic Functions ex: LEFT()</a:t>
            </a:r>
          </a:p>
          <a:p>
            <a:pPr lvl="1"/>
            <a:r>
              <a:rPr lang="en-US" dirty="0" smtClean="0"/>
              <a:t>You can index the view</a:t>
            </a:r>
          </a:p>
          <a:p>
            <a:r>
              <a:rPr lang="en-US" dirty="0" smtClean="0"/>
              <a:t>Non-Deterministic </a:t>
            </a:r>
            <a:r>
              <a:rPr lang="en-US" dirty="0"/>
              <a:t>Functions 	</a:t>
            </a:r>
            <a:r>
              <a:rPr lang="en-US" dirty="0" smtClean="0"/>
              <a:t>ex: GETDATE()</a:t>
            </a:r>
            <a:endParaRPr lang="en-US" dirty="0"/>
          </a:p>
          <a:p>
            <a:pPr lvl="1"/>
            <a:r>
              <a:rPr lang="en-US" dirty="0"/>
              <a:t>You </a:t>
            </a:r>
            <a:r>
              <a:rPr lang="en-US" dirty="0" smtClean="0"/>
              <a:t>cannot </a:t>
            </a:r>
            <a:r>
              <a:rPr lang="en-US" dirty="0"/>
              <a:t>index the </a:t>
            </a:r>
            <a:r>
              <a:rPr lang="en-US" dirty="0" smtClean="0"/>
              <a:t>view, because the data is always changing</a:t>
            </a:r>
          </a:p>
          <a:p>
            <a:pPr lvl="1"/>
            <a:r>
              <a:rPr lang="en-US" dirty="0" smtClean="0"/>
              <a:t>For UDF’s you need SCHEMABINDING at the function and view objects</a:t>
            </a:r>
            <a:endParaRPr lang="en-US" dirty="0"/>
          </a:p>
          <a:p>
            <a:endParaRPr lang="en-US" dirty="0" smtClean="0"/>
          </a:p>
        </p:txBody>
      </p:sp>
    </p:spTree>
    <p:extLst>
      <p:ext uri="{BB962C8B-B14F-4D97-AF65-F5344CB8AC3E}">
        <p14:creationId xmlns:p14="http://schemas.microsoft.com/office/powerpoint/2010/main" val="2363773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Table Value Function- Overview</a:t>
            </a:r>
          </a:p>
        </p:txBody>
      </p:sp>
      <p:sp>
        <p:nvSpPr>
          <p:cNvPr id="3" name="Content Placeholder 2"/>
          <p:cNvSpPr>
            <a:spLocks noGrp="1"/>
          </p:cNvSpPr>
          <p:nvPr>
            <p:ph idx="1"/>
          </p:nvPr>
        </p:nvSpPr>
        <p:spPr/>
        <p:txBody>
          <a:bodyPr>
            <a:normAutofit fontScale="92500" lnSpcReduction="10000"/>
          </a:bodyPr>
          <a:lstStyle/>
          <a:p>
            <a:r>
              <a:rPr lang="en-US" dirty="0" smtClean="0"/>
              <a:t>What it does:</a:t>
            </a:r>
          </a:p>
          <a:p>
            <a:pPr lvl="1"/>
            <a:r>
              <a:rPr lang="en-US" dirty="0" smtClean="0"/>
              <a:t>IN: Zero or Many inputs, OUT: a result set</a:t>
            </a:r>
          </a:p>
          <a:p>
            <a:pPr lvl="1"/>
            <a:r>
              <a:rPr lang="en-US" dirty="0" smtClean="0"/>
              <a:t>Single-Statement or Multi-Statement formatting</a:t>
            </a:r>
          </a:p>
          <a:p>
            <a:r>
              <a:rPr lang="en-US" dirty="0" smtClean="0"/>
              <a:t>What is doesn’t:</a:t>
            </a:r>
          </a:p>
          <a:p>
            <a:pPr lvl="1"/>
            <a:r>
              <a:rPr lang="en-US" dirty="0" smtClean="0"/>
              <a:t>Call non-deterministic functions (</a:t>
            </a:r>
            <a:r>
              <a:rPr lang="en-US" dirty="0" err="1" smtClean="0"/>
              <a:t>ie</a:t>
            </a:r>
            <a:r>
              <a:rPr lang="en-US" dirty="0" smtClean="0"/>
              <a:t>: </a:t>
            </a:r>
            <a:r>
              <a:rPr lang="en-US" dirty="0" err="1" smtClean="0"/>
              <a:t>GetDate</a:t>
            </a:r>
            <a:r>
              <a:rPr lang="en-US" dirty="0" smtClean="0"/>
              <a:t>())</a:t>
            </a:r>
          </a:p>
          <a:p>
            <a:pPr lvl="1"/>
            <a:r>
              <a:rPr lang="en-US" dirty="0" smtClean="0"/>
              <a:t>Insert, Update, Deletes to tables or views</a:t>
            </a:r>
          </a:p>
          <a:p>
            <a:pPr lvl="1"/>
            <a:r>
              <a:rPr lang="en-US" dirty="0" smtClean="0"/>
              <a:t>Error handling</a:t>
            </a:r>
          </a:p>
          <a:p>
            <a:pPr lvl="1"/>
            <a:r>
              <a:rPr lang="en-US" dirty="0" smtClean="0"/>
              <a:t>Multi-statement are not included in the execution plan</a:t>
            </a:r>
            <a:endParaRPr lang="en-US" dirty="0"/>
          </a:p>
        </p:txBody>
      </p:sp>
    </p:spTree>
    <p:extLst>
      <p:ext uri="{BB962C8B-B14F-4D97-AF65-F5344CB8AC3E}">
        <p14:creationId xmlns:p14="http://schemas.microsoft.com/office/powerpoint/2010/main" val="343085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5143500"/>
          </a:xfrm>
          <a:solidFill>
            <a:schemeClr val="tx2"/>
          </a:solidFill>
        </p:spPr>
        <p:txBody>
          <a:bodyPr lIns="914400" rIns="914400"/>
          <a:lstStyle/>
          <a:p>
            <a:pPr algn="ctr"/>
            <a:r>
              <a:rPr lang="en-US" sz="4000" dirty="0" smtClean="0">
                <a:solidFill>
                  <a:schemeClr val="bg1"/>
                </a:solidFill>
              </a:rPr>
              <a:t>User Defined Functions</a:t>
            </a:r>
          </a:p>
        </p:txBody>
      </p:sp>
      <p:sp>
        <p:nvSpPr>
          <p:cNvPr id="5123" name="Rectangle 3"/>
          <p:cNvSpPr>
            <a:spLocks noChangeArrowheads="1"/>
          </p:cNvSpPr>
          <p:nvPr/>
        </p:nvSpPr>
        <p:spPr bwMode="auto">
          <a:xfrm>
            <a:off x="990600" y="457200"/>
            <a:ext cx="67056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r>
              <a:rPr lang="en-US" sz="9200" dirty="0">
                <a:solidFill>
                  <a:schemeClr val="bg1"/>
                </a:solidFill>
              </a:rPr>
              <a:t/>
            </a:r>
            <a:br>
              <a:rPr lang="en-US" sz="9200" dirty="0">
                <a:solidFill>
                  <a:schemeClr val="bg1"/>
                </a:solidFill>
              </a:rPr>
            </a:br>
            <a:endParaRPr lang="en-US" sz="6000" dirty="0">
              <a:solidFill>
                <a:schemeClr val="bg1"/>
              </a:solidFill>
            </a:endParaRPr>
          </a:p>
        </p:txBody>
      </p:sp>
    </p:spTree>
    <p:extLst>
      <p:ext uri="{BB962C8B-B14F-4D97-AF65-F5344CB8AC3E}">
        <p14:creationId xmlns:p14="http://schemas.microsoft.com/office/powerpoint/2010/main" val="1414820833"/>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
        <p:nvSpPr>
          <p:cNvPr id="3" name="Content Placeholder 2"/>
          <p:cNvSpPr>
            <a:spLocks noGrp="1"/>
          </p:cNvSpPr>
          <p:nvPr>
            <p:ph idx="1"/>
          </p:nvPr>
        </p:nvSpPr>
        <p:spPr>
          <a:xfrm>
            <a:off x="457200" y="1451610"/>
            <a:ext cx="8229600" cy="3691890"/>
          </a:xfrm>
        </p:spPr>
        <p:txBody>
          <a:bodyPr>
            <a:normAutofit/>
          </a:bodyPr>
          <a:lstStyle/>
          <a:p>
            <a:r>
              <a:rPr lang="en-US" dirty="0" smtClean="0"/>
              <a:t>Date and Time </a:t>
            </a:r>
            <a:r>
              <a:rPr lang="en-US" dirty="0"/>
              <a:t>Functions</a:t>
            </a:r>
          </a:p>
          <a:p>
            <a:r>
              <a:rPr lang="en-US" dirty="0"/>
              <a:t>Logical Functions</a:t>
            </a:r>
          </a:p>
          <a:p>
            <a:r>
              <a:rPr lang="en-US" dirty="0"/>
              <a:t>User Defined Functions</a:t>
            </a:r>
          </a:p>
          <a:p>
            <a:pPr marL="0" indent="0">
              <a:buNone/>
            </a:pPr>
            <a:endParaRPr lang="en-US" dirty="0"/>
          </a:p>
          <a:p>
            <a:pPr lvl="1"/>
            <a:endParaRPr lang="en-US" dirty="0"/>
          </a:p>
        </p:txBody>
      </p:sp>
    </p:spTree>
    <p:extLst>
      <p:ext uri="{BB962C8B-B14F-4D97-AF65-F5344CB8AC3E}">
        <p14:creationId xmlns:p14="http://schemas.microsoft.com/office/powerpoint/2010/main" val="376549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Broadcast</a:t>
            </a:r>
            <a:endParaRPr lang="en-US" dirty="0"/>
          </a:p>
        </p:txBody>
      </p:sp>
      <p:sp>
        <p:nvSpPr>
          <p:cNvPr id="3" name="Content Placeholder 2"/>
          <p:cNvSpPr>
            <a:spLocks noGrp="1"/>
          </p:cNvSpPr>
          <p:nvPr>
            <p:ph idx="1"/>
          </p:nvPr>
        </p:nvSpPr>
        <p:spPr/>
        <p:txBody>
          <a:bodyPr/>
          <a:lstStyle/>
          <a:p>
            <a:r>
              <a:rPr lang="en-US" dirty="0" smtClean="0"/>
              <a:t>Using Google On Air Broadcasts</a:t>
            </a:r>
          </a:p>
          <a:p>
            <a:pPr lvl="1"/>
            <a:r>
              <a:rPr lang="en-US" dirty="0" smtClean="0"/>
              <a:t>There is about a 40 to 50 second delay from live to what you see. </a:t>
            </a:r>
          </a:p>
          <a:p>
            <a:pPr lvl="1"/>
            <a:r>
              <a:rPr lang="en-US" dirty="0" smtClean="0"/>
              <a:t>We are still learning how to properly use </a:t>
            </a:r>
            <a:r>
              <a:rPr lang="en-US" dirty="0"/>
              <a:t>Google On Air </a:t>
            </a:r>
            <a:r>
              <a:rPr lang="en-US" dirty="0" smtClean="0"/>
              <a:t>Broadcasts. Please be patient.</a:t>
            </a:r>
          </a:p>
          <a:p>
            <a:pPr lvl="1"/>
            <a:r>
              <a:rPr lang="en-US" dirty="0" smtClean="0"/>
              <a:t>Session will be available on my YouTube Channel about an hour after the presentation ends.</a:t>
            </a:r>
          </a:p>
          <a:p>
            <a:pPr lvl="2"/>
            <a:r>
              <a:rPr lang="en-US" dirty="0" smtClean="0"/>
              <a:t>http://SteveStedman.com/YouTube</a:t>
            </a:r>
          </a:p>
        </p:txBody>
      </p:sp>
    </p:spTree>
    <p:extLst>
      <p:ext uri="{BB962C8B-B14F-4D97-AF65-F5344CB8AC3E}">
        <p14:creationId xmlns:p14="http://schemas.microsoft.com/office/powerpoint/2010/main" val="20200761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Tune in next week</a:t>
            </a:r>
            <a:endParaRPr lang="en-US" dirty="0"/>
          </a:p>
        </p:txBody>
      </p:sp>
      <p:sp>
        <p:nvSpPr>
          <p:cNvPr id="5" name="Content Placeholder 4"/>
          <p:cNvSpPr>
            <a:spLocks noGrp="1"/>
          </p:cNvSpPr>
          <p:nvPr>
            <p:ph idx="1"/>
          </p:nvPr>
        </p:nvSpPr>
        <p:spPr/>
        <p:txBody>
          <a:bodyPr>
            <a:normAutofit lnSpcReduction="10000"/>
          </a:bodyPr>
          <a:lstStyle/>
          <a:p>
            <a:r>
              <a:rPr lang="en-US" dirty="0" smtClean="0"/>
              <a:t>Thursday 3/26 at 9:00am pacific time</a:t>
            </a:r>
          </a:p>
          <a:p>
            <a:endParaRPr lang="en-US" dirty="0"/>
          </a:p>
          <a:p>
            <a:r>
              <a:rPr lang="en-US" dirty="0" smtClean="0"/>
              <a:t>Back to Basics – JOINs</a:t>
            </a:r>
            <a:br>
              <a:rPr lang="en-US" dirty="0" smtClean="0"/>
            </a:br>
            <a:r>
              <a:rPr lang="en-US" dirty="0" smtClean="0"/>
              <a:t>INNER, LEFT OUTER, RIGHT OUTER, SEMI JOIN, ANTI SEMI JOIN, LEFT OUTER with exclusion, RIGHT OUTER with exclusion, FULL OUTER, CROSS JOIN, FULL OUTER JOIN with exclusion, LATERAL JOINS, CROSS APPLY, combinations.</a:t>
            </a:r>
          </a:p>
        </p:txBody>
      </p:sp>
    </p:spTree>
    <p:extLst>
      <p:ext uri="{BB962C8B-B14F-4D97-AF65-F5344CB8AC3E}">
        <p14:creationId xmlns:p14="http://schemas.microsoft.com/office/powerpoint/2010/main" val="42171943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a:xfrm>
            <a:off x="457200" y="1451610"/>
            <a:ext cx="8229600" cy="3406140"/>
          </a:xfrm>
        </p:spPr>
        <p:txBody>
          <a:bodyPr>
            <a:normAutofit lnSpcReduction="10000"/>
          </a:bodyPr>
          <a:lstStyle/>
          <a:p>
            <a:r>
              <a:rPr lang="en-US" dirty="0" smtClean="0"/>
              <a:t>Visit </a:t>
            </a:r>
            <a:r>
              <a:rPr lang="en-US" dirty="0" smtClean="0">
                <a:hlinkClick r:id="rId2"/>
              </a:rPr>
              <a:t>http://EmergencyReporting.com</a:t>
            </a:r>
            <a:r>
              <a:rPr lang="en-US" dirty="0" smtClean="0"/>
              <a:t> to find out more about Emergency Reporting.</a:t>
            </a:r>
          </a:p>
          <a:p>
            <a:r>
              <a:rPr lang="en-US" dirty="0" smtClean="0"/>
              <a:t>Aaron on the web</a:t>
            </a:r>
          </a:p>
          <a:p>
            <a:pPr lvl="1"/>
            <a:r>
              <a:rPr lang="en-US" dirty="0" smtClean="0">
                <a:hlinkClick r:id="rId3"/>
              </a:rPr>
              <a:t>http://AaronBuma.com</a:t>
            </a:r>
            <a:endParaRPr lang="en-US" dirty="0" smtClean="0"/>
          </a:p>
          <a:p>
            <a:pPr lvl="1"/>
            <a:r>
              <a:rPr lang="en-US" dirty="0" smtClean="0"/>
              <a:t>Twitter:  @</a:t>
            </a:r>
            <a:r>
              <a:rPr lang="en-US" dirty="0" err="1" smtClean="0"/>
              <a:t>AaronDBuma</a:t>
            </a:r>
            <a:endParaRPr lang="en-US" dirty="0" smtClean="0"/>
          </a:p>
          <a:p>
            <a:r>
              <a:rPr lang="en-US" smtClean="0"/>
              <a:t>Steve </a:t>
            </a:r>
            <a:r>
              <a:rPr lang="en-US" dirty="0" smtClean="0"/>
              <a:t>on the web</a:t>
            </a:r>
          </a:p>
          <a:p>
            <a:pPr lvl="1"/>
            <a:r>
              <a:rPr lang="en-US" dirty="0" smtClean="0">
                <a:hlinkClick r:id="rId4"/>
              </a:rPr>
              <a:t>http://SteveStedman.com</a:t>
            </a:r>
            <a:endParaRPr lang="en-US" dirty="0" smtClean="0"/>
          </a:p>
          <a:p>
            <a:pPr lvl="1"/>
            <a:r>
              <a:rPr lang="en-US" dirty="0" smtClean="0"/>
              <a:t>twitter: @</a:t>
            </a:r>
            <a:r>
              <a:rPr lang="en-US" dirty="0" err="1" smtClean="0"/>
              <a:t>SqlEmt</a:t>
            </a:r>
            <a:endParaRPr lang="en-US" dirty="0" smtClean="0"/>
          </a:p>
          <a:p>
            <a:endParaRPr lang="en-US" dirty="0"/>
          </a:p>
        </p:txBody>
      </p:sp>
    </p:spTree>
    <p:extLst>
      <p:ext uri="{BB962C8B-B14F-4D97-AF65-F5344CB8AC3E}">
        <p14:creationId xmlns:p14="http://schemas.microsoft.com/office/powerpoint/2010/main" val="1194957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10000"/>
          </a:bodyPr>
          <a:lstStyle/>
          <a:p>
            <a:pPr marL="274320" lvl="1" indent="-274320">
              <a:buClr>
                <a:schemeClr val="accent3"/>
              </a:buClr>
              <a:buSzPct val="95000"/>
            </a:pPr>
            <a:r>
              <a:rPr lang="en-US" dirty="0" smtClean="0"/>
              <a:t>We will have time for questions at the end of the session.</a:t>
            </a:r>
          </a:p>
          <a:p>
            <a:pPr marL="274320" lvl="1" indent="-274320">
              <a:buClr>
                <a:schemeClr val="accent3"/>
              </a:buClr>
              <a:buSzPct val="95000"/>
            </a:pPr>
            <a:r>
              <a:rPr lang="en-US" dirty="0" smtClean="0"/>
              <a:t>Q&amp;A </a:t>
            </a:r>
            <a:r>
              <a:rPr lang="en-US" dirty="0"/>
              <a:t>available via Google On Air Hangout panel. Click the 3x3 grid icon near the top right, then select Q&amp;A to see what people are asking, or to ask your own question</a:t>
            </a:r>
            <a:r>
              <a:rPr lang="en-US" dirty="0" smtClean="0"/>
              <a:t>.</a:t>
            </a:r>
          </a:p>
          <a:p>
            <a:pPr marL="274320" lvl="1" indent="-274320">
              <a:buClr>
                <a:schemeClr val="accent3"/>
              </a:buClr>
              <a:buSzPct val="95000"/>
            </a:pPr>
            <a:endParaRPr lang="en-US" dirty="0"/>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pPr marL="274320" lvl="1" indent="-274320">
              <a:buClr>
                <a:schemeClr val="accent3"/>
              </a:buClr>
              <a:buSzPct val="95000"/>
            </a:pPr>
            <a:r>
              <a:rPr lang="en-US" dirty="0"/>
              <a:t>When you ask a question, it shows up </a:t>
            </a:r>
            <a:r>
              <a:rPr lang="en-US" dirty="0" smtClean="0"/>
              <a:t>for us about </a:t>
            </a:r>
            <a:r>
              <a:rPr lang="en-US" dirty="0"/>
              <a:t>40 to 50 seconds delayed.</a:t>
            </a:r>
          </a:p>
          <a:p>
            <a:pPr marL="274320" lvl="1" indent="-274320">
              <a:buClr>
                <a:schemeClr val="accent3"/>
              </a:buClr>
              <a:buSzPct val="95000"/>
            </a:pPr>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099" y="2876550"/>
            <a:ext cx="4648200" cy="94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1263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857250"/>
          </a:xfrm>
        </p:spPr>
        <p:txBody>
          <a:bodyPr/>
          <a:lstStyle/>
          <a:p>
            <a:r>
              <a:rPr lang="en-US" dirty="0" smtClean="0"/>
              <a:t>Agenda</a:t>
            </a:r>
            <a:endParaRPr lang="en-US" dirty="0"/>
          </a:p>
        </p:txBody>
      </p:sp>
      <p:sp>
        <p:nvSpPr>
          <p:cNvPr id="3" name="Content Placeholder 2"/>
          <p:cNvSpPr>
            <a:spLocks noGrp="1"/>
          </p:cNvSpPr>
          <p:nvPr>
            <p:ph idx="1"/>
          </p:nvPr>
        </p:nvSpPr>
        <p:spPr>
          <a:xfrm>
            <a:off x="457200" y="1451610"/>
            <a:ext cx="8229600" cy="3691890"/>
          </a:xfrm>
        </p:spPr>
        <p:txBody>
          <a:bodyPr>
            <a:normAutofit/>
          </a:bodyPr>
          <a:lstStyle/>
          <a:p>
            <a:r>
              <a:rPr lang="en-US" dirty="0" smtClean="0"/>
              <a:t>Date and Time Functions</a:t>
            </a:r>
          </a:p>
          <a:p>
            <a:r>
              <a:rPr lang="en-US" dirty="0" smtClean="0"/>
              <a:t>Logical Functions</a:t>
            </a:r>
          </a:p>
          <a:p>
            <a:r>
              <a:rPr lang="en-US" dirty="0" smtClean="0"/>
              <a:t>User Defined Functions</a:t>
            </a:r>
            <a:endParaRPr lang="en-US" dirty="0"/>
          </a:p>
          <a:p>
            <a:pPr marL="0" indent="0">
              <a:buNone/>
            </a:pPr>
            <a:endParaRPr lang="en-US" dirty="0"/>
          </a:p>
          <a:p>
            <a:pPr lvl="1"/>
            <a:endParaRPr lang="en-US" dirty="0" smtClean="0"/>
          </a:p>
        </p:txBody>
      </p:sp>
    </p:spTree>
    <p:extLst>
      <p:ext uri="{BB962C8B-B14F-4D97-AF65-F5344CB8AC3E}">
        <p14:creationId xmlns:p14="http://schemas.microsoft.com/office/powerpoint/2010/main" val="1378496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28700"/>
            <a:ext cx="8232648" cy="1371600"/>
          </a:xfrm>
        </p:spPr>
        <p:txBody>
          <a:bodyPr>
            <a:normAutofit/>
          </a:bodyPr>
          <a:lstStyle/>
          <a:p>
            <a:r>
              <a:rPr lang="en-US" b="0" dirty="0" smtClean="0">
                <a:effectLst/>
              </a:rPr>
              <a:t>Date and Time Functions</a:t>
            </a:r>
            <a:endParaRPr lang="en-US" dirty="0"/>
          </a:p>
        </p:txBody>
      </p:sp>
      <p:sp>
        <p:nvSpPr>
          <p:cNvPr id="3" name="Subtitle 2"/>
          <p:cNvSpPr>
            <a:spLocks noGrp="1"/>
          </p:cNvSpPr>
          <p:nvPr>
            <p:ph type="subTitle" idx="1"/>
          </p:nvPr>
        </p:nvSpPr>
        <p:spPr>
          <a:xfrm>
            <a:off x="152401" y="2421402"/>
            <a:ext cx="8649602" cy="2436348"/>
          </a:xfrm>
        </p:spPr>
        <p:txBody>
          <a:bodyPr>
            <a:normAutofit/>
          </a:bodyPr>
          <a:lstStyle/>
          <a:p>
            <a:endParaRPr lang="en-US" dirty="0" smtClean="0"/>
          </a:p>
          <a:p>
            <a:endParaRPr lang="en-US" dirty="0"/>
          </a:p>
          <a:p>
            <a:endParaRPr lang="en-US" dirty="0" smtClean="0"/>
          </a:p>
          <a:p>
            <a:r>
              <a:rPr lang="en-US" sz="3200" dirty="0" smtClean="0"/>
              <a:t>Presented by Steve Stedman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2571750"/>
            <a:ext cx="5144403" cy="1064185"/>
          </a:xfrm>
          <a:prstGeom prst="rect">
            <a:avLst/>
          </a:prstGeom>
        </p:spPr>
      </p:pic>
    </p:spTree>
    <p:extLst>
      <p:ext uri="{BB962C8B-B14F-4D97-AF65-F5344CB8AC3E}">
        <p14:creationId xmlns:p14="http://schemas.microsoft.com/office/powerpoint/2010/main" val="1366113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Date/Time</a:t>
            </a:r>
            <a:r>
              <a:rPr lang="en-US" baseline="0" dirty="0" smtClean="0"/>
              <a:t> Functions</a:t>
            </a:r>
            <a:endParaRPr lang="en-US" dirty="0"/>
          </a:p>
        </p:txBody>
      </p:sp>
      <p:sp>
        <p:nvSpPr>
          <p:cNvPr id="3" name="Content Placeholder 2"/>
          <p:cNvSpPr>
            <a:spLocks noGrp="1"/>
          </p:cNvSpPr>
          <p:nvPr>
            <p:ph idx="1"/>
          </p:nvPr>
        </p:nvSpPr>
        <p:spPr>
          <a:xfrm>
            <a:off x="457200" y="1451610"/>
            <a:ext cx="8229600" cy="3691890"/>
          </a:xfrm>
        </p:spPr>
        <p:txBody>
          <a:bodyPr>
            <a:normAutofit fontScale="77500" lnSpcReduction="20000"/>
          </a:bodyPr>
          <a:lstStyle/>
          <a:p>
            <a:pPr lvl="0"/>
            <a:r>
              <a:rPr kumimoji="0" lang="en-US" sz="5000" b="0" kern="1200" dirty="0" smtClean="0">
                <a:ln>
                  <a:noFill/>
                </a:ln>
                <a:solidFill>
                  <a:schemeClr val="tx2"/>
                </a:solidFill>
                <a:effectLst/>
                <a:latin typeface="+mj-lt"/>
                <a:ea typeface="+mj-ea"/>
                <a:cs typeface="+mj-cs"/>
              </a:rPr>
              <a:t>GETDATE()</a:t>
            </a:r>
          </a:p>
          <a:p>
            <a:pPr lvl="0"/>
            <a:r>
              <a:rPr kumimoji="0" lang="en-US" sz="5000" b="0" kern="1200" dirty="0" smtClean="0">
                <a:ln>
                  <a:noFill/>
                </a:ln>
                <a:solidFill>
                  <a:schemeClr val="tx2"/>
                </a:solidFill>
                <a:effectLst/>
                <a:latin typeface="+mj-lt"/>
                <a:ea typeface="+mj-ea"/>
                <a:cs typeface="+mj-cs"/>
              </a:rPr>
              <a:t>DATEPART()</a:t>
            </a:r>
          </a:p>
          <a:p>
            <a:pPr lvl="0"/>
            <a:r>
              <a:rPr kumimoji="0" lang="en-US" sz="5000" b="0" kern="1200" dirty="0" smtClean="0">
                <a:ln>
                  <a:noFill/>
                </a:ln>
                <a:solidFill>
                  <a:schemeClr val="tx2"/>
                </a:solidFill>
                <a:effectLst/>
                <a:latin typeface="+mj-lt"/>
                <a:ea typeface="+mj-ea"/>
                <a:cs typeface="+mj-cs"/>
              </a:rPr>
              <a:t>DATEADD()</a:t>
            </a:r>
          </a:p>
          <a:p>
            <a:pPr lvl="0"/>
            <a:r>
              <a:rPr lang="en-US" sz="5000" dirty="0" smtClean="0">
                <a:solidFill>
                  <a:schemeClr val="tx2"/>
                </a:solidFill>
                <a:latin typeface="+mj-lt"/>
                <a:ea typeface="+mj-ea"/>
                <a:cs typeface="+mj-cs"/>
              </a:rPr>
              <a:t>DATEDIFF()</a:t>
            </a:r>
            <a:endParaRPr kumimoji="0" lang="en-US" sz="5000" b="0" kern="1200" dirty="0" smtClean="0">
              <a:ln>
                <a:noFill/>
              </a:ln>
              <a:solidFill>
                <a:schemeClr val="tx2"/>
              </a:solidFill>
              <a:effectLst/>
              <a:latin typeface="+mj-lt"/>
              <a:ea typeface="+mj-ea"/>
              <a:cs typeface="+mj-cs"/>
            </a:endParaRPr>
          </a:p>
          <a:p>
            <a:pPr lvl="0"/>
            <a:r>
              <a:rPr kumimoji="0" lang="en-US" sz="5000" b="0" kern="1200" dirty="0" smtClean="0">
                <a:ln>
                  <a:noFill/>
                </a:ln>
                <a:solidFill>
                  <a:schemeClr val="tx2"/>
                </a:solidFill>
                <a:effectLst/>
                <a:latin typeface="+mj-lt"/>
                <a:ea typeface="+mj-ea"/>
                <a:cs typeface="+mj-cs"/>
              </a:rPr>
              <a:t>_____FROMPARTS (2012)</a:t>
            </a:r>
          </a:p>
          <a:p>
            <a:pPr lvl="0"/>
            <a:r>
              <a:rPr lang="en-US" sz="5100" dirty="0" smtClean="0">
                <a:solidFill>
                  <a:schemeClr val="tx2"/>
                </a:solidFill>
                <a:latin typeface="+mj-lt"/>
                <a:ea typeface="+mj-ea"/>
                <a:cs typeface="+mj-cs"/>
              </a:rPr>
              <a:t>EOMONTH </a:t>
            </a:r>
            <a:r>
              <a:rPr lang="en-US" sz="5100" dirty="0">
                <a:solidFill>
                  <a:schemeClr val="tx2"/>
                </a:solidFill>
                <a:latin typeface="+mj-lt"/>
                <a:ea typeface="+mj-ea"/>
                <a:cs typeface="+mj-cs"/>
              </a:rPr>
              <a:t>(2012)</a:t>
            </a:r>
          </a:p>
        </p:txBody>
      </p:sp>
    </p:spTree>
    <p:extLst>
      <p:ext uri="{BB962C8B-B14F-4D97-AF65-F5344CB8AC3E}">
        <p14:creationId xmlns:p14="http://schemas.microsoft.com/office/powerpoint/2010/main" val="3192021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5000" b="0" kern="1200" dirty="0" smtClean="0">
                <a:ln>
                  <a:noFill/>
                </a:ln>
                <a:solidFill>
                  <a:schemeClr val="tx2"/>
                </a:solidFill>
                <a:effectLst/>
                <a:latin typeface="+mj-lt"/>
                <a:ea typeface="+mj-ea"/>
                <a:cs typeface="+mj-cs"/>
              </a:rPr>
              <a:t>GETDATE</a:t>
            </a:r>
            <a:endParaRPr kumimoji="0" lang="en-US" sz="5000" b="0" kern="1200" dirty="0">
              <a:ln>
                <a:noFill/>
              </a:ln>
              <a:solidFill>
                <a:schemeClr val="tx2"/>
              </a:solidFill>
              <a:effectLst/>
              <a:latin typeface="+mj-lt"/>
              <a:ea typeface="+mj-ea"/>
              <a:cs typeface="+mj-cs"/>
            </a:endParaRPr>
          </a:p>
        </p:txBody>
      </p:sp>
      <p:sp>
        <p:nvSpPr>
          <p:cNvPr id="3" name="Content Placeholder 2"/>
          <p:cNvSpPr>
            <a:spLocks noGrp="1"/>
          </p:cNvSpPr>
          <p:nvPr>
            <p:ph idx="1"/>
          </p:nvPr>
        </p:nvSpPr>
        <p:spPr/>
        <p:txBody>
          <a:bodyPr/>
          <a:lstStyle/>
          <a:p>
            <a:r>
              <a:rPr lang="en-US" dirty="0"/>
              <a:t>Returns the current database system timestamp as a </a:t>
            </a:r>
            <a:r>
              <a:rPr lang="en-US" b="1" dirty="0" err="1"/>
              <a:t>datetime</a:t>
            </a:r>
            <a:r>
              <a:rPr lang="en-US" dirty="0"/>
              <a:t> value without the database time zone offset. </a:t>
            </a:r>
            <a:endParaRPr lang="en-US" dirty="0" smtClean="0"/>
          </a:p>
          <a:p>
            <a:endParaRPr lang="en-US" dirty="0" smtClean="0"/>
          </a:p>
          <a:p>
            <a:pPr marL="0" indent="0">
              <a:buNone/>
            </a:pPr>
            <a:r>
              <a:rPr lang="en-US" sz="2800" dirty="0">
                <a:solidFill>
                  <a:srgbClr val="0000FF"/>
                </a:solidFill>
                <a:latin typeface="Consolas" panose="020B0609020204030204" pitchFamily="49" charset="0"/>
              </a:rPr>
              <a:t>SELECT</a:t>
            </a:r>
            <a:r>
              <a:rPr lang="en-US" sz="2800" dirty="0">
                <a:solidFill>
                  <a:prstClr val="black"/>
                </a:solidFill>
                <a:latin typeface="Consolas" panose="020B0609020204030204" pitchFamily="49" charset="0"/>
              </a:rPr>
              <a:t> </a:t>
            </a:r>
            <a:r>
              <a:rPr lang="en-US" sz="2800" dirty="0">
                <a:solidFill>
                  <a:srgbClr val="FF00FF"/>
                </a:solidFill>
                <a:latin typeface="Consolas" panose="020B0609020204030204" pitchFamily="49" charset="0"/>
              </a:rPr>
              <a:t>GETDATE</a:t>
            </a:r>
            <a:r>
              <a:rPr lang="en-US" sz="2800" dirty="0">
                <a:solidFill>
                  <a:srgbClr val="808080"/>
                </a:solidFill>
                <a:latin typeface="Consolas" panose="020B0609020204030204" pitchFamily="49" charset="0"/>
              </a:rPr>
              <a:t>();</a:t>
            </a:r>
            <a:endParaRPr lang="en-US" sz="2800" dirty="0">
              <a:solidFill>
                <a:prstClr val="black"/>
              </a:solidFill>
              <a:latin typeface="Consolas" panose="020B0609020204030204" pitchFamily="49" charset="0"/>
            </a:endParaRPr>
          </a:p>
          <a:p>
            <a:endParaRPr lang="en-US" sz="2800" dirty="0">
              <a:solidFill>
                <a:prstClr val="black"/>
              </a:solidFill>
              <a:latin typeface="Consolas" panose="020B0609020204030204" pitchFamily="49" charset="0"/>
            </a:endParaRPr>
          </a:p>
          <a:p>
            <a:endParaRPr lang="en-US" dirty="0"/>
          </a:p>
        </p:txBody>
      </p:sp>
    </p:spTree>
    <p:extLst>
      <p:ext uri="{BB962C8B-B14F-4D97-AF65-F5344CB8AC3E}">
        <p14:creationId xmlns:p14="http://schemas.microsoft.com/office/powerpoint/2010/main" val="15473835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11090</TotalTime>
  <Words>1231</Words>
  <Application>Microsoft Office PowerPoint</Application>
  <PresentationFormat>On-screen Show (16:9)</PresentationFormat>
  <Paragraphs>258</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Time Functions,  Logical Functions, and  User Defined Functions</vt:lpstr>
      <vt:lpstr>Welcome</vt:lpstr>
      <vt:lpstr>Welcome Viewers From</vt:lpstr>
      <vt:lpstr>Live Broadcast</vt:lpstr>
      <vt:lpstr>Questions</vt:lpstr>
      <vt:lpstr>Agenda</vt:lpstr>
      <vt:lpstr>Date and Time Functions</vt:lpstr>
      <vt:lpstr>Date/Time Functions</vt:lpstr>
      <vt:lpstr>GETDATE</vt:lpstr>
      <vt:lpstr>DATEPART()</vt:lpstr>
      <vt:lpstr>DATEADD()</vt:lpstr>
      <vt:lpstr>DATEDIFF()</vt:lpstr>
      <vt:lpstr>DATEFROMPARTS (2012)</vt:lpstr>
      <vt:lpstr>TIMEFROMPARTS (2012)</vt:lpstr>
      <vt:lpstr>DATETIMEFROMPARTS (2012)</vt:lpstr>
      <vt:lpstr>DATETIME2FROMPARTS (2012)</vt:lpstr>
      <vt:lpstr>SMALLDATETIMEFROMPARTS (2012)</vt:lpstr>
      <vt:lpstr>DATETIMEOFFSETFROMPARTS (2012)</vt:lpstr>
      <vt:lpstr>EOMONTH (2012)</vt:lpstr>
      <vt:lpstr>Date and Time Functions</vt:lpstr>
      <vt:lpstr>Please Connect on LinkedIn</vt:lpstr>
      <vt:lpstr>Logical Functions</vt:lpstr>
      <vt:lpstr>Logical Functions</vt:lpstr>
      <vt:lpstr>CASE</vt:lpstr>
      <vt:lpstr>CASE with multiple WHEN</vt:lpstr>
      <vt:lpstr>IIF (2012)</vt:lpstr>
      <vt:lpstr>IIF Details</vt:lpstr>
      <vt:lpstr>CHOOSE (2012)</vt:lpstr>
      <vt:lpstr>CHOOSE – Example</vt:lpstr>
      <vt:lpstr>COALESCE</vt:lpstr>
      <vt:lpstr>Logical Functions</vt:lpstr>
      <vt:lpstr>Please Follow us on Twitter</vt:lpstr>
      <vt:lpstr>User Defined Functions</vt:lpstr>
      <vt:lpstr>User Defined Functions</vt:lpstr>
      <vt:lpstr>Scalar Functions - Overview</vt:lpstr>
      <vt:lpstr>Functions in Views</vt:lpstr>
      <vt:lpstr>Table Value Function- Overview</vt:lpstr>
      <vt:lpstr>User Defined Functions</vt:lpstr>
      <vt:lpstr>Any Questions?</vt:lpstr>
      <vt:lpstr>Tune in next week</vt:lpstr>
      <vt:lpstr>For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  Locking and Blocking</dc:title>
  <dc:creator>Steve Stedman</dc:creator>
  <cp:lastModifiedBy>Steve Stedman</cp:lastModifiedBy>
  <cp:revision>98</cp:revision>
  <dcterms:created xsi:type="dcterms:W3CDTF">2015-01-06T16:18:07Z</dcterms:created>
  <dcterms:modified xsi:type="dcterms:W3CDTF">2015-03-19T15:10:41Z</dcterms:modified>
</cp:coreProperties>
</file>