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69" r:id="rId25"/>
    <p:sldId id="267" r:id="rId26"/>
    <p:sldId id="286" r:id="rId27"/>
    <p:sldId id="287" r:id="rId28"/>
    <p:sldId id="288" r:id="rId29"/>
    <p:sldId id="289" r:id="rId30"/>
    <p:sldId id="290" r:id="rId31"/>
    <p:sldId id="285" r:id="rId32"/>
    <p:sldId id="293" r:id="rId33"/>
    <p:sldId id="291" r:id="rId34"/>
    <p:sldId id="294" r:id="rId35"/>
    <p:sldId id="295" r:id="rId36"/>
  </p:sldIdLst>
  <p:sldSz cx="12192635" cy="899985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539" y="1143000"/>
            <a:ext cx="418092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472920"/>
            <a:ext cx="9144913" cy="3133338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4727091"/>
            <a:ext cx="9144913" cy="2172919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479167"/>
            <a:ext cx="2629163" cy="7627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479167"/>
            <a:ext cx="7735073" cy="7627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2243754"/>
            <a:ext cx="10516650" cy="3743755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6022927"/>
            <a:ext cx="10516650" cy="1968752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2395837"/>
            <a:ext cx="5182118" cy="5710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2395837"/>
            <a:ext cx="5182118" cy="5710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479167"/>
            <a:ext cx="10516650" cy="1739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2206254"/>
            <a:ext cx="5158302" cy="1081251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3287505"/>
            <a:ext cx="5158302" cy="483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2206254"/>
            <a:ext cx="5183706" cy="1081251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3287505"/>
            <a:ext cx="5183706" cy="4835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600001"/>
            <a:ext cx="3932630" cy="2100003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295835"/>
            <a:ext cx="6172817" cy="6395843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700004"/>
            <a:ext cx="3932630" cy="5002092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600001"/>
            <a:ext cx="3932630" cy="2100003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295835"/>
            <a:ext cx="6172817" cy="6395843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700004"/>
            <a:ext cx="3932630" cy="5002092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479167"/>
            <a:ext cx="10516650" cy="173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2395837"/>
            <a:ext cx="10516650" cy="5710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8341679"/>
            <a:ext cx="2743474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3" y="8341679"/>
            <a:ext cx="4115211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0" y="8341679"/>
            <a:ext cx="2743474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085" algn="l" defTabSz="1200150" rtl="0" eaLnBrk="1" latinLnBrk="0" hangingPunct="1">
        <a:lnSpc>
          <a:spcPct val="90000"/>
        </a:lnSpc>
        <a:spcBef>
          <a:spcPct val="263000"/>
        </a:spcBef>
        <a:buFont typeface="Arial" panose="0208060402020202020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100320" indent="-299085" algn="l" defTabSz="1200150" rtl="0" eaLnBrk="1" latinLnBrk="0" hangingPunct="1">
        <a:lnSpc>
          <a:spcPct val="90000"/>
        </a:lnSpc>
        <a:spcBef>
          <a:spcPct val="132000"/>
        </a:spcBef>
        <a:buFont typeface="Arial" panose="0208060402020202020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Join Operation in Database</a:t>
            </a:r>
            <a:endParaRPr lang="x-none" altLang="en-US"/>
          </a:p>
        </p:txBody>
      </p:sp>
      <p:pic>
        <p:nvPicPr>
          <p:cNvPr id="4" name="Picture 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7440" y="6681470"/>
            <a:ext cx="1957705" cy="1957705"/>
          </a:xfrm>
          <a:prstGeom prst="rect">
            <a:avLst/>
          </a:prstGeom>
        </p:spPr>
      </p:pic>
      <p:sp>
        <p:nvSpPr>
          <p:cNvPr id="5" name="Subtitle 4"/>
          <p:cNvSpPr/>
          <p:nvPr>
            <p:ph type="subTitle" idx="1"/>
          </p:nvPr>
        </p:nvSpPr>
        <p:spPr>
          <a:xfrm>
            <a:off x="1489862" y="5529731"/>
            <a:ext cx="9144913" cy="2172919"/>
          </a:xfrm>
        </p:spPr>
        <p:txBody>
          <a:bodyPr/>
          <a:p>
            <a:r>
              <a:rPr lang="x-none" altLang="en-US"/>
              <a:t>Prepared by: Naimul Arif</a:t>
            </a:r>
            <a:br>
              <a:rPr lang="x-none" altLang="en-US"/>
            </a:br>
            <a:r>
              <a:rPr lang="x-none" altLang="en-US"/>
              <a:t>Software Engineer</a:t>
            </a:r>
            <a:br>
              <a:rPr lang="x-none" altLang="en-US"/>
            </a:br>
            <a:r>
              <a:rPr lang="x-none" altLang="en-US"/>
              <a:t>Progoti Systems Ltd.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1037590" y="4234180"/>
          <a:ext cx="48342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/>
                <a:gridCol w="2322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750050" y="4233545"/>
          <a:ext cx="50584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27"/>
                <a:gridCol w="1670828"/>
                <a:gridCol w="171675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33450" y="3527425"/>
            <a:ext cx="318325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Product</a:t>
            </a:r>
            <a:endParaRPr lang="x-none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6647180" y="3527425"/>
            <a:ext cx="37344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Sale</a:t>
            </a:r>
            <a:endParaRPr lang="x-none" altLang="en-US" sz="3200"/>
          </a:p>
        </p:txBody>
      </p:sp>
      <p:sp>
        <p:nvSpPr>
          <p:cNvPr id="3" name="Rectangle 2"/>
          <p:cNvSpPr/>
          <p:nvPr/>
        </p:nvSpPr>
        <p:spPr>
          <a:xfrm>
            <a:off x="946150" y="447675"/>
            <a:ext cx="10447655" cy="25660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ease of learning these two tables will be used for all examples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7690" y="395605"/>
            <a:ext cx="319595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5325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Inner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pic>
        <p:nvPicPr>
          <p:cNvPr id="5" name="Picture 4" descr="INNER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2956560"/>
            <a:ext cx="4969510" cy="33515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4055" y="2839085"/>
            <a:ext cx="4561205" cy="4018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3200">
                <a:latin typeface="Abyssinica SIL" charset="0"/>
                <a:sym typeface="+mn-ea"/>
              </a:rPr>
              <a:t>Inner join only takes that rows from </a:t>
            </a:r>
            <a:r>
              <a:rPr lang="x-none" altLang="en-US" sz="3200" i="1">
                <a:latin typeface="Abyssinica SIL" charset="0"/>
                <a:sym typeface="+mn-ea"/>
              </a:rPr>
              <a:t>Cartesian Product Table</a:t>
            </a:r>
            <a:r>
              <a:rPr lang="x-none" altLang="en-US" sz="3200">
                <a:latin typeface="Abyssinica SIL" charset="0"/>
                <a:sym typeface="+mn-ea"/>
              </a:rPr>
              <a:t> where the </a:t>
            </a:r>
            <a:r>
              <a:rPr lang="x-none" altLang="en-US" sz="3200" i="1">
                <a:latin typeface="Abyssinica SIL" charset="0"/>
                <a:sym typeface="+mn-ea"/>
              </a:rPr>
              <a:t>join elements</a:t>
            </a:r>
            <a:r>
              <a:rPr lang="x-none" altLang="en-US" sz="3200">
                <a:latin typeface="Abyssinica SIL" charset="0"/>
                <a:sym typeface="+mn-ea"/>
              </a:rPr>
              <a:t> (Product.PID and Sale.ProductID in the above query) matches fully.</a:t>
            </a:r>
            <a:endParaRPr lang="x-none" altLang="en-US" sz="3200">
              <a:latin typeface="Abyssinica SIL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6255" y="395605"/>
            <a:ext cx="319595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Inner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6" name="Table 5"/>
          <p:cNvGraphicFramePr/>
          <p:nvPr/>
        </p:nvGraphicFramePr>
        <p:xfrm>
          <a:off x="666750" y="2705100"/>
          <a:ext cx="10593070" cy="6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2314575"/>
                <a:gridCol w="1650365"/>
                <a:gridCol w="2828290"/>
                <a:gridCol w="187198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49250" y="3114040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9090" y="541845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9090" y="634428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545" y="395605"/>
            <a:ext cx="319595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Inner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4" name="Table 3"/>
          <p:cNvGraphicFramePr/>
          <p:nvPr/>
        </p:nvGraphicFramePr>
        <p:xfrm>
          <a:off x="624840" y="5617845"/>
          <a:ext cx="1080516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4355" y="2632710"/>
            <a:ext cx="10876280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So the output of the join table is shown below. </a:t>
            </a:r>
            <a:endParaRPr lang="x-none" altLang="en-US" sz="3200"/>
          </a:p>
          <a:p>
            <a:r>
              <a:rPr lang="x-none" altLang="en-US" sz="3200"/>
              <a:t>It is to mention that, if there exists more than one matching element having same value then all possible combination will be taken.</a:t>
            </a:r>
            <a:endParaRPr lang="x-none" alt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623" y="395605"/>
            <a:ext cx="267716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Left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574675" y="2736850"/>
            <a:ext cx="5541645" cy="4506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3200" i="1">
                <a:latin typeface="Abyssinica SIL" charset="0"/>
                <a:sym typeface="+mn-ea"/>
              </a:rPr>
              <a:t>Left join</a:t>
            </a:r>
            <a:r>
              <a:rPr lang="x-none" altLang="en-US" sz="3200">
                <a:latin typeface="Abyssinica SIL" charset="0"/>
                <a:sym typeface="+mn-ea"/>
              </a:rPr>
              <a:t> takes that rows which are in </a:t>
            </a:r>
            <a:r>
              <a:rPr lang="x-none" altLang="en-US" sz="3200" i="1">
                <a:latin typeface="Abyssinica SIL" charset="0"/>
                <a:sym typeface="+mn-ea"/>
              </a:rPr>
              <a:t>inner join output.</a:t>
            </a:r>
            <a:endParaRPr lang="x-none" altLang="en-US" sz="3200" i="1">
              <a:latin typeface="Abyssinica SIL" charset="0"/>
              <a:sym typeface="+mn-ea"/>
            </a:endParaRPr>
          </a:p>
          <a:p>
            <a:pPr algn="l"/>
            <a:r>
              <a:rPr lang="x-none" altLang="en-US" sz="3200">
                <a:latin typeface="Abyssinica SIL" charset="0"/>
                <a:sym typeface="+mn-ea"/>
              </a:rPr>
              <a:t>And it also looks for the rows in left table which are not in inner join output. The rows are added to OUTPUT with </a:t>
            </a:r>
            <a:r>
              <a:rPr lang="x-none" altLang="en-US" sz="3200">
                <a:solidFill>
                  <a:srgbClr val="FF0000"/>
                </a:solidFill>
                <a:latin typeface="Abyssinica SIL" charset="0"/>
                <a:sym typeface="+mn-ea"/>
              </a:rPr>
              <a:t>null </a:t>
            </a:r>
            <a:r>
              <a:rPr lang="x-none" altLang="en-US" sz="3200">
                <a:latin typeface="Abyssinica SIL" charset="0"/>
                <a:sym typeface="+mn-ea"/>
              </a:rPr>
              <a:t>in right columns.</a:t>
            </a:r>
            <a:endParaRPr lang="x-none" altLang="en-US" sz="3200">
              <a:latin typeface="Abyssinica SIL" charset="0"/>
              <a:sym typeface="+mn-ea"/>
            </a:endParaRPr>
          </a:p>
        </p:txBody>
      </p:sp>
      <p:pic>
        <p:nvPicPr>
          <p:cNvPr id="4" name="Picture 3" descr="LEFT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35" y="2929890"/>
            <a:ext cx="4986655" cy="3362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623" y="395605"/>
            <a:ext cx="267716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Left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6" name="Table 5"/>
          <p:cNvGraphicFramePr/>
          <p:nvPr/>
        </p:nvGraphicFramePr>
        <p:xfrm>
          <a:off x="666750" y="2705100"/>
          <a:ext cx="10593070" cy="6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2314575"/>
                <a:gridCol w="1650365"/>
                <a:gridCol w="2828290"/>
                <a:gridCol w="187198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6395" y="3114040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6235" y="541845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6235" y="634428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623" y="395605"/>
            <a:ext cx="267716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Left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4" name="Table 3"/>
          <p:cNvGraphicFramePr/>
          <p:nvPr/>
        </p:nvGraphicFramePr>
        <p:xfrm>
          <a:off x="624840" y="4973320"/>
          <a:ext cx="1080516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37210" y="2632710"/>
            <a:ext cx="10876280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So the output of the join table is shown below. </a:t>
            </a:r>
            <a:endParaRPr lang="x-none" altLang="en-US" sz="3200"/>
          </a:p>
          <a:p>
            <a:r>
              <a:rPr lang="x-none" altLang="en-US" sz="3200"/>
              <a:t>In the left table </a:t>
            </a:r>
            <a:r>
              <a:rPr lang="x-none" altLang="en-US" sz="3200" b="1" i="1"/>
              <a:t>Product </a:t>
            </a:r>
            <a:r>
              <a:rPr lang="x-none" altLang="en-US" sz="3200"/>
              <a:t> </a:t>
            </a:r>
            <a:r>
              <a:rPr lang="x-none" altLang="en-US" sz="3200" b="1">
                <a:latin typeface="Courier New" charset="0"/>
              </a:rPr>
              <a:t>|</a:t>
            </a:r>
            <a:r>
              <a:rPr lang="x-none" altLang="en-US" sz="3200" b="1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PID = 3 </a:t>
            </a:r>
            <a:r>
              <a:rPr lang="x-none" altLang="en-US" sz="3200" b="1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|</a:t>
            </a:r>
            <a:r>
              <a:rPr lang="x-none" altLang="en-US" sz="3200" b="1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 Pname = Lungi</a:t>
            </a:r>
            <a:r>
              <a:rPr lang="x-none" altLang="en-US" sz="3200" b="1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|</a:t>
            </a:r>
            <a:r>
              <a:rPr lang="x-none" altLang="en-US" sz="3200"/>
              <a:t> row could not be joined with any row of </a:t>
            </a:r>
            <a:r>
              <a:rPr lang="x-none" altLang="en-US" sz="3200" b="1" i="1"/>
              <a:t>Sale </a:t>
            </a:r>
            <a:r>
              <a:rPr lang="x-none" altLang="en-US" sz="3200"/>
              <a:t> table. So it is added with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 value in right columns.</a:t>
            </a:r>
            <a:endParaRPr lang="x-none" altLang="en-US" sz="32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478" y="395605"/>
            <a:ext cx="3088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Right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557530" y="2736850"/>
            <a:ext cx="5541645" cy="4018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3200" i="1">
                <a:latin typeface="Abyssinica SIL" charset="0"/>
                <a:sym typeface="+mn-ea"/>
              </a:rPr>
              <a:t>Right join</a:t>
            </a:r>
            <a:r>
              <a:rPr lang="x-none" altLang="en-US" sz="3200">
                <a:latin typeface="Abyssinica SIL" charset="0"/>
                <a:sym typeface="+mn-ea"/>
              </a:rPr>
              <a:t> takes that rows which are in </a:t>
            </a:r>
            <a:r>
              <a:rPr lang="x-none" altLang="en-US" sz="3200" i="1">
                <a:latin typeface="Abyssinica SIL" charset="0"/>
                <a:sym typeface="+mn-ea"/>
              </a:rPr>
              <a:t>inner join output.</a:t>
            </a:r>
            <a:r>
              <a:rPr lang="x-none" altLang="en-US" sz="3200">
                <a:latin typeface="Abyssinica SIL" charset="0"/>
                <a:sym typeface="+mn-ea"/>
              </a:rPr>
              <a:t> </a:t>
            </a:r>
            <a:endParaRPr lang="x-none" altLang="en-US" sz="3200">
              <a:latin typeface="Abyssinica SIL" charset="0"/>
              <a:sym typeface="+mn-ea"/>
            </a:endParaRPr>
          </a:p>
          <a:p>
            <a:pPr algn="l"/>
            <a:r>
              <a:rPr lang="x-none" altLang="en-US" sz="3200">
                <a:latin typeface="Abyssinica SIL" charset="0"/>
                <a:sym typeface="+mn-ea"/>
              </a:rPr>
              <a:t>Also looks for the rows in right table which are not in inner join output. The rows are added to OUTPUT with </a:t>
            </a:r>
            <a:r>
              <a:rPr lang="x-none" altLang="en-US" sz="3200">
                <a:solidFill>
                  <a:srgbClr val="FF0000"/>
                </a:solidFill>
                <a:latin typeface="Abyssinica SIL" charset="0"/>
                <a:sym typeface="+mn-ea"/>
              </a:rPr>
              <a:t>null </a:t>
            </a:r>
            <a:r>
              <a:rPr lang="x-none" altLang="en-US" sz="3200">
                <a:latin typeface="Abyssinica SIL" charset="0"/>
                <a:sym typeface="+mn-ea"/>
              </a:rPr>
              <a:t>in left columns.</a:t>
            </a:r>
            <a:endParaRPr lang="x-none" altLang="en-US" sz="3200">
              <a:latin typeface="Abyssinica SIL" charset="0"/>
              <a:sym typeface="+mn-ea"/>
            </a:endParaRPr>
          </a:p>
        </p:txBody>
      </p:sp>
      <p:pic>
        <p:nvPicPr>
          <p:cNvPr id="5" name="Picture 4" descr="RIGHT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670" y="2943860"/>
            <a:ext cx="491426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478" y="395605"/>
            <a:ext cx="3088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Right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6" name="Table 5"/>
          <p:cNvGraphicFramePr/>
          <p:nvPr/>
        </p:nvGraphicFramePr>
        <p:xfrm>
          <a:off x="666750" y="2705100"/>
          <a:ext cx="10593070" cy="6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2314575"/>
                <a:gridCol w="1650365"/>
                <a:gridCol w="2828290"/>
                <a:gridCol w="187198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49250" y="3114040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9090" y="541845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9090" y="634428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478" y="395605"/>
            <a:ext cx="3088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89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Right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p.ProductID</a:t>
            </a:r>
            <a:endParaRPr lang="x-none" altLang="en-US" sz="2400" b="1"/>
          </a:p>
        </p:txBody>
      </p:sp>
      <p:graphicFrame>
        <p:nvGraphicFramePr>
          <p:cNvPr id="4" name="Table 3"/>
          <p:cNvGraphicFramePr/>
          <p:nvPr/>
        </p:nvGraphicFramePr>
        <p:xfrm>
          <a:off x="659130" y="4990465"/>
          <a:ext cx="1080516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71500" y="2632710"/>
            <a:ext cx="10876280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So the output of the join table is shown below. </a:t>
            </a:r>
            <a:endParaRPr lang="x-none" altLang="en-US" sz="3200"/>
          </a:p>
          <a:p>
            <a:r>
              <a:rPr lang="x-none" altLang="en-US" sz="3200"/>
              <a:t>In the right table </a:t>
            </a:r>
            <a:r>
              <a:rPr lang="x-none" altLang="en-US" sz="3200" b="1" i="1"/>
              <a:t>Sale </a:t>
            </a:r>
            <a:r>
              <a:rPr lang="x-none" altLang="en-US" sz="3200"/>
              <a:t> </a:t>
            </a:r>
            <a:r>
              <a:rPr lang="x-none" altLang="en-US" sz="3200" b="1"/>
              <a:t>|</a:t>
            </a:r>
            <a:r>
              <a:rPr lang="x-none" altLang="en-US" sz="3200" b="1">
                <a:solidFill>
                  <a:srgbClr val="FF0000"/>
                </a:solidFill>
              </a:rPr>
              <a:t>SID = 103</a:t>
            </a:r>
            <a:r>
              <a:rPr lang="x-none" altLang="en-US" sz="3200" b="1"/>
              <a:t>|</a:t>
            </a:r>
            <a:r>
              <a:rPr lang="x-none" altLang="en-US" sz="3200" b="1">
                <a:solidFill>
                  <a:srgbClr val="FF0000"/>
                </a:solidFill>
              </a:rPr>
              <a:t>ProductID = 5</a:t>
            </a:r>
            <a:r>
              <a:rPr lang="x-none" altLang="en-US" sz="3200" b="1"/>
              <a:t>|</a:t>
            </a:r>
            <a:r>
              <a:rPr lang="x-none" altLang="en-US" sz="3200" b="1">
                <a:solidFill>
                  <a:srgbClr val="FF0000"/>
                </a:solidFill>
              </a:rPr>
              <a:t>Price = 400</a:t>
            </a:r>
            <a:r>
              <a:rPr lang="x-none" altLang="en-US" sz="3200" b="1"/>
              <a:t>|</a:t>
            </a:r>
            <a:r>
              <a:rPr lang="x-none" altLang="en-US" sz="3200"/>
              <a:t>row could not be joined with any row of </a:t>
            </a:r>
            <a:r>
              <a:rPr lang="x-none" altLang="en-US" sz="3200" b="1" i="1"/>
              <a:t>Product </a:t>
            </a:r>
            <a:r>
              <a:rPr lang="x-none" altLang="en-US" sz="3200"/>
              <a:t> table. So it is added with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 value in left columns.</a:t>
            </a:r>
            <a:endParaRPr lang="x-none" altLang="en-US" sz="32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40740" y="443865"/>
            <a:ext cx="513842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Simple Review</a:t>
            </a:r>
            <a:endParaRPr lang="x-none" altLang="en-US" sz="3200"/>
          </a:p>
        </p:txBody>
      </p:sp>
      <p:sp>
        <p:nvSpPr>
          <p:cNvPr id="20" name="Rectangle 19"/>
          <p:cNvSpPr/>
          <p:nvPr/>
        </p:nvSpPr>
        <p:spPr>
          <a:xfrm>
            <a:off x="1918018" y="1052830"/>
            <a:ext cx="8356600" cy="11963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database???</a:t>
            </a:r>
            <a:endParaRPr lang="x-none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76300" y="3108325"/>
            <a:ext cx="1074229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5400"/>
              <a:t>A database is a collection of information that is organized so that it can easily be </a:t>
            </a:r>
            <a:r>
              <a:rPr lang="en-US" sz="5400">
                <a:solidFill>
                  <a:srgbClr val="FF0000"/>
                </a:solidFill>
              </a:rPr>
              <a:t>accessed</a:t>
            </a:r>
            <a:r>
              <a:rPr lang="en-US" sz="5400"/>
              <a:t>, </a:t>
            </a:r>
            <a:r>
              <a:rPr lang="en-US" sz="5400">
                <a:solidFill>
                  <a:srgbClr val="FF0000"/>
                </a:solidFill>
              </a:rPr>
              <a:t>managed</a:t>
            </a:r>
            <a:r>
              <a:rPr lang="en-US" sz="5400"/>
              <a:t>, and </a:t>
            </a:r>
            <a:r>
              <a:rPr lang="en-US" sz="5400">
                <a:solidFill>
                  <a:srgbClr val="FF0000"/>
                </a:solidFill>
              </a:rPr>
              <a:t>updated</a:t>
            </a:r>
            <a:r>
              <a:rPr lang="en-US" sz="5400"/>
              <a:t>.</a:t>
            </a:r>
            <a:endParaRPr lang="en-US"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7840" y="395605"/>
            <a:ext cx="330136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Outer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591820" y="2736850"/>
            <a:ext cx="5541645" cy="5481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3200">
                <a:latin typeface="Abyssinica SIL" charset="0"/>
                <a:sym typeface="+mn-ea"/>
              </a:rPr>
              <a:t>Aside of </a:t>
            </a:r>
            <a:r>
              <a:rPr lang="x-none" altLang="en-US" sz="3200" i="1">
                <a:latin typeface="Abyssinica SIL" charset="0"/>
                <a:sym typeface="+mn-ea"/>
              </a:rPr>
              <a:t>inner join output Outer join</a:t>
            </a:r>
            <a:r>
              <a:rPr lang="x-none" altLang="en-US" sz="3200">
                <a:latin typeface="Abyssinica SIL" charset="0"/>
                <a:sym typeface="+mn-ea"/>
              </a:rPr>
              <a:t> looks for the rows in left table which are not in inner join output. The rows are added to OUTPUT with </a:t>
            </a:r>
            <a:r>
              <a:rPr lang="x-none" altLang="en-US" sz="3200">
                <a:solidFill>
                  <a:srgbClr val="FF0000"/>
                </a:solidFill>
                <a:latin typeface="Abyssinica SIL" charset="0"/>
                <a:sym typeface="+mn-ea"/>
              </a:rPr>
              <a:t>null </a:t>
            </a:r>
            <a:r>
              <a:rPr lang="x-none" altLang="en-US" sz="3200">
                <a:latin typeface="Abyssinica SIL" charset="0"/>
                <a:sym typeface="+mn-ea"/>
              </a:rPr>
              <a:t>in right columns. Similarly the rows from right table not in inner join output are added to OUTPUT with </a:t>
            </a:r>
            <a:r>
              <a:rPr lang="x-none" altLang="en-US" sz="3200">
                <a:solidFill>
                  <a:srgbClr val="FF0000"/>
                </a:solidFill>
                <a:latin typeface="Abyssinica SIL" charset="0"/>
                <a:sym typeface="+mn-ea"/>
              </a:rPr>
              <a:t>null </a:t>
            </a:r>
            <a:r>
              <a:rPr lang="x-none" altLang="en-US" sz="3200">
                <a:latin typeface="Abyssinica SIL" charset="0"/>
                <a:sym typeface="+mn-ea"/>
              </a:rPr>
              <a:t>values in left columns.</a:t>
            </a:r>
            <a:endParaRPr lang="x-none" altLang="en-US" sz="3200">
              <a:latin typeface="Abyssinica SIL" charset="0"/>
              <a:sym typeface="+mn-ea"/>
            </a:endParaRPr>
          </a:p>
        </p:txBody>
      </p:sp>
      <p:pic>
        <p:nvPicPr>
          <p:cNvPr id="4" name="Picture 3" descr="FULL_OUTER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2931795"/>
            <a:ext cx="4831715" cy="32588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7840" y="395605"/>
            <a:ext cx="330136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Outer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6" name="Table 5"/>
          <p:cNvGraphicFramePr/>
          <p:nvPr/>
        </p:nvGraphicFramePr>
        <p:xfrm>
          <a:off x="632460" y="2705100"/>
          <a:ext cx="10593070" cy="6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2314575"/>
                <a:gridCol w="1650365"/>
                <a:gridCol w="2828290"/>
                <a:gridCol w="187198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49250" y="3114040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9090" y="541845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9090" y="6344285"/>
            <a:ext cx="11202670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7840" y="395605"/>
            <a:ext cx="330136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14145"/>
            <a:ext cx="10958195" cy="6997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Outer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</p:txBody>
      </p:sp>
      <p:graphicFrame>
        <p:nvGraphicFramePr>
          <p:cNvPr id="4" name="Table 3"/>
          <p:cNvGraphicFramePr/>
          <p:nvPr/>
        </p:nvGraphicFramePr>
        <p:xfrm>
          <a:off x="659130" y="4973320"/>
          <a:ext cx="10805160" cy="32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Panjabi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0065" y="2632710"/>
            <a:ext cx="108762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In the 4</a:t>
            </a:r>
            <a:r>
              <a:rPr lang="x-none" altLang="en-US" sz="3200" baseline="30000"/>
              <a:t>th</a:t>
            </a:r>
            <a:r>
              <a:rPr lang="x-none" altLang="en-US" sz="3200"/>
              <a:t> row there is not joinable row in right. So right values are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 Similarly in 5</a:t>
            </a:r>
            <a:r>
              <a:rPr lang="x-none" altLang="en-US" sz="3200" baseline="30000"/>
              <a:t>th</a:t>
            </a:r>
            <a:r>
              <a:rPr lang="x-none" altLang="en-US" sz="3200"/>
              <a:t> row there is no joinable row in left. So left values are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70655" y="175260"/>
            <a:ext cx="425132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 in mind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7435" y="1506220"/>
            <a:ext cx="10221595" cy="6922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In case of </a:t>
            </a:r>
            <a:r>
              <a:rPr lang="x-none" altLang="en-US" sz="3200" b="1" i="1"/>
              <a:t>Cartesian Product </a:t>
            </a:r>
            <a:r>
              <a:rPr lang="x-none" altLang="en-US" sz="3200"/>
              <a:t> there is no matching, 	only taking all combination.</a:t>
            </a:r>
            <a:endParaRPr lang="x-none" altLang="en-US" sz="3200"/>
          </a:p>
          <a:p>
            <a:r>
              <a:rPr lang="x-none" altLang="en-US" sz="3200"/>
              <a:t>In case of </a:t>
            </a:r>
            <a:r>
              <a:rPr lang="x-none" altLang="en-US" sz="3200" b="1" i="1"/>
              <a:t>Join operation:</a:t>
            </a:r>
            <a:endParaRPr lang="x-none" altLang="en-US" sz="3200" b="1" i="1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Either matching of two column values are equal.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Or one of them is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>
                <a:solidFill>
                  <a:schemeClr val="tx1"/>
                </a:solidFill>
              </a:rPr>
              <a:t>.</a:t>
            </a:r>
            <a:endParaRPr lang="x-none" altLang="en-US" sz="32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inner join</a:t>
            </a:r>
            <a:r>
              <a:rPr lang="x-none" altLang="en-US" sz="3200"/>
              <a:t> no null is taken.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left join</a:t>
            </a:r>
            <a:r>
              <a:rPr lang="x-none" altLang="en-US" sz="3200"/>
              <a:t> right side </a:t>
            </a:r>
            <a:r>
              <a:rPr lang="x-none" altLang="en-US" sz="3200">
                <a:solidFill>
                  <a:srgbClr val="FF0000"/>
                </a:solidFill>
              </a:rPr>
              <a:t>null </a:t>
            </a:r>
            <a:r>
              <a:rPr lang="x-none" altLang="en-US" sz="3200"/>
              <a:t>is taken.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right join</a:t>
            </a:r>
            <a:r>
              <a:rPr lang="x-none" altLang="en-US" sz="3200"/>
              <a:t> left side </a:t>
            </a:r>
            <a:r>
              <a:rPr lang="x-none" altLang="en-US" sz="3200">
                <a:solidFill>
                  <a:srgbClr val="FF0000"/>
                </a:solidFill>
              </a:rPr>
              <a:t>null </a:t>
            </a:r>
            <a:r>
              <a:rPr lang="x-none" altLang="en-US" sz="3200"/>
              <a:t>is taken.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outer join</a:t>
            </a:r>
            <a:r>
              <a:rPr lang="x-none" altLang="en-US" sz="3200"/>
              <a:t> </a:t>
            </a:r>
            <a:r>
              <a:rPr lang="x-none" altLang="en-US" sz="3200">
                <a:solidFill>
                  <a:srgbClr val="FF0000"/>
                </a:solidFill>
              </a:rPr>
              <a:t>null </a:t>
            </a:r>
            <a:r>
              <a:rPr lang="x-none" altLang="en-US" sz="3200"/>
              <a:t>can be taken in any side but not in both side at a time.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left join</a:t>
            </a:r>
            <a:r>
              <a:rPr lang="x-none" altLang="en-US" sz="3200"/>
              <a:t> all rows of left table are in output table.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In </a:t>
            </a:r>
            <a:r>
              <a:rPr lang="x-none" altLang="en-US" sz="3200" i="1"/>
              <a:t>right join</a:t>
            </a:r>
            <a:r>
              <a:rPr lang="x-none" altLang="en-US" sz="3200"/>
              <a:t> all rows of right table is taken.</a:t>
            </a:r>
            <a:endParaRPr lang="x-none" altLang="en-US" sz="3200"/>
          </a:p>
          <a:p>
            <a:pPr marL="285750" indent="-285750">
              <a:buFont typeface="Wingdings" panose="05000000000000000000" charset="2"/>
              <a:buChar char=""/>
            </a:pPr>
            <a:r>
              <a:rPr lang="x-none" altLang="en-US" sz="3200"/>
              <a:t>Number of output rows for join is less or equal to the number of rows in Cartesian Product.</a:t>
            </a:r>
            <a:endParaRPr lang="x-none" altLang="en-US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218" y="635635"/>
            <a:ext cx="580263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8170" y="1858645"/>
            <a:ext cx="6847840" cy="3387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E</a:t>
            </a:r>
            <a:r>
              <a:rPr lang="x-none" altLang="en-US" sz="3600" i="1"/>
              <a:t>xcluding join operations</a:t>
            </a:r>
            <a:r>
              <a:rPr lang="x-none" altLang="en-US" sz="3600"/>
              <a:t> (Left excluding join, right excluding join and outer excluding join) only takes rows which could not be joined. So </a:t>
            </a:r>
            <a:r>
              <a:rPr lang="x-none" altLang="en-US" sz="3600" b="1"/>
              <a:t>strictly one side</a:t>
            </a:r>
            <a:r>
              <a:rPr lang="x-none" altLang="en-US" sz="3600"/>
              <a:t> of the output table remains </a:t>
            </a:r>
            <a:r>
              <a:rPr lang="x-none" altLang="en-US" sz="3600">
                <a:solidFill>
                  <a:srgbClr val="FF0000"/>
                </a:solidFill>
              </a:rPr>
              <a:t>null</a:t>
            </a:r>
            <a:r>
              <a:rPr lang="x-none" altLang="en-US" sz="3600"/>
              <a:t>.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591185" y="5589270"/>
            <a:ext cx="1001458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i="1"/>
              <a:t>Left excluding join</a:t>
            </a:r>
            <a:r>
              <a:rPr lang="x-none" altLang="en-US" sz="3200"/>
              <a:t> operation is nothing but a </a:t>
            </a:r>
            <a:r>
              <a:rPr lang="x-none" altLang="en-US" sz="3200" i="1"/>
              <a:t>Left join</a:t>
            </a:r>
            <a:r>
              <a:rPr lang="x-none" altLang="en-US" sz="3200"/>
              <a:t> operation with a fixed </a:t>
            </a:r>
            <a:r>
              <a:rPr lang="x-none" altLang="en-US" sz="3200" b="1"/>
              <a:t>condition</a:t>
            </a:r>
            <a:r>
              <a:rPr lang="x-none" altLang="en-US" sz="3200"/>
              <a:t>.</a:t>
            </a:r>
            <a:endParaRPr lang="x-none" altLang="en-US" sz="3200"/>
          </a:p>
          <a:p>
            <a:r>
              <a:rPr lang="x-none" altLang="en-US" sz="3200"/>
              <a:t>The condition is: </a:t>
            </a:r>
            <a:r>
              <a:rPr lang="x-none" altLang="en-US" sz="3200" u="sng"/>
              <a:t>right key should be </a:t>
            </a:r>
            <a:r>
              <a:rPr lang="x-none" altLang="en-US" sz="3200" u="sng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r>
              <a:rPr lang="x-none" altLang="en-US" sz="3200"/>
              <a:t>So eventually all right columns turn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endParaRPr lang="x-none" altLang="en-US" sz="3200"/>
          </a:p>
          <a:p>
            <a:r>
              <a:rPr lang="x-none" altLang="en-US" sz="3200" b="1"/>
              <a:t>Left excluding join = Left join - Inner join</a:t>
            </a:r>
            <a:endParaRPr lang="x-none" altLang="en-US" sz="3200" b="1"/>
          </a:p>
        </p:txBody>
      </p:sp>
      <p:pic>
        <p:nvPicPr>
          <p:cNvPr id="2" name="Picture 1" descr="LEFT_EXCLUDING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45" y="2087245"/>
            <a:ext cx="461391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4363" y="361315"/>
            <a:ext cx="580263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525" y="1414145"/>
            <a:ext cx="10958195" cy="9067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 </a:t>
            </a:r>
            <a:r>
              <a:rPr lang="x-none" altLang="en-US" sz="2400" b="1">
                <a:solidFill>
                  <a:schemeClr val="accent1"/>
                </a:solidFill>
              </a:rPr>
              <a:t>Left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  <a:p>
            <a:pPr algn="l"/>
            <a:r>
              <a:rPr lang="x-none" altLang="en-US" sz="2400" b="1">
                <a:solidFill>
                  <a:schemeClr val="accent1"/>
                </a:solidFill>
              </a:rPr>
              <a:t>                  where</a:t>
            </a:r>
            <a:r>
              <a:rPr lang="x-none" altLang="en-US" sz="2400" b="1"/>
              <a:t> s.ProductID </a:t>
            </a:r>
            <a:r>
              <a:rPr lang="x-none" altLang="en-US" sz="2400" b="1">
                <a:solidFill>
                  <a:schemeClr val="accent1"/>
                </a:solidFill>
              </a:rPr>
              <a:t>is</a:t>
            </a:r>
            <a:r>
              <a:rPr lang="x-none" altLang="en-US" sz="2400" b="1"/>
              <a:t>  </a:t>
            </a:r>
            <a:r>
              <a:rPr lang="x-none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x-none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711835" y="3445510"/>
          <a:ext cx="48342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/>
                <a:gridCol w="2322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750050" y="3444875"/>
          <a:ext cx="50584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27"/>
                <a:gridCol w="1670828"/>
                <a:gridCol w="171675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90550" y="2738755"/>
            <a:ext cx="318325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Product</a:t>
            </a:r>
            <a:endParaRPr lang="x-none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6664325" y="2738755"/>
            <a:ext cx="37344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Sale</a:t>
            </a:r>
            <a:endParaRPr lang="x-none" altLang="en-US" sz="3200"/>
          </a:p>
        </p:txBody>
      </p:sp>
      <p:sp>
        <p:nvSpPr>
          <p:cNvPr id="9" name="Rounded Rectangle 8"/>
          <p:cNvSpPr/>
          <p:nvPr/>
        </p:nvSpPr>
        <p:spPr>
          <a:xfrm>
            <a:off x="487680" y="4784725"/>
            <a:ext cx="5283835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81025" y="6264275"/>
            <a:ext cx="11409045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Here 3</a:t>
            </a:r>
            <a:r>
              <a:rPr lang="x-none" altLang="en-US" sz="3200" baseline="30000"/>
              <a:t>rd</a:t>
            </a:r>
            <a:r>
              <a:rPr lang="x-none" altLang="en-US" sz="3200"/>
              <a:t> row of left table has no joinable row in right table. </a:t>
            </a:r>
            <a:endParaRPr lang="x-none" altLang="en-US" sz="3200"/>
          </a:p>
          <a:p>
            <a:r>
              <a:rPr lang="x-none" altLang="en-US" sz="3200"/>
              <a:t>So output is:</a:t>
            </a:r>
            <a:endParaRPr lang="x-none" altLang="en-US" sz="3200"/>
          </a:p>
        </p:txBody>
      </p:sp>
      <p:graphicFrame>
        <p:nvGraphicFramePr>
          <p:cNvPr id="11" name="Table 10"/>
          <p:cNvGraphicFramePr/>
          <p:nvPr/>
        </p:nvGraphicFramePr>
        <p:xfrm>
          <a:off x="641985" y="7571740"/>
          <a:ext cx="10805160" cy="32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1508" y="635635"/>
            <a:ext cx="621411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0090" y="1686560"/>
            <a:ext cx="6257925" cy="283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This operation gives the rows from </a:t>
            </a:r>
            <a:r>
              <a:rPr lang="x-none" altLang="en-US" sz="3600" b="1"/>
              <a:t>right table</a:t>
            </a:r>
            <a:r>
              <a:rPr lang="x-none" altLang="en-US" sz="3600"/>
              <a:t> who have no </a:t>
            </a:r>
            <a:r>
              <a:rPr lang="x-none" altLang="en-US" sz="3600" i="1"/>
              <a:t>joinable row</a:t>
            </a:r>
            <a:r>
              <a:rPr lang="x-none" altLang="en-US" sz="3600"/>
              <a:t> in </a:t>
            </a:r>
            <a:r>
              <a:rPr lang="x-none" altLang="en-US" sz="3600" b="1"/>
              <a:t>left table</a:t>
            </a:r>
            <a:r>
              <a:rPr lang="x-none" altLang="en-US" sz="3600"/>
              <a:t>. So left columns of this join output table remains </a:t>
            </a:r>
            <a:r>
              <a:rPr lang="x-none" altLang="en-US" sz="3600">
                <a:solidFill>
                  <a:srgbClr val="FF0000"/>
                </a:solidFill>
              </a:rPr>
              <a:t>null</a:t>
            </a:r>
            <a:r>
              <a:rPr lang="x-none" altLang="en-US" sz="3600"/>
              <a:t>.  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703580" y="5114925"/>
            <a:ext cx="1001458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i="1"/>
              <a:t>Right excluding join</a:t>
            </a:r>
            <a:r>
              <a:rPr lang="x-none" altLang="en-US" sz="3200"/>
              <a:t> operation is nothing but a </a:t>
            </a:r>
            <a:r>
              <a:rPr lang="x-none" altLang="en-US" sz="3200" i="1"/>
              <a:t>Right join</a:t>
            </a:r>
            <a:r>
              <a:rPr lang="x-none" altLang="en-US" sz="3200"/>
              <a:t> operation with a fixed </a:t>
            </a:r>
            <a:r>
              <a:rPr lang="x-none" altLang="en-US" sz="3200" b="1"/>
              <a:t>condition</a:t>
            </a:r>
            <a:r>
              <a:rPr lang="x-none" altLang="en-US" sz="3200"/>
              <a:t>.</a:t>
            </a:r>
            <a:endParaRPr lang="x-none" altLang="en-US" sz="3200"/>
          </a:p>
          <a:p>
            <a:r>
              <a:rPr lang="x-none" altLang="en-US" sz="3200"/>
              <a:t>The condition is: </a:t>
            </a:r>
            <a:r>
              <a:rPr lang="x-none" altLang="en-US" sz="3200" u="sng"/>
              <a:t>left key should be </a:t>
            </a:r>
            <a:r>
              <a:rPr lang="x-none" altLang="en-US" sz="3200" u="sng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r>
              <a:rPr lang="x-none" altLang="en-US" sz="3200"/>
              <a:t>So eventually all left columns turn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endParaRPr lang="x-none" altLang="en-US" sz="3200"/>
          </a:p>
          <a:p>
            <a:r>
              <a:rPr lang="x-none" altLang="en-US" sz="3200" b="1"/>
              <a:t>Right excluding join = Right join - Inner join</a:t>
            </a:r>
            <a:endParaRPr lang="x-none" altLang="en-US" sz="3200" b="1"/>
          </a:p>
        </p:txBody>
      </p:sp>
      <p:pic>
        <p:nvPicPr>
          <p:cNvPr id="2" name="Picture 1" descr="RIGHT_EXCLUDING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30" y="1883410"/>
            <a:ext cx="461391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8638" y="361315"/>
            <a:ext cx="621411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525" y="1414145"/>
            <a:ext cx="10958195" cy="9067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Right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 </a:t>
            </a:r>
            <a:r>
              <a:rPr lang="x-none" altLang="en-US" sz="2400" b="1">
                <a:solidFill>
                  <a:schemeClr val="accent1"/>
                </a:solidFill>
              </a:rPr>
              <a:t>where</a:t>
            </a:r>
            <a:endParaRPr lang="x-none" altLang="en-US" sz="2400" b="1">
              <a:solidFill>
                <a:schemeClr val="accent1"/>
              </a:solidFill>
            </a:endParaRPr>
          </a:p>
          <a:p>
            <a:pPr algn="l"/>
            <a:r>
              <a:rPr lang="x-none" altLang="en-US" sz="2400" b="1">
                <a:solidFill>
                  <a:schemeClr val="accent1"/>
                </a:solidFill>
              </a:rPr>
              <a:t>              </a:t>
            </a:r>
            <a:r>
              <a:rPr lang="x-none" altLang="en-US" sz="2400" b="1"/>
              <a:t>p.PID </a:t>
            </a:r>
            <a:r>
              <a:rPr lang="x-none" altLang="en-US" sz="2400" b="1">
                <a:solidFill>
                  <a:schemeClr val="accent1"/>
                </a:solidFill>
              </a:rPr>
              <a:t>is</a:t>
            </a:r>
            <a:r>
              <a:rPr lang="x-none" altLang="en-US" sz="2400" b="1"/>
              <a:t>  </a:t>
            </a:r>
            <a:r>
              <a:rPr lang="x-none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x-none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677545" y="3445510"/>
          <a:ext cx="48342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/>
                <a:gridCol w="2322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750050" y="3444875"/>
          <a:ext cx="50584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27"/>
                <a:gridCol w="1670828"/>
                <a:gridCol w="171675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90550" y="2738755"/>
            <a:ext cx="318325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Product</a:t>
            </a:r>
            <a:endParaRPr lang="x-none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6681470" y="2738755"/>
            <a:ext cx="37344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Sale</a:t>
            </a:r>
            <a:endParaRPr lang="x-none" altLang="en-US" sz="3200"/>
          </a:p>
        </p:txBody>
      </p:sp>
      <p:sp>
        <p:nvSpPr>
          <p:cNvPr id="9" name="Rounded Rectangle 8"/>
          <p:cNvSpPr/>
          <p:nvPr/>
        </p:nvSpPr>
        <p:spPr>
          <a:xfrm>
            <a:off x="6612255" y="4819015"/>
            <a:ext cx="5283835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16585" y="5922010"/>
            <a:ext cx="10979785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Here 3</a:t>
            </a:r>
            <a:r>
              <a:rPr lang="x-none" altLang="en-US" sz="3200" baseline="30000"/>
              <a:t>rd</a:t>
            </a:r>
            <a:r>
              <a:rPr lang="x-none" altLang="en-US" sz="3200"/>
              <a:t> row of right table has no joinable row in left table. </a:t>
            </a:r>
            <a:endParaRPr lang="x-none" altLang="en-US" sz="3200"/>
          </a:p>
          <a:p>
            <a:r>
              <a:rPr lang="x-none" altLang="en-US" sz="3200"/>
              <a:t>So output is:</a:t>
            </a:r>
            <a:endParaRPr lang="x-none" altLang="en-US" sz="3200"/>
          </a:p>
        </p:txBody>
      </p:sp>
      <p:graphicFrame>
        <p:nvGraphicFramePr>
          <p:cNvPr id="11" name="Table 10"/>
          <p:cNvGraphicFramePr/>
          <p:nvPr/>
        </p:nvGraphicFramePr>
        <p:xfrm>
          <a:off x="641985" y="7571740"/>
          <a:ext cx="10805160" cy="32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855" y="635635"/>
            <a:ext cx="642683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9435" y="1951990"/>
            <a:ext cx="7272655" cy="4971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charset="0"/>
              <a:buNone/>
            </a:pPr>
            <a:r>
              <a:rPr lang="x-none" altLang="en-US" sz="3200"/>
              <a:t>-	This operation outputs the rows from </a:t>
            </a:r>
            <a:r>
              <a:rPr lang="x-none" altLang="en-US" sz="3200" i="1"/>
              <a:t>left table</a:t>
            </a:r>
            <a:r>
              <a:rPr lang="x-none" altLang="en-US" sz="3200"/>
              <a:t> with no joinable row in </a:t>
            </a:r>
            <a:r>
              <a:rPr lang="x-none" altLang="en-US" sz="3200" i="1"/>
              <a:t>right table</a:t>
            </a:r>
            <a:r>
              <a:rPr lang="x-none" altLang="en-US" sz="3200"/>
              <a:t>. So right columns are given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pPr indent="0">
              <a:buFont typeface="Arial" panose="02080604020202020204" charset="0"/>
              <a:buNone/>
            </a:pPr>
            <a:r>
              <a:rPr lang="x-none" altLang="en-US" sz="3200"/>
              <a:t>-	Also outputs rows from </a:t>
            </a:r>
            <a:r>
              <a:rPr lang="x-none" altLang="en-US" sz="3200" i="1"/>
              <a:t>right table</a:t>
            </a:r>
            <a:r>
              <a:rPr lang="x-none" altLang="en-US" sz="3200"/>
              <a:t> having no joinable row in </a:t>
            </a:r>
            <a:r>
              <a:rPr lang="x-none" altLang="en-US" sz="3200" i="1"/>
              <a:t>left</a:t>
            </a:r>
            <a:r>
              <a:rPr lang="x-none" altLang="en-US" sz="3200"/>
              <a:t>. Left columns are given </a:t>
            </a:r>
            <a:r>
              <a:rPr lang="x-none" altLang="en-US" sz="3200">
                <a:solidFill>
                  <a:srgbClr val="FF0000"/>
                </a:solidFill>
              </a:rPr>
              <a:t>null</a:t>
            </a:r>
            <a:r>
              <a:rPr lang="x-none" altLang="en-US" sz="3200"/>
              <a:t>.</a:t>
            </a:r>
            <a:endParaRPr lang="x-none" altLang="en-US" sz="3200"/>
          </a:p>
          <a:p>
            <a:pPr indent="0">
              <a:buFont typeface="Arial" panose="02080604020202020204" charset="0"/>
              <a:buNone/>
            </a:pPr>
            <a:r>
              <a:rPr lang="x-none" altLang="en-US" sz="3200" b="1"/>
              <a:t>-	Outer excluding join </a:t>
            </a:r>
            <a:endParaRPr lang="x-none" altLang="en-US" sz="3200" b="1"/>
          </a:p>
          <a:p>
            <a:pPr indent="0">
              <a:buFont typeface="Arial" panose="02080604020202020204" charset="0"/>
              <a:buNone/>
            </a:pPr>
            <a:r>
              <a:rPr lang="x-none" altLang="en-US" sz="3200" b="1"/>
              <a:t>	= Left outer join + Right outer join</a:t>
            </a:r>
            <a:endParaRPr lang="x-none" altLang="en-US" sz="3200"/>
          </a:p>
          <a:p>
            <a:pPr indent="0">
              <a:buFont typeface="Arial" panose="02080604020202020204" charset="0"/>
              <a:buNone/>
            </a:pPr>
            <a:r>
              <a:rPr lang="x-none" altLang="en-US" sz="3200"/>
              <a:t>	</a:t>
            </a:r>
            <a:r>
              <a:rPr lang="x-none" altLang="en-US" sz="3200" b="1"/>
              <a:t>=</a:t>
            </a:r>
            <a:r>
              <a:rPr lang="x-none" altLang="en-US" sz="3200"/>
              <a:t> </a:t>
            </a:r>
            <a:r>
              <a:rPr lang="x-none" altLang="en-US" sz="3200" b="1"/>
              <a:t>Outer join - Inner join</a:t>
            </a:r>
            <a:endParaRPr lang="x-none" altLang="en-US" sz="3200" b="1"/>
          </a:p>
        </p:txBody>
      </p:sp>
      <p:pic>
        <p:nvPicPr>
          <p:cNvPr id="2" name="Picture 1" descr="OUTER_EXCLUDING_J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2115820"/>
            <a:ext cx="4298950" cy="28994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385" y="362585"/>
            <a:ext cx="6960235" cy="9201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Outer excluding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525" y="1414145"/>
            <a:ext cx="10958195" cy="9067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800" b="1">
                <a:solidFill>
                  <a:schemeClr val="tx1"/>
                </a:solidFill>
              </a:rPr>
              <a:t>Query:</a:t>
            </a:r>
            <a:r>
              <a:rPr lang="x-none" altLang="en-US" sz="2400" b="1"/>
              <a:t>    Select * </a:t>
            </a:r>
            <a:r>
              <a:rPr lang="x-none" altLang="en-US" sz="2400" b="1">
                <a:solidFill>
                  <a:schemeClr val="accent1"/>
                </a:solidFill>
              </a:rPr>
              <a:t>from</a:t>
            </a:r>
            <a:r>
              <a:rPr lang="x-none" altLang="en-US" sz="2400" b="1"/>
              <a:t> Product p </a:t>
            </a:r>
            <a:r>
              <a:rPr lang="x-none" altLang="en-US" sz="2400" b="1">
                <a:solidFill>
                  <a:schemeClr val="accent1"/>
                </a:solidFill>
              </a:rPr>
              <a:t>Outer join</a:t>
            </a:r>
            <a:r>
              <a:rPr lang="x-none" altLang="en-US" sz="2400" b="1"/>
              <a:t> Sale s </a:t>
            </a:r>
            <a:r>
              <a:rPr lang="x-none" altLang="en-US" sz="2400" b="1">
                <a:solidFill>
                  <a:schemeClr val="accent1"/>
                </a:solidFill>
              </a:rPr>
              <a:t>on</a:t>
            </a:r>
            <a:r>
              <a:rPr lang="x-none" altLang="en-US" sz="2400" b="1"/>
              <a:t> p.PID = s.ProductID</a:t>
            </a:r>
            <a:endParaRPr lang="x-none" altLang="en-US" sz="2400" b="1"/>
          </a:p>
          <a:p>
            <a:pPr algn="l"/>
            <a:r>
              <a:rPr lang="x-none" altLang="en-US" sz="2400" b="1"/>
              <a:t>                  </a:t>
            </a:r>
            <a:r>
              <a:rPr lang="x-none" altLang="en-US" sz="2400" b="1">
                <a:solidFill>
                  <a:schemeClr val="accent1"/>
                </a:solidFill>
              </a:rPr>
              <a:t>where</a:t>
            </a:r>
            <a:r>
              <a:rPr lang="x-none" altLang="en-US" sz="2400" b="1"/>
              <a:t> Product.PID </a:t>
            </a:r>
            <a:r>
              <a:rPr lang="x-none" altLang="en-US" sz="2400" b="1">
                <a:solidFill>
                  <a:schemeClr val="accent1"/>
                </a:solidFill>
              </a:rPr>
              <a:t>is</a:t>
            </a:r>
            <a:r>
              <a:rPr lang="x-none" altLang="en-US" sz="2400" b="1"/>
              <a:t>  </a:t>
            </a:r>
            <a:r>
              <a:rPr lang="x-none" altLang="en-US" sz="240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null </a:t>
            </a:r>
            <a:r>
              <a:rPr lang="x-none" altLang="en-US" sz="2400" b="1">
                <a:solidFill>
                  <a:schemeClr val="accent1"/>
                </a:solidFill>
                <a:sym typeface="+mn-ea"/>
              </a:rPr>
              <a:t>or </a:t>
            </a:r>
            <a:r>
              <a:rPr lang="x-none" altLang="en-US" sz="2400" b="1">
                <a:sym typeface="+mn-ea"/>
              </a:rPr>
              <a:t>Sale.ProductID </a:t>
            </a:r>
            <a:r>
              <a:rPr lang="x-none" altLang="en-US" sz="2400" b="1">
                <a:solidFill>
                  <a:schemeClr val="accent1"/>
                </a:solidFill>
                <a:sym typeface="+mn-ea"/>
              </a:rPr>
              <a:t>is</a:t>
            </a:r>
            <a:r>
              <a:rPr lang="x-none" altLang="en-US" sz="2400" b="1">
                <a:sym typeface="+mn-ea"/>
              </a:rPr>
              <a:t>  </a:t>
            </a:r>
            <a:r>
              <a:rPr lang="x-none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null</a:t>
            </a:r>
            <a:endParaRPr lang="x-none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677545" y="3445510"/>
          <a:ext cx="48342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/>
                <a:gridCol w="2322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750050" y="3444875"/>
          <a:ext cx="50584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27"/>
                <a:gridCol w="1670828"/>
                <a:gridCol w="171675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90550" y="2738755"/>
            <a:ext cx="318325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Product</a:t>
            </a:r>
            <a:endParaRPr lang="x-none" altLang="en-US" sz="3200"/>
          </a:p>
        </p:txBody>
      </p:sp>
      <p:sp>
        <p:nvSpPr>
          <p:cNvPr id="8" name="Text Box 7"/>
          <p:cNvSpPr txBox="1"/>
          <p:nvPr/>
        </p:nvSpPr>
        <p:spPr>
          <a:xfrm>
            <a:off x="6647180" y="2738755"/>
            <a:ext cx="37344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Sale</a:t>
            </a:r>
            <a:endParaRPr lang="x-none" altLang="en-US" sz="3200"/>
          </a:p>
        </p:txBody>
      </p:sp>
      <p:sp>
        <p:nvSpPr>
          <p:cNvPr id="9" name="Rounded Rectangle 8"/>
          <p:cNvSpPr/>
          <p:nvPr/>
        </p:nvSpPr>
        <p:spPr>
          <a:xfrm>
            <a:off x="6612255" y="4819015"/>
            <a:ext cx="5283835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641985" y="7245985"/>
          <a:ext cx="10805160" cy="137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/>
                <a:gridCol w="2161540"/>
                <a:gridCol w="2160270"/>
                <a:gridCol w="2161540"/>
                <a:gridCol w="216090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300">
                          <a:solidFill>
                            <a:srgbClr val="FF0000"/>
                          </a:solidFill>
                          <a:sym typeface="+mn-ea"/>
                        </a:rPr>
                        <a:t>null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/>
                        </a:gs>
                        <a:gs pos="100000">
                          <a:srgbClr val="832B2B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94030" y="4808220"/>
            <a:ext cx="5283835" cy="51625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98805" y="6211570"/>
            <a:ext cx="1078928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Lonely row from both table with </a:t>
            </a:r>
            <a:r>
              <a:rPr lang="x-none" altLang="en-US" sz="3600">
                <a:solidFill>
                  <a:srgbClr val="FF0000"/>
                </a:solidFill>
              </a:rPr>
              <a:t>null</a:t>
            </a:r>
            <a:r>
              <a:rPr lang="x-none" altLang="en-US" sz="3600"/>
              <a:t> to opposite.</a:t>
            </a:r>
            <a:endParaRPr lang="x-none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Why database ??? </a:t>
            </a:r>
            <a:endParaRPr lang="x-none" altLang="en-US"/>
          </a:p>
        </p:txBody>
      </p:sp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9305" y="2242820"/>
            <a:ext cx="898779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To store data</a:t>
            </a:r>
            <a:endParaRPr lang="x-none" alt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To retrieve data</a:t>
            </a:r>
            <a:endParaRPr lang="x-none" alt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To update data</a:t>
            </a:r>
            <a:endParaRPr lang="x-none" alt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4000"/>
              <a:t>To merge data</a:t>
            </a:r>
            <a:endParaRPr lang="x-none" altLang="en-US" sz="40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6379" y="4915277"/>
            <a:ext cx="10516650" cy="173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00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/>
              <a:t>Where we need database ??? 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62660" y="6663690"/>
            <a:ext cx="9300845" cy="766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/>
              <a:t>- Every sector where data is handled.</a:t>
            </a:r>
            <a:endParaRPr lang="x-none" altLang="en-US"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3303" y="52070"/>
            <a:ext cx="3469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4425" y="1017270"/>
            <a:ext cx="9928860" cy="137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Join helps to do DB operations keeping tables small and saving memory. In short normalized database needs join operation.</a:t>
            </a:r>
            <a:endParaRPr lang="x-none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1042035" y="2497455"/>
            <a:ext cx="2812415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x-none" altLang="en-US" sz="5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87120" y="3355975"/>
            <a:ext cx="9928860" cy="137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In facebook there may remain a lot of comments against a single post. If we keep post and comment info in same table it will look like this.</a:t>
            </a:r>
            <a:endParaRPr lang="x-none" altLang="en-US" sz="2800"/>
          </a:p>
        </p:txBody>
      </p:sp>
      <p:graphicFrame>
        <p:nvGraphicFramePr>
          <p:cNvPr id="8" name="Table 7"/>
          <p:cNvGraphicFramePr/>
          <p:nvPr/>
        </p:nvGraphicFramePr>
        <p:xfrm>
          <a:off x="171450" y="5064760"/>
          <a:ext cx="1189228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35"/>
                <a:gridCol w="1486535"/>
                <a:gridCol w="1486535"/>
                <a:gridCol w="1487170"/>
                <a:gridCol w="1485900"/>
                <a:gridCol w="1486535"/>
                <a:gridCol w="1486535"/>
                <a:gridCol w="1486535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Post_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Creator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Post_Time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Post_Text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Post_ID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Creator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00:00:00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I need a case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Moriarty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2014-01-23 00:05:00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Miss me!!!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00:00:00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I need a case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Joh Watson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00:06:32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u r a psychopath!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00:00:00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I need a case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00:06:35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nope, i am a high functioning sociopath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00:00:00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chemeClr val="tx1"/>
                          </a:solidFill>
                          <a:sym typeface="+mn-ea"/>
                        </a:rPr>
                        <a:t>I need a case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Irene Adler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00:12:01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Let's have dinner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9153" y="217805"/>
            <a:ext cx="3469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835" y="1169670"/>
            <a:ext cx="10617200" cy="94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So in the table same post info are inserted a lot of time. </a:t>
            </a:r>
            <a:endParaRPr lang="x-none" altLang="en-US" sz="2800"/>
          </a:p>
          <a:p>
            <a:r>
              <a:rPr lang="x-none" altLang="en-US" sz="2800" b="1"/>
              <a:t>Waste of memory</a:t>
            </a:r>
            <a:r>
              <a:rPr lang="x-none" altLang="en-US" sz="2800"/>
              <a:t>. More comments, more memory waste.</a:t>
            </a:r>
            <a:endParaRPr lang="x-none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12165" y="2477135"/>
            <a:ext cx="10273030" cy="137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Instead we can maintain three tables, one for Posts, one for Comments and one to connect them.</a:t>
            </a:r>
            <a:endParaRPr lang="x-none" altLang="en-US" sz="2800"/>
          </a:p>
          <a:p>
            <a:r>
              <a:rPr lang="x-none" altLang="en-US" sz="2800"/>
              <a:t>The architecture is shown below.</a:t>
            </a:r>
            <a:endParaRPr lang="x-none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1045845" y="6367145"/>
            <a:ext cx="3252470" cy="91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400" b="1">
                <a:solidFill>
                  <a:schemeClr val="tx1"/>
                </a:solidFill>
              </a:rPr>
              <a:t>Post</a:t>
            </a:r>
            <a:endParaRPr lang="x-none" altLang="en-US" sz="44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7165" y="6356350"/>
            <a:ext cx="3252470" cy="91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4000" b="1">
                <a:solidFill>
                  <a:schemeClr val="tx1"/>
                </a:solidFill>
              </a:rPr>
              <a:t>Comment</a:t>
            </a:r>
            <a:endParaRPr lang="x-none" altLang="en-US" sz="4000" b="1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347335" y="6366510"/>
            <a:ext cx="1410970" cy="877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 b="1">
                <a:solidFill>
                  <a:schemeClr val="tx1"/>
                </a:solidFill>
              </a:rPr>
              <a:t>Has</a:t>
            </a:r>
            <a:endParaRPr lang="x-none" altLang="en-US" sz="20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565" y="484251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Post_Creator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97170" y="4889500"/>
            <a:ext cx="153416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tx1"/>
                </a:solidFill>
              </a:rPr>
              <a:t>PID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84775" y="7760970"/>
            <a:ext cx="153416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tx1"/>
                </a:solidFill>
              </a:rPr>
              <a:t>CID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3980" y="489585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Post_Time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48590" y="806450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Post_Text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78735" y="8063865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Post_ID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38365" y="404876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Comment_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Creator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69805" y="3899535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Comment_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Time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070725" y="802513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Comment_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Text</a:t>
            </a:r>
            <a:endParaRPr lang="x-none" altLang="en-US" b="1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25050" y="8098790"/>
            <a:ext cx="2233295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</a:rPr>
              <a:t>Comment_</a:t>
            </a:r>
            <a:endParaRPr lang="x-none" altLang="en-US" b="1">
              <a:solidFill>
                <a:schemeClr val="tx1"/>
              </a:solidFill>
            </a:endParaRPr>
          </a:p>
          <a:p>
            <a:pPr algn="ctr"/>
            <a:r>
              <a:rPr lang="x-none" altLang="en-US" b="1">
                <a:solidFill>
                  <a:schemeClr val="tx1"/>
                </a:solidFill>
              </a:rPr>
              <a:t>ID</a:t>
            </a:r>
            <a:endParaRPr lang="x-none" altLang="en-US" b="1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endCxn id="12" idx="4"/>
          </p:cNvCxnSpPr>
          <p:nvPr/>
        </p:nvCxnSpPr>
        <p:spPr>
          <a:xfrm flipH="1" flipV="1">
            <a:off x="1192530" y="5668010"/>
            <a:ext cx="261620" cy="70040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4"/>
          </p:cNvCxnSpPr>
          <p:nvPr/>
        </p:nvCxnSpPr>
        <p:spPr>
          <a:xfrm flipH="1" flipV="1">
            <a:off x="3750945" y="5721350"/>
            <a:ext cx="24130" cy="6470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0"/>
          </p:cNvCxnSpPr>
          <p:nvPr/>
        </p:nvCxnSpPr>
        <p:spPr>
          <a:xfrm flipV="1">
            <a:off x="1265555" y="7252335"/>
            <a:ext cx="59690" cy="8121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19195" y="7233920"/>
            <a:ext cx="108585" cy="82740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8" idx="4"/>
          </p:cNvCxnSpPr>
          <p:nvPr/>
        </p:nvCxnSpPr>
        <p:spPr>
          <a:xfrm flipV="1">
            <a:off x="6056630" y="5622925"/>
            <a:ext cx="7620" cy="74358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99480" y="7197090"/>
            <a:ext cx="22225" cy="58547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4"/>
          </p:cNvCxnSpPr>
          <p:nvPr/>
        </p:nvCxnSpPr>
        <p:spPr>
          <a:xfrm flipH="1" flipV="1">
            <a:off x="8355330" y="4874260"/>
            <a:ext cx="116205" cy="147574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9" idx="4"/>
          </p:cNvCxnSpPr>
          <p:nvPr/>
        </p:nvCxnSpPr>
        <p:spPr>
          <a:xfrm flipV="1">
            <a:off x="10313035" y="4725035"/>
            <a:ext cx="673735" cy="164338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0"/>
          </p:cNvCxnSpPr>
          <p:nvPr/>
        </p:nvCxnSpPr>
        <p:spPr>
          <a:xfrm flipH="1" flipV="1">
            <a:off x="10460355" y="7307580"/>
            <a:ext cx="581660" cy="79121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0"/>
          </p:cNvCxnSpPr>
          <p:nvPr/>
        </p:nvCxnSpPr>
        <p:spPr>
          <a:xfrm flipV="1">
            <a:off x="8187690" y="7289165"/>
            <a:ext cx="191770" cy="7359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1"/>
            <a:endCxn id="9" idx="3"/>
          </p:cNvCxnSpPr>
          <p:nvPr/>
        </p:nvCxnSpPr>
        <p:spPr>
          <a:xfrm flipH="1">
            <a:off x="4298315" y="6805295"/>
            <a:ext cx="1049020" cy="177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0" idx="1"/>
          </p:cNvCxnSpPr>
          <p:nvPr/>
        </p:nvCxnSpPr>
        <p:spPr>
          <a:xfrm>
            <a:off x="6758305" y="6805295"/>
            <a:ext cx="1038860" cy="6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75843" y="6381115"/>
            <a:ext cx="350520" cy="459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x-none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633335"/>
            <a:ext cx="1403350" cy="140335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153035" y="1978025"/>
          <a:ext cx="1189228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35"/>
                <a:gridCol w="1486535"/>
                <a:gridCol w="1486535"/>
                <a:gridCol w="1487170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Post_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Creator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Post_Time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Post_Text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Post_ID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00:00:00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  <a:sym typeface="+mn-ea"/>
                        </a:rPr>
                        <a:t>I need a case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206375" y="4112895"/>
          <a:ext cx="2973705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70"/>
                <a:gridCol w="1486535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Post_ID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6171565" y="2011045"/>
          <a:ext cx="1189228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6535"/>
                <a:gridCol w="1486535"/>
                <a:gridCol w="1486535"/>
              </a:tblGrid>
              <a:tr h="641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Creator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x-none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Comment_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800" b="1">
                          <a:solidFill>
                            <a:schemeClr val="tx1"/>
                          </a:solidFill>
                          <a:sym typeface="+mn-ea"/>
                        </a:rPr>
                        <a:t>ID</a:t>
                      </a:r>
                      <a:endParaRPr lang="x-none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Moriarty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  <a:sym typeface="+mn-ea"/>
                        </a:rPr>
                        <a:t>2014-01-23 00:05:00</a:t>
                      </a:r>
                      <a:endParaRPr lang="x-none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Miss me!!!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Joh Watson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00:06:32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u r a psychopath!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Sherlock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00:06:35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nope, i am a high functioning sociopath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5003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Irene Adler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2014-01-23 00:12:01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Let's have dinner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 b="0">
                          <a:solidFill>
                            <a:schemeClr val="tx1"/>
                          </a:solidFill>
                        </a:rPr>
                        <a:t>5004</a:t>
                      </a:r>
                      <a:endParaRPr lang="x-none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4610" y="1276350"/>
            <a:ext cx="445706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/>
              <a:t>Post</a:t>
            </a:r>
            <a:endParaRPr lang="x-none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6095365" y="1221105"/>
            <a:ext cx="309435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/>
              <a:t>Comment</a:t>
            </a:r>
            <a:endParaRPr lang="x-none" altLang="en-US" sz="4000" b="1"/>
          </a:p>
        </p:txBody>
      </p:sp>
      <p:sp>
        <p:nvSpPr>
          <p:cNvPr id="7" name="Text Box 6"/>
          <p:cNvSpPr txBox="1"/>
          <p:nvPr/>
        </p:nvSpPr>
        <p:spPr>
          <a:xfrm>
            <a:off x="54610" y="3375660"/>
            <a:ext cx="208089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 b="1"/>
              <a:t>Has</a:t>
            </a:r>
            <a:endParaRPr lang="x-none" altLang="en-US" sz="3600" b="1"/>
          </a:p>
        </p:txBody>
      </p:sp>
      <p:sp>
        <p:nvSpPr>
          <p:cNvPr id="9" name="Text Box 8"/>
          <p:cNvSpPr txBox="1"/>
          <p:nvPr/>
        </p:nvSpPr>
        <p:spPr>
          <a:xfrm>
            <a:off x="625475" y="6911975"/>
            <a:ext cx="9816465" cy="192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/>
              <a:t>So memory is optimized. </a:t>
            </a:r>
            <a:endParaRPr lang="x-none" altLang="en-US" sz="4000"/>
          </a:p>
          <a:p>
            <a:r>
              <a:rPr lang="x-none" altLang="en-US" sz="4000">
                <a:solidFill>
                  <a:srgbClr val="FF0000"/>
                </a:solidFill>
              </a:rPr>
              <a:t>But what should I do if someone try to view the post?</a:t>
            </a:r>
            <a:endParaRPr lang="x-none" altLang="en-US" sz="40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363" y="52070"/>
            <a:ext cx="3469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3303" y="494030"/>
            <a:ext cx="346964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join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7585" y="1573530"/>
            <a:ext cx="10144125" cy="11925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x-none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fetch all comment against a post we need do the query:</a:t>
            </a:r>
            <a:endParaRPr lang="x-none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6485" y="3053715"/>
            <a:ext cx="9448165" cy="5635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sz="28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2800"/>
              <a:t>    p.Post_Creator,    p.Post_Time,</a:t>
            </a:r>
            <a:endParaRPr lang="en-US" sz="2800"/>
          </a:p>
          <a:p>
            <a:pPr algn="l"/>
            <a:r>
              <a:rPr lang="en-US" sz="2800"/>
              <a:t>    p.Post_ID,    p.Post_Text,</a:t>
            </a:r>
            <a:endParaRPr lang="en-US" sz="2800"/>
          </a:p>
          <a:p>
            <a:pPr algn="l"/>
            <a:r>
              <a:rPr lang="en-US" sz="2800"/>
              <a:t>    c.Comment_Creator,    c.Comment_Time,</a:t>
            </a:r>
            <a:endParaRPr lang="en-US" sz="2800"/>
          </a:p>
          <a:p>
            <a:pPr algn="l"/>
            <a:r>
              <a:rPr lang="en-US" sz="2800"/>
              <a:t>    c.Comment_ID,    c.Comment_Text</a:t>
            </a:r>
            <a:endParaRPr lang="en-US" sz="2800"/>
          </a:p>
          <a:p>
            <a:pPr algn="l"/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/>
              <a:t>    Post p</a:t>
            </a:r>
            <a:endParaRPr lang="en-US" sz="2800"/>
          </a:p>
          <a:p>
            <a:pPr algn="l"/>
            <a:r>
              <a:rPr lang="en-US" sz="2800"/>
              <a:t>      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INNER JOIN</a:t>
            </a:r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/>
              <a:t>    Has </a:t>
            </a:r>
            <a:r>
              <a:rPr lang="x-none" altLang="en-US" sz="2800"/>
              <a:t>h</a:t>
            </a:r>
            <a:r>
              <a:rPr lang="en-US" sz="2800"/>
              <a:t>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2800"/>
              <a:t> p.Post_ID = </a:t>
            </a:r>
            <a:r>
              <a:rPr lang="x-none" altLang="en-US" sz="2800"/>
              <a:t>h</a:t>
            </a:r>
            <a:r>
              <a:rPr lang="en-US" sz="2800"/>
              <a:t>.Post_ID</a:t>
            </a:r>
            <a:endParaRPr lang="en-US" sz="2800"/>
          </a:p>
          <a:p>
            <a:pPr algn="l"/>
            <a:r>
              <a:rPr lang="en-US" sz="2800"/>
              <a:t>       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INNER JOIN</a:t>
            </a:r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/>
              <a:t>    Comment c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2800"/>
              <a:t> c.Comment_ID = </a:t>
            </a:r>
            <a:r>
              <a:rPr lang="x-none" altLang="en-US" sz="2800"/>
              <a:t>h</a:t>
            </a:r>
            <a:r>
              <a:rPr lang="en-US" sz="2800"/>
              <a:t>.Comment_ID</a:t>
            </a:r>
            <a:endParaRPr lang="en-US" sz="2800"/>
          </a:p>
          <a:p>
            <a:pPr algn="l"/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ORDER BY</a:t>
            </a:r>
            <a:r>
              <a:rPr lang="en-US" sz="2800"/>
              <a:t> c.Comment_Time</a:t>
            </a:r>
            <a:endParaRPr 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52195" y="2129155"/>
            <a:ext cx="10588625" cy="3143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4000" b="1"/>
              <a:t>References:</a:t>
            </a:r>
            <a:endParaRPr lang="x-none" altLang="en-US" sz="4000" b="1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4000"/>
              <a:t>http://www.codeproject.com/Articles/33052/Visual-Representation-of-SQL-Joins</a:t>
            </a:r>
            <a:endParaRPr lang="en-US" sz="40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4000"/>
              <a:t>http://www.tutorialspoint.com/sql/sql-cartesian-joins.htm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905" y="480060"/>
            <a:ext cx="11511280" cy="1739265"/>
          </a:xfrm>
        </p:spPr>
        <p:txBody>
          <a:bodyPr/>
          <a:p>
            <a:r>
              <a:rPr lang="x-none" altLang="en-US"/>
              <a:t>Mostly used databases:</a:t>
            </a:r>
            <a:endParaRPr lang="x-none" altLang="en-US"/>
          </a:p>
        </p:txBody>
      </p:sp>
      <p:pic>
        <p:nvPicPr>
          <p:cNvPr id="4" name="Content Placeholder 3" descr="database-group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703310" y="986790"/>
            <a:ext cx="3266440" cy="142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3373120"/>
            <a:ext cx="11352530" cy="44850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27050" y="2427605"/>
            <a:ext cx="1022159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Usage of top 10 databases in August 2014</a:t>
            </a:r>
            <a:endParaRPr lang="x-none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858" y="927735"/>
            <a:ext cx="8963660" cy="9201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SQL join operations</a:t>
            </a:r>
            <a:endParaRPr lang="x-none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5510" y="2670810"/>
            <a:ext cx="10092690" cy="3935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3600"/>
              <a:t>  </a:t>
            </a:r>
            <a:r>
              <a:rPr lang="en-US" sz="3600"/>
              <a:t>INNER JOIN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LEFT JOIN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RIGHT JOIN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OUTER JOIN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LEFT JOIN EXCLUDING INNER JOIN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RIGHT JOIN EXCLUDING INNER JOIN   </a:t>
            </a:r>
            <a:endParaRPr lang="en-US" sz="360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3600"/>
              <a:t>  OUTER JOIN EXCLUDING INNER JOIN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530"/>
            <a:ext cx="10516870" cy="6914515"/>
          </a:xfrm>
        </p:spPr>
        <p:txBody>
          <a:bodyPr>
            <a:normAutofit fontScale="90000"/>
          </a:bodyPr>
          <a:p>
            <a:pPr marL="635" indent="0" algn="ctr">
              <a:buNone/>
            </a:pPr>
            <a:r>
              <a:rPr lang="x-none" altLang="en-US" sz="8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knowing about SQL join we should know about Cartesian Product.</a:t>
            </a:r>
            <a:br>
              <a:rPr lang="x-none" altLang="en-US" sz="8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x-none" altLang="en-US" sz="6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known as cross join</a:t>
            </a:r>
            <a:endParaRPr lang="x-none" altLang="en-US" sz="6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Cartesian product of tow or more table: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635" indent="0">
              <a:buNone/>
            </a:pPr>
            <a:r>
              <a:rPr lang="x-none" altLang="en-US"/>
              <a:t>Consider two tables:</a:t>
            </a:r>
            <a:endParaRPr lang="x-none" altLang="en-US"/>
          </a:p>
        </p:txBody>
      </p:sp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934720" y="4234180"/>
          <a:ext cx="48342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60"/>
                <a:gridCol w="232219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6750050" y="4233545"/>
          <a:ext cx="50584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827"/>
                <a:gridCol w="1670828"/>
                <a:gridCol w="171675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30580" y="3527425"/>
            <a:ext cx="318325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Product</a:t>
            </a:r>
            <a:endParaRPr lang="x-none" alt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6887210" y="3527425"/>
            <a:ext cx="373443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Sale</a:t>
            </a:r>
            <a:endParaRPr lang="x-none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269" y="-69473"/>
            <a:ext cx="10516650" cy="1739587"/>
          </a:xfrm>
        </p:spPr>
        <p:txBody>
          <a:bodyPr/>
          <a:p>
            <a:r>
              <a:rPr lang="x-none" altLang="en-US" sz="4800"/>
              <a:t>Cartesian product of tow or more table:</a:t>
            </a:r>
            <a:endParaRPr lang="x-none" altLang="en-US" sz="4800"/>
          </a:p>
        </p:txBody>
      </p:sp>
      <p:sp>
        <p:nvSpPr>
          <p:cNvPr id="7" name="Rounded Rectangle 6"/>
          <p:cNvSpPr/>
          <p:nvPr/>
        </p:nvSpPr>
        <p:spPr>
          <a:xfrm>
            <a:off x="2143125" y="1510030"/>
            <a:ext cx="7691755" cy="894715"/>
          </a:xfrm>
          <a:prstGeom prst="roundRect">
            <a:avLst/>
          </a:prstGeom>
          <a:solidFill>
            <a:schemeClr val="tx1">
              <a:lumMod val="65000"/>
              <a:lumOff val="3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3200">
                <a:sym typeface="+mn-ea"/>
              </a:rPr>
              <a:t>QUERY:     </a:t>
            </a:r>
            <a:r>
              <a:rPr lang="x-none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Select * from Product, Sale;</a:t>
            </a:r>
            <a:endParaRPr lang="x-none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89635" y="2705100"/>
          <a:ext cx="10593070" cy="6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/>
                <a:gridCol w="2314575"/>
                <a:gridCol w="1650365"/>
                <a:gridCol w="2828290"/>
                <a:gridCol w="187198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ProductID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Price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Pajabi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400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Lungi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600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database_1_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7375" y="7504430"/>
            <a:ext cx="1403350" cy="14033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4210" y="2105025"/>
            <a:ext cx="10847070" cy="5704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/>
              <a:t>Suppose two tables T</a:t>
            </a:r>
            <a:r>
              <a:rPr lang="x-none" altLang="en-US" sz="4000" baseline="-25000"/>
              <a:t>1</a:t>
            </a:r>
            <a:r>
              <a:rPr lang="x-none" altLang="en-US" sz="4000"/>
              <a:t> &amp; </a:t>
            </a:r>
            <a:r>
              <a:rPr lang="x-none" altLang="en-US" sz="4000">
                <a:sym typeface="+mn-ea"/>
              </a:rPr>
              <a:t>T</a:t>
            </a:r>
            <a:r>
              <a:rPr lang="x-none" altLang="en-US" sz="4000" baseline="-25000">
                <a:sym typeface="+mn-ea"/>
              </a:rPr>
              <a:t>1</a:t>
            </a:r>
            <a:r>
              <a:rPr lang="x-none" altLang="en-US" sz="4000">
                <a:sym typeface="+mn-ea"/>
              </a:rPr>
              <a:t> 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	T</a:t>
            </a:r>
            <a:r>
              <a:rPr lang="x-none" altLang="en-US" sz="4000" baseline="-25000">
                <a:sym typeface="+mn-ea"/>
              </a:rPr>
              <a:t>1</a:t>
            </a:r>
            <a:r>
              <a:rPr lang="x-none" altLang="en-US" sz="4000">
                <a:sym typeface="+mn-ea"/>
              </a:rPr>
              <a:t> has r</a:t>
            </a:r>
            <a:r>
              <a:rPr lang="x-none" altLang="en-US" sz="4000" baseline="-25000">
                <a:sym typeface="+mn-ea"/>
              </a:rPr>
              <a:t>1</a:t>
            </a:r>
            <a:r>
              <a:rPr lang="x-none" altLang="en-US" sz="4000">
                <a:sym typeface="+mn-ea"/>
              </a:rPr>
              <a:t> rows and c</a:t>
            </a:r>
            <a:r>
              <a:rPr lang="x-none" altLang="en-US" sz="4000" baseline="-25000">
                <a:sym typeface="+mn-ea"/>
              </a:rPr>
              <a:t>1</a:t>
            </a:r>
            <a:r>
              <a:rPr lang="x-none" altLang="en-US" sz="4000">
                <a:sym typeface="+mn-ea"/>
              </a:rPr>
              <a:t> columns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	T</a:t>
            </a:r>
            <a:r>
              <a:rPr lang="x-none" altLang="en-US" sz="4000" baseline="-25000">
                <a:sym typeface="+mn-ea"/>
              </a:rPr>
              <a:t>2</a:t>
            </a:r>
            <a:r>
              <a:rPr lang="x-none" altLang="en-US" sz="4000">
                <a:sym typeface="+mn-ea"/>
              </a:rPr>
              <a:t> has r</a:t>
            </a:r>
            <a:r>
              <a:rPr lang="x-none" altLang="en-US" sz="4000" baseline="-25000">
                <a:sym typeface="+mn-ea"/>
              </a:rPr>
              <a:t>2</a:t>
            </a:r>
            <a:r>
              <a:rPr lang="x-none" altLang="en-US" sz="4000">
                <a:sym typeface="+mn-ea"/>
              </a:rPr>
              <a:t> rows and </a:t>
            </a:r>
            <a:r>
              <a:rPr lang="x-none" altLang="en-US" sz="4000"/>
              <a:t> c</a:t>
            </a:r>
            <a:r>
              <a:rPr lang="x-none" altLang="en-US" sz="4000" baseline="-25000"/>
              <a:t>2</a:t>
            </a:r>
            <a:r>
              <a:rPr lang="x-none" altLang="en-US" sz="4000"/>
              <a:t> columns</a:t>
            </a:r>
            <a:endParaRPr lang="x-none" altLang="en-US" sz="4000"/>
          </a:p>
          <a:p>
            <a:endParaRPr lang="x-none" altLang="en-US" sz="4800"/>
          </a:p>
          <a:p>
            <a:r>
              <a:rPr lang="x-none" altLang="en-US" sz="4000" i="1"/>
              <a:t>Cartesian product</a:t>
            </a:r>
            <a:r>
              <a:rPr lang="x-none" altLang="en-US" sz="4000"/>
              <a:t>  of </a:t>
            </a:r>
            <a:r>
              <a:rPr lang="x-none" altLang="en-US" sz="4000">
                <a:sym typeface="+mn-ea"/>
              </a:rPr>
              <a:t>T</a:t>
            </a:r>
            <a:r>
              <a:rPr lang="x-none" altLang="en-US" sz="4000" baseline="-25000">
                <a:sym typeface="+mn-ea"/>
              </a:rPr>
              <a:t>1</a:t>
            </a:r>
            <a:r>
              <a:rPr lang="x-none" altLang="en-US" sz="4000">
                <a:sym typeface="+mn-ea"/>
              </a:rPr>
              <a:t> &amp; T</a:t>
            </a:r>
            <a:r>
              <a:rPr lang="x-none" altLang="en-US" sz="4000" baseline="-25000">
                <a:sym typeface="+mn-ea"/>
              </a:rPr>
              <a:t>1 </a:t>
            </a:r>
            <a:r>
              <a:rPr lang="x-none" altLang="en-US" sz="4000">
                <a:sym typeface="+mn-ea"/>
              </a:rPr>
              <a:t>will have: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	r</a:t>
            </a:r>
            <a:r>
              <a:rPr lang="x-none" altLang="en-US" sz="4000" baseline="-25000">
                <a:sym typeface="+mn-ea"/>
              </a:rPr>
              <a:t>1 </a:t>
            </a:r>
            <a:r>
              <a:rPr lang="x-none" altLang="en-US" sz="4000">
                <a:sym typeface="+mn-ea"/>
              </a:rPr>
              <a:t>* r</a:t>
            </a:r>
            <a:r>
              <a:rPr lang="x-none" altLang="en-US" sz="4000" baseline="-25000">
                <a:sym typeface="+mn-ea"/>
              </a:rPr>
              <a:t>2 </a:t>
            </a:r>
            <a:r>
              <a:rPr lang="x-none" altLang="en-US" sz="4000">
                <a:sym typeface="+mn-ea"/>
              </a:rPr>
              <a:t>rows    and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	c</a:t>
            </a:r>
            <a:r>
              <a:rPr lang="x-none" altLang="en-US" sz="4000" baseline="-25000">
                <a:sym typeface="+mn-ea"/>
              </a:rPr>
              <a:t>1 </a:t>
            </a:r>
            <a:r>
              <a:rPr lang="x-none" altLang="en-US" sz="4000">
                <a:sym typeface="+mn-ea"/>
              </a:rPr>
              <a:t>+ c</a:t>
            </a:r>
            <a:r>
              <a:rPr lang="x-none" altLang="en-US" sz="4000" baseline="-25000">
                <a:sym typeface="+mn-ea"/>
              </a:rPr>
              <a:t>2</a:t>
            </a:r>
            <a:r>
              <a:rPr lang="x-none" altLang="en-US" sz="4000">
                <a:sym typeface="+mn-ea"/>
              </a:rPr>
              <a:t> columns.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[for more that two tables r</a:t>
            </a:r>
            <a:r>
              <a:rPr lang="x-none" altLang="en-US" sz="4000" baseline="-25000">
                <a:sym typeface="+mn-ea"/>
              </a:rPr>
              <a:t>1 </a:t>
            </a:r>
            <a:r>
              <a:rPr lang="x-none" altLang="en-US" sz="4000">
                <a:sym typeface="+mn-ea"/>
              </a:rPr>
              <a:t>* r</a:t>
            </a:r>
            <a:r>
              <a:rPr lang="x-none" altLang="en-US" sz="4000" baseline="-25000">
                <a:sym typeface="+mn-ea"/>
              </a:rPr>
              <a:t>2 </a:t>
            </a:r>
            <a:r>
              <a:rPr lang="x-none" altLang="en-US" sz="4000">
                <a:sym typeface="+mn-ea"/>
              </a:rPr>
              <a:t>* r</a:t>
            </a:r>
            <a:r>
              <a:rPr lang="x-none" altLang="en-US" sz="4000" baseline="-25000">
                <a:sym typeface="+mn-ea"/>
              </a:rPr>
              <a:t>3  </a:t>
            </a:r>
            <a:r>
              <a:rPr lang="x-none" altLang="en-US" sz="4000">
                <a:sym typeface="+mn-ea"/>
              </a:rPr>
              <a:t>...  </a:t>
            </a:r>
            <a:endParaRPr lang="x-none" altLang="en-US" sz="4000">
              <a:sym typeface="+mn-ea"/>
            </a:endParaRPr>
          </a:p>
          <a:p>
            <a:r>
              <a:rPr lang="x-none" altLang="en-US" sz="4000">
                <a:sym typeface="+mn-ea"/>
              </a:rPr>
              <a:t>       and c</a:t>
            </a:r>
            <a:r>
              <a:rPr lang="x-none" altLang="en-US" sz="4000" baseline="-25000">
                <a:sym typeface="+mn-ea"/>
              </a:rPr>
              <a:t>1 </a:t>
            </a:r>
            <a:r>
              <a:rPr lang="x-none" altLang="en-US" sz="4000">
                <a:sym typeface="+mn-ea"/>
              </a:rPr>
              <a:t>+ c</a:t>
            </a:r>
            <a:r>
              <a:rPr lang="x-none" altLang="en-US" sz="4000" baseline="-25000">
                <a:sym typeface="+mn-ea"/>
              </a:rPr>
              <a:t>2 </a:t>
            </a:r>
            <a:r>
              <a:rPr lang="x-none" altLang="en-US" sz="4000">
                <a:sym typeface="+mn-ea"/>
              </a:rPr>
              <a:t>+ c</a:t>
            </a:r>
            <a:r>
              <a:rPr lang="x-none" altLang="en-US" sz="4000" baseline="-25000">
                <a:sym typeface="+mn-ea"/>
              </a:rPr>
              <a:t>3 </a:t>
            </a:r>
            <a:r>
              <a:rPr lang="x-none" altLang="en-US" sz="4000">
                <a:sym typeface="+mn-ea"/>
              </a:rPr>
              <a:t>...]</a:t>
            </a:r>
            <a:endParaRPr lang="x-none" altLang="en-US" sz="40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18490" y="303530"/>
            <a:ext cx="10292715" cy="1315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4000" b="1" i="1">
                <a:solidFill>
                  <a:srgbClr val="C00000"/>
                </a:solidFill>
                <a:sym typeface="+mn-ea"/>
              </a:rPr>
              <a:t>Cartesian Product</a:t>
            </a:r>
            <a:r>
              <a:rPr lang="x-none" altLang="en-US" sz="4000" b="1">
                <a:solidFill>
                  <a:srgbClr val="C00000"/>
                </a:solidFill>
                <a:sym typeface="+mn-ea"/>
              </a:rPr>
              <a:t> </a:t>
            </a:r>
            <a:r>
              <a:rPr lang="x-none" altLang="en-US" sz="4000">
                <a:solidFill>
                  <a:srgbClr val="C00000"/>
                </a:solidFill>
                <a:sym typeface="+mn-ea"/>
              </a:rPr>
              <a:t> is the all possible combinations between applied table rows.</a:t>
            </a:r>
            <a:endParaRPr lang="x-none" altLang="en-US" sz="40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10075</Words>
  <Application>Kingsoft Office WPP</Application>
  <PresentationFormat>Widescreen</PresentationFormat>
  <Paragraphs>1613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Join Operation in Database</vt:lpstr>
      <vt:lpstr>PowerPoint 演示文稿</vt:lpstr>
      <vt:lpstr>Why database ??? </vt:lpstr>
      <vt:lpstr>Mostly used databases:</vt:lpstr>
      <vt:lpstr>PowerPoint 演示文稿</vt:lpstr>
      <vt:lpstr>PowerPoint 演示文稿</vt:lpstr>
      <vt:lpstr>Cartesian product of tow or more table:</vt:lpstr>
      <vt:lpstr>Cartesian product of tow or more table: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Operation in Database</dc:title>
  <dc:creator/>
  <cp:lastModifiedBy>insan</cp:lastModifiedBy>
  <cp:revision>204</cp:revision>
  <dcterms:created xsi:type="dcterms:W3CDTF">2016-03-19T17:59:06Z</dcterms:created>
  <dcterms:modified xsi:type="dcterms:W3CDTF">2016-03-19T17:59:06Z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