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80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301" r:id="rId29"/>
    <p:sldId id="293" r:id="rId30"/>
    <p:sldId id="302" r:id="rId31"/>
    <p:sldId id="294" r:id="rId32"/>
    <p:sldId id="303" r:id="rId33"/>
    <p:sldId id="295" r:id="rId34"/>
    <p:sldId id="304" r:id="rId35"/>
    <p:sldId id="296" r:id="rId36"/>
    <p:sldId id="305" r:id="rId37"/>
    <p:sldId id="297" r:id="rId38"/>
    <p:sldId id="298" r:id="rId39"/>
    <p:sldId id="299" r:id="rId40"/>
    <p:sldId id="300" r:id="rId41"/>
    <p:sldId id="306" r:id="rId42"/>
    <p:sldId id="308" r:id="rId43"/>
    <p:sldId id="307" r:id="rId44"/>
    <p:sldId id="312" r:id="rId45"/>
    <p:sldId id="313" r:id="rId46"/>
    <p:sldId id="314" r:id="rId47"/>
    <p:sldId id="31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D97-F302-4938-BEBD-ADDAE5D6E4C5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FFBA-EBDF-418B-B827-9FD2C7AD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D97-F302-4938-BEBD-ADDAE5D6E4C5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FFBA-EBDF-418B-B827-9FD2C7AD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D97-F302-4938-BEBD-ADDAE5D6E4C5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FFBA-EBDF-418B-B827-9FD2C7AD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6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D97-F302-4938-BEBD-ADDAE5D6E4C5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FFBA-EBDF-418B-B827-9FD2C7AD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D97-F302-4938-BEBD-ADDAE5D6E4C5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FFBA-EBDF-418B-B827-9FD2C7AD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2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D97-F302-4938-BEBD-ADDAE5D6E4C5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FFBA-EBDF-418B-B827-9FD2C7AD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D97-F302-4938-BEBD-ADDAE5D6E4C5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FFBA-EBDF-418B-B827-9FD2C7AD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D97-F302-4938-BEBD-ADDAE5D6E4C5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FFBA-EBDF-418B-B827-9FD2C7AD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D97-F302-4938-BEBD-ADDAE5D6E4C5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FFBA-EBDF-418B-B827-9FD2C7AD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6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D97-F302-4938-BEBD-ADDAE5D6E4C5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FFBA-EBDF-418B-B827-9FD2C7AD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9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D97-F302-4938-BEBD-ADDAE5D6E4C5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FFBA-EBDF-418B-B827-9FD2C7AD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62D97-F302-4938-BEBD-ADDAE5D6E4C5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FFBA-EBDF-418B-B827-9FD2C7AD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lational_algebra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s.upenn.edu/~zives/03f/cis550/codd.pdf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7752.aspx" TargetMode="External"/><Relationship Id="rId2" Type="http://schemas.openxmlformats.org/officeDocument/2006/relationships/hyperlink" Target="https://en.wikipedia.org/wiki/Data_type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thomaslarock.com/" TargetMode="External"/><Relationship Id="rId2" Type="http://schemas.openxmlformats.org/officeDocument/2006/relationships/hyperlink" Target="http://karenlopez.brandyourself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qlblog.com/blogs/aaron_bertrand/archive/2009/10/12/bad-habits-to-kick-using-the-wrong-data-type.aspx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" TargetMode="External"/><Relationship Id="rId2" Type="http://schemas.openxmlformats.org/officeDocument/2006/relationships/hyperlink" Target="http://http/dataarch.sqlpass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qlservercentral.com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Pat@YetAnotherSQL.com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/>
              <a:t>Data Architecture </a:t>
            </a:r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2667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Pat Phelan</a:t>
            </a:r>
          </a:p>
          <a:p>
            <a:endParaRPr lang="en-US" sz="2800" dirty="0" smtClean="0"/>
          </a:p>
          <a:p>
            <a:r>
              <a:rPr lang="en-US" sz="2800" dirty="0" smtClean="0"/>
              <a:t>A quick introduction for the DBA or developer whose boss just promised a fabulous database to a new client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99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Data </a:t>
            </a:r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22667"/>
            <a:ext cx="8610607" cy="38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321" y="1748307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DATE </a:t>
            </a:r>
            <a:r>
              <a:rPr lang="en-US" sz="2800" dirty="0" smtClean="0"/>
              <a:t>– Date only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DATETIME – Date and time combined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INTERVAL (not in SQL 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TIME – Time only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02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Data </a:t>
            </a:r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9" y="1752600"/>
            <a:ext cx="7106642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321" y="1748307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IMAGE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CLOB/NTEXT/TEXT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VARCHAR(MAX)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VARBINARY(MAX)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27293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321" y="1748307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Spatial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Uniqueidentifier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Variant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25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 is not directly used in this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 definitions are used, because they are the authoritative </a:t>
            </a:r>
            <a:r>
              <a:rPr lang="en-US" sz="2800" dirty="0" smtClean="0"/>
              <a:t>source for SQL behaviors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 SQL and relational database concepts require understanding the RA concepts to make sense without a lot of explanation.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 is a Fundamental building block of all SQL </a:t>
            </a:r>
            <a:r>
              <a:rPr lang="en-US" sz="2800" dirty="0" smtClean="0"/>
              <a:t>engines and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2"/>
              </a:rPr>
              <a:t>https://en.wikipedia.org/wiki/Relational_algebra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831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E.F. </a:t>
            </a:r>
            <a:r>
              <a:rPr lang="en-US" sz="2800" dirty="0" err="1"/>
              <a:t>Codd</a:t>
            </a:r>
            <a:r>
              <a:rPr lang="en-US" sz="2800" dirty="0"/>
              <a:t> published the first paper on RA in </a:t>
            </a:r>
            <a:r>
              <a:rPr lang="en-US" sz="2800" dirty="0" smtClean="0"/>
              <a:t>1970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RA is based on mathematics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Postulate, theorem, </a:t>
            </a:r>
            <a:r>
              <a:rPr lang="en-US" sz="2800" dirty="0" smtClean="0"/>
              <a:t>proof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2"/>
              </a:rPr>
              <a:t>http://en.wikipedia.org/wiki/Codd%27s_12_rules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2"/>
              </a:rPr>
              <a:t>http://www.seas.upenn.edu/~zives/03f/cis550/codd.pdf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90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Element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RA definition: an integer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Practical definition: a single discrete unit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SQL column</a:t>
            </a:r>
          </a:p>
        </p:txBody>
      </p:sp>
    </p:spTree>
    <p:extLst>
      <p:ext uri="{BB962C8B-B14F-4D97-AF65-F5344CB8AC3E}">
        <p14:creationId xmlns:p14="http://schemas.microsoft.com/office/powerpoint/2010/main" val="35363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Tuple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RA Definition: a finite ordered list of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Practical definition: </a:t>
            </a:r>
            <a:r>
              <a:rPr lang="en-US" sz="2800" dirty="0" smtClean="0"/>
              <a:t>A group of related pieces of information about a single thing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SQL row</a:t>
            </a:r>
          </a:p>
        </p:txBody>
      </p:sp>
    </p:spTree>
    <p:extLst>
      <p:ext uri="{BB962C8B-B14F-4D97-AF65-F5344CB8AC3E}">
        <p14:creationId xmlns:p14="http://schemas.microsoft.com/office/powerpoint/2010/main" val="37504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Relation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RA Definition: a set of tuples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Practical definition: a spreadsheet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SQL table</a:t>
            </a:r>
          </a:p>
        </p:txBody>
      </p:sp>
    </p:spTree>
    <p:extLst>
      <p:ext uri="{BB962C8B-B14F-4D97-AF65-F5344CB8AC3E}">
        <p14:creationId xmlns:p14="http://schemas.microsoft.com/office/powerpoint/2010/main" val="4735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9906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Confessions</a:t>
            </a:r>
            <a:endParaRPr lang="en-US" sz="4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2133600"/>
            <a:ext cx="6934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 am a geek, I love technology</a:t>
            </a:r>
          </a:p>
          <a:p>
            <a:pPr algn="ctr"/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 am still a programmer at </a:t>
            </a:r>
            <a:r>
              <a:rPr lang="en-US" sz="2800" dirty="0" smtClean="0"/>
              <a:t>heart. I </a:t>
            </a:r>
            <a:r>
              <a:rPr lang="en-US" sz="2800" dirty="0" smtClean="0"/>
              <a:t>prefer </a:t>
            </a:r>
            <a:r>
              <a:rPr lang="en-US" sz="2800" dirty="0" smtClean="0"/>
              <a:t>scripting tools like PowerShell </a:t>
            </a:r>
            <a:r>
              <a:rPr lang="en-US" sz="2800" dirty="0" smtClean="0"/>
              <a:t>and Transact-SQL </a:t>
            </a:r>
            <a:r>
              <a:rPr lang="en-US" sz="2800" dirty="0" smtClean="0"/>
              <a:t>over GUI tools like</a:t>
            </a:r>
            <a:r>
              <a:rPr lang="en-US" sz="2800" dirty="0" smtClean="0"/>
              <a:t> SSMS.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 am </a:t>
            </a:r>
            <a:r>
              <a:rPr lang="en-US" sz="2800" dirty="0" smtClean="0"/>
              <a:t>Data-centric, because…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 usually outlives the technology that recorded it, often by multiple generations.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02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321" y="1748307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Natural Key (NK)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Natural </a:t>
            </a:r>
            <a:r>
              <a:rPr lang="en-US" sz="2800" dirty="0" smtClean="0"/>
              <a:t>Key </a:t>
            </a:r>
            <a:r>
              <a:rPr lang="en-US" sz="2800" dirty="0"/>
              <a:t>is formed of attributes that </a:t>
            </a:r>
            <a:r>
              <a:rPr lang="en-US" sz="2800" dirty="0" smtClean="0"/>
              <a:t>exist </a:t>
            </a:r>
            <a:r>
              <a:rPr lang="en-US" sz="2800" dirty="0"/>
              <a:t>in the real world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Advantages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NKs </a:t>
            </a:r>
            <a:r>
              <a:rPr lang="en-US" sz="2800" dirty="0"/>
              <a:t>tie to real world, so they are easy to </a:t>
            </a:r>
            <a:r>
              <a:rPr lang="en-US" sz="2800" dirty="0" smtClean="0"/>
              <a:t>see, follow, </a:t>
            </a:r>
            <a:r>
              <a:rPr lang="en-US" sz="2800" dirty="0"/>
              <a:t>and prove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NKs </a:t>
            </a:r>
            <a:r>
              <a:rPr lang="en-US" sz="2800" dirty="0"/>
              <a:t>propagate user data into child </a:t>
            </a:r>
            <a:r>
              <a:rPr lang="en-US" sz="2800" dirty="0" smtClean="0"/>
              <a:t>tables making some queries easier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50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321" y="1748307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Surrogate Key (SK)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Surrogate Key is not derived from any attributes that exist in the real world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Advantages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SKs aren’t subject to legislation or user </a:t>
            </a:r>
            <a:r>
              <a:rPr lang="en-US" sz="2800" dirty="0" smtClean="0"/>
              <a:t>whims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Because users don’t change SKs, </a:t>
            </a:r>
            <a:r>
              <a:rPr lang="en-US" sz="2800" dirty="0" smtClean="0"/>
              <a:t>the SKs </a:t>
            </a:r>
            <a:r>
              <a:rPr lang="en-US" sz="2800" dirty="0" smtClean="0"/>
              <a:t>don’t have FK propagation problems.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32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321" y="1748307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Alternate Key (AK)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An Alternate Key is a group of </a:t>
            </a:r>
            <a:r>
              <a:rPr lang="en-US" sz="2800" dirty="0" smtClean="0"/>
              <a:t>one or more columns </a:t>
            </a:r>
            <a:r>
              <a:rPr lang="en-US" sz="2800" dirty="0"/>
              <a:t>which uniquely identify a row in a </a:t>
            </a:r>
            <a:r>
              <a:rPr lang="en-US" sz="2800" dirty="0" smtClean="0"/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Primary Key (PK)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Definition: One AK </a:t>
            </a:r>
            <a:r>
              <a:rPr lang="en-US" sz="2800" dirty="0" smtClean="0"/>
              <a:t>chosen to be the way to explicitly </a:t>
            </a:r>
            <a:r>
              <a:rPr lang="en-US" sz="2800" dirty="0" smtClean="0"/>
              <a:t>designate specific </a:t>
            </a:r>
            <a:r>
              <a:rPr lang="en-US" sz="2800" dirty="0"/>
              <a:t>rows in a </a:t>
            </a:r>
            <a:r>
              <a:rPr lang="en-US" sz="2800" dirty="0" smtClean="0"/>
              <a:t>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17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321" y="1748307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Notes on NKs used as PKs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NKs change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ICD-9 </a:t>
            </a:r>
            <a:r>
              <a:rPr lang="en-US" sz="2800" dirty="0"/>
              <a:t>to </a:t>
            </a:r>
            <a:r>
              <a:rPr lang="en-US" sz="2800" dirty="0" smtClean="0"/>
              <a:t>ICD-10</a:t>
            </a: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Identity theft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NKs can be duplicated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Duplicated VINs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Proprietor SSNs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Identical siblings</a:t>
            </a:r>
          </a:p>
        </p:txBody>
      </p:sp>
    </p:spTree>
    <p:extLst>
      <p:ext uri="{BB962C8B-B14F-4D97-AF65-F5344CB8AC3E}">
        <p14:creationId xmlns:p14="http://schemas.microsoft.com/office/powerpoint/2010/main" val="23459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321" y="1748307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Foreign Key (FK)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PK from another table, used to denote a relationship</a:t>
            </a:r>
          </a:p>
          <a:p>
            <a:endParaRPr lang="en-US" sz="2800" dirty="0" smtClean="0"/>
          </a:p>
          <a:p>
            <a:r>
              <a:rPr lang="en-US" sz="2800" dirty="0" smtClean="0"/>
              <a:t>Super </a:t>
            </a:r>
            <a:r>
              <a:rPr lang="en-US" sz="2800" dirty="0"/>
              <a:t>Key (+K)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Any key that includes unnecessary columns</a:t>
            </a:r>
          </a:p>
        </p:txBody>
      </p:sp>
    </p:spTree>
    <p:extLst>
      <p:ext uri="{BB962C8B-B14F-4D97-AF65-F5344CB8AC3E}">
        <p14:creationId xmlns:p14="http://schemas.microsoft.com/office/powerpoint/2010/main" val="23190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(SQL) Normalization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321" y="1748307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normalize?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Fewer bugs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Faster/smaller databases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Update Anomalies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Marc </a:t>
            </a:r>
            <a:r>
              <a:rPr lang="en-US" sz="2800" dirty="0" err="1"/>
              <a:t>Rettig</a:t>
            </a:r>
            <a:r>
              <a:rPr lang="en-US" sz="2800" dirty="0"/>
              <a:t> Puppy </a:t>
            </a:r>
            <a:r>
              <a:rPr lang="en-US" sz="2800" dirty="0" smtClean="0"/>
              <a:t>poster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5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 </a:t>
            </a:r>
            <a:r>
              <a:rPr lang="en-US" dirty="0" err="1" smtClean="0"/>
              <a:t>Rettig</a:t>
            </a:r>
            <a:r>
              <a:rPr lang="en-US" dirty="0" smtClean="0"/>
              <a:t> Relational Database Normalization Poster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20" y="304799"/>
            <a:ext cx="4422180" cy="589623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This poster was created in 1989 by Marc </a:t>
            </a:r>
            <a:r>
              <a:rPr lang="en-US" sz="1800" dirty="0" err="1" smtClean="0"/>
              <a:t>Rettig</a:t>
            </a:r>
            <a:r>
              <a:rPr lang="en-US" sz="1800" dirty="0" smtClean="0"/>
              <a:t> and was offered as a premium for subscribers to Database Programming and Design magazine from Miller Freeman Publications.</a:t>
            </a:r>
          </a:p>
          <a:p>
            <a:endParaRPr lang="en-US" sz="1800" dirty="0"/>
          </a:p>
          <a:p>
            <a:r>
              <a:rPr lang="en-US" sz="1800" dirty="0" smtClean="0"/>
              <a:t>Database Programming and Design and Miller Freeman have since gone out of business, and Marc </a:t>
            </a:r>
            <a:r>
              <a:rPr lang="en-US" sz="1800" dirty="0" err="1" smtClean="0"/>
              <a:t>Rettig</a:t>
            </a:r>
            <a:r>
              <a:rPr lang="en-US" sz="1800" dirty="0" smtClean="0"/>
              <a:t> has generously allowed this poster to be freely distributed.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62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(SQL) Normalization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321" y="1748307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First normal form 1NF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RA definition: A relation is in first normal form if the domain of each attribute contains only atomic values, and the value of each attribute contains only a single value from that domain.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Practical definition: No delimited (I.E. XML or CSV) columns, and no repeated columns like </a:t>
            </a:r>
            <a:r>
              <a:rPr lang="en-US" sz="2800" dirty="0" err="1"/>
              <a:t>home_phone</a:t>
            </a:r>
            <a:r>
              <a:rPr lang="en-US" sz="2800" dirty="0"/>
              <a:t>/</a:t>
            </a:r>
            <a:r>
              <a:rPr lang="en-US" sz="2800" dirty="0" err="1"/>
              <a:t>work_phone</a:t>
            </a:r>
            <a:r>
              <a:rPr lang="en-US" sz="2800" dirty="0"/>
              <a:t>/</a:t>
            </a:r>
            <a:r>
              <a:rPr lang="en-US" sz="2800" dirty="0" err="1"/>
              <a:t>cell_phone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3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(SQL) Normalization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4" y="0"/>
            <a:ext cx="8401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(SQL) Normalization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321" y="1748307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Second normal form 2NF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RA definition: a table is in 2NF if and only if it is in 1NF and every non-prime attribute of the table is dependent on the whole of every candidate key.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Practical definition: a table is in 2NF if it is in 1NF and all of the non-key columns depend on the whole PK.</a:t>
            </a:r>
          </a:p>
        </p:txBody>
      </p:sp>
    </p:spTree>
    <p:extLst>
      <p:ext uri="{BB962C8B-B14F-4D97-AF65-F5344CB8AC3E}">
        <p14:creationId xmlns:p14="http://schemas.microsoft.com/office/powerpoint/2010/main" val="42832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Confessions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Wikipedia has a lot of flaws, but…</a:t>
            </a:r>
          </a:p>
          <a:p>
            <a:pPr algn="ctr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human language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Collaborative effort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Nearly always the first to document new terms/concepts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ctr"/>
            <a:r>
              <a:rPr lang="en-US" sz="2800" dirty="0" smtClean="0"/>
              <a:t>The </a:t>
            </a:r>
            <a:r>
              <a:rPr lang="en-US" sz="2800" dirty="0" smtClean="0"/>
              <a:t>“How To” </a:t>
            </a:r>
            <a:r>
              <a:rPr lang="en-US" sz="2800" dirty="0" smtClean="0"/>
              <a:t>ideas at the end </a:t>
            </a:r>
            <a:r>
              <a:rPr lang="en-US" sz="2800" dirty="0" smtClean="0"/>
              <a:t>are opinions</a:t>
            </a:r>
          </a:p>
          <a:p>
            <a:pPr algn="ctr"/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There are often other ways to solve a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Speak up if you know a better way</a:t>
            </a:r>
            <a:r>
              <a:rPr lang="en-US" sz="2800" dirty="0" smtClean="0"/>
              <a:t>!</a:t>
            </a:r>
          </a:p>
          <a:p>
            <a:pPr algn="ctr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945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(SQL) Normalization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72327"/>
            <a:ext cx="5164395" cy="56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(SQL) Normalization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321" y="1748307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Third normal form 3NF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RA definition: The relation R (table) is in second normal form (2NF), and every non-prime attribute of R is non-transitively dependent on every </a:t>
            </a:r>
            <a:r>
              <a:rPr lang="en-US" sz="2800" dirty="0" err="1"/>
              <a:t>superkey</a:t>
            </a:r>
            <a:r>
              <a:rPr lang="en-US" sz="2800" dirty="0"/>
              <a:t> of 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Bill Kent/Chris Date Quote: "Each attribute must represent a fact about the key, the whole key, and nothing but the key."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3NF is the minimum standard expected by most organizations</a:t>
            </a:r>
          </a:p>
        </p:txBody>
      </p:sp>
    </p:spTree>
    <p:extLst>
      <p:ext uri="{BB962C8B-B14F-4D97-AF65-F5344CB8AC3E}">
        <p14:creationId xmlns:p14="http://schemas.microsoft.com/office/powerpoint/2010/main" val="4208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(SQL) Normalization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84013"/>
            <a:ext cx="6744361" cy="546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(SQL) Normalization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321" y="1748307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Fourth normal form 4NF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RA definition: a table is in 4NF if and only if, it is in 3NF and for every one of its non-trivial multivalued dependencies X  Y, X is a </a:t>
            </a:r>
            <a:r>
              <a:rPr lang="en-US" sz="2800" dirty="0" err="1"/>
              <a:t>superkey</a:t>
            </a:r>
            <a:r>
              <a:rPr lang="en-US" sz="2800" dirty="0"/>
              <a:t>. That is, X is either a candidate key or a superset thereof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Practical definition: If attributes or relationships depend on the primary key, but not on each other, then they should be represented separately.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 a 1992 study, Margaret Wu found that 20</a:t>
            </a:r>
            <a:r>
              <a:rPr lang="en-US" sz="2800" dirty="0"/>
              <a:t>% of </a:t>
            </a:r>
            <a:r>
              <a:rPr lang="en-US" sz="2800" dirty="0" smtClean="0"/>
              <a:t>systems studied </a:t>
            </a:r>
            <a:r>
              <a:rPr lang="en-US" sz="2800" dirty="0"/>
              <a:t>have </a:t>
            </a:r>
            <a:r>
              <a:rPr lang="en-US" sz="2800" dirty="0" smtClean="0"/>
              <a:t>tables </a:t>
            </a:r>
            <a:r>
              <a:rPr lang="en-US" sz="2800" dirty="0"/>
              <a:t>that should be in 4NF</a:t>
            </a:r>
          </a:p>
        </p:txBody>
      </p:sp>
    </p:spTree>
    <p:extLst>
      <p:ext uri="{BB962C8B-B14F-4D97-AF65-F5344CB8AC3E}">
        <p14:creationId xmlns:p14="http://schemas.microsoft.com/office/powerpoint/2010/main" val="113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(SQL) Normalization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6788798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(SQL) Normalization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321" y="1748307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Fifth normal form 5NF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RA definition: A table is in fifth normal form (5NF) or Project-Join Normal Form (PJNF) if it is in 4NF and it cannot have a lossless decomposition into any number of smaller tables.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Practical definition: data maintenance can be made simpler and faster in </a:t>
            </a:r>
            <a:r>
              <a:rPr lang="en-US" sz="2800" dirty="0" smtClean="0"/>
              <a:t>a few </a:t>
            </a:r>
            <a:r>
              <a:rPr lang="en-US" sz="2800" dirty="0"/>
              <a:t>cases by splitting logically related many-to-many operations</a:t>
            </a:r>
            <a:r>
              <a:rPr lang="en-US" sz="28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I’ve only seen two cases as of 2015-04-15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378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(SQL) Normalization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70632"/>
            <a:ext cx="5756957" cy="56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(SQL) Normalization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321" y="1760113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UNIQUE CONSTRAINT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Used to enforce AK 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 use to enforce at least one 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MSSQL uses a UNIQUE INDEX, but the optimizer can better use the constraint</a:t>
            </a:r>
          </a:p>
        </p:txBody>
      </p:sp>
    </p:spTree>
    <p:extLst>
      <p:ext uri="{BB962C8B-B14F-4D97-AF65-F5344CB8AC3E}">
        <p14:creationId xmlns:p14="http://schemas.microsoft.com/office/powerpoint/2010/main" val="41666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(SQL) Normalization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321" y="1760113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PRIMARY KEY CONSTRAINT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Used to enforce PK 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MSSQL uses a UNIQUE INDEX.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 use SKs 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5334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(SQL) Normalization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50454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FOREIGN KEY CONSTRAINT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Used to enforce FK relationships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Provides faster join operations based from </a:t>
            </a:r>
            <a:r>
              <a:rPr lang="en-US" sz="2800" dirty="0" smtClean="0"/>
              <a:t>parent (optimizer will favor index use if FK is defined)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MSSQL </a:t>
            </a:r>
            <a:r>
              <a:rPr lang="en-US" sz="2800" dirty="0"/>
              <a:t>allows using either AK or PK</a:t>
            </a:r>
          </a:p>
        </p:txBody>
      </p:sp>
    </p:spTree>
    <p:extLst>
      <p:ext uri="{BB962C8B-B14F-4D97-AF65-F5344CB8AC3E}">
        <p14:creationId xmlns:p14="http://schemas.microsoft.com/office/powerpoint/2010/main" val="4380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Data Types define how data is stored in programming and databases</a:t>
            </a:r>
            <a:r>
              <a:rPr lang="en-US" sz="3200" dirty="0" smtClean="0"/>
              <a:t>. 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 smtClean="0">
                <a:hlinkClick r:id="rId2"/>
              </a:rPr>
              <a:t>://en.wikipedia.org/wiki/Data_type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msdn.microsoft.com/en-us/library/ms187752.aspx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Misusing datatypes causes programming errors that don’t trigger error messages.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200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(SQL) Normalization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50454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CONSTRAINT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Adds logic at the row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Logical (true/false) expression must be </a:t>
            </a:r>
            <a:r>
              <a:rPr lang="en-US" sz="2800" dirty="0" smtClean="0"/>
              <a:t>true, such as these examples: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BeginDate</a:t>
            </a:r>
            <a:r>
              <a:rPr lang="en-US" sz="2800" dirty="0"/>
              <a:t> &lt;= </a:t>
            </a:r>
            <a:r>
              <a:rPr lang="en-US" sz="2800" dirty="0" err="1"/>
              <a:t>EndDate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(</a:t>
            </a:r>
            <a:r>
              <a:rPr lang="en-US" sz="2800" dirty="0" err="1"/>
              <a:t>PostalCode</a:t>
            </a:r>
            <a:r>
              <a:rPr lang="en-US" sz="2800" dirty="0"/>
              <a:t> LIKE ‘[0-9] [0-9] [0-9] [0-9] [0-9]’ OR </a:t>
            </a:r>
            <a:r>
              <a:rPr lang="en-US" sz="2800" dirty="0" err="1"/>
              <a:t>PostalCode</a:t>
            </a:r>
            <a:r>
              <a:rPr lang="en-US" sz="2800" dirty="0"/>
              <a:t> LIKE ‘[A-Z][0-9][A-Z] [0-9][A-Z][0-9]’ OR </a:t>
            </a:r>
            <a:r>
              <a:rPr lang="en-US" sz="2800" dirty="0" err="1"/>
              <a:t>PostalCode</a:t>
            </a:r>
            <a:r>
              <a:rPr lang="en-US" sz="2800" dirty="0"/>
              <a:t> IS </a:t>
            </a:r>
            <a:r>
              <a:rPr lang="en-US" sz="2800" dirty="0" smtClean="0"/>
              <a:t>NULL)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53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5045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SK and NK play well together</a:t>
            </a:r>
          </a:p>
          <a:p>
            <a:endParaRPr lang="en-US" sz="2800" dirty="0"/>
          </a:p>
          <a:p>
            <a:r>
              <a:rPr lang="en-US" sz="2800" dirty="0" smtClean="0"/>
              <a:t>Surrogate Keys and Natural Keys can be used together, and I STRONGLY recommend doing that.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PK should be an 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At least one NK should be an AK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59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50454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Many-to-many Relationships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Many-to-many relationships require a relationship table which has FKs to the other tables.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 classic example is that an employee can work on many teams, many machines, and have many skills.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helper table frequently needs attributes such as descriptions, </a:t>
            </a:r>
            <a:r>
              <a:rPr lang="en-US" sz="2800" dirty="0" err="1" smtClean="0"/>
              <a:t>EffectiveDate</a:t>
            </a:r>
            <a:r>
              <a:rPr lang="en-US" sz="2800" dirty="0" smtClean="0"/>
              <a:t>/</a:t>
            </a:r>
            <a:r>
              <a:rPr lang="en-US" sz="2800" dirty="0" err="1" smtClean="0"/>
              <a:t>InvalidDate</a:t>
            </a:r>
            <a:r>
              <a:rPr lang="en-US" sz="2800" dirty="0" smtClean="0"/>
              <a:t>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010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50454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One-to-one Relationships</a:t>
            </a:r>
          </a:p>
          <a:p>
            <a:endParaRPr lang="en-US" sz="2800" dirty="0"/>
          </a:p>
          <a:p>
            <a:r>
              <a:rPr lang="en-US" sz="2800" dirty="0" smtClean="0"/>
              <a:t>1-1 relationships do not make sense in a relational database, unless security or outside factors are in play.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implement 1-1 relationship in SQL: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Define two tables with the same PK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an FK from each table to the other table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INSERT operations only work inside of transactions with deferred consistency checks!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98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50454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Useful URLs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2"/>
              </a:rPr>
              <a:t>http://karenlopez.brandyourself.com/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3"/>
              </a:rPr>
              <a:t>http://thomaslarock.com/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4"/>
              </a:rPr>
              <a:t>http://sqlblog.com/blogs/aaron_bertrand/archive/2009/10/12/bad-habits-to-kick-using-the-wrong-data-type.aspx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31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50454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Internet “places” to find Data Architecture help</a:t>
            </a:r>
          </a:p>
          <a:p>
            <a:endParaRPr lang="en-US" sz="2800" dirty="0"/>
          </a:p>
          <a:p>
            <a:r>
              <a:rPr lang="en-US" sz="2800" dirty="0" smtClean="0">
                <a:hlinkClick r:id="rId2"/>
              </a:rPr>
              <a:t>http://http://dataarch.sqlpass.org/</a:t>
            </a:r>
            <a:r>
              <a:rPr lang="en-US" sz="2800" dirty="0" smtClean="0"/>
              <a:t> - The PASS Virtual Chapter for Data Architecture</a:t>
            </a:r>
          </a:p>
          <a:p>
            <a:endParaRPr lang="en-US" sz="2800" dirty="0"/>
          </a:p>
          <a:p>
            <a:r>
              <a:rPr lang="en-US" sz="2800" dirty="0" smtClean="0">
                <a:hlinkClick r:id="rId3"/>
              </a:rPr>
              <a:t>http://Twitter.com</a:t>
            </a:r>
            <a:r>
              <a:rPr lang="en-US" sz="2800" dirty="0" smtClean="0"/>
              <a:t> – Check the #</a:t>
            </a:r>
            <a:r>
              <a:rPr lang="en-US" sz="2800" dirty="0" err="1" smtClean="0"/>
              <a:t>SQLHelp</a:t>
            </a:r>
            <a:r>
              <a:rPr lang="en-US" sz="2800" dirty="0" smtClean="0"/>
              <a:t> hashtag, or find me @</a:t>
            </a:r>
            <a:r>
              <a:rPr lang="en-US" sz="2800" dirty="0" err="1" smtClean="0"/>
              <a:t>YetAnotherSQL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http://SQLServerCentral.com</a:t>
            </a:r>
            <a:r>
              <a:rPr lang="en-US" sz="2800" dirty="0" smtClean="0"/>
              <a:t> – Many people, notably </a:t>
            </a:r>
            <a:r>
              <a:rPr lang="en-US" sz="2800" dirty="0" err="1" smtClean="0"/>
              <a:t>SQLInTheWild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323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9906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 Even More Confessions</a:t>
            </a:r>
            <a:endParaRPr lang="en-US" sz="4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2133600"/>
            <a:ext cx="693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first </a:t>
            </a:r>
            <a:r>
              <a:rPr lang="en-US" sz="2800" dirty="0" smtClean="0"/>
              <a:t>PASS User Group </a:t>
            </a:r>
            <a:r>
              <a:rPr lang="en-US" sz="2800" dirty="0" smtClean="0"/>
              <a:t>presentation for this session </a:t>
            </a:r>
            <a:r>
              <a:rPr lang="en-US" sz="2800" dirty="0" smtClean="0"/>
              <a:t>was </a:t>
            </a:r>
            <a:r>
              <a:rPr lang="en-US" sz="2800" dirty="0" smtClean="0"/>
              <a:t>June 2015. </a:t>
            </a:r>
            <a:r>
              <a:rPr lang="en-US" sz="2800" dirty="0" smtClean="0"/>
              <a:t>First SQL Saturday will be August 2015. This presentation was built from a database design workshop, so:</a:t>
            </a:r>
            <a:endParaRPr lang="en-US" sz="2800" dirty="0" smtClean="0"/>
          </a:p>
          <a:p>
            <a:endParaRPr lang="en-US" sz="2800" dirty="0"/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I NEED feedback!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Please comment on everything: good, bad, or noteworthy</a:t>
            </a:r>
            <a:r>
              <a:rPr lang="en-US" sz="2800" dirty="0" smtClean="0"/>
              <a:t>! I want to improve.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553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Pat Phelan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Database Architecture 101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643731"/>
            <a:ext cx="5111750" cy="51117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3008313" cy="46910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is a Database Architect </a:t>
            </a:r>
            <a:r>
              <a:rPr lang="en-US" sz="2000" dirty="0" smtClean="0"/>
              <a:t> at </a:t>
            </a:r>
            <a:r>
              <a:rPr lang="en-US" sz="2000" dirty="0" smtClean="0"/>
              <a:t>Involta, LLC.</a:t>
            </a:r>
          </a:p>
          <a:p>
            <a:endParaRPr lang="en-US" sz="2000" dirty="0" smtClean="0"/>
          </a:p>
          <a:p>
            <a:r>
              <a:rPr lang="en-US" sz="2000" dirty="0" smtClean="0"/>
              <a:t>Email:</a:t>
            </a:r>
            <a:endParaRPr lang="en-US" sz="2000" dirty="0"/>
          </a:p>
          <a:p>
            <a:r>
              <a:rPr lang="en-US" sz="2000" dirty="0" smtClean="0">
                <a:hlinkClick r:id="rId3"/>
              </a:rPr>
              <a:t>Pat@YetAnotherSQL.com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Twitter:</a:t>
            </a:r>
            <a:endParaRPr lang="en-US" sz="2000" dirty="0"/>
          </a:p>
          <a:p>
            <a:r>
              <a:rPr lang="en-US" sz="2000" dirty="0" smtClean="0"/>
              <a:t>@</a:t>
            </a:r>
            <a:r>
              <a:rPr lang="en-US" sz="2000" dirty="0" err="1" smtClean="0"/>
              <a:t>YetAnotherSQL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49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Numeric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These </a:t>
            </a:r>
            <a:r>
              <a:rPr lang="en-US" sz="3200" dirty="0" smtClean="0"/>
              <a:t>data types are used for things you count like money, page visits, packages delivered.</a:t>
            </a:r>
          </a:p>
          <a:p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INT – Signed Integer, TINYINT is unsigned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DECIMAL – Declared width and precision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NUMERIC – Synonym for DECIMAL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MONEY –Exactly four decimal places</a:t>
            </a:r>
          </a:p>
        </p:txBody>
      </p:sp>
    </p:spTree>
    <p:extLst>
      <p:ext uri="{BB962C8B-B14F-4D97-AF65-F5344CB8AC3E}">
        <p14:creationId xmlns:p14="http://schemas.microsoft.com/office/powerpoint/2010/main" val="6919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Numeric Data </a:t>
            </a:r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5137"/>
            <a:ext cx="7696200" cy="52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Numeric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These </a:t>
            </a:r>
            <a:r>
              <a:rPr lang="en-US" sz="2800" dirty="0" smtClean="0"/>
              <a:t>data types are used for things that you measure like meters, kilograms, seconds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FLOAT(n) – Floating point number where n is the number of bits. Note: MSSQL only uses 24 or 53.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REAL – Equivalent to FLOAT(24)</a:t>
            </a:r>
          </a:p>
        </p:txBody>
      </p:sp>
    </p:spTree>
    <p:extLst>
      <p:ext uri="{BB962C8B-B14F-4D97-AF65-F5344CB8AC3E}">
        <p14:creationId xmlns:p14="http://schemas.microsoft.com/office/powerpoint/2010/main" val="25782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Numeric Data </a:t>
            </a:r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8784"/>
            <a:ext cx="7696200" cy="52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4830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CHAR </a:t>
            </a:r>
            <a:r>
              <a:rPr lang="en-US" sz="3200" dirty="0" smtClean="0"/>
              <a:t>– Fixed length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VARCHAR – Variable length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Unicode variants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CHAR2/NCHAR/NVARCHAR/VARCHAR2</a:t>
            </a:r>
          </a:p>
        </p:txBody>
      </p:sp>
    </p:spTree>
    <p:extLst>
      <p:ext uri="{BB962C8B-B14F-4D97-AF65-F5344CB8AC3E}">
        <p14:creationId xmlns:p14="http://schemas.microsoft.com/office/powerpoint/2010/main" val="35710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1643</Words>
  <Application>Microsoft Office PowerPoint</Application>
  <PresentationFormat>On-screen Show (4:3)</PresentationFormat>
  <Paragraphs>233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Data Architecture 101</vt:lpstr>
      <vt:lpstr>PowerPoint Presentation</vt:lpstr>
      <vt:lpstr>More Confessions</vt:lpstr>
      <vt:lpstr>Data Types</vt:lpstr>
      <vt:lpstr>Counting Numeric Data Types</vt:lpstr>
      <vt:lpstr>Counting Numeric Data Types</vt:lpstr>
      <vt:lpstr>Measuring Numeric Data Types</vt:lpstr>
      <vt:lpstr>Measuring Numeric Data Types</vt:lpstr>
      <vt:lpstr>Character Data Types</vt:lpstr>
      <vt:lpstr>Character Data Types</vt:lpstr>
      <vt:lpstr>Temporal Data Types</vt:lpstr>
      <vt:lpstr>Temporal Data Types</vt:lpstr>
      <vt:lpstr>Blob Data Types</vt:lpstr>
      <vt:lpstr>Other Data Types</vt:lpstr>
      <vt:lpstr>Relational Algebra (RA)</vt:lpstr>
      <vt:lpstr>Relational Algebra (RA)</vt:lpstr>
      <vt:lpstr>Relational Algebra (RA)</vt:lpstr>
      <vt:lpstr>Relational Algebra (RA)</vt:lpstr>
      <vt:lpstr>Relational Algebra (RA)</vt:lpstr>
      <vt:lpstr>Key Types</vt:lpstr>
      <vt:lpstr>Key Types</vt:lpstr>
      <vt:lpstr>Key Types</vt:lpstr>
      <vt:lpstr>Key Types</vt:lpstr>
      <vt:lpstr>Key Types</vt:lpstr>
      <vt:lpstr>Relational (SQL) Normalization</vt:lpstr>
      <vt:lpstr>Marc Rettig Relational Database Normalization Poster</vt:lpstr>
      <vt:lpstr>Relational (SQL) Normalization</vt:lpstr>
      <vt:lpstr>Relational (SQL) Normalization</vt:lpstr>
      <vt:lpstr>Relational (SQL) Normalization</vt:lpstr>
      <vt:lpstr>Relational (SQL) Normalization</vt:lpstr>
      <vt:lpstr>Relational (SQL) Normalization</vt:lpstr>
      <vt:lpstr>Relational (SQL) Normalization</vt:lpstr>
      <vt:lpstr>Relational (SQL) Normalization</vt:lpstr>
      <vt:lpstr>Relational (SQL) Normalization</vt:lpstr>
      <vt:lpstr>Relational (SQL) Normalization</vt:lpstr>
      <vt:lpstr>Relational (SQL) Normalization</vt:lpstr>
      <vt:lpstr>Relational (SQL) Normalization</vt:lpstr>
      <vt:lpstr>Relational (SQL) Normalization</vt:lpstr>
      <vt:lpstr>Relational (SQL) Normalization</vt:lpstr>
      <vt:lpstr>Relational (SQL) Normalization</vt:lpstr>
      <vt:lpstr>How To</vt:lpstr>
      <vt:lpstr>How To</vt:lpstr>
      <vt:lpstr>How To</vt:lpstr>
      <vt:lpstr>How To</vt:lpstr>
      <vt:lpstr>How To</vt:lpstr>
      <vt:lpstr>PowerPoint Presentation</vt:lpstr>
      <vt:lpstr>Pat Phelan  Database Architecture 101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Architecture 101</dc:title>
  <dc:creator>Patrick Phelan</dc:creator>
  <cp:lastModifiedBy>Patrick Phelan</cp:lastModifiedBy>
  <cp:revision>31</cp:revision>
  <dcterms:created xsi:type="dcterms:W3CDTF">2015-06-07T22:27:16Z</dcterms:created>
  <dcterms:modified xsi:type="dcterms:W3CDTF">2015-08-03T02:11:08Z</dcterms:modified>
</cp:coreProperties>
</file>