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81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82" r:id="rId22"/>
    <p:sldId id="278" r:id="rId23"/>
    <p:sldId id="283" r:id="rId24"/>
    <p:sldId id="279" r:id="rId25"/>
    <p:sldId id="284" r:id="rId26"/>
    <p:sldId id="280" r:id="rId27"/>
    <p:sldId id="285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924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3428" autoAdjust="0"/>
  </p:normalViewPr>
  <p:slideViewPr>
    <p:cSldViewPr snapToGrid="0" snapToObjects="1">
      <p:cViewPr varScale="1">
        <p:scale>
          <a:sx n="105" d="100"/>
          <a:sy n="105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CAA6D-CB13-4767-AC11-21058894F924}" type="datetimeFigureOut">
              <a:rPr lang="ru-RU" smtClean="0"/>
              <a:pPr/>
              <a:t>28.09.2015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BEF1A-50E9-4D8A-8305-7CC110C88BF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66745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BEF1A-50E9-4D8A-8305-7CC110C88BFF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37025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BEF1A-50E9-4D8A-8305-7CC110C88BFF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56438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b="1" i="1" dirty="0" smtClean="0">
                <a:solidFill>
                  <a:schemeClr val="bg2"/>
                </a:solidFill>
              </a:rPr>
              <a:t>Зависимости от первичного ключа:</a:t>
            </a:r>
          </a:p>
          <a:p>
            <a:pPr>
              <a:spcBef>
                <a:spcPct val="25000"/>
              </a:spcBef>
            </a:pPr>
            <a:r>
              <a:rPr lang="ru-RU" altLang="ru-RU" sz="1200" dirty="0" smtClean="0"/>
              <a:t>1)</a:t>
            </a:r>
            <a:r>
              <a:rPr lang="ru-RU" altLang="ru-RU" sz="1200" b="1" dirty="0" smtClean="0"/>
              <a:t> </a:t>
            </a:r>
            <a:r>
              <a:rPr lang="ru-RU" altLang="ru-RU" sz="1200" dirty="0" smtClean="0"/>
              <a:t>{Н_СТУД, </a:t>
            </a:r>
            <a:r>
              <a:rPr lang="ru-RU" altLang="ru-RU" sz="1200" dirty="0" err="1" smtClean="0"/>
              <a:t>Дата_Экз</a:t>
            </a:r>
            <a:r>
              <a:rPr lang="ru-RU" altLang="ru-RU" sz="1200" dirty="0" smtClean="0"/>
              <a:t>, Предмет} </a:t>
            </a:r>
            <a:r>
              <a:rPr lang="ru-RU" altLang="ru-RU" sz="1200" dirty="0" smtClean="0">
                <a:sym typeface="Symbol" pitchFamily="18" charset="2"/>
              </a:rPr>
              <a:t></a:t>
            </a:r>
            <a:r>
              <a:rPr lang="ru-RU" altLang="ru-RU" sz="1200" dirty="0" smtClean="0"/>
              <a:t>  ФИО</a:t>
            </a:r>
          </a:p>
          <a:p>
            <a:pPr>
              <a:spcBef>
                <a:spcPct val="25000"/>
              </a:spcBef>
            </a:pPr>
            <a:r>
              <a:rPr lang="ru-RU" altLang="ru-RU" sz="1200" dirty="0" smtClean="0"/>
              <a:t>2) {Н_СТУД, </a:t>
            </a:r>
            <a:r>
              <a:rPr lang="ru-RU" altLang="ru-RU" sz="1200" dirty="0" err="1" smtClean="0"/>
              <a:t>Дата_Экз</a:t>
            </a:r>
            <a:r>
              <a:rPr lang="ru-RU" altLang="ru-RU" sz="1200" dirty="0" smtClean="0"/>
              <a:t>, Предмет} </a:t>
            </a:r>
            <a:r>
              <a:rPr lang="ru-RU" altLang="ru-RU" sz="1200" dirty="0" smtClean="0">
                <a:sym typeface="Symbol" pitchFamily="18" charset="2"/>
              </a:rPr>
              <a:t></a:t>
            </a:r>
            <a:r>
              <a:rPr lang="ru-RU" altLang="ru-RU" sz="1200" dirty="0" smtClean="0"/>
              <a:t> </a:t>
            </a:r>
            <a:r>
              <a:rPr lang="ru-RU" altLang="ru-RU" sz="1200" dirty="0" err="1" smtClean="0"/>
              <a:t>Н_гр</a:t>
            </a:r>
            <a:endParaRPr lang="ru-RU" altLang="ru-RU" sz="1200" dirty="0" smtClean="0"/>
          </a:p>
          <a:p>
            <a:pPr>
              <a:spcBef>
                <a:spcPct val="25000"/>
              </a:spcBef>
            </a:pPr>
            <a:r>
              <a:rPr lang="ru-RU" altLang="ru-RU" sz="1200" dirty="0" smtClean="0"/>
              <a:t>3) {Н_СТУД, </a:t>
            </a:r>
            <a:r>
              <a:rPr lang="ru-RU" altLang="ru-RU" sz="1200" dirty="0" err="1" smtClean="0"/>
              <a:t>Дата_Экз</a:t>
            </a:r>
            <a:r>
              <a:rPr lang="ru-RU" altLang="ru-RU" sz="1200" dirty="0" smtClean="0"/>
              <a:t>, Предмет} </a:t>
            </a:r>
            <a:r>
              <a:rPr lang="ru-RU" altLang="ru-RU" sz="1200" dirty="0" smtClean="0">
                <a:sym typeface="Symbol" pitchFamily="18" charset="2"/>
              </a:rPr>
              <a:t></a:t>
            </a:r>
            <a:r>
              <a:rPr lang="ru-RU" altLang="ru-RU" sz="1200" dirty="0" smtClean="0"/>
              <a:t> </a:t>
            </a:r>
            <a:r>
              <a:rPr lang="ru-RU" altLang="ru-RU" sz="1200" dirty="0" err="1" smtClean="0"/>
              <a:t>Шифр_спец</a:t>
            </a:r>
            <a:endParaRPr lang="ru-RU" altLang="ru-RU" sz="1200" dirty="0" smtClean="0"/>
          </a:p>
          <a:p>
            <a:pPr>
              <a:spcBef>
                <a:spcPct val="25000"/>
              </a:spcBef>
            </a:pPr>
            <a:r>
              <a:rPr lang="ru-RU" altLang="ru-RU" sz="1200" dirty="0" smtClean="0"/>
              <a:t>4) {Н_СТУД, </a:t>
            </a:r>
            <a:r>
              <a:rPr lang="ru-RU" altLang="ru-RU" sz="1200" dirty="0" err="1" smtClean="0"/>
              <a:t>Дата_Экз</a:t>
            </a:r>
            <a:r>
              <a:rPr lang="ru-RU" altLang="ru-RU" sz="1200" dirty="0" smtClean="0"/>
              <a:t>, Предмет} </a:t>
            </a:r>
            <a:r>
              <a:rPr lang="ru-RU" altLang="ru-RU" sz="1200" dirty="0" smtClean="0">
                <a:sym typeface="Symbol" pitchFamily="18" charset="2"/>
              </a:rPr>
              <a:t></a:t>
            </a:r>
            <a:r>
              <a:rPr lang="ru-RU" altLang="ru-RU" sz="1200" dirty="0" smtClean="0"/>
              <a:t> Оценка</a:t>
            </a:r>
          </a:p>
          <a:p>
            <a:pPr>
              <a:spcBef>
                <a:spcPct val="25000"/>
              </a:spcBef>
            </a:pPr>
            <a:r>
              <a:rPr lang="ru-RU" altLang="ru-RU" sz="1200" dirty="0" smtClean="0"/>
              <a:t>5) {Н_СТУД, </a:t>
            </a:r>
            <a:r>
              <a:rPr lang="ru-RU" altLang="ru-RU" sz="1200" dirty="0" err="1" smtClean="0"/>
              <a:t>Дата_Экз</a:t>
            </a:r>
            <a:r>
              <a:rPr lang="ru-RU" altLang="ru-RU" sz="1200" dirty="0" smtClean="0"/>
              <a:t>, Предмет} </a:t>
            </a:r>
            <a:r>
              <a:rPr lang="ru-RU" altLang="ru-RU" sz="1200" dirty="0" smtClean="0">
                <a:sym typeface="Symbol" pitchFamily="18" charset="2"/>
              </a:rPr>
              <a:t></a:t>
            </a:r>
            <a:r>
              <a:rPr lang="ru-RU" altLang="ru-RU" sz="1200" dirty="0" smtClean="0"/>
              <a:t> Преподаватель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b="1" i="1" dirty="0" smtClean="0">
                <a:solidFill>
                  <a:srgbClr val="00CC66"/>
                </a:solidFill>
              </a:rPr>
              <a:t>Зависимости от № студента:</a:t>
            </a:r>
          </a:p>
          <a:p>
            <a:pPr>
              <a:spcBef>
                <a:spcPct val="25000"/>
              </a:spcBef>
            </a:pPr>
            <a:r>
              <a:rPr lang="ru-RU" altLang="ru-RU" sz="1200" dirty="0" smtClean="0"/>
              <a:t>6)</a:t>
            </a:r>
            <a:r>
              <a:rPr lang="ru-RU" altLang="ru-RU" sz="1200" b="1" dirty="0" smtClean="0"/>
              <a:t> </a:t>
            </a:r>
            <a:r>
              <a:rPr lang="ru-RU" altLang="ru-RU" sz="1200" dirty="0" smtClean="0"/>
              <a:t>{</a:t>
            </a:r>
            <a:r>
              <a:rPr lang="ru-RU" altLang="ru-RU" sz="1200" i="1" dirty="0" smtClean="0"/>
              <a:t>Н_СТУД</a:t>
            </a:r>
            <a:r>
              <a:rPr lang="ru-RU" altLang="ru-RU" sz="1200" dirty="0" smtClean="0"/>
              <a:t>} </a:t>
            </a:r>
            <a:r>
              <a:rPr lang="ru-RU" altLang="ru-RU" sz="1200" dirty="0" smtClean="0">
                <a:sym typeface="Symbol" pitchFamily="18" charset="2"/>
              </a:rPr>
              <a:t></a:t>
            </a:r>
            <a:r>
              <a:rPr lang="ru-RU" altLang="ru-RU" sz="1200" dirty="0" smtClean="0"/>
              <a:t>  ФИО </a:t>
            </a:r>
          </a:p>
          <a:p>
            <a:pPr>
              <a:spcBef>
                <a:spcPct val="25000"/>
              </a:spcBef>
            </a:pPr>
            <a:r>
              <a:rPr lang="ru-RU" altLang="ru-RU" sz="1200" dirty="0" smtClean="0"/>
              <a:t>7) {</a:t>
            </a:r>
            <a:r>
              <a:rPr lang="ru-RU" altLang="ru-RU" sz="1200" i="1" dirty="0" smtClean="0"/>
              <a:t>Н_СТУД</a:t>
            </a:r>
            <a:r>
              <a:rPr lang="ru-RU" altLang="ru-RU" sz="1200" dirty="0" smtClean="0"/>
              <a:t>} </a:t>
            </a:r>
            <a:r>
              <a:rPr lang="ru-RU" altLang="ru-RU" sz="1200" dirty="0" smtClean="0">
                <a:sym typeface="Symbol" pitchFamily="18" charset="2"/>
              </a:rPr>
              <a:t></a:t>
            </a:r>
            <a:r>
              <a:rPr lang="ru-RU" altLang="ru-RU" sz="1200" dirty="0" smtClean="0"/>
              <a:t> </a:t>
            </a:r>
            <a:r>
              <a:rPr lang="ru-RU" altLang="ru-RU" sz="1200" dirty="0" err="1" smtClean="0"/>
              <a:t>Н_гр</a:t>
            </a:r>
            <a:endParaRPr lang="ru-RU" altLang="ru-RU" sz="1200" dirty="0" smtClean="0"/>
          </a:p>
          <a:p>
            <a:pPr>
              <a:spcBef>
                <a:spcPct val="25000"/>
              </a:spcBef>
            </a:pPr>
            <a:r>
              <a:rPr lang="ru-RU" altLang="ru-RU" sz="1200" dirty="0" smtClean="0"/>
              <a:t>8) {</a:t>
            </a:r>
            <a:r>
              <a:rPr lang="ru-RU" altLang="ru-RU" sz="1200" i="1" dirty="0" smtClean="0"/>
              <a:t>Н_СТУД</a:t>
            </a:r>
            <a:r>
              <a:rPr lang="ru-RU" altLang="ru-RU" sz="1200" dirty="0" smtClean="0"/>
              <a:t>} </a:t>
            </a:r>
            <a:r>
              <a:rPr lang="ru-RU" altLang="ru-RU" sz="1200" dirty="0" smtClean="0">
                <a:sym typeface="Symbol" pitchFamily="18" charset="2"/>
              </a:rPr>
              <a:t></a:t>
            </a:r>
            <a:r>
              <a:rPr lang="ru-RU" altLang="ru-RU" sz="1200" dirty="0" smtClean="0"/>
              <a:t> </a:t>
            </a:r>
            <a:r>
              <a:rPr lang="ru-RU" altLang="ru-RU" sz="1200" dirty="0" err="1" smtClean="0"/>
              <a:t>Шифр_спец</a:t>
            </a:r>
            <a:endParaRPr lang="ru-RU" altLang="ru-RU" sz="1200" dirty="0" smtClean="0"/>
          </a:p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ru-RU" altLang="ru-RU" b="1" i="1" dirty="0" smtClean="0">
                <a:solidFill>
                  <a:srgbClr val="9933FF"/>
                </a:solidFill>
              </a:rPr>
              <a:t>Зависимость от предмета:</a:t>
            </a:r>
          </a:p>
          <a:p>
            <a:pPr>
              <a:spcBef>
                <a:spcPct val="25000"/>
              </a:spcBef>
            </a:pPr>
            <a:r>
              <a:rPr lang="ru-RU" altLang="ru-RU" sz="1200" dirty="0" smtClean="0"/>
              <a:t>9) {Предмет} </a:t>
            </a:r>
            <a:r>
              <a:rPr lang="ru-RU" altLang="ru-RU" sz="1200" dirty="0" smtClean="0">
                <a:sym typeface="Symbol" pitchFamily="18" charset="2"/>
              </a:rPr>
              <a:t></a:t>
            </a:r>
            <a:r>
              <a:rPr lang="ru-RU" altLang="ru-RU" sz="1200" dirty="0" smtClean="0"/>
              <a:t> Преподаватель</a:t>
            </a:r>
          </a:p>
          <a:p>
            <a:pPr>
              <a:spcBef>
                <a:spcPct val="25000"/>
              </a:spcBef>
            </a:pPr>
            <a:endParaRPr lang="ru-RU" altLang="ru-RU" sz="120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BEF1A-50E9-4D8A-8305-7CC110C88BFF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43086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952738-DDF4-422F-A48E-68C6C9C40416}" type="slidenum">
              <a:rPr lang="ru-RU" altLang="ru-RU"/>
              <a:pPr/>
              <a:t>14</a:t>
            </a:fld>
            <a:endParaRPr lang="ru-RU" altLang="ru-RU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D1740B-A38B-495D-BAD7-A301D472B162}" type="slidenum">
              <a:rPr lang="ru-RU" altLang="ru-RU"/>
              <a:pPr/>
              <a:t>17</a:t>
            </a:fld>
            <a:endParaRPr lang="ru-RU" altLang="ru-RU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B9F79E-4808-474C-9030-65F51B1D4B2E}" type="slidenum">
              <a:rPr lang="ru-RU" altLang="ru-RU"/>
              <a:pPr/>
              <a:t>19</a:t>
            </a:fld>
            <a:endParaRPr lang="ru-RU" altLang="ru-RU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A521CF-77DE-4DD0-B270-53D41A86E8B5}" type="slidenum">
              <a:rPr lang="ru-RU" altLang="ru-RU"/>
              <a:pPr/>
              <a:t>20</a:t>
            </a:fld>
            <a:endParaRPr lang="ru-RU" altLang="ru-RU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A521CF-77DE-4DD0-B270-53D41A86E8B5}" type="slidenum">
              <a:rPr lang="ru-RU" altLang="ru-RU"/>
              <a:pPr/>
              <a:t>21</a:t>
            </a:fld>
            <a:endParaRPr lang="ru-RU" altLang="ru-RU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BEF1A-50E9-4D8A-8305-7CC110C88BFF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97297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9/28/2015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27604" y="5935648"/>
            <a:ext cx="1912930" cy="93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9/28/2015</a:t>
            </a:fld>
            <a:r>
              <a:rPr lang="en-US" smtClean="0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9/28/2015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72754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D5FBD77-7996-4178-AC55-D868B7DF64E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xmlns="" val="3981837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9/28/2015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9/28/2015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9/28/2015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9/28/2015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9/28/2015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9/28/2015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9/28/2015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9/28/2015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072791"/>
            <a:ext cx="9037267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9/28/2015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30470" y="5931783"/>
            <a:ext cx="1912930" cy="93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>
            <a:normAutofit/>
          </a:bodyPr>
          <a:lstStyle/>
          <a:p>
            <a:r>
              <a:rPr lang="ru-RU" dirty="0" smtClean="0"/>
              <a:t>Нормализация – назад к основам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2067525"/>
            <a:ext cx="7925349" cy="1752600"/>
          </a:xfrm>
        </p:spPr>
        <p:txBody>
          <a:bodyPr/>
          <a:lstStyle/>
          <a:p>
            <a:r>
              <a:rPr lang="ru-RU" dirty="0" err="1" smtClean="0"/>
              <a:t>Широкопетлева</a:t>
            </a:r>
            <a:r>
              <a:rPr lang="en-US" dirty="0" smtClean="0"/>
              <a:t> </a:t>
            </a:r>
            <a:r>
              <a:rPr lang="ru-RU" dirty="0"/>
              <a:t>Мария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067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0" y="1268413"/>
            <a:ext cx="8675688" cy="3901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5000"/>
              </a:spcBef>
              <a:buFont typeface="Wingdings" pitchFamily="2" charset="2"/>
              <a:buChar char="§"/>
            </a:pPr>
            <a:r>
              <a:rPr lang="ru-RU" altLang="ru-RU" sz="3000" dirty="0">
                <a:solidFill>
                  <a:schemeClr val="tx2"/>
                </a:solidFill>
              </a:rPr>
              <a:t>первая нормальная форма (1</a:t>
            </a:r>
            <a:r>
              <a:rPr lang="en-US" altLang="ru-RU" sz="3000" dirty="0">
                <a:solidFill>
                  <a:schemeClr val="tx2"/>
                </a:solidFill>
              </a:rPr>
              <a:t>NF</a:t>
            </a:r>
            <a:r>
              <a:rPr lang="ru-RU" altLang="ru-RU" sz="3000" dirty="0">
                <a:solidFill>
                  <a:schemeClr val="tx2"/>
                </a:solidFill>
              </a:rPr>
              <a:t>);</a:t>
            </a:r>
          </a:p>
          <a:p>
            <a:pPr>
              <a:spcBef>
                <a:spcPct val="25000"/>
              </a:spcBef>
              <a:buFont typeface="Wingdings" pitchFamily="2" charset="2"/>
              <a:buChar char="§"/>
            </a:pPr>
            <a:r>
              <a:rPr lang="ru-RU" altLang="ru-RU" sz="3000" dirty="0">
                <a:solidFill>
                  <a:schemeClr val="tx2"/>
                </a:solidFill>
              </a:rPr>
              <a:t>вторая нормальная форма (2</a:t>
            </a:r>
            <a:r>
              <a:rPr lang="en-US" altLang="ru-RU" sz="3000" dirty="0">
                <a:solidFill>
                  <a:schemeClr val="tx2"/>
                </a:solidFill>
              </a:rPr>
              <a:t>NF</a:t>
            </a:r>
            <a:r>
              <a:rPr lang="ru-RU" altLang="ru-RU" sz="3000" dirty="0">
                <a:solidFill>
                  <a:schemeClr val="tx2"/>
                </a:solidFill>
              </a:rPr>
              <a:t>);</a:t>
            </a:r>
          </a:p>
          <a:p>
            <a:pPr>
              <a:spcBef>
                <a:spcPct val="25000"/>
              </a:spcBef>
              <a:buFont typeface="Wingdings" pitchFamily="2" charset="2"/>
              <a:buChar char="§"/>
            </a:pPr>
            <a:r>
              <a:rPr lang="ru-RU" altLang="ru-RU" sz="3000" dirty="0">
                <a:solidFill>
                  <a:schemeClr val="tx2"/>
                </a:solidFill>
              </a:rPr>
              <a:t>третья нормальная форма (3</a:t>
            </a:r>
            <a:r>
              <a:rPr lang="en-US" altLang="ru-RU" sz="3000" dirty="0">
                <a:solidFill>
                  <a:schemeClr val="tx2"/>
                </a:solidFill>
              </a:rPr>
              <a:t>NF</a:t>
            </a:r>
            <a:r>
              <a:rPr lang="ru-RU" altLang="ru-RU" sz="3000" dirty="0">
                <a:solidFill>
                  <a:schemeClr val="tx2"/>
                </a:solidFill>
              </a:rPr>
              <a:t>);</a:t>
            </a:r>
          </a:p>
          <a:p>
            <a:pPr>
              <a:spcBef>
                <a:spcPct val="25000"/>
              </a:spcBef>
              <a:buFont typeface="Wingdings" pitchFamily="2" charset="2"/>
              <a:buChar char="§"/>
            </a:pPr>
            <a:r>
              <a:rPr lang="ru-RU" altLang="ru-RU" sz="3000" dirty="0">
                <a:solidFill>
                  <a:schemeClr val="tx2"/>
                </a:solidFill>
              </a:rPr>
              <a:t>нормальная форма </a:t>
            </a:r>
            <a:r>
              <a:rPr lang="ru-RU" altLang="ru-RU" sz="3000" dirty="0" err="1">
                <a:solidFill>
                  <a:schemeClr val="tx2"/>
                </a:solidFill>
              </a:rPr>
              <a:t>Бойса</a:t>
            </a:r>
            <a:r>
              <a:rPr lang="ru-RU" altLang="ru-RU" sz="3000" dirty="0">
                <a:solidFill>
                  <a:schemeClr val="tx2"/>
                </a:solidFill>
              </a:rPr>
              <a:t>-Кодда (</a:t>
            </a:r>
            <a:r>
              <a:rPr lang="en-US" altLang="ru-RU" sz="3000" dirty="0">
                <a:solidFill>
                  <a:schemeClr val="tx2"/>
                </a:solidFill>
              </a:rPr>
              <a:t>BCNF</a:t>
            </a:r>
            <a:r>
              <a:rPr lang="ru-RU" altLang="ru-RU" sz="3000" dirty="0">
                <a:solidFill>
                  <a:schemeClr val="tx2"/>
                </a:solidFill>
              </a:rPr>
              <a:t>);</a:t>
            </a:r>
          </a:p>
          <a:p>
            <a:pPr>
              <a:spcBef>
                <a:spcPct val="25000"/>
              </a:spcBef>
              <a:buFont typeface="Wingdings" pitchFamily="2" charset="2"/>
              <a:buChar char="§"/>
            </a:pPr>
            <a:r>
              <a:rPr lang="ru-RU" altLang="ru-RU" sz="3000" dirty="0">
                <a:solidFill>
                  <a:schemeClr val="tx2"/>
                </a:solidFill>
              </a:rPr>
              <a:t>четвертая нормальная форма (4 </a:t>
            </a:r>
            <a:r>
              <a:rPr lang="en-US" altLang="ru-RU" sz="3000" dirty="0">
                <a:solidFill>
                  <a:schemeClr val="tx2"/>
                </a:solidFill>
              </a:rPr>
              <a:t>NF</a:t>
            </a:r>
            <a:r>
              <a:rPr lang="ru-RU" altLang="ru-RU" sz="3000" dirty="0">
                <a:solidFill>
                  <a:schemeClr val="tx2"/>
                </a:solidFill>
              </a:rPr>
              <a:t>);</a:t>
            </a:r>
          </a:p>
          <a:p>
            <a:pPr>
              <a:spcBef>
                <a:spcPct val="25000"/>
              </a:spcBef>
              <a:buFont typeface="Wingdings" pitchFamily="2" charset="2"/>
              <a:buChar char="§"/>
            </a:pPr>
            <a:r>
              <a:rPr lang="ru-RU" altLang="ru-RU" sz="3000" dirty="0">
                <a:solidFill>
                  <a:schemeClr val="tx2"/>
                </a:solidFill>
              </a:rPr>
              <a:t>пятая нормальная форма или нормальная форма проекции-соединения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36562"/>
          </a:xfrm>
        </p:spPr>
        <p:txBody>
          <a:bodyPr>
            <a:noAutofit/>
          </a:bodyPr>
          <a:lstStyle/>
          <a:p>
            <a:r>
              <a:rPr lang="ru-RU" altLang="ru-RU" dirty="0"/>
              <a:t>Основные нормальные формы</a:t>
            </a:r>
          </a:p>
        </p:txBody>
      </p:sp>
    </p:spTree>
    <p:extLst>
      <p:ext uri="{BB962C8B-B14F-4D97-AF65-F5344CB8AC3E}">
        <p14:creationId xmlns:p14="http://schemas.microsoft.com/office/powerpoint/2010/main" xmlns="" val="69340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793" y="1242003"/>
            <a:ext cx="91440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altLang="ru-RU" sz="3000" dirty="0"/>
              <a:t>Первая нормальная форма (1НФ) - это обычное отношение</a:t>
            </a:r>
            <a:r>
              <a:rPr lang="ru-RU" altLang="ru-RU" sz="3000" dirty="0" smtClean="0"/>
              <a:t>. Обязательно</a:t>
            </a:r>
            <a:r>
              <a:rPr lang="ru-RU" altLang="ru-RU" sz="3000" dirty="0"/>
              <a:t>: на пересечении любого столбца и любой записи находится атомарное значение.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376237"/>
          </a:xfrm>
        </p:spPr>
        <p:txBody>
          <a:bodyPr>
            <a:noAutofit/>
          </a:bodyPr>
          <a:lstStyle/>
          <a:p>
            <a:r>
              <a:rPr lang="ru-RU" altLang="ru-RU" dirty="0"/>
              <a:t>1НФ (Первая Нормальная Форма)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0" y="3180629"/>
            <a:ext cx="5795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i="1" dirty="0"/>
              <a:t>Группы - Студенты – Оценки - Предметы</a:t>
            </a:r>
          </a:p>
        </p:txBody>
      </p:sp>
      <p:graphicFrame>
        <p:nvGraphicFramePr>
          <p:cNvPr id="26694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71358462"/>
              </p:ext>
            </p:extLst>
          </p:nvPr>
        </p:nvGraphicFramePr>
        <p:xfrm>
          <a:off x="793" y="3547341"/>
          <a:ext cx="9143207" cy="2682240"/>
        </p:xfrm>
        <a:graphic>
          <a:graphicData uri="http://schemas.openxmlformats.org/drawingml/2006/table">
            <a:tbl>
              <a:tblPr/>
              <a:tblGrid>
                <a:gridCol w="1295400"/>
                <a:gridCol w="865188"/>
                <a:gridCol w="863600"/>
                <a:gridCol w="1145237"/>
                <a:gridCol w="728013"/>
                <a:gridCol w="1696533"/>
                <a:gridCol w="1011381"/>
                <a:gridCol w="1537855"/>
              </a:tblGrid>
              <a:tr h="153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Шифр_</a:t>
                      </a:r>
                      <a:b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спец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Н_гр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Н_студ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ФИО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Оценка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Дата_Экз</a:t>
                      </a:r>
                      <a:endParaRPr kumimoji="0" lang="ru-RU" altLang="ru-RU" sz="20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Пред-мет</a:t>
                      </a:r>
                      <a:endParaRPr kumimoji="0" lang="ru-RU" altLang="ru-RU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Преподаватель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8275"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06.0503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ПМ-1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Альтов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87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11.02.15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ВМ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Андреев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986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52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23.12.14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ОП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Борисов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986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Басов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77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11.02.15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ВМ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Андреев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8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99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04.01.15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ОП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Борисов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9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06.0401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КН-1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Петров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64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11.02.15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Ин.яз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Шутов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6752" name="AutoShape 128"/>
          <p:cNvSpPr>
            <a:spLocks noChangeArrowheads="1"/>
          </p:cNvSpPr>
          <p:nvPr/>
        </p:nvSpPr>
        <p:spPr bwMode="auto">
          <a:xfrm>
            <a:off x="0" y="4281055"/>
            <a:ext cx="9144793" cy="149629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753" name="AutoShape 129"/>
          <p:cNvSpPr>
            <a:spLocks noChangeArrowheads="1"/>
          </p:cNvSpPr>
          <p:nvPr/>
        </p:nvSpPr>
        <p:spPr bwMode="auto">
          <a:xfrm>
            <a:off x="2105891" y="3525405"/>
            <a:ext cx="995867" cy="2704176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ru-RU" altLang="ru-RU"/>
          </a:p>
        </p:txBody>
      </p:sp>
      <p:sp>
        <p:nvSpPr>
          <p:cNvPr id="26769" name="AutoShape 145"/>
          <p:cNvSpPr>
            <a:spLocks noChangeArrowheads="1"/>
          </p:cNvSpPr>
          <p:nvPr/>
        </p:nvSpPr>
        <p:spPr bwMode="auto">
          <a:xfrm>
            <a:off x="4176711" y="3547341"/>
            <a:ext cx="792163" cy="268224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xmlns="" val="235987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52" grpId="0" animBg="1"/>
      <p:bldP spid="26753" grpId="0" animBg="1"/>
      <p:bldP spid="2676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376237"/>
          </a:xfrm>
        </p:spPr>
        <p:txBody>
          <a:bodyPr>
            <a:noAutofit/>
          </a:bodyPr>
          <a:lstStyle/>
          <a:p>
            <a:r>
              <a:rPr lang="ru-RU" altLang="ru-RU" dirty="0"/>
              <a:t>1НФ (Первая Нормальная Форма)</a:t>
            </a:r>
          </a:p>
        </p:txBody>
      </p:sp>
      <p:graphicFrame>
        <p:nvGraphicFramePr>
          <p:cNvPr id="26768" name="Group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83723237"/>
              </p:ext>
            </p:extLst>
          </p:nvPr>
        </p:nvGraphicFramePr>
        <p:xfrm>
          <a:off x="0" y="1755343"/>
          <a:ext cx="9144000" cy="2724980"/>
        </p:xfrm>
        <a:graphic>
          <a:graphicData uri="http://schemas.openxmlformats.org/drawingml/2006/table">
            <a:tbl>
              <a:tblPr/>
              <a:tblGrid>
                <a:gridCol w="1311951"/>
                <a:gridCol w="900520"/>
                <a:gridCol w="1126474"/>
                <a:gridCol w="1316182"/>
                <a:gridCol w="997528"/>
                <a:gridCol w="1413163"/>
                <a:gridCol w="858982"/>
                <a:gridCol w="1219200"/>
              </a:tblGrid>
              <a:tr h="404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Шифр_</a:t>
                      </a:r>
                      <a:b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спец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Н_гр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Н_студ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ФИО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Оцен</a:t>
                      </a: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-ка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Дата_</a:t>
                      </a:r>
                      <a:br>
                        <a:rPr kumimoji="0" lang="ru-RU" altLang="ru-RU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ru-RU" altLang="ru-RU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Экз</a:t>
                      </a:r>
                      <a:endParaRPr kumimoji="0" lang="ru-RU" altLang="ru-RU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Предмет</a:t>
                      </a:r>
                      <a:endParaRPr kumimoji="0" lang="ru-RU" altLang="ru-RU" sz="20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Преподаватель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04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06.0503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ПМ-1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Альтов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87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11.02.15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ВМ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Андреев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04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06.0503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ПМ-1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Альтов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52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23.12.14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ОП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Борисов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04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06.0401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КН-1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Петров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77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11.02.15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ВМ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Андреев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04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06.0503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ПМ-1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Басов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99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04.01.15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ОП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Борисов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04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06.0503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ПМ1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Басов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64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11.02.15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Ин.яз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Шутов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9175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79388" y="1196975"/>
            <a:ext cx="8775700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altLang="ru-RU" sz="2400" dirty="0"/>
              <a:t>Отношение находится во </a:t>
            </a:r>
            <a:r>
              <a:rPr lang="ru-RU" altLang="ru-RU" sz="2400" b="1" i="1" dirty="0">
                <a:solidFill>
                  <a:schemeClr val="tx2"/>
                </a:solidFill>
              </a:rPr>
              <a:t>второй нормальной форме (2NF)</a:t>
            </a:r>
            <a:r>
              <a:rPr lang="ru-RU" altLang="ru-RU" sz="2400" dirty="0"/>
              <a:t> в том и только в том случае, когда оно находится в 1NF, и каждый </a:t>
            </a:r>
            <a:r>
              <a:rPr lang="ru-RU" altLang="ru-RU" sz="2400" dirty="0" err="1"/>
              <a:t>неключевой</a:t>
            </a:r>
            <a:r>
              <a:rPr lang="ru-RU" altLang="ru-RU" sz="2400" dirty="0"/>
              <a:t> атрибут полностью функционально зависит от первичного  ключа отношения</a:t>
            </a:r>
            <a:r>
              <a:rPr lang="ru-RU" altLang="ru-RU" sz="1600" dirty="0"/>
              <a:t>. </a:t>
            </a:r>
            <a:endParaRPr lang="en-US" altLang="ru-RU" sz="1600" dirty="0" smtClean="0"/>
          </a:p>
          <a:p>
            <a:pPr>
              <a:spcBef>
                <a:spcPct val="50000"/>
              </a:spcBef>
            </a:pPr>
            <a:endParaRPr lang="ru-RU" altLang="ru-RU" dirty="0" smtClean="0"/>
          </a:p>
          <a:p>
            <a:pPr>
              <a:spcBef>
                <a:spcPct val="50000"/>
              </a:spcBef>
            </a:pPr>
            <a:r>
              <a:rPr lang="ru-RU" altLang="ru-RU" dirty="0" smtClean="0"/>
              <a:t>Первичный ключ</a:t>
            </a:r>
            <a:r>
              <a:rPr lang="en-US" altLang="ru-RU" dirty="0" smtClean="0"/>
              <a:t>: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Н_Студ</a:t>
            </a:r>
            <a:r>
              <a:rPr lang="ru-RU" altLang="ru-RU" dirty="0" smtClean="0"/>
              <a:t>, </a:t>
            </a:r>
            <a:r>
              <a:rPr lang="ru-RU" altLang="ru-RU" dirty="0" err="1" smtClean="0"/>
              <a:t>Дата_Экз</a:t>
            </a:r>
            <a:r>
              <a:rPr lang="ru-RU" altLang="ru-RU" dirty="0" smtClean="0"/>
              <a:t>, </a:t>
            </a:r>
            <a:r>
              <a:rPr lang="ru-RU" altLang="ru-RU" dirty="0" smtClean="0"/>
              <a:t>Предмет</a:t>
            </a:r>
            <a:endParaRPr lang="ru-RU" altLang="ru-RU" dirty="0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206375" y="3473450"/>
            <a:ext cx="6165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b="1" u="sng">
                <a:solidFill>
                  <a:srgbClr val="FFFFFF"/>
                </a:solidFill>
              </a:rPr>
              <a:t>Функциональные зависимости</a:t>
            </a:r>
            <a:r>
              <a:rPr lang="ru-RU" altLang="ru-RU">
                <a:solidFill>
                  <a:schemeClr val="tx2"/>
                </a:solidFill>
              </a:rPr>
              <a:t> :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6887"/>
          </a:xfrm>
        </p:spPr>
        <p:txBody>
          <a:bodyPr>
            <a:noAutofit/>
          </a:bodyPr>
          <a:lstStyle/>
          <a:p>
            <a:r>
              <a:rPr lang="ru-RU" altLang="ru-RU" dirty="0"/>
              <a:t>2НФ (Вторая Нормальная Форма) 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0" y="3660664"/>
            <a:ext cx="5795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i="1" dirty="0"/>
              <a:t>Группы - Студенты – Оценки - Предметы</a:t>
            </a:r>
          </a:p>
        </p:txBody>
      </p:sp>
      <p:graphicFrame>
        <p:nvGraphicFramePr>
          <p:cNvPr id="30803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37510184"/>
              </p:ext>
            </p:extLst>
          </p:nvPr>
        </p:nvGraphicFramePr>
        <p:xfrm>
          <a:off x="0" y="4116419"/>
          <a:ext cx="9036050" cy="2682240"/>
        </p:xfrm>
        <a:graphic>
          <a:graphicData uri="http://schemas.openxmlformats.org/drawingml/2006/table">
            <a:tbl>
              <a:tblPr/>
              <a:tblGrid>
                <a:gridCol w="1296463"/>
                <a:gridCol w="889890"/>
                <a:gridCol w="888256"/>
                <a:gridCol w="1105505"/>
                <a:gridCol w="857150"/>
                <a:gridCol w="1178899"/>
                <a:gridCol w="1302237"/>
                <a:gridCol w="1517650"/>
              </a:tblGrid>
              <a:tr h="3830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Шифр_</a:t>
                      </a:r>
                      <a:b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спец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Н_гр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Н_студ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ФИО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Оценка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Дата_Экз</a:t>
                      </a:r>
                      <a:endParaRPr kumimoji="0" lang="ru-RU" altLang="ru-RU" sz="20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Пред-мет</a:t>
                      </a:r>
                      <a:endParaRPr kumimoji="0" lang="ru-RU" altLang="ru-RU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Преподаватель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30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06.0503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ПМ-1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Альтов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87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11.02.15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ВМ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Андреев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30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06.0503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ПМ-1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Альтов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52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23.12.14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ОП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Борисов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30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06.0401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КН-1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Петров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77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11.02.15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ВМ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Андреев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30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06.0503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ПМ-1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Басов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99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04.01.15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ОП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Борисов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30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06.0503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ПМ-1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Басов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64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11.02.15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Ин.яз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Шутов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6400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6553200" y="5829575"/>
            <a:ext cx="2133600" cy="476250"/>
          </a:xfrm>
          <a:prstGeom prst="rect">
            <a:avLst/>
          </a:prstGeom>
        </p:spPr>
        <p:txBody>
          <a:bodyPr/>
          <a:lstStyle/>
          <a:p>
            <a:fld id="{9C299FD3-F3C9-4643-86E9-6C071941116A}" type="slidenum">
              <a:rPr lang="ru-RU" altLang="ru-RU"/>
              <a:pPr/>
              <a:t>14</a:t>
            </a:fld>
            <a:endParaRPr lang="ru-RU" altLang="ru-RU"/>
          </a:p>
        </p:txBody>
      </p:sp>
      <p:graphicFrame>
        <p:nvGraphicFramePr>
          <p:cNvPr id="3174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66382622"/>
              </p:ext>
            </p:extLst>
          </p:nvPr>
        </p:nvGraphicFramePr>
        <p:xfrm>
          <a:off x="2820338" y="4511503"/>
          <a:ext cx="4002087" cy="1828800"/>
        </p:xfrm>
        <a:graphic>
          <a:graphicData uri="http://schemas.openxmlformats.org/drawingml/2006/table">
            <a:tbl>
              <a:tblPr/>
              <a:tblGrid>
                <a:gridCol w="863600"/>
                <a:gridCol w="906462"/>
                <a:gridCol w="1146175"/>
                <a:gridCol w="1085850"/>
              </a:tblGrid>
              <a:tr h="169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Н_студ</a:t>
                      </a:r>
                      <a:endParaRPr kumimoji="0" lang="ru-RU" alt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Оценка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Дата_Экз</a:t>
                      </a:r>
                      <a:endParaRPr kumimoji="0" lang="ru-RU" altLang="ru-RU" sz="14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Предмет</a:t>
                      </a:r>
                      <a:endParaRPr kumimoji="0" lang="ru-RU" altLang="ru-RU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8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87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11.02.15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ВМ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9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52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23.12.14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ОП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9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77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11.02.15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ВМ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8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99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04.01.15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ОП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9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64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11.02.15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Ин.яз</a:t>
                      </a:r>
                      <a:endParaRPr kumimoji="0" lang="ru-RU" alt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31783" name="Group 39"/>
          <p:cNvGrpSpPr>
            <a:grpSpLocks/>
          </p:cNvGrpSpPr>
          <p:nvPr/>
        </p:nvGrpSpPr>
        <p:grpSpPr bwMode="auto">
          <a:xfrm>
            <a:off x="2100407" y="2246588"/>
            <a:ext cx="4175125" cy="2557462"/>
            <a:chOff x="1339" y="1661"/>
            <a:chExt cx="2630" cy="1611"/>
          </a:xfrm>
        </p:grpSpPr>
        <p:sp>
          <p:nvSpPr>
            <p:cNvPr id="31784" name="Text Box 40"/>
            <p:cNvSpPr txBox="1">
              <a:spLocks noChangeArrowheads="1"/>
            </p:cNvSpPr>
            <p:nvPr/>
          </p:nvSpPr>
          <p:spPr bwMode="auto">
            <a:xfrm>
              <a:off x="2700" y="2840"/>
              <a:ext cx="6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altLang="ru-RU" i="1" dirty="0">
                  <a:solidFill>
                    <a:srgbClr val="00B050"/>
                  </a:solidFill>
                </a:rPr>
                <a:t>Оценки</a:t>
              </a:r>
            </a:p>
          </p:txBody>
        </p:sp>
        <p:sp>
          <p:nvSpPr>
            <p:cNvPr id="31785" name="Line 41"/>
            <p:cNvSpPr>
              <a:spLocks noChangeShapeType="1"/>
            </p:cNvSpPr>
            <p:nvPr/>
          </p:nvSpPr>
          <p:spPr bwMode="auto">
            <a:xfrm>
              <a:off x="1339" y="1706"/>
              <a:ext cx="907" cy="1452"/>
            </a:xfrm>
            <a:prstGeom prst="lin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31786" name="Line 42"/>
            <p:cNvSpPr>
              <a:spLocks noChangeShapeType="1"/>
            </p:cNvSpPr>
            <p:nvPr/>
          </p:nvSpPr>
          <p:spPr bwMode="auto">
            <a:xfrm flipH="1">
              <a:off x="3424" y="1661"/>
              <a:ext cx="46" cy="1497"/>
            </a:xfrm>
            <a:prstGeom prst="lin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31787" name="Line 43"/>
            <p:cNvSpPr>
              <a:spLocks noChangeShapeType="1"/>
            </p:cNvSpPr>
            <p:nvPr/>
          </p:nvSpPr>
          <p:spPr bwMode="auto">
            <a:xfrm flipH="1">
              <a:off x="3787" y="1706"/>
              <a:ext cx="182" cy="1452"/>
            </a:xfrm>
            <a:prstGeom prst="lin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31788" name="Text Box 44"/>
            <p:cNvSpPr txBox="1">
              <a:spLocks noChangeArrowheads="1"/>
            </p:cNvSpPr>
            <p:nvPr/>
          </p:nvSpPr>
          <p:spPr bwMode="auto">
            <a:xfrm>
              <a:off x="1792" y="3022"/>
              <a:ext cx="1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altLang="ru-RU" sz="2000"/>
                <a:t>*</a:t>
              </a:r>
            </a:p>
          </p:txBody>
        </p:sp>
        <p:sp>
          <p:nvSpPr>
            <p:cNvPr id="31789" name="Text Box 45"/>
            <p:cNvSpPr txBox="1">
              <a:spLocks noChangeArrowheads="1"/>
            </p:cNvSpPr>
            <p:nvPr/>
          </p:nvSpPr>
          <p:spPr bwMode="auto">
            <a:xfrm>
              <a:off x="2926" y="3022"/>
              <a:ext cx="1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altLang="ru-RU" sz="2000"/>
                <a:t>*</a:t>
              </a:r>
            </a:p>
          </p:txBody>
        </p:sp>
        <p:sp>
          <p:nvSpPr>
            <p:cNvPr id="31790" name="Text Box 46"/>
            <p:cNvSpPr txBox="1">
              <a:spLocks noChangeArrowheads="1"/>
            </p:cNvSpPr>
            <p:nvPr/>
          </p:nvSpPr>
          <p:spPr bwMode="auto">
            <a:xfrm>
              <a:off x="3652" y="2976"/>
              <a:ext cx="1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altLang="ru-RU" sz="2000"/>
                <a:t>*</a:t>
              </a:r>
            </a:p>
          </p:txBody>
        </p:sp>
      </p:grpSp>
      <p:sp>
        <p:nvSpPr>
          <p:cNvPr id="31792" name="Line 48"/>
          <p:cNvSpPr>
            <a:spLocks noChangeShapeType="1"/>
          </p:cNvSpPr>
          <p:nvPr/>
        </p:nvSpPr>
        <p:spPr bwMode="auto">
          <a:xfrm>
            <a:off x="4211638" y="3734075"/>
            <a:ext cx="180975" cy="62865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31793" name="Rectangle 49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504825"/>
          </a:xfrm>
        </p:spPr>
        <p:txBody>
          <a:bodyPr>
            <a:noAutofit/>
          </a:bodyPr>
          <a:lstStyle/>
          <a:p>
            <a:r>
              <a:rPr lang="ru-RU" altLang="ru-RU" dirty="0"/>
              <a:t>Процедура приведения ко 2НФ</a:t>
            </a:r>
          </a:p>
        </p:txBody>
      </p:sp>
      <p:sp>
        <p:nvSpPr>
          <p:cNvPr id="31794" name="Text Box 50"/>
          <p:cNvSpPr txBox="1">
            <a:spLocks noChangeArrowheads="1"/>
          </p:cNvSpPr>
          <p:nvPr/>
        </p:nvSpPr>
        <p:spPr bwMode="auto">
          <a:xfrm>
            <a:off x="0" y="2508525"/>
            <a:ext cx="2500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i="1">
                <a:solidFill>
                  <a:srgbClr val="00CC66"/>
                </a:solidFill>
              </a:rPr>
              <a:t>Группы - Студенты</a:t>
            </a:r>
          </a:p>
        </p:txBody>
      </p:sp>
      <p:sp>
        <p:nvSpPr>
          <p:cNvPr id="31795" name="Text Box 51"/>
          <p:cNvSpPr txBox="1">
            <a:spLocks noChangeArrowheads="1"/>
          </p:cNvSpPr>
          <p:nvPr/>
        </p:nvSpPr>
        <p:spPr bwMode="auto">
          <a:xfrm>
            <a:off x="6588125" y="2581550"/>
            <a:ext cx="2160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i="1" dirty="0">
                <a:solidFill>
                  <a:srgbClr val="9933FF"/>
                </a:solidFill>
              </a:rPr>
              <a:t>Предметы</a:t>
            </a:r>
          </a:p>
        </p:txBody>
      </p:sp>
      <p:graphicFrame>
        <p:nvGraphicFramePr>
          <p:cNvPr id="31796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99917003"/>
              </p:ext>
            </p:extLst>
          </p:nvPr>
        </p:nvGraphicFramePr>
        <p:xfrm>
          <a:off x="6402388" y="3084788"/>
          <a:ext cx="2741612" cy="1219200"/>
        </p:xfrm>
        <a:graphic>
          <a:graphicData uri="http://schemas.openxmlformats.org/drawingml/2006/table">
            <a:tbl>
              <a:tblPr/>
              <a:tblGrid>
                <a:gridCol w="1085850"/>
                <a:gridCol w="1655762"/>
              </a:tblGrid>
              <a:tr h="169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Предмет</a:t>
                      </a:r>
                      <a:endParaRPr kumimoji="0" lang="ru-RU" altLang="ru-RU" sz="14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Преподаватель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8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ВМ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Андреев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9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ОП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Борисов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9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Ин.яз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Шутов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813" name="Text Box 69"/>
          <p:cNvSpPr txBox="1">
            <a:spLocks noChangeArrowheads="1"/>
          </p:cNvSpPr>
          <p:nvPr/>
        </p:nvSpPr>
        <p:spPr bwMode="auto">
          <a:xfrm>
            <a:off x="323850" y="1644925"/>
            <a:ext cx="5795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i="1"/>
              <a:t>Группы - Студенты – Оценки - Предметы</a:t>
            </a:r>
          </a:p>
        </p:txBody>
      </p:sp>
      <p:graphicFrame>
        <p:nvGraphicFramePr>
          <p:cNvPr id="31814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87630274"/>
              </p:ext>
            </p:extLst>
          </p:nvPr>
        </p:nvGraphicFramePr>
        <p:xfrm>
          <a:off x="179388" y="2005288"/>
          <a:ext cx="8785225" cy="304800"/>
        </p:xfrm>
        <a:graphic>
          <a:graphicData uri="http://schemas.openxmlformats.org/drawingml/2006/table">
            <a:tbl>
              <a:tblPr/>
              <a:tblGrid>
                <a:gridCol w="1260475"/>
                <a:gridCol w="865187"/>
                <a:gridCol w="863600"/>
                <a:gridCol w="1001713"/>
                <a:gridCol w="906462"/>
                <a:gridCol w="1146175"/>
                <a:gridCol w="1085850"/>
                <a:gridCol w="1655763"/>
              </a:tblGrid>
              <a:tr h="169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Шифр_спец</a:t>
                      </a:r>
                      <a:endParaRPr kumimoji="0" lang="ru-RU" alt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Н_гр</a:t>
                      </a:r>
                      <a:endParaRPr kumimoji="0" lang="ru-RU" alt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Н_студ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ФИО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Оценка</a:t>
                      </a:r>
                      <a:endParaRPr kumimoji="0" lang="ru-RU" alt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Дата_Экз</a:t>
                      </a:r>
                      <a:endParaRPr kumimoji="0" lang="ru-RU" altLang="ru-RU" sz="14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Предмет</a:t>
                      </a:r>
                      <a:endParaRPr kumimoji="0" lang="ru-RU" altLang="ru-RU" sz="14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Преподаватель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834" name="Line 90"/>
          <p:cNvSpPr>
            <a:spLocks noChangeShapeType="1"/>
          </p:cNvSpPr>
          <p:nvPr/>
        </p:nvSpPr>
        <p:spPr bwMode="auto">
          <a:xfrm>
            <a:off x="6372225" y="2292625"/>
            <a:ext cx="144463" cy="792163"/>
          </a:xfrm>
          <a:prstGeom prst="line">
            <a:avLst/>
          </a:prstGeom>
          <a:noFill/>
          <a:ln w="25400">
            <a:solidFill>
              <a:srgbClr val="99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31835" name="Line 91"/>
          <p:cNvSpPr>
            <a:spLocks noChangeShapeType="1"/>
          </p:cNvSpPr>
          <p:nvPr/>
        </p:nvSpPr>
        <p:spPr bwMode="auto">
          <a:xfrm>
            <a:off x="1873250" y="2292625"/>
            <a:ext cx="576263" cy="720725"/>
          </a:xfrm>
          <a:prstGeom prst="line">
            <a:avLst/>
          </a:prstGeom>
          <a:noFill/>
          <a:ln w="25400">
            <a:solidFill>
              <a:srgbClr val="00CC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graphicFrame>
        <p:nvGraphicFramePr>
          <p:cNvPr id="31873" name="Group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8621299"/>
              </p:ext>
            </p:extLst>
          </p:nvPr>
        </p:nvGraphicFramePr>
        <p:xfrm>
          <a:off x="0" y="3013350"/>
          <a:ext cx="4032250" cy="1219200"/>
        </p:xfrm>
        <a:graphic>
          <a:graphicData uri="http://schemas.openxmlformats.org/drawingml/2006/table">
            <a:tbl>
              <a:tblPr/>
              <a:tblGrid>
                <a:gridCol w="1273175"/>
                <a:gridCol w="874713"/>
                <a:gridCol w="871537"/>
                <a:gridCol w="1012825"/>
              </a:tblGrid>
              <a:tr h="169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Шифр_спец</a:t>
                      </a:r>
                      <a:endParaRPr kumimoji="0" lang="ru-RU" alt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Н_гр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Н_студ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ФИО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8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06.0503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ПМ-1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Альтов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9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06.0401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КН-1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Петров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8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06.0503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ПМ-1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Басов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863" name="Text Box 119"/>
          <p:cNvSpPr txBox="1">
            <a:spLocks noChangeArrowheads="1"/>
          </p:cNvSpPr>
          <p:nvPr/>
        </p:nvSpPr>
        <p:spPr bwMode="auto">
          <a:xfrm>
            <a:off x="2268537" y="1933850"/>
            <a:ext cx="28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000" dirty="0"/>
              <a:t>*</a:t>
            </a:r>
          </a:p>
        </p:txBody>
      </p:sp>
      <p:sp>
        <p:nvSpPr>
          <p:cNvPr id="31864" name="Text Box 120"/>
          <p:cNvSpPr txBox="1">
            <a:spLocks noChangeArrowheads="1"/>
          </p:cNvSpPr>
          <p:nvPr/>
        </p:nvSpPr>
        <p:spPr bwMode="auto">
          <a:xfrm>
            <a:off x="5076825" y="1933850"/>
            <a:ext cx="28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000"/>
              <a:t>*</a:t>
            </a:r>
          </a:p>
        </p:txBody>
      </p:sp>
      <p:sp>
        <p:nvSpPr>
          <p:cNvPr id="31865" name="Text Box 121"/>
          <p:cNvSpPr txBox="1">
            <a:spLocks noChangeArrowheads="1"/>
          </p:cNvSpPr>
          <p:nvPr/>
        </p:nvSpPr>
        <p:spPr bwMode="auto">
          <a:xfrm>
            <a:off x="6156325" y="1933850"/>
            <a:ext cx="28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000"/>
              <a:t>*</a:t>
            </a:r>
          </a:p>
        </p:txBody>
      </p:sp>
      <p:sp>
        <p:nvSpPr>
          <p:cNvPr id="31866" name="Text Box 122"/>
          <p:cNvSpPr txBox="1">
            <a:spLocks noChangeArrowheads="1"/>
          </p:cNvSpPr>
          <p:nvPr/>
        </p:nvSpPr>
        <p:spPr bwMode="auto">
          <a:xfrm>
            <a:off x="6330950" y="3013350"/>
            <a:ext cx="28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000"/>
              <a:t>*</a:t>
            </a:r>
          </a:p>
        </p:txBody>
      </p:sp>
      <p:sp>
        <p:nvSpPr>
          <p:cNvPr id="31867" name="Text Box 123"/>
          <p:cNvSpPr txBox="1">
            <a:spLocks noChangeArrowheads="1"/>
          </p:cNvSpPr>
          <p:nvPr/>
        </p:nvSpPr>
        <p:spPr bwMode="auto">
          <a:xfrm>
            <a:off x="2124075" y="2941913"/>
            <a:ext cx="28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00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xmlns="" val="9634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94" grpId="0" autoUpdateAnimBg="0"/>
      <p:bldP spid="31795" grpId="0" autoUpdateAnimBg="0"/>
      <p:bldP spid="31834" grpId="0" animBg="1"/>
      <p:bldP spid="31835" grpId="0" animBg="1"/>
      <p:bldP spid="31866" grpId="0" autoUpdateAnimBg="0"/>
      <p:bldP spid="3186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79376" y="1391996"/>
            <a:ext cx="87757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ru-RU" altLang="ru-RU" sz="2400" dirty="0">
                <a:solidFill>
                  <a:schemeClr val="tx2"/>
                </a:solidFill>
                <a:latin typeface="+mn-lt"/>
                <a:cs typeface="+mn-cs"/>
              </a:rPr>
              <a:t>Отношение находится в третьей нормальной форме (3NF) в том и только в том случае, если находится в 2NF и каждый </a:t>
            </a:r>
            <a:r>
              <a:rPr lang="ru-RU" altLang="ru-RU" sz="2400" dirty="0" err="1">
                <a:solidFill>
                  <a:schemeClr val="tx2"/>
                </a:solidFill>
                <a:latin typeface="+mn-lt"/>
                <a:cs typeface="+mn-cs"/>
              </a:rPr>
              <a:t>неключевой</a:t>
            </a:r>
            <a:r>
              <a:rPr lang="ru-RU" altLang="ru-RU" sz="2400" dirty="0">
                <a:solidFill>
                  <a:schemeClr val="tx2"/>
                </a:solidFill>
                <a:latin typeface="+mn-lt"/>
                <a:cs typeface="+mn-cs"/>
              </a:rPr>
              <a:t> атрибут </a:t>
            </a:r>
            <a:r>
              <a:rPr lang="ru-RU" altLang="ru-RU" sz="2400" dirty="0" err="1">
                <a:solidFill>
                  <a:schemeClr val="tx2"/>
                </a:solidFill>
                <a:latin typeface="+mn-lt"/>
                <a:cs typeface="+mn-cs"/>
              </a:rPr>
              <a:t>нетранзитивно</a:t>
            </a:r>
            <a:r>
              <a:rPr lang="ru-RU" altLang="ru-RU" sz="2400" dirty="0">
                <a:solidFill>
                  <a:schemeClr val="tx2"/>
                </a:solidFill>
                <a:latin typeface="+mn-lt"/>
                <a:cs typeface="+mn-cs"/>
              </a:rPr>
              <a:t> зависит от первичного ключа. 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504825"/>
          </a:xfrm>
        </p:spPr>
        <p:txBody>
          <a:bodyPr>
            <a:noAutofit/>
          </a:bodyPr>
          <a:lstStyle/>
          <a:p>
            <a:r>
              <a:rPr lang="ru-RU" altLang="ru-RU" dirty="0"/>
              <a:t>3НФ (Третья Нормальная Форма) 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238557" y="2855336"/>
            <a:ext cx="367268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000" i="1" dirty="0">
                <a:solidFill>
                  <a:srgbClr val="00CC66"/>
                </a:solidFill>
              </a:rPr>
              <a:t>Группы - Студенты</a:t>
            </a:r>
          </a:p>
        </p:txBody>
      </p:sp>
      <p:graphicFrame>
        <p:nvGraphicFramePr>
          <p:cNvPr id="34896" name="Group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64887606"/>
              </p:ext>
            </p:extLst>
          </p:nvPr>
        </p:nvGraphicFramePr>
        <p:xfrm>
          <a:off x="-118775" y="3266426"/>
          <a:ext cx="5084619" cy="1463040"/>
        </p:xfrm>
        <a:graphic>
          <a:graphicData uri="http://schemas.openxmlformats.org/drawingml/2006/table">
            <a:tbl>
              <a:tblPr/>
              <a:tblGrid>
                <a:gridCol w="1605459"/>
                <a:gridCol w="1103003"/>
                <a:gridCol w="1098997"/>
                <a:gridCol w="1277160"/>
              </a:tblGrid>
              <a:tr h="169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Шифр_спец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Н_гр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Н_студ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ФИО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8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06.0503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ПМ-1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Альтов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9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06.0401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КН-1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Петров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8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06.0503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ПМ-1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Басов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4851" name="Text Box 35"/>
          <p:cNvSpPr txBox="1">
            <a:spLocks noChangeArrowheads="1"/>
          </p:cNvSpPr>
          <p:nvPr/>
        </p:nvSpPr>
        <p:spPr bwMode="auto">
          <a:xfrm>
            <a:off x="2522971" y="3266426"/>
            <a:ext cx="2889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400" dirty="0"/>
              <a:t>*</a:t>
            </a:r>
          </a:p>
        </p:txBody>
      </p:sp>
      <p:sp>
        <p:nvSpPr>
          <p:cNvPr id="34853" name="Text Box 37"/>
          <p:cNvSpPr txBox="1">
            <a:spLocks noChangeArrowheads="1"/>
          </p:cNvSpPr>
          <p:nvPr/>
        </p:nvSpPr>
        <p:spPr bwMode="auto">
          <a:xfrm>
            <a:off x="5470526" y="4347513"/>
            <a:ext cx="25003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000" i="1" dirty="0">
                <a:solidFill>
                  <a:srgbClr val="FF3300"/>
                </a:solidFill>
              </a:rPr>
              <a:t>Студенты</a:t>
            </a:r>
          </a:p>
        </p:txBody>
      </p:sp>
      <p:graphicFrame>
        <p:nvGraphicFramePr>
          <p:cNvPr id="34854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90794064"/>
              </p:ext>
            </p:extLst>
          </p:nvPr>
        </p:nvGraphicFramePr>
        <p:xfrm>
          <a:off x="4965844" y="4852338"/>
          <a:ext cx="3889232" cy="1463040"/>
        </p:xfrm>
        <a:graphic>
          <a:graphicData uri="http://schemas.openxmlformats.org/drawingml/2006/table">
            <a:tbl>
              <a:tblPr/>
              <a:tblGrid>
                <a:gridCol w="1076288"/>
                <a:gridCol w="1384581"/>
                <a:gridCol w="1428363"/>
              </a:tblGrid>
              <a:tr h="2869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Н_студ</a:t>
                      </a:r>
                      <a:endParaRPr kumimoji="0" lang="ru-RU" alt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ФИО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Н_гр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69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Альтов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ПМ-1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69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Петров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КН-1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69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Сидоров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ПМ=1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4876" name="Text Box 60"/>
          <p:cNvSpPr txBox="1">
            <a:spLocks noChangeArrowheads="1"/>
          </p:cNvSpPr>
          <p:nvPr/>
        </p:nvSpPr>
        <p:spPr bwMode="auto">
          <a:xfrm>
            <a:off x="311583" y="4723751"/>
            <a:ext cx="25003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000" i="1">
                <a:solidFill>
                  <a:srgbClr val="FF3300"/>
                </a:solidFill>
              </a:rPr>
              <a:t>Группы </a:t>
            </a:r>
          </a:p>
        </p:txBody>
      </p:sp>
      <p:graphicFrame>
        <p:nvGraphicFramePr>
          <p:cNvPr id="34898" name="Group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1761049"/>
              </p:ext>
            </p:extLst>
          </p:nvPr>
        </p:nvGraphicFramePr>
        <p:xfrm>
          <a:off x="311583" y="5211113"/>
          <a:ext cx="3599656" cy="1097280"/>
        </p:xfrm>
        <a:graphic>
          <a:graphicData uri="http://schemas.openxmlformats.org/drawingml/2006/table">
            <a:tbl>
              <a:tblPr/>
              <a:tblGrid>
                <a:gridCol w="1661680"/>
                <a:gridCol w="1937976"/>
              </a:tblGrid>
              <a:tr h="169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Н_гр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Шифр_спец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8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ПМ-1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06.0503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9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КН-1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06.0401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4891" name="Line 75"/>
          <p:cNvSpPr>
            <a:spLocks noChangeShapeType="1"/>
          </p:cNvSpPr>
          <p:nvPr/>
        </p:nvSpPr>
        <p:spPr bwMode="auto">
          <a:xfrm flipH="1">
            <a:off x="1175183" y="4525313"/>
            <a:ext cx="792163" cy="71913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 sz="2000"/>
          </a:p>
        </p:txBody>
      </p:sp>
      <p:sp>
        <p:nvSpPr>
          <p:cNvPr id="34892" name="Line 76"/>
          <p:cNvSpPr>
            <a:spLocks noChangeShapeType="1"/>
          </p:cNvSpPr>
          <p:nvPr/>
        </p:nvSpPr>
        <p:spPr bwMode="auto">
          <a:xfrm>
            <a:off x="2975408" y="4493563"/>
            <a:ext cx="1871663" cy="50323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 sz="2000"/>
          </a:p>
        </p:txBody>
      </p:sp>
      <p:sp>
        <p:nvSpPr>
          <p:cNvPr id="13" name="Text Box 35"/>
          <p:cNvSpPr txBox="1">
            <a:spLocks noChangeArrowheads="1"/>
          </p:cNvSpPr>
          <p:nvPr/>
        </p:nvSpPr>
        <p:spPr bwMode="auto">
          <a:xfrm>
            <a:off x="4929190" y="4786322"/>
            <a:ext cx="2889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400" dirty="0"/>
              <a:t>*</a:t>
            </a:r>
          </a:p>
        </p:txBody>
      </p:sp>
      <p:sp>
        <p:nvSpPr>
          <p:cNvPr id="14" name="Text Box 35"/>
          <p:cNvSpPr txBox="1">
            <a:spLocks noChangeArrowheads="1"/>
          </p:cNvSpPr>
          <p:nvPr/>
        </p:nvSpPr>
        <p:spPr bwMode="auto">
          <a:xfrm>
            <a:off x="323850" y="5211113"/>
            <a:ext cx="2889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4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xmlns="" val="241434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53" grpId="0" autoUpdateAnimBg="0"/>
      <p:bldP spid="34876" grpId="0" autoUpdateAnimBg="0"/>
      <p:bldP spid="34891" grpId="0" animBg="1"/>
      <p:bldP spid="3489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504825"/>
          </a:xfrm>
        </p:spPr>
        <p:txBody>
          <a:bodyPr>
            <a:noAutofit/>
          </a:bodyPr>
          <a:lstStyle/>
          <a:p>
            <a:r>
              <a:rPr lang="ru-RU" altLang="ru-RU" dirty="0"/>
              <a:t>Пример схемы БД в 3НФ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68189" y="2219970"/>
            <a:ext cx="25003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400" i="1" dirty="0"/>
              <a:t>Студенты</a:t>
            </a:r>
          </a:p>
        </p:txBody>
      </p:sp>
      <p:graphicFrame>
        <p:nvGraphicFramePr>
          <p:cNvPr id="3584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23321275"/>
              </p:ext>
            </p:extLst>
          </p:nvPr>
        </p:nvGraphicFramePr>
        <p:xfrm>
          <a:off x="-2454" y="2786005"/>
          <a:ext cx="3384550" cy="1737360"/>
        </p:xfrm>
        <a:graphic>
          <a:graphicData uri="http://schemas.openxmlformats.org/drawingml/2006/table">
            <a:tbl>
              <a:tblPr/>
              <a:tblGrid>
                <a:gridCol w="936625"/>
                <a:gridCol w="1204912"/>
                <a:gridCol w="1243013"/>
              </a:tblGrid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Н_</a:t>
                      </a:r>
                      <a:br>
                        <a:rPr kumimoji="0" lang="ru-RU" altLang="ru-RU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ru-RU" altLang="ru-RU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студ</a:t>
                      </a:r>
                      <a:endParaRPr kumimoji="0" lang="ru-RU" altLang="ru-RU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ФИО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Н_гр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Альтов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ПМ-1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Петров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КН-1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Басов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ПМ-1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3408867" y="1211482"/>
            <a:ext cx="25003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400" i="1"/>
              <a:t>Группы</a:t>
            </a:r>
            <a:r>
              <a:rPr lang="ru-RU" altLang="ru-RU" sz="2400" i="1">
                <a:solidFill>
                  <a:srgbClr val="FF3300"/>
                </a:solidFill>
              </a:rPr>
              <a:t> </a:t>
            </a:r>
          </a:p>
        </p:txBody>
      </p:sp>
      <p:graphicFrame>
        <p:nvGraphicFramePr>
          <p:cNvPr id="35953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28047167"/>
              </p:ext>
            </p:extLst>
          </p:nvPr>
        </p:nvGraphicFramePr>
        <p:xfrm>
          <a:off x="3410454" y="1698844"/>
          <a:ext cx="2376488" cy="1371600"/>
        </p:xfrm>
        <a:graphic>
          <a:graphicData uri="http://schemas.openxmlformats.org/drawingml/2006/table">
            <a:tbl>
              <a:tblPr/>
              <a:tblGrid>
                <a:gridCol w="935038"/>
                <a:gridCol w="1441450"/>
              </a:tblGrid>
              <a:tr h="169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Н_гр</a:t>
                      </a:r>
                      <a:endParaRPr kumimoji="0" lang="ru-RU" altLang="ru-RU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Шифр_спец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8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ПМ-1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06.0503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9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КН-1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06.0401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88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8387319"/>
              </p:ext>
            </p:extLst>
          </p:nvPr>
        </p:nvGraphicFramePr>
        <p:xfrm>
          <a:off x="1565565" y="4844755"/>
          <a:ext cx="5829010" cy="2194560"/>
        </p:xfrm>
        <a:graphic>
          <a:graphicData uri="http://schemas.openxmlformats.org/drawingml/2006/table">
            <a:tbl>
              <a:tblPr/>
              <a:tblGrid>
                <a:gridCol w="1203179"/>
                <a:gridCol w="1597938"/>
                <a:gridCol w="1513947"/>
                <a:gridCol w="1513946"/>
              </a:tblGrid>
              <a:tr h="169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Н_студ</a:t>
                      </a:r>
                      <a:endParaRPr kumimoji="0" lang="ru-RU" altLang="ru-RU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Дата_Экз</a:t>
                      </a:r>
                      <a:endParaRPr kumimoji="0" lang="ru-RU" altLang="ru-RU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Предмет</a:t>
                      </a:r>
                      <a:endParaRPr kumimoji="0" lang="ru-RU" altLang="ru-RU" sz="18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Оценка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8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11.02.15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ВМ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87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9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23.12.14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ОП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52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9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11.02.15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ВМ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77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8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04.01.15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ОП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99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4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11.02.15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Ин.яз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64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918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06199764"/>
              </p:ext>
            </p:extLst>
          </p:nvPr>
        </p:nvGraphicFramePr>
        <p:xfrm>
          <a:off x="6227763" y="2565400"/>
          <a:ext cx="2741612" cy="1737360"/>
        </p:xfrm>
        <a:graphic>
          <a:graphicData uri="http://schemas.openxmlformats.org/drawingml/2006/table">
            <a:tbl>
              <a:tblPr/>
              <a:tblGrid>
                <a:gridCol w="1085850"/>
                <a:gridCol w="1655762"/>
              </a:tblGrid>
              <a:tr h="169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Предмет</a:t>
                      </a:r>
                      <a:endParaRPr kumimoji="0" lang="ru-RU" altLang="ru-RU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Преподаватель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8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ВМ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Андреев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9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ОП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Борисов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9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Ин.яз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Шутов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5935" name="Text Box 95"/>
          <p:cNvSpPr txBox="1">
            <a:spLocks noChangeArrowheads="1"/>
          </p:cNvSpPr>
          <p:nvPr/>
        </p:nvSpPr>
        <p:spPr bwMode="auto">
          <a:xfrm>
            <a:off x="3924300" y="4314530"/>
            <a:ext cx="25003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400" i="1"/>
              <a:t>Оценки</a:t>
            </a:r>
            <a:r>
              <a:rPr lang="ru-RU" altLang="ru-RU" sz="2400" i="1">
                <a:solidFill>
                  <a:srgbClr val="FF3300"/>
                </a:solidFill>
              </a:rPr>
              <a:t> </a:t>
            </a:r>
          </a:p>
        </p:txBody>
      </p:sp>
      <p:sp>
        <p:nvSpPr>
          <p:cNvPr id="35936" name="Text Box 96"/>
          <p:cNvSpPr txBox="1">
            <a:spLocks noChangeArrowheads="1"/>
          </p:cNvSpPr>
          <p:nvPr/>
        </p:nvSpPr>
        <p:spPr bwMode="auto">
          <a:xfrm>
            <a:off x="6227763" y="1989138"/>
            <a:ext cx="25003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400" i="1"/>
              <a:t>Предметы</a:t>
            </a:r>
            <a:r>
              <a:rPr lang="ru-RU" altLang="ru-RU" sz="2400" i="1">
                <a:solidFill>
                  <a:srgbClr val="FF3300"/>
                </a:solidFill>
              </a:rPr>
              <a:t> </a:t>
            </a:r>
          </a:p>
        </p:txBody>
      </p:sp>
      <p:grpSp>
        <p:nvGrpSpPr>
          <p:cNvPr id="35937" name="Group 97"/>
          <p:cNvGrpSpPr>
            <a:grpSpLocks/>
          </p:cNvGrpSpPr>
          <p:nvPr/>
        </p:nvGrpSpPr>
        <p:grpSpPr bwMode="auto">
          <a:xfrm>
            <a:off x="539750" y="2492375"/>
            <a:ext cx="5688013" cy="2551113"/>
            <a:chOff x="340" y="1570"/>
            <a:chExt cx="3583" cy="1607"/>
          </a:xfrm>
        </p:grpSpPr>
        <p:sp>
          <p:nvSpPr>
            <p:cNvPr id="35938" name="Line 98"/>
            <p:cNvSpPr>
              <a:spLocks noChangeShapeType="1"/>
            </p:cNvSpPr>
            <p:nvPr/>
          </p:nvSpPr>
          <p:spPr bwMode="auto">
            <a:xfrm>
              <a:off x="476" y="2931"/>
              <a:ext cx="1678" cy="227"/>
            </a:xfrm>
            <a:prstGeom prst="lin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ru-RU" sz="2400"/>
            </a:p>
          </p:txBody>
        </p:sp>
        <p:sp>
          <p:nvSpPr>
            <p:cNvPr id="35939" name="Line 99"/>
            <p:cNvSpPr>
              <a:spLocks noChangeShapeType="1"/>
            </p:cNvSpPr>
            <p:nvPr/>
          </p:nvSpPr>
          <p:spPr bwMode="auto">
            <a:xfrm flipH="1">
              <a:off x="3560" y="1706"/>
              <a:ext cx="363" cy="1452"/>
            </a:xfrm>
            <a:prstGeom prst="lin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ru-RU" sz="2400"/>
            </a:p>
          </p:txBody>
        </p:sp>
        <p:sp>
          <p:nvSpPr>
            <p:cNvPr id="35940" name="Text Box 100"/>
            <p:cNvSpPr txBox="1">
              <a:spLocks noChangeArrowheads="1"/>
            </p:cNvSpPr>
            <p:nvPr/>
          </p:nvSpPr>
          <p:spPr bwMode="auto">
            <a:xfrm>
              <a:off x="3288" y="2832"/>
              <a:ext cx="27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altLang="ru-RU" sz="2400" dirty="0"/>
                <a:t>М</a:t>
              </a:r>
            </a:p>
          </p:txBody>
        </p:sp>
        <p:sp>
          <p:nvSpPr>
            <p:cNvPr id="35941" name="Text Box 101"/>
            <p:cNvSpPr txBox="1">
              <a:spLocks noChangeArrowheads="1"/>
            </p:cNvSpPr>
            <p:nvPr/>
          </p:nvSpPr>
          <p:spPr bwMode="auto">
            <a:xfrm>
              <a:off x="2109" y="2823"/>
              <a:ext cx="27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altLang="ru-RU" sz="2400" dirty="0"/>
                <a:t>М</a:t>
              </a:r>
            </a:p>
          </p:txBody>
        </p:sp>
        <p:sp>
          <p:nvSpPr>
            <p:cNvPr id="35942" name="Text Box 102"/>
            <p:cNvSpPr txBox="1">
              <a:spLocks noChangeArrowheads="1"/>
            </p:cNvSpPr>
            <p:nvPr/>
          </p:nvSpPr>
          <p:spPr bwMode="auto">
            <a:xfrm>
              <a:off x="3696" y="1570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altLang="ru-RU" sz="2400"/>
                <a:t>1</a:t>
              </a:r>
            </a:p>
          </p:txBody>
        </p:sp>
        <p:sp>
          <p:nvSpPr>
            <p:cNvPr id="35943" name="Text Box 103"/>
            <p:cNvSpPr txBox="1">
              <a:spLocks noChangeArrowheads="1"/>
            </p:cNvSpPr>
            <p:nvPr/>
          </p:nvSpPr>
          <p:spPr bwMode="auto">
            <a:xfrm>
              <a:off x="340" y="2886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altLang="ru-RU" sz="2400"/>
                <a:t>1</a:t>
              </a:r>
            </a:p>
          </p:txBody>
        </p:sp>
      </p:grpSp>
      <p:grpSp>
        <p:nvGrpSpPr>
          <p:cNvPr id="35944" name="Group 104"/>
          <p:cNvGrpSpPr>
            <a:grpSpLocks/>
          </p:cNvGrpSpPr>
          <p:nvPr/>
        </p:nvGrpSpPr>
        <p:grpSpPr bwMode="auto">
          <a:xfrm>
            <a:off x="3381376" y="3070222"/>
            <a:ext cx="1076325" cy="1014414"/>
            <a:chOff x="227" y="1227"/>
            <a:chExt cx="678" cy="639"/>
          </a:xfrm>
        </p:grpSpPr>
        <p:sp>
          <p:nvSpPr>
            <p:cNvPr id="35945" name="Line 105"/>
            <p:cNvSpPr>
              <a:spLocks noChangeShapeType="1"/>
            </p:cNvSpPr>
            <p:nvPr/>
          </p:nvSpPr>
          <p:spPr bwMode="auto">
            <a:xfrm flipH="1">
              <a:off x="227" y="1227"/>
              <a:ext cx="497" cy="3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ru-RU" sz="2400"/>
            </a:p>
          </p:txBody>
        </p:sp>
        <p:sp>
          <p:nvSpPr>
            <p:cNvPr id="35946" name="Text Box 106"/>
            <p:cNvSpPr txBox="1">
              <a:spLocks noChangeArrowheads="1"/>
            </p:cNvSpPr>
            <p:nvPr/>
          </p:nvSpPr>
          <p:spPr bwMode="auto">
            <a:xfrm>
              <a:off x="296" y="1575"/>
              <a:ext cx="27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altLang="ru-RU" sz="2400" dirty="0"/>
                <a:t>М</a:t>
              </a:r>
            </a:p>
          </p:txBody>
        </p:sp>
        <p:sp>
          <p:nvSpPr>
            <p:cNvPr id="35947" name="Text Box 107"/>
            <p:cNvSpPr txBox="1">
              <a:spLocks noChangeArrowheads="1"/>
            </p:cNvSpPr>
            <p:nvPr/>
          </p:nvSpPr>
          <p:spPr bwMode="auto">
            <a:xfrm>
              <a:off x="724" y="1304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altLang="ru-RU" sz="2400" dirty="0"/>
                <a:t>1</a:t>
              </a:r>
            </a:p>
          </p:txBody>
        </p:sp>
      </p:grpSp>
      <p:sp>
        <p:nvSpPr>
          <p:cNvPr id="35948" name="Text Box 108"/>
          <p:cNvSpPr txBox="1">
            <a:spLocks noChangeArrowheads="1"/>
          </p:cNvSpPr>
          <p:nvPr/>
        </p:nvSpPr>
        <p:spPr bwMode="auto">
          <a:xfrm>
            <a:off x="5210679" y="1122582"/>
            <a:ext cx="5762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ru-RU" altLang="ru-RU" sz="3600">
                <a:solidFill>
                  <a:srgbClr val="FF3300"/>
                </a:solidFill>
              </a:rPr>
              <a:t> </a:t>
            </a:r>
          </a:p>
        </p:txBody>
      </p:sp>
      <p:sp>
        <p:nvSpPr>
          <p:cNvPr id="35949" name="Text Box 109"/>
          <p:cNvSpPr txBox="1">
            <a:spLocks noChangeArrowheads="1"/>
          </p:cNvSpPr>
          <p:nvPr/>
        </p:nvSpPr>
        <p:spPr bwMode="auto">
          <a:xfrm>
            <a:off x="7596188" y="1844675"/>
            <a:ext cx="5762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ru-RU" altLang="ru-RU" sz="3600">
                <a:solidFill>
                  <a:srgbClr val="FF3300"/>
                </a:solidFill>
              </a:rPr>
              <a:t> </a:t>
            </a:r>
          </a:p>
        </p:txBody>
      </p:sp>
      <p:sp>
        <p:nvSpPr>
          <p:cNvPr id="35950" name="Text Box 110"/>
          <p:cNvSpPr txBox="1">
            <a:spLocks noChangeArrowheads="1"/>
          </p:cNvSpPr>
          <p:nvPr/>
        </p:nvSpPr>
        <p:spPr bwMode="auto">
          <a:xfrm>
            <a:off x="4932363" y="4171655"/>
            <a:ext cx="5762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ru-RU" altLang="ru-RU" sz="3600">
                <a:solidFill>
                  <a:srgbClr val="FF3300"/>
                </a:solidFill>
              </a:rPr>
              <a:t> </a:t>
            </a:r>
          </a:p>
        </p:txBody>
      </p:sp>
      <p:sp>
        <p:nvSpPr>
          <p:cNvPr id="35951" name="Text Box 111"/>
          <p:cNvSpPr txBox="1">
            <a:spLocks noChangeArrowheads="1"/>
          </p:cNvSpPr>
          <p:nvPr/>
        </p:nvSpPr>
        <p:spPr bwMode="auto">
          <a:xfrm>
            <a:off x="1992240" y="1768913"/>
            <a:ext cx="5762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ru-RU" altLang="ru-RU" sz="3600">
                <a:solidFill>
                  <a:srgbClr val="FF3300"/>
                </a:solidFill>
              </a:rPr>
              <a:t> 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68189" y="2786005"/>
            <a:ext cx="2889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400" dirty="0"/>
              <a:t>*</a:t>
            </a:r>
          </a:p>
        </p:txBody>
      </p:sp>
      <p:sp>
        <p:nvSpPr>
          <p:cNvPr id="27" name="Text Box 35"/>
          <p:cNvSpPr txBox="1">
            <a:spLocks noChangeArrowheads="1"/>
          </p:cNvSpPr>
          <p:nvPr/>
        </p:nvSpPr>
        <p:spPr bwMode="auto">
          <a:xfrm>
            <a:off x="1565565" y="4726930"/>
            <a:ext cx="2889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400" dirty="0"/>
              <a:t>*</a:t>
            </a:r>
          </a:p>
        </p:txBody>
      </p:sp>
      <p:sp>
        <p:nvSpPr>
          <p:cNvPr id="28" name="Text Box 35"/>
          <p:cNvSpPr txBox="1">
            <a:spLocks noChangeArrowheads="1"/>
          </p:cNvSpPr>
          <p:nvPr/>
        </p:nvSpPr>
        <p:spPr bwMode="auto">
          <a:xfrm>
            <a:off x="4313239" y="4726930"/>
            <a:ext cx="2889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400" dirty="0"/>
              <a:t>*</a:t>
            </a:r>
          </a:p>
        </p:txBody>
      </p:sp>
      <p:sp>
        <p:nvSpPr>
          <p:cNvPr id="29" name="Text Box 35"/>
          <p:cNvSpPr txBox="1">
            <a:spLocks noChangeArrowheads="1"/>
          </p:cNvSpPr>
          <p:nvPr/>
        </p:nvSpPr>
        <p:spPr bwMode="auto">
          <a:xfrm>
            <a:off x="2788860" y="4726930"/>
            <a:ext cx="2889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400" dirty="0"/>
              <a:t>*</a:t>
            </a:r>
          </a:p>
        </p:txBody>
      </p:sp>
      <p:sp>
        <p:nvSpPr>
          <p:cNvPr id="30" name="Text Box 35"/>
          <p:cNvSpPr txBox="1">
            <a:spLocks noChangeArrowheads="1"/>
          </p:cNvSpPr>
          <p:nvPr/>
        </p:nvSpPr>
        <p:spPr bwMode="auto">
          <a:xfrm>
            <a:off x="6182498" y="2500854"/>
            <a:ext cx="2889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4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xmlns="" val="260211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8" grpId="0"/>
      <p:bldP spid="35949" grpId="0"/>
      <p:bldP spid="35950" grpId="0"/>
      <p:bldP spid="359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206374" y="1493838"/>
            <a:ext cx="8937625" cy="4755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1950" indent="-3619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5413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altLang="ru-RU" sz="3000" b="1" i="1" dirty="0">
                <a:solidFill>
                  <a:srgbClr val="00B050"/>
                </a:solidFill>
                <a:latin typeface="+mn-lt"/>
                <a:cs typeface="+mn-cs"/>
              </a:rPr>
              <a:t>Отношение находится в </a:t>
            </a:r>
            <a:r>
              <a:rPr lang="en-US" altLang="ru-RU" sz="3000" b="1" i="1" dirty="0">
                <a:solidFill>
                  <a:srgbClr val="00B050"/>
                </a:solidFill>
                <a:latin typeface="+mn-lt"/>
                <a:cs typeface="+mn-cs"/>
              </a:rPr>
              <a:t>BCNF </a:t>
            </a:r>
            <a:r>
              <a:rPr lang="ru-RU" altLang="ru-RU" sz="3000" dirty="0">
                <a:solidFill>
                  <a:schemeClr val="tx2"/>
                </a:solidFill>
                <a:latin typeface="+mn-lt"/>
                <a:cs typeface="+mn-cs"/>
              </a:rPr>
              <a:t>тогда и только тогда, когда каждая его нетривиальная и неприводимая слева функциональная зависимость имеет в качестве своего </a:t>
            </a:r>
            <a:r>
              <a:rPr lang="ru-RU" altLang="ru-RU" sz="3000" dirty="0" err="1" smtClean="0">
                <a:solidFill>
                  <a:schemeClr val="tx2"/>
                </a:solidFill>
                <a:latin typeface="+mn-lt"/>
                <a:cs typeface="+mn-cs"/>
              </a:rPr>
              <a:t>детерми</a:t>
            </a:r>
            <a:r>
              <a:rPr lang="ru-RU" altLang="ru-RU" sz="3000" dirty="0" err="1">
                <a:solidFill>
                  <a:schemeClr val="tx2"/>
                </a:solidFill>
                <a:latin typeface="+mn-lt"/>
                <a:cs typeface="+mn-cs"/>
              </a:rPr>
              <a:t>-</a:t>
            </a:r>
            <a:r>
              <a:rPr lang="ru-RU" altLang="ru-RU" sz="3000" dirty="0" err="1" smtClean="0">
                <a:solidFill>
                  <a:schemeClr val="tx2"/>
                </a:solidFill>
                <a:latin typeface="+mn-lt"/>
                <a:cs typeface="+mn-cs"/>
              </a:rPr>
              <a:t>нанта</a:t>
            </a:r>
            <a:r>
              <a:rPr lang="ru-RU" altLang="ru-RU" sz="3000" dirty="0" smtClean="0">
                <a:solidFill>
                  <a:schemeClr val="tx2"/>
                </a:solidFill>
                <a:latin typeface="+mn-lt"/>
                <a:cs typeface="+mn-cs"/>
              </a:rPr>
              <a:t> </a:t>
            </a:r>
            <a:r>
              <a:rPr lang="ru-RU" altLang="ru-RU" sz="3000" dirty="0">
                <a:solidFill>
                  <a:schemeClr val="tx2"/>
                </a:solidFill>
                <a:latin typeface="+mn-lt"/>
                <a:cs typeface="+mn-cs"/>
              </a:rPr>
              <a:t>некоторый потенциальный ключ.</a:t>
            </a:r>
            <a:endParaRPr lang="en-US" altLang="ru-RU" sz="3000" dirty="0">
              <a:solidFill>
                <a:schemeClr val="tx2"/>
              </a:solidFill>
              <a:latin typeface="+mn-lt"/>
              <a:cs typeface="+mn-cs"/>
            </a:endParaRPr>
          </a:p>
          <a:p>
            <a:pPr>
              <a:spcBef>
                <a:spcPct val="50000"/>
              </a:spcBef>
            </a:pPr>
            <a:r>
              <a:rPr lang="ru-RU" altLang="ru-RU" sz="3000" dirty="0">
                <a:solidFill>
                  <a:schemeClr val="tx2"/>
                </a:solidFill>
                <a:latin typeface="+mn-lt"/>
                <a:cs typeface="+mn-cs"/>
              </a:rPr>
              <a:t>Ч</a:t>
            </a:r>
            <a:r>
              <a:rPr lang="ru-RU" altLang="ru-RU" sz="3000" dirty="0" smtClean="0">
                <a:solidFill>
                  <a:schemeClr val="tx2"/>
                </a:solidFill>
                <a:latin typeface="+mn-lt"/>
                <a:cs typeface="+mn-cs"/>
              </a:rPr>
              <a:t>аще </a:t>
            </a:r>
            <a:r>
              <a:rPr lang="ru-RU" altLang="ru-RU" sz="3000" dirty="0">
                <a:solidFill>
                  <a:schemeClr val="tx2"/>
                </a:solidFill>
                <a:latin typeface="+mn-lt"/>
                <a:cs typeface="+mn-cs"/>
              </a:rPr>
              <a:t>всего 3NF и </a:t>
            </a:r>
            <a:r>
              <a:rPr lang="en-US" altLang="ru-RU" sz="3000" dirty="0">
                <a:solidFill>
                  <a:schemeClr val="tx2"/>
                </a:solidFill>
                <a:latin typeface="+mn-lt"/>
                <a:cs typeface="+mn-cs"/>
              </a:rPr>
              <a:t>BCNF</a:t>
            </a:r>
            <a:r>
              <a:rPr lang="ru-RU" altLang="ru-RU" sz="3000" dirty="0" smtClean="0">
                <a:solidFill>
                  <a:schemeClr val="tx2"/>
                </a:solidFill>
                <a:latin typeface="+mn-lt"/>
                <a:cs typeface="+mn-cs"/>
              </a:rPr>
              <a:t>эквивалентны.  </a:t>
            </a:r>
            <a:endParaRPr lang="ru-RU" altLang="ru-RU" sz="3000" dirty="0">
              <a:solidFill>
                <a:schemeClr val="tx2"/>
              </a:solidFill>
              <a:latin typeface="+mn-lt"/>
              <a:cs typeface="+mn-cs"/>
            </a:endParaRPr>
          </a:p>
          <a:p>
            <a:pPr>
              <a:spcBef>
                <a:spcPct val="50000"/>
              </a:spcBef>
            </a:pPr>
            <a:r>
              <a:rPr lang="ru-RU" altLang="ru-RU" sz="2400" dirty="0" smtClean="0">
                <a:solidFill>
                  <a:schemeClr val="tx2"/>
                </a:solidFill>
                <a:latin typeface="+mn-lt"/>
                <a:cs typeface="+mn-cs"/>
              </a:rPr>
              <a:t>Ситуация</a:t>
            </a:r>
            <a:r>
              <a:rPr lang="ru-RU" altLang="ru-RU" sz="2400" dirty="0">
                <a:solidFill>
                  <a:schemeClr val="tx2"/>
                </a:solidFill>
                <a:latin typeface="+mn-lt"/>
                <a:cs typeface="+mn-cs"/>
              </a:rPr>
              <a:t>, когда отношение будет находиться в 3NF, но не в НФБК, возникает, например, при наличии в отношении двух или более потенциальных ключей, которые являются составными и имеют </a:t>
            </a:r>
            <a:r>
              <a:rPr lang="ru-RU" altLang="ru-RU" sz="2400" dirty="0" smtClean="0">
                <a:solidFill>
                  <a:schemeClr val="tx2"/>
                </a:solidFill>
                <a:latin typeface="+mn-lt"/>
                <a:cs typeface="+mn-cs"/>
              </a:rPr>
              <a:t>общий атрибут </a:t>
            </a:r>
            <a:endParaRPr lang="ru-RU" altLang="ru-RU" sz="24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75613" cy="563562"/>
          </a:xfrm>
        </p:spPr>
        <p:txBody>
          <a:bodyPr>
            <a:noAutofit/>
          </a:bodyPr>
          <a:lstStyle/>
          <a:p>
            <a:r>
              <a:rPr lang="ru-RU" altLang="ru-RU" dirty="0"/>
              <a:t>Нормальная форма </a:t>
            </a:r>
            <a:r>
              <a:rPr lang="ru-RU" altLang="ru-RU" dirty="0" err="1"/>
              <a:t>Бойса</a:t>
            </a:r>
            <a:r>
              <a:rPr lang="ru-RU" altLang="ru-RU" dirty="0"/>
              <a:t>-Кодда</a:t>
            </a:r>
          </a:p>
        </p:txBody>
      </p:sp>
    </p:spTree>
    <p:extLst>
      <p:ext uri="{BB962C8B-B14F-4D97-AF65-F5344CB8AC3E}">
        <p14:creationId xmlns:p14="http://schemas.microsoft.com/office/powerpoint/2010/main" xmlns="" val="8372486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3" name="Rectangle 6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dirty="0"/>
              <a:t>Приведение к </a:t>
            </a:r>
            <a:r>
              <a:rPr lang="en-US" altLang="ru-RU" dirty="0"/>
              <a:t>BCNF </a:t>
            </a:r>
            <a:endParaRPr lang="ru-RU" altLang="ru-RU" dirty="0"/>
          </a:p>
        </p:txBody>
      </p:sp>
      <p:graphicFrame>
        <p:nvGraphicFramePr>
          <p:cNvPr id="21584" name="Group 8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122672101"/>
              </p:ext>
            </p:extLst>
          </p:nvPr>
        </p:nvGraphicFramePr>
        <p:xfrm>
          <a:off x="179388" y="1628775"/>
          <a:ext cx="6595485" cy="2682240"/>
        </p:xfrm>
        <a:graphic>
          <a:graphicData uri="http://schemas.openxmlformats.org/drawingml/2006/table">
            <a:tbl>
              <a:tblPr/>
              <a:tblGrid>
                <a:gridCol w="1136794"/>
                <a:gridCol w="1316182"/>
                <a:gridCol w="1233054"/>
                <a:gridCol w="1205346"/>
                <a:gridCol w="1704109"/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Н_студ</a:t>
                      </a:r>
                      <a:endParaRPr kumimoji="0" lang="ru-RU" alt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Оценка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Дата_</a:t>
                      </a:r>
                      <a:br>
                        <a:rPr kumimoji="0" lang="ru-RU" altLang="ru-RU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ru-RU" altLang="ru-RU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Экз</a:t>
                      </a:r>
                      <a:endParaRPr kumimoji="0" lang="ru-RU" altLang="ru-RU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Предмет</a:t>
                      </a:r>
                      <a:endParaRPr kumimoji="0" lang="ru-RU" altLang="ru-RU" sz="20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Преподаватель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87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11.02.15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ВМ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Андреев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8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52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23.12.14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ОП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Борисов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77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11.02.15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ВМ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Андреев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7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99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04.01.15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ОП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Борисов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64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11.02.15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Ин.яз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Шутов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1585" name="AutoShape 81"/>
          <p:cNvSpPr>
            <a:spLocks noChangeArrowheads="1"/>
          </p:cNvSpPr>
          <p:nvPr/>
        </p:nvSpPr>
        <p:spPr bwMode="auto">
          <a:xfrm>
            <a:off x="5077836" y="4330498"/>
            <a:ext cx="3830637" cy="1511300"/>
          </a:xfrm>
          <a:prstGeom prst="wedgeRoundRectCallout">
            <a:avLst>
              <a:gd name="adj1" fmla="val -63953"/>
              <a:gd name="adj2" fmla="val -4950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ru-RU" altLang="ru-RU" sz="2400" dirty="0"/>
              <a:t>Считаем, что только 1 преподаватель ведет 1 предмет и наоборот</a:t>
            </a:r>
          </a:p>
        </p:txBody>
      </p:sp>
    </p:spTree>
    <p:extLst>
      <p:ext uri="{BB962C8B-B14F-4D97-AF65-F5344CB8AC3E}">
        <p14:creationId xmlns:p14="http://schemas.microsoft.com/office/powerpoint/2010/main" xmlns="" val="282421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F1616363-C1FF-4CBD-8500-783FE0B446EE}" type="slidenum">
              <a:rPr lang="ru-RU" altLang="ru-RU"/>
              <a:pPr/>
              <a:t>19</a:t>
            </a:fld>
            <a:endParaRPr lang="ru-RU" altLang="ru-RU"/>
          </a:p>
        </p:txBody>
      </p:sp>
      <p:graphicFrame>
        <p:nvGraphicFramePr>
          <p:cNvPr id="4096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92638857"/>
              </p:ext>
            </p:extLst>
          </p:nvPr>
        </p:nvGraphicFramePr>
        <p:xfrm>
          <a:off x="4093946" y="1633176"/>
          <a:ext cx="4918507" cy="2223006"/>
        </p:xfrm>
        <a:graphic>
          <a:graphicData uri="http://schemas.openxmlformats.org/drawingml/2006/table">
            <a:tbl>
              <a:tblPr/>
              <a:tblGrid>
                <a:gridCol w="1136217"/>
                <a:gridCol w="1039090"/>
                <a:gridCol w="1395118"/>
                <a:gridCol w="1348082"/>
              </a:tblGrid>
              <a:tr h="370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Н_студ</a:t>
                      </a:r>
                      <a:endParaRPr kumimoji="0" lang="ru-RU" alt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Оценка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Дата_Экз</a:t>
                      </a:r>
                      <a:endParaRPr kumimoji="0" lang="ru-RU" altLang="ru-RU" sz="18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Предмет</a:t>
                      </a:r>
                      <a:endParaRPr kumimoji="0" lang="ru-RU" altLang="ru-RU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0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87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11.02.15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ВМ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0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52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23.12.14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ОП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0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77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11.02.15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ВМ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0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99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04.01.15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ОП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0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64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11.02.15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Ин.яз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1008" name="Line 48"/>
          <p:cNvSpPr>
            <a:spLocks noChangeShapeType="1"/>
          </p:cNvSpPr>
          <p:nvPr/>
        </p:nvSpPr>
        <p:spPr bwMode="auto">
          <a:xfrm>
            <a:off x="4211638" y="4149725"/>
            <a:ext cx="180975" cy="62865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41009" name="Rectangle 49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504825"/>
          </a:xfrm>
        </p:spPr>
        <p:txBody>
          <a:bodyPr>
            <a:noAutofit/>
          </a:bodyPr>
          <a:lstStyle/>
          <a:p>
            <a:r>
              <a:rPr lang="ru-RU" altLang="ru-RU" dirty="0"/>
              <a:t>Приведение к </a:t>
            </a:r>
            <a:r>
              <a:rPr lang="en-US" altLang="ru-RU" dirty="0"/>
              <a:t>BCNF </a:t>
            </a:r>
            <a:endParaRPr lang="ru-RU" altLang="ru-RU" dirty="0"/>
          </a:p>
        </p:txBody>
      </p:sp>
      <p:graphicFrame>
        <p:nvGraphicFramePr>
          <p:cNvPr id="41012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30975558"/>
              </p:ext>
            </p:extLst>
          </p:nvPr>
        </p:nvGraphicFramePr>
        <p:xfrm>
          <a:off x="468313" y="1821150"/>
          <a:ext cx="3317876" cy="1482004"/>
        </p:xfrm>
        <a:graphic>
          <a:graphicData uri="http://schemas.openxmlformats.org/drawingml/2006/table">
            <a:tbl>
              <a:tblPr/>
              <a:tblGrid>
                <a:gridCol w="1314086"/>
                <a:gridCol w="2003790"/>
              </a:tblGrid>
              <a:tr h="370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Предмет</a:t>
                      </a:r>
                      <a:endParaRPr kumimoji="0" lang="ru-RU" altLang="ru-RU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Преподаватель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0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ВМ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Андреев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0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ОП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Борисов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0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Ин.яз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Шутов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1084" name="Text Box 124"/>
          <p:cNvSpPr txBox="1">
            <a:spLocks noChangeArrowheads="1"/>
          </p:cNvSpPr>
          <p:nvPr/>
        </p:nvSpPr>
        <p:spPr bwMode="auto">
          <a:xfrm>
            <a:off x="180975" y="1748127"/>
            <a:ext cx="503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1)</a:t>
            </a:r>
          </a:p>
        </p:txBody>
      </p:sp>
      <p:graphicFrame>
        <p:nvGraphicFramePr>
          <p:cNvPr id="41169" name="Group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03197035"/>
              </p:ext>
            </p:extLst>
          </p:nvPr>
        </p:nvGraphicFramePr>
        <p:xfrm>
          <a:off x="4211782" y="4292600"/>
          <a:ext cx="4824268" cy="2468880"/>
        </p:xfrm>
        <a:graphic>
          <a:graphicData uri="http://schemas.openxmlformats.org/drawingml/2006/table">
            <a:tbl>
              <a:tblPr/>
              <a:tblGrid>
                <a:gridCol w="988868"/>
                <a:gridCol w="1020041"/>
                <a:gridCol w="1385454"/>
                <a:gridCol w="1429905"/>
              </a:tblGrid>
              <a:tr h="169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Н_студ</a:t>
                      </a:r>
                      <a:endParaRPr kumimoji="0" lang="ru-RU" alt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Оценка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Дата_Экз</a:t>
                      </a:r>
                      <a:endParaRPr kumimoji="0" lang="ru-RU" altLang="ru-RU" sz="18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Преподаватель</a:t>
                      </a:r>
                      <a:endParaRPr kumimoji="0" lang="ru-RU" altLang="ru-RU" sz="18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8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87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11.02.15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Андреев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9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52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23.12.14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Борисов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9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77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11.02.15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Андреев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8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99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04.01.15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Борисов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9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64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11.02.15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Шутов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141" name="Group 1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52088598"/>
              </p:ext>
            </p:extLst>
          </p:nvPr>
        </p:nvGraphicFramePr>
        <p:xfrm>
          <a:off x="468313" y="4292600"/>
          <a:ext cx="2159001" cy="1463040"/>
        </p:xfrm>
        <a:graphic>
          <a:graphicData uri="http://schemas.openxmlformats.org/drawingml/2006/table">
            <a:tbl>
              <a:tblPr/>
              <a:tblGrid>
                <a:gridCol w="2159001"/>
              </a:tblGrid>
              <a:tr h="169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Преподаватель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8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Андреев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9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Борисов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9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Шутов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1139" name="Text Box 179"/>
          <p:cNvSpPr txBox="1">
            <a:spLocks noChangeArrowheads="1"/>
          </p:cNvSpPr>
          <p:nvPr/>
        </p:nvSpPr>
        <p:spPr bwMode="auto">
          <a:xfrm>
            <a:off x="430513" y="4202070"/>
            <a:ext cx="28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41140" name="Text Box 180"/>
          <p:cNvSpPr txBox="1">
            <a:spLocks noChangeArrowheads="1"/>
          </p:cNvSpPr>
          <p:nvPr/>
        </p:nvSpPr>
        <p:spPr bwMode="auto">
          <a:xfrm>
            <a:off x="107950" y="4005263"/>
            <a:ext cx="503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2)</a:t>
            </a:r>
          </a:p>
        </p:txBody>
      </p:sp>
      <p:graphicFrame>
        <p:nvGraphicFramePr>
          <p:cNvPr id="41161" name="Group 2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31151698"/>
              </p:ext>
            </p:extLst>
          </p:nvPr>
        </p:nvGraphicFramePr>
        <p:xfrm>
          <a:off x="2627312" y="4292600"/>
          <a:ext cx="1376651" cy="1463040"/>
        </p:xfrm>
        <a:graphic>
          <a:graphicData uri="http://schemas.openxmlformats.org/drawingml/2006/table">
            <a:tbl>
              <a:tblPr/>
              <a:tblGrid>
                <a:gridCol w="1376651"/>
              </a:tblGrid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Предмет</a:t>
                      </a:r>
                      <a:endParaRPr kumimoji="0" lang="ru-RU" altLang="ru-RU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ВМ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ОП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Ин.яз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1170" name="Text Box 210"/>
          <p:cNvSpPr txBox="1">
            <a:spLocks noChangeArrowheads="1"/>
          </p:cNvSpPr>
          <p:nvPr/>
        </p:nvSpPr>
        <p:spPr bwMode="auto">
          <a:xfrm>
            <a:off x="4284663" y="3860800"/>
            <a:ext cx="22320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400" i="1" dirty="0"/>
              <a:t>Оценки</a:t>
            </a:r>
          </a:p>
        </p:txBody>
      </p:sp>
      <p:sp>
        <p:nvSpPr>
          <p:cNvPr id="41171" name="Text Box 211"/>
          <p:cNvSpPr txBox="1">
            <a:spLocks noChangeArrowheads="1"/>
          </p:cNvSpPr>
          <p:nvPr/>
        </p:nvSpPr>
        <p:spPr bwMode="auto">
          <a:xfrm>
            <a:off x="4239996" y="1272815"/>
            <a:ext cx="22320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400" i="1" dirty="0"/>
              <a:t>Оценки</a:t>
            </a:r>
          </a:p>
        </p:txBody>
      </p:sp>
      <p:sp>
        <p:nvSpPr>
          <p:cNvPr id="41172" name="Text Box 212"/>
          <p:cNvSpPr txBox="1">
            <a:spLocks noChangeArrowheads="1"/>
          </p:cNvSpPr>
          <p:nvPr/>
        </p:nvSpPr>
        <p:spPr bwMode="auto">
          <a:xfrm>
            <a:off x="1044575" y="1387764"/>
            <a:ext cx="22320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400" i="1" dirty="0"/>
              <a:t>Предметы</a:t>
            </a:r>
          </a:p>
        </p:txBody>
      </p:sp>
      <p:sp>
        <p:nvSpPr>
          <p:cNvPr id="41173" name="Text Box 213"/>
          <p:cNvSpPr txBox="1">
            <a:spLocks noChangeArrowheads="1"/>
          </p:cNvSpPr>
          <p:nvPr/>
        </p:nvSpPr>
        <p:spPr bwMode="auto">
          <a:xfrm>
            <a:off x="971550" y="3897745"/>
            <a:ext cx="27416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400" i="1" dirty="0"/>
              <a:t>Преподаватели</a:t>
            </a:r>
            <a:endParaRPr lang="ru-RU" altLang="ru-RU" i="1" dirty="0"/>
          </a:p>
        </p:txBody>
      </p:sp>
      <p:sp>
        <p:nvSpPr>
          <p:cNvPr id="18" name="Text Box 179"/>
          <p:cNvSpPr txBox="1">
            <a:spLocks noChangeArrowheads="1"/>
          </p:cNvSpPr>
          <p:nvPr/>
        </p:nvSpPr>
        <p:spPr bwMode="auto">
          <a:xfrm>
            <a:off x="4211638" y="4322465"/>
            <a:ext cx="28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9" name="Text Box 179"/>
          <p:cNvSpPr txBox="1">
            <a:spLocks noChangeArrowheads="1"/>
          </p:cNvSpPr>
          <p:nvPr/>
        </p:nvSpPr>
        <p:spPr bwMode="auto">
          <a:xfrm>
            <a:off x="6227763" y="4322465"/>
            <a:ext cx="28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0" name="Text Box 179"/>
          <p:cNvSpPr txBox="1">
            <a:spLocks noChangeArrowheads="1"/>
          </p:cNvSpPr>
          <p:nvPr/>
        </p:nvSpPr>
        <p:spPr bwMode="auto">
          <a:xfrm>
            <a:off x="7532673" y="4322465"/>
            <a:ext cx="28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1" name="Text Box 179"/>
          <p:cNvSpPr txBox="1">
            <a:spLocks noChangeArrowheads="1"/>
          </p:cNvSpPr>
          <p:nvPr/>
        </p:nvSpPr>
        <p:spPr bwMode="auto">
          <a:xfrm>
            <a:off x="4021522" y="1587620"/>
            <a:ext cx="28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2" name="Text Box 179"/>
          <p:cNvSpPr txBox="1">
            <a:spLocks noChangeArrowheads="1"/>
          </p:cNvSpPr>
          <p:nvPr/>
        </p:nvSpPr>
        <p:spPr bwMode="auto">
          <a:xfrm>
            <a:off x="6227763" y="1622712"/>
            <a:ext cx="28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3" name="Text Box 179"/>
          <p:cNvSpPr txBox="1">
            <a:spLocks noChangeArrowheads="1"/>
          </p:cNvSpPr>
          <p:nvPr/>
        </p:nvSpPr>
        <p:spPr bwMode="auto">
          <a:xfrm>
            <a:off x="428596" y="1785926"/>
            <a:ext cx="28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000" dirty="0">
                <a:solidFill>
                  <a:srgbClr val="FF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xmlns="" val="18945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8" grpId="0" animBg="1"/>
      <p:bldP spid="41139" grpId="0"/>
      <p:bldP spid="41140" grpId="0"/>
      <p:bldP spid="41170" grpId="0"/>
      <p:bldP spid="41173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dirty="0"/>
              <a:t>Аудитория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dirty="0"/>
              <a:t>Разработчики:</a:t>
            </a:r>
          </a:p>
          <a:p>
            <a:pPr lvl="1"/>
            <a:r>
              <a:rPr lang="ru-RU" altLang="ru-RU" dirty="0"/>
              <a:t>Почему вся информация не в одной таблице?</a:t>
            </a:r>
          </a:p>
          <a:p>
            <a:r>
              <a:rPr lang="ru-RU" altLang="ru-RU" dirty="0"/>
              <a:t>Администраторы:</a:t>
            </a:r>
          </a:p>
          <a:p>
            <a:pPr lvl="1"/>
            <a:r>
              <a:rPr lang="ru-RU" altLang="ru-RU" dirty="0"/>
              <a:t>Как найти компромисс между количеством таблиц и скоростью выполнения запросов?</a:t>
            </a:r>
          </a:p>
        </p:txBody>
      </p:sp>
    </p:spTree>
    <p:extLst>
      <p:ext uri="{BB962C8B-B14F-4D97-AF65-F5344CB8AC3E}">
        <p14:creationId xmlns:p14="http://schemas.microsoft.com/office/powerpoint/2010/main" xmlns="" val="28519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250825" y="1223963"/>
            <a:ext cx="8505825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54292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altLang="ru-RU" sz="3000" dirty="0">
                <a:solidFill>
                  <a:schemeClr val="tx2"/>
                </a:solidFill>
                <a:latin typeface="+mn-lt"/>
                <a:cs typeface="+mn-cs"/>
              </a:rPr>
              <a:t>Отношение  находится в 4NF, если оно находится в </a:t>
            </a:r>
            <a:r>
              <a:rPr lang="en-US" altLang="ru-RU" sz="3000" dirty="0">
                <a:solidFill>
                  <a:schemeClr val="tx2"/>
                </a:solidFill>
                <a:latin typeface="+mn-lt"/>
                <a:cs typeface="+mn-cs"/>
              </a:rPr>
              <a:t>BCNF</a:t>
            </a:r>
            <a:r>
              <a:rPr lang="ru-RU" altLang="ru-RU" sz="3000" dirty="0">
                <a:solidFill>
                  <a:schemeClr val="tx2"/>
                </a:solidFill>
                <a:latin typeface="+mn-lt"/>
                <a:cs typeface="+mn-cs"/>
              </a:rPr>
              <a:t> и не содержит нетривиальных многозначных зависимостей. </a:t>
            </a:r>
            <a:endParaRPr lang="ru-RU" altLang="ru-RU" sz="3000" dirty="0" smtClean="0">
              <a:solidFill>
                <a:schemeClr val="tx2"/>
              </a:solidFill>
              <a:latin typeface="+mn-lt"/>
              <a:cs typeface="+mn-cs"/>
            </a:endParaRPr>
          </a:p>
          <a:p>
            <a:pPr>
              <a:spcBef>
                <a:spcPct val="50000"/>
              </a:spcBef>
            </a:pPr>
            <a:r>
              <a:rPr lang="ru-RU" altLang="ru-RU" sz="3000" dirty="0" smtClean="0">
                <a:solidFill>
                  <a:schemeClr val="tx2"/>
                </a:solidFill>
                <a:latin typeface="+mn-lt"/>
                <a:cs typeface="+mn-cs"/>
              </a:rPr>
              <a:t>Т.е</a:t>
            </a:r>
            <a:r>
              <a:rPr lang="ru-RU" altLang="ru-RU" sz="3000" dirty="0">
                <a:solidFill>
                  <a:schemeClr val="tx2"/>
                </a:solidFill>
                <a:latin typeface="+mn-lt"/>
                <a:cs typeface="+mn-cs"/>
              </a:rPr>
              <a:t>. все многозначные зависимости, по сути являются функциональными зависимостями от ключей отношения</a:t>
            </a:r>
          </a:p>
        </p:txBody>
      </p:sp>
      <p:sp>
        <p:nvSpPr>
          <p:cNvPr id="43073" name="Rectangle 65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778741"/>
          </a:xfrm>
        </p:spPr>
        <p:txBody>
          <a:bodyPr>
            <a:normAutofit/>
          </a:bodyPr>
          <a:lstStyle/>
          <a:p>
            <a:r>
              <a:rPr lang="ru-RU" altLang="ru-RU" sz="4000" dirty="0"/>
              <a:t>4 </a:t>
            </a:r>
            <a:r>
              <a:rPr lang="ru-RU" altLang="ru-RU" dirty="0"/>
              <a:t>нормальная</a:t>
            </a:r>
            <a:r>
              <a:rPr lang="ru-RU" altLang="ru-RU" sz="4000" dirty="0"/>
              <a:t> форма</a:t>
            </a:r>
          </a:p>
        </p:txBody>
      </p:sp>
    </p:spTree>
    <p:extLst>
      <p:ext uri="{BB962C8B-B14F-4D97-AF65-F5344CB8AC3E}">
        <p14:creationId xmlns:p14="http://schemas.microsoft.com/office/powerpoint/2010/main" xmlns="" val="14900381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84" name="Group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31444323"/>
              </p:ext>
            </p:extLst>
          </p:nvPr>
        </p:nvGraphicFramePr>
        <p:xfrm>
          <a:off x="3689349" y="1459187"/>
          <a:ext cx="5248276" cy="2286000"/>
        </p:xfrm>
        <a:graphic>
          <a:graphicData uri="http://schemas.openxmlformats.org/drawingml/2006/table">
            <a:tbl>
              <a:tblPr/>
              <a:tblGrid>
                <a:gridCol w="1907887"/>
                <a:gridCol w="1828800"/>
                <a:gridCol w="1511589"/>
              </a:tblGrid>
              <a:tr h="277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Дисциплина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Преподаватель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Учебник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Информатика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Шипилов П.А.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MSDN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Информатика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Шипилов П.А.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Г.Буч. ООП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Информатика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Головко Г.Л.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MSDN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Информатика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Головко Г.Л.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Г.Буч</a:t>
                      </a: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ООП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37" name="Text Box 29"/>
          <p:cNvSpPr txBox="1">
            <a:spLocks noChangeArrowheads="1"/>
          </p:cNvSpPr>
          <p:nvPr/>
        </p:nvSpPr>
        <p:spPr bwMode="auto">
          <a:xfrm>
            <a:off x="0" y="1594125"/>
            <a:ext cx="3870325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uk-UA" altLang="ru-RU" sz="2000" b="1" i="1" dirty="0" err="1">
                <a:solidFill>
                  <a:schemeClr val="tx2"/>
                </a:solidFill>
              </a:rPr>
              <a:t>Функциональные</a:t>
            </a:r>
            <a:r>
              <a:rPr lang="uk-UA" altLang="ru-RU" sz="2000" b="1" i="1" dirty="0">
                <a:solidFill>
                  <a:schemeClr val="tx2"/>
                </a:solidFill>
              </a:rPr>
              <a:t> </a:t>
            </a:r>
            <a:r>
              <a:rPr lang="uk-UA" altLang="ru-RU" sz="2000" b="1" i="1" dirty="0" err="1">
                <a:solidFill>
                  <a:schemeClr val="tx2"/>
                </a:solidFill>
              </a:rPr>
              <a:t>зависимости</a:t>
            </a:r>
            <a:r>
              <a:rPr lang="uk-UA" altLang="ru-RU" sz="2000" b="1" i="1" dirty="0">
                <a:solidFill>
                  <a:schemeClr val="tx2"/>
                </a:solidFill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uk-UA" altLang="ru-RU" dirty="0" err="1"/>
              <a:t>Дисциплина</a:t>
            </a:r>
            <a:r>
              <a:rPr lang="uk-UA" altLang="ru-RU" dirty="0"/>
              <a:t> </a:t>
            </a:r>
            <a:r>
              <a:rPr lang="en-US" altLang="ru-RU" dirty="0"/>
              <a:t>-&gt;</a:t>
            </a:r>
            <a:r>
              <a:rPr lang="ru-RU" altLang="ru-RU" dirty="0"/>
              <a:t> </a:t>
            </a:r>
            <a:r>
              <a:rPr lang="uk-UA" altLang="ru-RU" dirty="0" err="1"/>
              <a:t>Преподаватель</a:t>
            </a:r>
            <a:endParaRPr lang="uk-UA" altLang="ru-RU" dirty="0"/>
          </a:p>
          <a:p>
            <a:pPr>
              <a:spcBef>
                <a:spcPct val="50000"/>
              </a:spcBef>
            </a:pPr>
            <a:r>
              <a:rPr lang="uk-UA" altLang="ru-RU" dirty="0" err="1"/>
              <a:t>Дисциплина</a:t>
            </a:r>
            <a:r>
              <a:rPr lang="uk-UA" altLang="ru-RU" dirty="0"/>
              <a:t> -</a:t>
            </a:r>
            <a:r>
              <a:rPr lang="en-US" altLang="ru-RU" dirty="0"/>
              <a:t>&gt; </a:t>
            </a:r>
            <a:r>
              <a:rPr lang="ru-RU" altLang="ru-RU" dirty="0"/>
              <a:t>Учебник</a:t>
            </a:r>
          </a:p>
        </p:txBody>
      </p:sp>
      <p:graphicFrame>
        <p:nvGraphicFramePr>
          <p:cNvPr id="43039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46966921"/>
              </p:ext>
            </p:extLst>
          </p:nvPr>
        </p:nvGraphicFramePr>
        <p:xfrm>
          <a:off x="4833937" y="4705683"/>
          <a:ext cx="4194176" cy="1188720"/>
        </p:xfrm>
        <a:graphic>
          <a:graphicData uri="http://schemas.openxmlformats.org/drawingml/2006/table">
            <a:tbl>
              <a:tblPr/>
              <a:tblGrid>
                <a:gridCol w="2081733"/>
                <a:gridCol w="2112443"/>
              </a:tblGrid>
              <a:tr h="277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Дисципл</a:t>
                      </a:r>
                      <a:r>
                        <a:rPr kumimoji="0" lang="uk-UA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и</a:t>
                      </a: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на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Учебник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Информатика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MSDN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Информатика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Г.Буч</a:t>
                      </a: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ООП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080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27685862"/>
              </p:ext>
            </p:extLst>
          </p:nvPr>
        </p:nvGraphicFramePr>
        <p:xfrm>
          <a:off x="0" y="4673789"/>
          <a:ext cx="4062916" cy="1188720"/>
        </p:xfrm>
        <a:graphic>
          <a:graphicData uri="http://schemas.openxmlformats.org/drawingml/2006/table">
            <a:tbl>
              <a:tblPr/>
              <a:tblGrid>
                <a:gridCol w="1842655"/>
                <a:gridCol w="2220261"/>
              </a:tblGrid>
              <a:tr h="277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Дисципл</a:t>
                      </a:r>
                      <a:r>
                        <a:rPr kumimoji="0" lang="uk-UA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и</a:t>
                      </a: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на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Преподаватель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Информатика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Шипилов П.А.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Информатика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Головко Г.Л.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67" name="Text Box 59"/>
          <p:cNvSpPr txBox="1">
            <a:spLocks noChangeArrowheads="1"/>
          </p:cNvSpPr>
          <p:nvPr/>
        </p:nvSpPr>
        <p:spPr bwMode="auto">
          <a:xfrm>
            <a:off x="4905375" y="4281821"/>
            <a:ext cx="36449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uk-UA" altLang="ru-RU" sz="2000" i="1" dirty="0" err="1"/>
              <a:t>Учебники</a:t>
            </a:r>
            <a:r>
              <a:rPr lang="uk-UA" altLang="ru-RU" sz="2000" i="1" dirty="0"/>
              <a:t> по </a:t>
            </a:r>
            <a:r>
              <a:rPr lang="uk-UA" altLang="ru-RU" sz="2000" i="1" dirty="0" err="1"/>
              <a:t>дисциплине</a:t>
            </a:r>
            <a:endParaRPr lang="ru-RU" altLang="ru-RU" sz="2000" i="1" dirty="0"/>
          </a:p>
        </p:txBody>
      </p:sp>
      <p:sp>
        <p:nvSpPr>
          <p:cNvPr id="43068" name="Text Box 60"/>
          <p:cNvSpPr txBox="1">
            <a:spLocks noChangeArrowheads="1"/>
          </p:cNvSpPr>
          <p:nvPr/>
        </p:nvSpPr>
        <p:spPr bwMode="auto">
          <a:xfrm>
            <a:off x="117475" y="4280089"/>
            <a:ext cx="36449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uk-UA" altLang="ru-RU" sz="2000" i="1" dirty="0" err="1" smtClean="0"/>
              <a:t>Преподаватель</a:t>
            </a:r>
            <a:r>
              <a:rPr lang="uk-UA" altLang="ru-RU" sz="2000" i="1" dirty="0" smtClean="0"/>
              <a:t> </a:t>
            </a:r>
            <a:r>
              <a:rPr lang="uk-UA" altLang="ru-RU" sz="2000" i="1" dirty="0" err="1" smtClean="0"/>
              <a:t>дисциплины</a:t>
            </a:r>
            <a:endParaRPr lang="ru-RU" altLang="ru-RU" sz="2000" i="1" dirty="0"/>
          </a:p>
        </p:txBody>
      </p:sp>
      <p:sp>
        <p:nvSpPr>
          <p:cNvPr id="43069" name="Line 61"/>
          <p:cNvSpPr>
            <a:spLocks noChangeShapeType="1"/>
          </p:cNvSpPr>
          <p:nvPr/>
        </p:nvSpPr>
        <p:spPr bwMode="auto">
          <a:xfrm flipH="1">
            <a:off x="2858294" y="3785294"/>
            <a:ext cx="1214437" cy="495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43070" name="Line 62"/>
          <p:cNvSpPr>
            <a:spLocks noChangeShapeType="1"/>
          </p:cNvSpPr>
          <p:nvPr/>
        </p:nvSpPr>
        <p:spPr bwMode="auto">
          <a:xfrm>
            <a:off x="4905375" y="3745187"/>
            <a:ext cx="1216025" cy="404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43073" name="Rectangle 65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563563"/>
          </a:xfrm>
        </p:spPr>
        <p:txBody>
          <a:bodyPr>
            <a:normAutofit fontScale="90000"/>
          </a:bodyPr>
          <a:lstStyle/>
          <a:p>
            <a:r>
              <a:rPr lang="ru-RU" altLang="ru-RU" sz="4000" dirty="0"/>
              <a:t>4 нормальная форма</a:t>
            </a:r>
          </a:p>
        </p:txBody>
      </p:sp>
    </p:spTree>
    <p:extLst>
      <p:ext uri="{BB962C8B-B14F-4D97-AF65-F5344CB8AC3E}">
        <p14:creationId xmlns:p14="http://schemas.microsoft.com/office/powerpoint/2010/main" xmlns="" val="17299570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67" grpId="0" autoUpdateAnimBg="0"/>
      <p:bldP spid="43068" grpId="0" autoUpdateAnimBg="0"/>
      <p:bldP spid="43069" grpId="0" animBg="1"/>
      <p:bldP spid="4307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161925" y="1493838"/>
            <a:ext cx="8685213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85825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altLang="ru-RU" sz="3000" dirty="0">
                <a:solidFill>
                  <a:schemeClr val="tx2"/>
                </a:solidFill>
                <a:latin typeface="+mn-lt"/>
                <a:cs typeface="+mn-cs"/>
              </a:rPr>
              <a:t>Отношение находится в пятой нормальной форме (иначе - в НФ проекции-соединения) тогда и только тогда, когда каждая нетривиальная зависимость соединения в нем определяется потенциальным ключом (ключами) этого отношения. </a:t>
            </a:r>
            <a:br>
              <a:rPr lang="ru-RU" altLang="ru-RU" sz="3000" dirty="0">
                <a:solidFill>
                  <a:schemeClr val="tx2"/>
                </a:solidFill>
                <a:latin typeface="+mn-lt"/>
                <a:cs typeface="+mn-cs"/>
              </a:rPr>
            </a:br>
            <a:endParaRPr lang="ru-RU" altLang="ru-RU" sz="30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xfrm>
            <a:off x="476250" y="414338"/>
            <a:ext cx="8229600" cy="989012"/>
          </a:xfrm>
        </p:spPr>
        <p:txBody>
          <a:bodyPr>
            <a:normAutofit/>
          </a:bodyPr>
          <a:lstStyle/>
          <a:p>
            <a:r>
              <a:rPr lang="uk-UA" altLang="ru-RU" dirty="0"/>
              <a:t>5 </a:t>
            </a:r>
            <a:r>
              <a:rPr lang="uk-UA" altLang="ru-RU" dirty="0" err="1"/>
              <a:t>нормальная</a:t>
            </a:r>
            <a:r>
              <a:rPr lang="uk-UA" altLang="ru-RU" dirty="0"/>
              <a:t> форма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xmlns="" val="3511235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xfrm>
            <a:off x="476250" y="414338"/>
            <a:ext cx="8229600" cy="989012"/>
          </a:xfrm>
        </p:spPr>
        <p:txBody>
          <a:bodyPr>
            <a:normAutofit/>
          </a:bodyPr>
          <a:lstStyle/>
          <a:p>
            <a:r>
              <a:rPr lang="uk-UA" altLang="ru-RU" dirty="0"/>
              <a:t>5 </a:t>
            </a:r>
            <a:r>
              <a:rPr lang="uk-UA" altLang="ru-RU" dirty="0" err="1"/>
              <a:t>нормальная</a:t>
            </a:r>
            <a:r>
              <a:rPr lang="uk-UA" altLang="ru-RU" dirty="0"/>
              <a:t> форма</a:t>
            </a:r>
            <a:endParaRPr lang="ru-RU" altLang="ru-RU" dirty="0"/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277091" y="1536700"/>
            <a:ext cx="8562109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3538" indent="-3635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85825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altLang="ru-RU" sz="3000" dirty="0">
                <a:solidFill>
                  <a:schemeClr val="tx2"/>
                </a:solidFill>
                <a:latin typeface="+mn-lt"/>
                <a:cs typeface="+mn-cs"/>
              </a:rPr>
              <a:t>5 НФ – конечная нормальная форма в контексте операций проекции – сое</a:t>
            </a:r>
            <a:r>
              <a:rPr lang="uk-UA" altLang="ru-RU" sz="3000" dirty="0" err="1" smtClean="0">
                <a:solidFill>
                  <a:schemeClr val="tx2"/>
                </a:solidFill>
                <a:latin typeface="+mn-lt"/>
                <a:cs typeface="+mn-cs"/>
              </a:rPr>
              <a:t>динения</a:t>
            </a:r>
            <a:r>
              <a:rPr lang="uk-UA" altLang="ru-RU" sz="3000" dirty="0" smtClean="0">
                <a:solidFill>
                  <a:schemeClr val="tx2"/>
                </a:solidFill>
                <a:latin typeface="+mn-lt"/>
                <a:cs typeface="+mn-cs"/>
              </a:rPr>
              <a:t>.</a:t>
            </a:r>
            <a:endParaRPr lang="uk-UA" altLang="ru-RU" sz="3000" dirty="0">
              <a:solidFill>
                <a:schemeClr val="tx2"/>
              </a:solidFill>
              <a:latin typeface="+mn-lt"/>
              <a:cs typeface="+mn-cs"/>
            </a:endParaRPr>
          </a:p>
          <a:p>
            <a:pPr>
              <a:spcBef>
                <a:spcPct val="50000"/>
              </a:spcBef>
            </a:pPr>
            <a:r>
              <a:rPr lang="ru-RU" altLang="ru-RU" sz="3000" dirty="0">
                <a:solidFill>
                  <a:schemeClr val="tx2"/>
                </a:solidFill>
                <a:latin typeface="+mn-lt"/>
                <a:cs typeface="+mn-cs"/>
              </a:rPr>
              <a:t>5НФ всегда </a:t>
            </a:r>
            <a:r>
              <a:rPr lang="ru-RU" altLang="ru-RU" sz="3000" dirty="0" smtClean="0">
                <a:solidFill>
                  <a:schemeClr val="tx2"/>
                </a:solidFill>
                <a:latin typeface="+mn-lt"/>
                <a:cs typeface="+mn-cs"/>
              </a:rPr>
              <a:t>досягаема.</a:t>
            </a:r>
            <a:endParaRPr lang="ru-RU" altLang="ru-RU" sz="3000" dirty="0">
              <a:solidFill>
                <a:schemeClr val="tx2"/>
              </a:solidFill>
              <a:latin typeface="+mn-lt"/>
              <a:cs typeface="+mn-cs"/>
            </a:endParaRPr>
          </a:p>
          <a:p>
            <a:pPr>
              <a:spcBef>
                <a:spcPct val="50000"/>
              </a:spcBef>
            </a:pPr>
            <a:r>
              <a:rPr lang="ru-RU" altLang="ru-RU" sz="3000" dirty="0">
                <a:solidFill>
                  <a:schemeClr val="tx2"/>
                </a:solidFill>
                <a:latin typeface="+mn-lt"/>
                <a:cs typeface="+mn-cs"/>
              </a:rPr>
              <a:t>Практически всегда, если отношение находится в 4НФ, то оно находится в 5 НФ. </a:t>
            </a:r>
          </a:p>
          <a:p>
            <a:pPr>
              <a:spcBef>
                <a:spcPct val="50000"/>
              </a:spcBef>
            </a:pPr>
            <a:r>
              <a:rPr lang="ru-RU" altLang="ru-RU" sz="2800" dirty="0">
                <a:solidFill>
                  <a:schemeClr val="tx2"/>
                </a:solidFill>
                <a:latin typeface="+mn-lt"/>
                <a:cs typeface="+mn-cs"/>
              </a:rPr>
              <a:t>Исключения: предметные области с </a:t>
            </a:r>
            <a:r>
              <a:rPr lang="ru-RU" altLang="ru-RU" sz="2800" dirty="0" smtClean="0">
                <a:solidFill>
                  <a:schemeClr val="tx2"/>
                </a:solidFill>
                <a:latin typeface="+mn-lt"/>
                <a:cs typeface="+mn-cs"/>
              </a:rPr>
              <a:t>возможностями </a:t>
            </a:r>
            <a:r>
              <a:rPr lang="ru-RU" altLang="ru-RU" sz="2800" dirty="0">
                <a:solidFill>
                  <a:schemeClr val="tx2"/>
                </a:solidFill>
                <a:latin typeface="+mn-lt"/>
                <a:cs typeface="+mn-cs"/>
              </a:rPr>
              <a:t>ограничений, не выраженных в структуре отношений </a:t>
            </a:r>
          </a:p>
        </p:txBody>
      </p:sp>
    </p:spTree>
    <p:extLst>
      <p:ext uri="{BB962C8B-B14F-4D97-AF65-F5344CB8AC3E}">
        <p14:creationId xmlns:p14="http://schemas.microsoft.com/office/powerpoint/2010/main" xmlns="" val="583886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>
          <a:xfrm>
            <a:off x="409575" y="151102"/>
            <a:ext cx="8370888" cy="1258887"/>
          </a:xfrm>
        </p:spPr>
        <p:txBody>
          <a:bodyPr>
            <a:normAutofit/>
          </a:bodyPr>
          <a:lstStyle/>
          <a:p>
            <a:r>
              <a:rPr lang="ru-RU" altLang="ru-RU" dirty="0"/>
              <a:t>Доменно-ключевая </a:t>
            </a:r>
            <a:r>
              <a:rPr lang="ru-RU" altLang="ru-RU" dirty="0" smtClean="0"/>
              <a:t>НФ </a:t>
            </a:r>
            <a:r>
              <a:rPr lang="ru-RU" altLang="ru-RU" dirty="0"/>
              <a:t>(ДКНФ)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235528" y="1555892"/>
            <a:ext cx="8145462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1950" indent="-3619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5413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uk-UA" altLang="ru-RU" sz="3000" dirty="0" err="1">
                <a:solidFill>
                  <a:schemeClr val="tx2"/>
                </a:solidFill>
                <a:latin typeface="+mn-lt"/>
                <a:cs typeface="+mn-cs"/>
              </a:rPr>
              <a:t>Отношение</a:t>
            </a:r>
            <a:r>
              <a:rPr lang="uk-UA" altLang="ru-RU" sz="3000" dirty="0">
                <a:solidFill>
                  <a:schemeClr val="tx2"/>
                </a:solidFill>
                <a:latin typeface="+mn-lt"/>
                <a:cs typeface="+mn-cs"/>
              </a:rPr>
              <a:t> </a:t>
            </a:r>
            <a:r>
              <a:rPr lang="ru-RU" altLang="ru-RU" sz="3000" dirty="0">
                <a:solidFill>
                  <a:schemeClr val="tx2"/>
                </a:solidFill>
                <a:latin typeface="+mn-lt"/>
                <a:cs typeface="+mn-cs"/>
              </a:rPr>
              <a:t>R находится в ДКНФ тогда и только тогда, когда каждое наложенное ограничение является логическим следствием ограничений доменов и ограничений ключей.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35528" y="3956549"/>
            <a:ext cx="868463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3538" indent="-3635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3182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61950" indent="-361950">
              <a:spcBef>
                <a:spcPct val="50000"/>
              </a:spcBef>
            </a:pPr>
            <a:r>
              <a:rPr lang="ru-RU" altLang="ru-RU" sz="2800" dirty="0">
                <a:solidFill>
                  <a:schemeClr val="tx2"/>
                </a:solidFill>
                <a:latin typeface="+mn-lt"/>
                <a:cs typeface="+mn-cs"/>
              </a:rPr>
              <a:t>Отношение в ДКНФ не имеет аномалий модификации.</a:t>
            </a:r>
          </a:p>
          <a:p>
            <a:pPr marL="361950" indent="-361950">
              <a:spcBef>
                <a:spcPct val="50000"/>
              </a:spcBef>
            </a:pPr>
            <a:r>
              <a:rPr lang="ru-RU" altLang="ru-RU" sz="2400" dirty="0">
                <a:solidFill>
                  <a:schemeClr val="tx2"/>
                </a:solidFill>
                <a:latin typeface="+mn-lt"/>
                <a:cs typeface="+mn-cs"/>
              </a:rPr>
              <a:t>Т.е</a:t>
            </a:r>
            <a:r>
              <a:rPr lang="ru-RU" altLang="ru-RU" sz="2400" dirty="0" smtClean="0">
                <a:solidFill>
                  <a:schemeClr val="tx2"/>
                </a:solidFill>
                <a:latin typeface="+mn-lt"/>
                <a:cs typeface="+mn-cs"/>
              </a:rPr>
              <a:t>. </a:t>
            </a:r>
            <a:r>
              <a:rPr lang="ru-RU" altLang="ru-RU" sz="2400" dirty="0">
                <a:solidFill>
                  <a:schemeClr val="tx2"/>
                </a:solidFill>
                <a:latin typeface="+mn-lt"/>
                <a:cs typeface="+mn-cs"/>
              </a:rPr>
              <a:t>ч</a:t>
            </a:r>
            <a:r>
              <a:rPr lang="ru-RU" altLang="ru-RU" sz="2400" dirty="0" smtClean="0">
                <a:solidFill>
                  <a:schemeClr val="tx2"/>
                </a:solidFill>
                <a:latin typeface="+mn-lt"/>
                <a:cs typeface="+mn-cs"/>
              </a:rPr>
              <a:t>тобы </a:t>
            </a:r>
            <a:r>
              <a:rPr lang="ru-RU" altLang="ru-RU" sz="2400" dirty="0">
                <a:solidFill>
                  <a:schemeClr val="tx2"/>
                </a:solidFill>
                <a:latin typeface="+mn-lt"/>
                <a:cs typeface="+mn-cs"/>
              </a:rPr>
              <a:t>не изменялось – ничего не потеряется, если выполнены все ограничения по отношению к ключам и доменам.</a:t>
            </a:r>
          </a:p>
        </p:txBody>
      </p:sp>
    </p:spTree>
    <p:extLst>
      <p:ext uri="{BB962C8B-B14F-4D97-AF65-F5344CB8AC3E}">
        <p14:creationId xmlns:p14="http://schemas.microsoft.com/office/powerpoint/2010/main" xmlns="" val="1101862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>
          <a:xfrm>
            <a:off x="409575" y="151102"/>
            <a:ext cx="8370888" cy="1258887"/>
          </a:xfrm>
        </p:spPr>
        <p:txBody>
          <a:bodyPr>
            <a:normAutofit/>
          </a:bodyPr>
          <a:lstStyle/>
          <a:p>
            <a:r>
              <a:rPr lang="ru-RU" altLang="ru-RU" dirty="0"/>
              <a:t>Доменно-ключевая нормальная форма (ДКНФ)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395288" y="1430482"/>
            <a:ext cx="8280400" cy="4016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1950" indent="-36195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541338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altLang="ru-RU" sz="3000" dirty="0">
                <a:solidFill>
                  <a:schemeClr val="tx2"/>
                </a:solidFill>
                <a:latin typeface="+mn-lt"/>
                <a:cs typeface="+mn-cs"/>
              </a:rPr>
              <a:t>Ограничение домена - это ограничение, которое предлагает использование для определенного атрибута значений только из некоторого заданного домена.</a:t>
            </a:r>
          </a:p>
          <a:p>
            <a:pPr>
              <a:spcBef>
                <a:spcPct val="50000"/>
              </a:spcBef>
            </a:pPr>
            <a:r>
              <a:rPr lang="ru-RU" altLang="ru-RU" sz="3000" dirty="0">
                <a:solidFill>
                  <a:schemeClr val="tx2"/>
                </a:solidFill>
                <a:latin typeface="+mn-lt"/>
                <a:cs typeface="+mn-cs"/>
              </a:rPr>
              <a:t>Ограничение  ключа -  это ограничение, которое утверждает, что некоторый атрибут или комбинация атрибутов является потенциальным ключом.</a:t>
            </a:r>
          </a:p>
        </p:txBody>
      </p:sp>
    </p:spTree>
    <p:extLst>
      <p:ext uri="{BB962C8B-B14F-4D97-AF65-F5344CB8AC3E}">
        <p14:creationId xmlns:p14="http://schemas.microsoft.com/office/powerpoint/2010/main" xmlns="" val="972959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15525280"/>
              </p:ext>
            </p:extLst>
          </p:nvPr>
        </p:nvGraphicFramePr>
        <p:xfrm>
          <a:off x="0" y="1136073"/>
          <a:ext cx="9263639" cy="5687696"/>
        </p:xfrm>
        <a:graphic>
          <a:graphicData uri="http://schemas.openxmlformats.org/drawingml/2006/table">
            <a:tbl>
              <a:tblPr/>
              <a:tblGrid>
                <a:gridCol w="2873406"/>
                <a:gridCol w="2142023"/>
                <a:gridCol w="2143652"/>
                <a:gridCol w="2104558"/>
              </a:tblGrid>
              <a:tr h="1312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Критерий</a:t>
                      </a:r>
                      <a:endParaRPr kumimoji="0" lang="ru-RU" alt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Отношения слабо нормализованы (1НФ, 2НФ)</a:t>
                      </a:r>
                      <a:endParaRPr kumimoji="0" lang="ru-RU" alt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Отношения нормализованы (3НФ)</a:t>
                      </a:r>
                      <a:endParaRPr kumimoji="0" lang="ru-RU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Отношения сильно нормализованы (4НФ, 5НФ)</a:t>
                      </a:r>
                      <a:endParaRPr kumimoji="0" lang="ru-RU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Адекватность базы данных предметной области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ХУЖЕ (-)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ЛУЧШЕ (+)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ЛУЧШЕ (+)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65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Легкость разработки и сопровождения базы данных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СЛОЖНЕЕ (-)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ЛЕГЧЕ (+)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СЛОЖНЕЕ (-)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017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Скорость выполнения вставки, обновления, удаления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МЕДЛЕННЕЕ (-)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БЫСТРЕЕ (+)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МЕДЛЕННЕЕ (-)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Скорость выполнения выборки данных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БЫСТРЕЕ (+)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МЕДЛЕННЕЕ (-)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МЕДЛЕННЕЕ (-)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2258" name="Rectangle 3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02588" cy="861435"/>
          </a:xfrm>
        </p:spPr>
        <p:txBody>
          <a:bodyPr>
            <a:noAutofit/>
          </a:bodyPr>
          <a:lstStyle/>
          <a:p>
            <a:r>
              <a:rPr lang="ru-RU" altLang="ru-RU" dirty="0"/>
              <a:t>Эффективность нормализации</a:t>
            </a:r>
          </a:p>
        </p:txBody>
      </p:sp>
    </p:spTree>
    <p:extLst>
      <p:ext uri="{BB962C8B-B14F-4D97-AF65-F5344CB8AC3E}">
        <p14:creationId xmlns:p14="http://schemas.microsoft.com/office/powerpoint/2010/main" xmlns="" val="331640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16056"/>
            <a:ext cx="8229600" cy="1143000"/>
          </a:xfrm>
        </p:spPr>
        <p:txBody>
          <a:bodyPr/>
          <a:lstStyle/>
          <a:p>
            <a:pPr algn="ctr"/>
            <a:r>
              <a:rPr lang="ru-RU" dirty="0" smtClean="0"/>
              <a:t>Спасибо за </a:t>
            </a:r>
            <a:r>
              <a:rPr lang="ru-RU" smtClean="0"/>
              <a:t>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05799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altLang="ru-RU" dirty="0"/>
              <a:t>Критерии оценки качества логической модели данных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dirty="0"/>
              <a:t>Адекватность базы данных предметной области</a:t>
            </a:r>
          </a:p>
          <a:p>
            <a:r>
              <a:rPr lang="ru-RU" altLang="ru-RU" dirty="0"/>
              <a:t>Легкость разработки и сопровождения базы данных</a:t>
            </a:r>
          </a:p>
          <a:p>
            <a:r>
              <a:rPr lang="ru-RU" altLang="ru-RU" dirty="0"/>
              <a:t>Скорость выполнения операций обновления данных (вставка, обновление, удаление кортежей)</a:t>
            </a:r>
          </a:p>
          <a:p>
            <a:r>
              <a:rPr lang="ru-RU" altLang="ru-RU" dirty="0"/>
              <a:t>Скорость выполнения операций выборки данных</a:t>
            </a:r>
          </a:p>
        </p:txBody>
      </p:sp>
    </p:spTree>
    <p:extLst>
      <p:ext uri="{BB962C8B-B14F-4D97-AF65-F5344CB8AC3E}">
        <p14:creationId xmlns:p14="http://schemas.microsoft.com/office/powerpoint/2010/main" xmlns="" val="17009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78982" cy="1143000"/>
          </a:xfrm>
        </p:spPr>
        <p:txBody>
          <a:bodyPr>
            <a:noAutofit/>
          </a:bodyPr>
          <a:lstStyle/>
          <a:p>
            <a:r>
              <a:rPr lang="ru-RU" altLang="ru-RU" dirty="0"/>
              <a:t>Адекватность </a:t>
            </a:r>
            <a:r>
              <a:rPr lang="ru-RU" altLang="ru-RU" dirty="0" smtClean="0"/>
              <a:t>БД предметной </a:t>
            </a:r>
            <a:r>
              <a:rPr lang="ru-RU" altLang="ru-RU" dirty="0"/>
              <a:t>области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8936182" cy="4525963"/>
          </a:xfrm>
        </p:spPr>
        <p:txBody>
          <a:bodyPr>
            <a:normAutofit fontScale="92500"/>
          </a:bodyPr>
          <a:lstStyle/>
          <a:p>
            <a:pPr marL="609600" indent="-609600">
              <a:lnSpc>
                <a:spcPct val="110000"/>
              </a:lnSpc>
            </a:pPr>
            <a:r>
              <a:rPr lang="ru-RU" altLang="ru-RU" sz="2800" dirty="0"/>
              <a:t>Состояние базы данных в каждый момент времени должно соответствовать состоянию предметной области.</a:t>
            </a:r>
          </a:p>
          <a:p>
            <a:pPr marL="609600" indent="-609600">
              <a:lnSpc>
                <a:spcPct val="110000"/>
              </a:lnSpc>
            </a:pPr>
            <a:r>
              <a:rPr lang="ru-RU" altLang="ru-RU" sz="2800" dirty="0"/>
              <a:t>Изменение состояния предметной области должно приводить к соответствующему изменению состояния базы данных</a:t>
            </a:r>
          </a:p>
          <a:p>
            <a:pPr marL="609600" indent="-609600">
              <a:lnSpc>
                <a:spcPct val="110000"/>
              </a:lnSpc>
            </a:pPr>
            <a:r>
              <a:rPr lang="ru-RU" altLang="ru-RU" sz="2800" dirty="0"/>
              <a:t>Ограничения предметной области, отраженные в модели предметной области, должны некоторым образом отражаться и учитываться базе данных.</a:t>
            </a:r>
          </a:p>
          <a:p>
            <a:pPr marL="609600" indent="-609600"/>
            <a:endParaRPr lang="ru-RU" altLang="ru-RU" sz="2800" dirty="0"/>
          </a:p>
        </p:txBody>
      </p:sp>
    </p:spTree>
    <p:extLst>
      <p:ext uri="{BB962C8B-B14F-4D97-AF65-F5344CB8AC3E}">
        <p14:creationId xmlns:p14="http://schemas.microsoft.com/office/powerpoint/2010/main" xmlns="" val="292751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altLang="ru-RU" dirty="0"/>
              <a:t>Легкость разработки и сопровождения </a:t>
            </a:r>
            <a:r>
              <a:rPr lang="ru-RU" altLang="ru-RU" dirty="0" smtClean="0"/>
              <a:t>БД</a:t>
            </a:r>
            <a:endParaRPr lang="ru-RU" altLang="ru-RU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Использование хранимых процедур и триггеров</a:t>
            </a:r>
          </a:p>
          <a:p>
            <a:endParaRPr lang="ru-RU" altLang="ru-RU"/>
          </a:p>
          <a:p>
            <a:pPr>
              <a:buFontTx/>
              <a:buNone/>
            </a:pPr>
            <a:r>
              <a:rPr lang="ru-RU" altLang="ru-RU" sz="2800"/>
              <a:t> </a:t>
            </a:r>
            <a:r>
              <a:rPr lang="ru-RU" altLang="ru-RU" sz="2800" i="1"/>
              <a:t>! Чем больше программного кода в виде триггеров и хранимых процедур содержит БД, тем сложнее ее разработка и дальнейшее сопровождение. </a:t>
            </a:r>
          </a:p>
        </p:txBody>
      </p:sp>
    </p:spTree>
    <p:extLst>
      <p:ext uri="{BB962C8B-B14F-4D97-AF65-F5344CB8AC3E}">
        <p14:creationId xmlns:p14="http://schemas.microsoft.com/office/powerpoint/2010/main" xmlns="" val="172099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Autofit/>
          </a:bodyPr>
          <a:lstStyle/>
          <a:p>
            <a:r>
              <a:rPr lang="ru-RU" altLang="ru-RU" dirty="0"/>
              <a:t>Скорость операций обновления данных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altLang="ru-RU" dirty="0"/>
              <a:t>скорость выполнения операции </a:t>
            </a:r>
            <a:r>
              <a:rPr lang="ru-RU" altLang="ru-RU" dirty="0">
                <a:solidFill>
                  <a:srgbClr val="00B050"/>
                </a:solidFill>
              </a:rPr>
              <a:t>вставки</a:t>
            </a:r>
            <a:r>
              <a:rPr lang="ru-RU" altLang="ru-RU" dirty="0"/>
              <a:t> </a:t>
            </a:r>
            <a:r>
              <a:rPr lang="ru-RU" altLang="ru-RU" b="1" i="1" dirty="0">
                <a:solidFill>
                  <a:srgbClr val="00B050"/>
                </a:solidFill>
              </a:rPr>
              <a:t>уменьшается</a:t>
            </a:r>
            <a:r>
              <a:rPr lang="ru-RU" altLang="ru-RU" dirty="0">
                <a:solidFill>
                  <a:srgbClr val="00B050"/>
                </a:solidFill>
              </a:rPr>
              <a:t> </a:t>
            </a:r>
            <a:r>
              <a:rPr lang="ru-RU" altLang="ru-RU" dirty="0"/>
              <a:t>при увеличении количества индексов у таблицы и мало зависит от числа строк в таблице</a:t>
            </a:r>
          </a:p>
          <a:p>
            <a:r>
              <a:rPr lang="ru-RU" altLang="ru-RU" dirty="0"/>
              <a:t>скорость выполнения операций </a:t>
            </a:r>
            <a:r>
              <a:rPr lang="ru-RU" altLang="ru-RU" dirty="0">
                <a:solidFill>
                  <a:srgbClr val="00B050"/>
                </a:solidFill>
              </a:rPr>
              <a:t>обновления</a:t>
            </a:r>
            <a:r>
              <a:rPr lang="ru-RU" altLang="ru-RU" dirty="0"/>
              <a:t> и </a:t>
            </a:r>
            <a:r>
              <a:rPr lang="ru-RU" altLang="ru-RU" dirty="0">
                <a:solidFill>
                  <a:srgbClr val="00B050"/>
                </a:solidFill>
              </a:rPr>
              <a:t>удаления</a:t>
            </a:r>
            <a:r>
              <a:rPr lang="ru-RU" altLang="ru-RU" dirty="0"/>
              <a:t> </a:t>
            </a:r>
            <a:r>
              <a:rPr lang="ru-RU" altLang="ru-RU" b="1" i="1" dirty="0">
                <a:solidFill>
                  <a:srgbClr val="00B050"/>
                </a:solidFill>
              </a:rPr>
              <a:t>уменьшается</a:t>
            </a:r>
            <a:r>
              <a:rPr lang="ru-RU" altLang="ru-RU" dirty="0" smtClean="0"/>
              <a:t> </a:t>
            </a:r>
            <a:r>
              <a:rPr lang="ru-RU" altLang="ru-RU" dirty="0"/>
              <a:t>при увеличении количества индексов у таблицы и мало зависит от числа строк в таблице</a:t>
            </a:r>
          </a:p>
          <a:p>
            <a:pPr>
              <a:lnSpc>
                <a:spcPct val="80000"/>
              </a:lnSpc>
            </a:pPr>
            <a:endParaRPr lang="ru-RU" altLang="ru-RU" sz="2600" dirty="0"/>
          </a:p>
          <a:p>
            <a:pPr>
              <a:lnSpc>
                <a:spcPct val="80000"/>
              </a:lnSpc>
            </a:pPr>
            <a:endParaRPr lang="ru-RU" alt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383320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dirty="0"/>
              <a:t>Скорость операций выборки данных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dirty="0" smtClean="0"/>
              <a:t>Увеличение </a:t>
            </a:r>
            <a:r>
              <a:rPr lang="ru-RU" altLang="ru-RU" dirty="0"/>
              <a:t>количества отношений приводит к замедлению выполнения операций выборки данных, особенно, если запросы заранее неизвестны </a:t>
            </a:r>
          </a:p>
        </p:txBody>
      </p:sp>
    </p:spTree>
    <p:extLst>
      <p:ext uri="{BB962C8B-B14F-4D97-AF65-F5344CB8AC3E}">
        <p14:creationId xmlns:p14="http://schemas.microsoft.com/office/powerpoint/2010/main" xmlns="" val="178278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dirty="0"/>
              <a:t>Аномалии БД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255" y="1302328"/>
            <a:ext cx="8520545" cy="4823836"/>
          </a:xfrm>
        </p:spPr>
        <p:txBody>
          <a:bodyPr>
            <a:noAutofit/>
          </a:bodyPr>
          <a:lstStyle/>
          <a:p>
            <a:r>
              <a:rPr lang="ru-RU" altLang="ru-RU" dirty="0"/>
              <a:t>Аномалия </a:t>
            </a:r>
            <a:r>
              <a:rPr lang="ru-RU" altLang="ru-RU" dirty="0" smtClean="0"/>
              <a:t>обновления</a:t>
            </a:r>
            <a:endParaRPr lang="ru-RU" altLang="ru-RU" dirty="0"/>
          </a:p>
          <a:p>
            <a:r>
              <a:rPr lang="ru-RU" altLang="ru-RU" dirty="0"/>
              <a:t>Аномалии </a:t>
            </a:r>
            <a:r>
              <a:rPr lang="ru-RU" altLang="ru-RU" dirty="0" smtClean="0"/>
              <a:t>удаления</a:t>
            </a:r>
            <a:endParaRPr lang="ru-RU" altLang="ru-RU" dirty="0"/>
          </a:p>
          <a:p>
            <a:r>
              <a:rPr lang="ru-RU" altLang="ru-RU" dirty="0"/>
              <a:t>Аномалии вставки </a:t>
            </a:r>
            <a:endParaRPr lang="ru-RU" altLang="ru-RU" dirty="0" smtClean="0"/>
          </a:p>
          <a:p>
            <a:endParaRPr lang="ru-RU" altLang="ru-RU" dirty="0"/>
          </a:p>
          <a:p>
            <a:r>
              <a:rPr lang="ru-RU" altLang="ru-RU" dirty="0" smtClean="0"/>
              <a:t>Причины:</a:t>
            </a:r>
          </a:p>
          <a:p>
            <a:pPr lvl="1"/>
            <a:r>
              <a:rPr lang="ru-RU" altLang="ru-RU" dirty="0" smtClean="0"/>
              <a:t>наличие </a:t>
            </a:r>
            <a:r>
              <a:rPr lang="ru-RU" altLang="ru-RU" dirty="0"/>
              <a:t>в одном отношении разнородной </a:t>
            </a:r>
            <a:r>
              <a:rPr lang="ru-RU" altLang="ru-RU" dirty="0" smtClean="0"/>
              <a:t>информации</a:t>
            </a:r>
          </a:p>
          <a:p>
            <a:pPr lvl="1"/>
            <a:r>
              <a:rPr lang="ru-RU" altLang="ru-RU" dirty="0" smtClean="0"/>
              <a:t>избыточность </a:t>
            </a:r>
            <a:r>
              <a:rPr lang="ru-RU" altLang="ru-RU" dirty="0"/>
              <a:t>данных</a:t>
            </a:r>
          </a:p>
        </p:txBody>
      </p:sp>
    </p:spTree>
    <p:extLst>
      <p:ext uri="{BB962C8B-B14F-4D97-AF65-F5344CB8AC3E}">
        <p14:creationId xmlns:p14="http://schemas.microsoft.com/office/powerpoint/2010/main" xmlns="" val="227407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dirty="0"/>
              <a:t>Пример аномалии  БД</a:t>
            </a:r>
          </a:p>
        </p:txBody>
      </p:sp>
      <p:graphicFrame>
        <p:nvGraphicFramePr>
          <p:cNvPr id="20555" name="Group 7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872751177"/>
              </p:ext>
            </p:extLst>
          </p:nvPr>
        </p:nvGraphicFramePr>
        <p:xfrm>
          <a:off x="0" y="1989138"/>
          <a:ext cx="9144000" cy="2797175"/>
        </p:xfrm>
        <a:graphic>
          <a:graphicData uri="http://schemas.openxmlformats.org/drawingml/2006/table">
            <a:tbl>
              <a:tblPr/>
              <a:tblGrid>
                <a:gridCol w="1312863"/>
                <a:gridCol w="1019175"/>
                <a:gridCol w="779462"/>
                <a:gridCol w="1042988"/>
                <a:gridCol w="942975"/>
                <a:gridCol w="1192212"/>
                <a:gridCol w="1130300"/>
                <a:gridCol w="1724025"/>
              </a:tblGrid>
              <a:tr h="815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Шифр_</a:t>
                      </a:r>
                      <a:b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спец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Н_гр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Н_студ</a:t>
                      </a:r>
                      <a:endParaRPr kumimoji="0" lang="ru-RU" alt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ФИО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Оценка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Дата_Экз</a:t>
                      </a:r>
                      <a:endParaRPr kumimoji="0" lang="ru-RU" altLang="ru-RU" sz="20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Предмет</a:t>
                      </a:r>
                      <a:endParaRPr kumimoji="0" lang="ru-RU" altLang="ru-RU" sz="20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Преподаватель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44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06.0503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ПМ-1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Альтов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87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11.09.15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ПМ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Андреев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06.0503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ПМ-1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Альтов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52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23.12.15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ОП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Борисов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33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06.0401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КН-1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Петров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77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11.02.15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ВМ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Волков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06.0503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ПМ-1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Басов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99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04.06.15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ОП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Борисов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06.0503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ПМ-1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Басов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64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11.02.15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Ин.яз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Шутов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557" name="Line 77"/>
          <p:cNvSpPr>
            <a:spLocks noChangeShapeType="1"/>
          </p:cNvSpPr>
          <p:nvPr/>
        </p:nvSpPr>
        <p:spPr bwMode="auto">
          <a:xfrm>
            <a:off x="0" y="3795149"/>
            <a:ext cx="91440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7393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1269</Words>
  <Application>Microsoft Office PowerPoint</Application>
  <PresentationFormat>Экран (4:3)</PresentationFormat>
  <Paragraphs>627</Paragraphs>
  <Slides>27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Office Theme</vt:lpstr>
      <vt:lpstr>Нормализация – назад к основам</vt:lpstr>
      <vt:lpstr>Аудитория</vt:lpstr>
      <vt:lpstr>Критерии оценки качества логической модели данных</vt:lpstr>
      <vt:lpstr>Адекватность БД предметной области</vt:lpstr>
      <vt:lpstr>Легкость разработки и сопровождения БД</vt:lpstr>
      <vt:lpstr>Скорость операций обновления данных</vt:lpstr>
      <vt:lpstr>Скорость операций выборки данных</vt:lpstr>
      <vt:lpstr>Аномалии БД</vt:lpstr>
      <vt:lpstr>Пример аномалии  БД</vt:lpstr>
      <vt:lpstr>Основные нормальные формы</vt:lpstr>
      <vt:lpstr>1НФ (Первая Нормальная Форма)</vt:lpstr>
      <vt:lpstr>1НФ (Первая Нормальная Форма)</vt:lpstr>
      <vt:lpstr>2НФ (Вторая Нормальная Форма) </vt:lpstr>
      <vt:lpstr>Процедура приведения ко 2НФ</vt:lpstr>
      <vt:lpstr>3НФ (Третья Нормальная Форма) </vt:lpstr>
      <vt:lpstr>Пример схемы БД в 3НФ</vt:lpstr>
      <vt:lpstr>Нормальная форма Бойса-Кодда</vt:lpstr>
      <vt:lpstr>Приведение к BCNF </vt:lpstr>
      <vt:lpstr>Приведение к BCNF </vt:lpstr>
      <vt:lpstr>4 нормальная форма</vt:lpstr>
      <vt:lpstr>4 нормальная форма</vt:lpstr>
      <vt:lpstr>5 нормальная форма</vt:lpstr>
      <vt:lpstr>5 нормальная форма</vt:lpstr>
      <vt:lpstr>Доменно-ключевая НФ (ДКНФ)</vt:lpstr>
      <vt:lpstr>Доменно-ключевая нормальная форма (ДКНФ)</vt:lpstr>
      <vt:lpstr>Эффективность нормализации</vt:lpstr>
      <vt:lpstr>Спасибо за внимание!</vt:lpstr>
    </vt:vector>
  </TitlesOfParts>
  <Company>Revealed Design, LLC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just</cp:lastModifiedBy>
  <cp:revision>32</cp:revision>
  <dcterms:created xsi:type="dcterms:W3CDTF">2011-08-19T20:30:49Z</dcterms:created>
  <dcterms:modified xsi:type="dcterms:W3CDTF">2015-09-28T06:24:23Z</dcterms:modified>
</cp:coreProperties>
</file>