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2"/>
    <p:sldMasterId id="2147483652" r:id="rId3"/>
    <p:sldMasterId id="2147483709" r:id="rId4"/>
  </p:sldMasterIdLst>
  <p:handoutMasterIdLst>
    <p:handoutMasterId r:id="rId30"/>
  </p:handoutMasterIdLst>
  <p:sldIdLst>
    <p:sldId id="263" r:id="rId5"/>
    <p:sldId id="257" r:id="rId6"/>
    <p:sldId id="271" r:id="rId7"/>
    <p:sldId id="269" r:id="rId8"/>
    <p:sldId id="285" r:id="rId9"/>
    <p:sldId id="272" r:id="rId10"/>
    <p:sldId id="286" r:id="rId11"/>
    <p:sldId id="273" r:id="rId12"/>
    <p:sldId id="287" r:id="rId13"/>
    <p:sldId id="275" r:id="rId14"/>
    <p:sldId id="276" r:id="rId15"/>
    <p:sldId id="288" r:id="rId16"/>
    <p:sldId id="289" r:id="rId17"/>
    <p:sldId id="290" r:id="rId18"/>
    <p:sldId id="279" r:id="rId19"/>
    <p:sldId id="291" r:id="rId20"/>
    <p:sldId id="292" r:id="rId21"/>
    <p:sldId id="293" r:id="rId22"/>
    <p:sldId id="294" r:id="rId23"/>
    <p:sldId id="295" r:id="rId24"/>
    <p:sldId id="280" r:id="rId25"/>
    <p:sldId id="281" r:id="rId26"/>
    <p:sldId id="282" r:id="rId27"/>
    <p:sldId id="283" r:id="rId28"/>
    <p:sldId id="284" r:id="rId29"/>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D1F1"/>
    <a:srgbClr val="666633"/>
    <a:srgbClr val="336600"/>
    <a:srgbClr val="292929"/>
    <a:srgbClr val="993300"/>
    <a:srgbClr val="003399"/>
    <a:srgbClr val="006600"/>
    <a:srgbClr val="4A64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636" autoAdjust="0"/>
  </p:normalViewPr>
  <p:slideViewPr>
    <p:cSldViewPr>
      <p:cViewPr>
        <p:scale>
          <a:sx n="71" d="100"/>
          <a:sy n="71" d="100"/>
        </p:scale>
        <p:origin x="-135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0" d="100"/>
          <a:sy n="80" d="100"/>
        </p:scale>
        <p:origin x="-148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2.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3.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dirty="0"/>
          </a:p>
        </p:txBody>
      </p:sp>
      <p:sp>
        <p:nvSpPr>
          <p:cNvPr id="614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614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dirty="0"/>
          </a:p>
        </p:txBody>
      </p:sp>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8B3B4AFC-A79F-4DF4-91D6-3FC12CFA097D}" type="slidenum">
              <a:rPr lang="en-US"/>
              <a:pPr/>
              <a:t>‹#›</a:t>
            </a:fld>
            <a:endParaRPr lang="en-US" dirty="0"/>
          </a:p>
        </p:txBody>
      </p:sp>
    </p:spTree>
    <p:extLst>
      <p:ext uri="{BB962C8B-B14F-4D97-AF65-F5344CB8AC3E}">
        <p14:creationId xmlns:p14="http://schemas.microsoft.com/office/powerpoint/2010/main" val="12520966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0ECB9BB5-82D3-4B9C-BF30-174A5A2A5365}" type="slidenum">
              <a:rPr lang="en-US"/>
              <a:pPr/>
              <a:t>‹#›</a:t>
            </a:fld>
            <a:endParaRPr lang="en-US" dirty="0"/>
          </a:p>
        </p:txBody>
      </p:sp>
    </p:spTree>
    <p:extLst>
      <p:ext uri="{BB962C8B-B14F-4D97-AF65-F5344CB8AC3E}">
        <p14:creationId xmlns:p14="http://schemas.microsoft.com/office/powerpoint/2010/main" val="1591079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41480F80-0660-4C00-8B34-59E0B2AB9B00}" type="slidenum">
              <a:rPr lang="en-US"/>
              <a:pPr/>
              <a:t>‹#›</a:t>
            </a:fld>
            <a:endParaRPr lang="en-US" dirty="0"/>
          </a:p>
        </p:txBody>
      </p:sp>
    </p:spTree>
    <p:extLst>
      <p:ext uri="{BB962C8B-B14F-4D97-AF65-F5344CB8AC3E}">
        <p14:creationId xmlns:p14="http://schemas.microsoft.com/office/powerpoint/2010/main" val="3991906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9900" y="228600"/>
            <a:ext cx="20955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8600"/>
            <a:ext cx="61341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C4ACB4C1-3A20-4E94-AA9C-89279096BFFB}" type="slidenum">
              <a:rPr lang="en-US"/>
              <a:pPr/>
              <a:t>‹#›</a:t>
            </a:fld>
            <a:endParaRPr lang="en-US" dirty="0"/>
          </a:p>
        </p:txBody>
      </p:sp>
    </p:spTree>
    <p:extLst>
      <p:ext uri="{BB962C8B-B14F-4D97-AF65-F5344CB8AC3E}">
        <p14:creationId xmlns:p14="http://schemas.microsoft.com/office/powerpoint/2010/main" val="1623164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917635F5-55E1-414B-89FE-957A55ABD02D}" type="slidenum">
              <a:rPr lang="en-US"/>
              <a:pPr/>
              <a:t>‹#›</a:t>
            </a:fld>
            <a:endParaRPr lang="en-US" dirty="0"/>
          </a:p>
        </p:txBody>
      </p:sp>
    </p:spTree>
    <p:extLst>
      <p:ext uri="{BB962C8B-B14F-4D97-AF65-F5344CB8AC3E}">
        <p14:creationId xmlns:p14="http://schemas.microsoft.com/office/powerpoint/2010/main" val="2371077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D142C13D-3684-4AFC-AEEC-B6005064FD76}" type="slidenum">
              <a:rPr lang="en-US"/>
              <a:pPr/>
              <a:t>‹#›</a:t>
            </a:fld>
            <a:endParaRPr lang="en-US" dirty="0"/>
          </a:p>
        </p:txBody>
      </p:sp>
    </p:spTree>
    <p:extLst>
      <p:ext uri="{BB962C8B-B14F-4D97-AF65-F5344CB8AC3E}">
        <p14:creationId xmlns:p14="http://schemas.microsoft.com/office/powerpoint/2010/main" val="2753520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879D8227-DFEA-4A63-8157-6D3C68AC22FA}" type="slidenum">
              <a:rPr lang="en-US"/>
              <a:pPr/>
              <a:t>‹#›</a:t>
            </a:fld>
            <a:endParaRPr lang="en-US" dirty="0"/>
          </a:p>
        </p:txBody>
      </p:sp>
    </p:spTree>
    <p:extLst>
      <p:ext uri="{BB962C8B-B14F-4D97-AF65-F5344CB8AC3E}">
        <p14:creationId xmlns:p14="http://schemas.microsoft.com/office/powerpoint/2010/main" val="2548300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9906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38700" y="9906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63C2C370-6BFD-45BD-A990-02212A19F753}" type="slidenum">
              <a:rPr lang="en-US"/>
              <a:pPr/>
              <a:t>‹#›</a:t>
            </a:fld>
            <a:endParaRPr lang="en-US" dirty="0"/>
          </a:p>
        </p:txBody>
      </p:sp>
    </p:spTree>
    <p:extLst>
      <p:ext uri="{BB962C8B-B14F-4D97-AF65-F5344CB8AC3E}">
        <p14:creationId xmlns:p14="http://schemas.microsoft.com/office/powerpoint/2010/main" val="173225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E98D8817-B84C-422A-9864-F48C3B47C132}" type="slidenum">
              <a:rPr lang="en-US"/>
              <a:pPr/>
              <a:t>‹#›</a:t>
            </a:fld>
            <a:endParaRPr lang="en-US" dirty="0"/>
          </a:p>
        </p:txBody>
      </p:sp>
    </p:spTree>
    <p:extLst>
      <p:ext uri="{BB962C8B-B14F-4D97-AF65-F5344CB8AC3E}">
        <p14:creationId xmlns:p14="http://schemas.microsoft.com/office/powerpoint/2010/main" val="12219288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71C77BD9-D4A9-430D-B45A-38ECA7AE9685}" type="slidenum">
              <a:rPr lang="en-US"/>
              <a:pPr/>
              <a:t>‹#›</a:t>
            </a:fld>
            <a:endParaRPr lang="en-US" dirty="0"/>
          </a:p>
        </p:txBody>
      </p:sp>
    </p:spTree>
    <p:extLst>
      <p:ext uri="{BB962C8B-B14F-4D97-AF65-F5344CB8AC3E}">
        <p14:creationId xmlns:p14="http://schemas.microsoft.com/office/powerpoint/2010/main" val="15537747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5F8776CF-E4F2-4DBF-BD05-8C0B0F7AAD60}" type="slidenum">
              <a:rPr lang="en-US"/>
              <a:pPr/>
              <a:t>‹#›</a:t>
            </a:fld>
            <a:endParaRPr lang="en-US" dirty="0"/>
          </a:p>
        </p:txBody>
      </p:sp>
    </p:spTree>
    <p:extLst>
      <p:ext uri="{BB962C8B-B14F-4D97-AF65-F5344CB8AC3E}">
        <p14:creationId xmlns:p14="http://schemas.microsoft.com/office/powerpoint/2010/main" val="1100791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9EA4C9F2-6A01-443D-96FA-7216AA334F0B}" type="slidenum">
              <a:rPr lang="en-US"/>
              <a:pPr/>
              <a:t>‹#›</a:t>
            </a:fld>
            <a:endParaRPr lang="en-US" dirty="0"/>
          </a:p>
        </p:txBody>
      </p:sp>
    </p:spTree>
    <p:extLst>
      <p:ext uri="{BB962C8B-B14F-4D97-AF65-F5344CB8AC3E}">
        <p14:creationId xmlns:p14="http://schemas.microsoft.com/office/powerpoint/2010/main" val="265503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91F414B1-D31D-43F8-B070-D468FA367C63}" type="slidenum">
              <a:rPr lang="en-US"/>
              <a:pPr/>
              <a:t>‹#›</a:t>
            </a:fld>
            <a:endParaRPr lang="en-US" dirty="0"/>
          </a:p>
        </p:txBody>
      </p:sp>
    </p:spTree>
    <p:extLst>
      <p:ext uri="{BB962C8B-B14F-4D97-AF65-F5344CB8AC3E}">
        <p14:creationId xmlns:p14="http://schemas.microsoft.com/office/powerpoint/2010/main" val="21017860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BCDD8BCB-A53C-4806-9602-FD138EFBC454}" type="slidenum">
              <a:rPr lang="en-US"/>
              <a:pPr/>
              <a:t>‹#›</a:t>
            </a:fld>
            <a:endParaRPr lang="en-US" dirty="0"/>
          </a:p>
        </p:txBody>
      </p:sp>
    </p:spTree>
    <p:extLst>
      <p:ext uri="{BB962C8B-B14F-4D97-AF65-F5344CB8AC3E}">
        <p14:creationId xmlns:p14="http://schemas.microsoft.com/office/powerpoint/2010/main" val="28983150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38D62657-A97B-4247-A1EE-13E93BCF93EF}" type="slidenum">
              <a:rPr lang="en-US"/>
              <a:pPr/>
              <a:t>‹#›</a:t>
            </a:fld>
            <a:endParaRPr lang="en-US" dirty="0"/>
          </a:p>
        </p:txBody>
      </p:sp>
    </p:spTree>
    <p:extLst>
      <p:ext uri="{BB962C8B-B14F-4D97-AF65-F5344CB8AC3E}">
        <p14:creationId xmlns:p14="http://schemas.microsoft.com/office/powerpoint/2010/main" val="33538303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9900" y="228600"/>
            <a:ext cx="20955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8600"/>
            <a:ext cx="61341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9E535895-D56B-4BA0-8055-E5C850BC43CC}" type="slidenum">
              <a:rPr lang="en-US"/>
              <a:pPr/>
              <a:t>‹#›</a:t>
            </a:fld>
            <a:endParaRPr lang="en-US" dirty="0"/>
          </a:p>
        </p:txBody>
      </p:sp>
    </p:spTree>
    <p:extLst>
      <p:ext uri="{BB962C8B-B14F-4D97-AF65-F5344CB8AC3E}">
        <p14:creationId xmlns:p14="http://schemas.microsoft.com/office/powerpoint/2010/main" val="6379745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endParaRPr lang="en-US" dirty="0"/>
          </a:p>
        </p:txBody>
      </p:sp>
      <p:sp>
        <p:nvSpPr>
          <p:cNvPr id="17" name="Footer Placeholder 16"/>
          <p:cNvSpPr>
            <a:spLocks noGrp="1"/>
          </p:cNvSpPr>
          <p:nvPr>
            <p:ph type="ftr" sz="quarter" idx="11"/>
          </p:nvPr>
        </p:nvSpPr>
        <p:spPr/>
        <p:txBody>
          <a:bodyPr/>
          <a:lstStyle>
            <a:extLst/>
          </a:lstStyle>
          <a:p>
            <a:endParaRPr lang="en-US" dirty="0"/>
          </a:p>
        </p:txBody>
      </p:sp>
      <p:sp>
        <p:nvSpPr>
          <p:cNvPr id="29" name="Slide Number Placeholder 28"/>
          <p:cNvSpPr>
            <a:spLocks noGrp="1"/>
          </p:cNvSpPr>
          <p:nvPr>
            <p:ph type="sldNum" sz="quarter" idx="12"/>
          </p:nvPr>
        </p:nvSpPr>
        <p:spPr/>
        <p:txBody>
          <a:bodyPr/>
          <a:lstStyle>
            <a:extLst/>
          </a:lstStyle>
          <a:p>
            <a:fld id="{917635F5-55E1-414B-89FE-957A55ABD02D}" type="slidenum">
              <a:rPr lang="en-US" smtClean="0"/>
              <a:pPr/>
              <a:t>‹#›</a:t>
            </a:fld>
            <a:endParaRPr lang="en-US" dirty="0"/>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142C13D-3684-4AFC-AEEC-B6005064FD76}" type="slidenum">
              <a:rPr lang="en-US" smtClean="0"/>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879D8227-DFEA-4A63-8157-6D3C68AC22FA}" type="slidenum">
              <a:rPr lang="en-US" smtClean="0"/>
              <a:pPr/>
              <a:t>‹#›</a:t>
            </a:fld>
            <a:endParaRPr lang="en-US" dirty="0"/>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63C2C370-6BFD-45BD-A990-02212A19F753}" type="slidenum">
              <a:rPr lang="en-US" smtClean="0"/>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E98D8817-B84C-422A-9864-F48C3B47C132}" type="slidenum">
              <a:rPr lang="en-US" smtClean="0"/>
              <a:pPr/>
              <a:t>‹#›</a:t>
            </a:fld>
            <a:endParaRPr lang="en-US" dirty="0"/>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71C77BD9-D4A9-430D-B45A-38ECA7AE9685}" type="slidenum">
              <a:rPr lang="en-US" smtClean="0"/>
              <a:pPr/>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5F8776CF-E4F2-4DBF-BD05-8C0B0F7AAD6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27FA9CF2-3235-40CC-8BDE-D4FF78F7F9E0}" type="slidenum">
              <a:rPr lang="en-US"/>
              <a:pPr/>
              <a:t>‹#›</a:t>
            </a:fld>
            <a:endParaRPr lang="en-US" dirty="0"/>
          </a:p>
        </p:txBody>
      </p:sp>
    </p:spTree>
    <p:extLst>
      <p:ext uri="{BB962C8B-B14F-4D97-AF65-F5344CB8AC3E}">
        <p14:creationId xmlns:p14="http://schemas.microsoft.com/office/powerpoint/2010/main" val="31018353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9EA4C9F2-6A01-443D-96FA-7216AA334F0B}" type="slidenum">
              <a:rPr lang="en-US" smtClean="0"/>
              <a:pPr/>
              <a:t>‹#›</a:t>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endParaRPr lang="en-US" dirty="0"/>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dirty="0"/>
          </a:p>
        </p:txBody>
      </p:sp>
      <p:sp>
        <p:nvSpPr>
          <p:cNvPr id="7" name="Slide Number Placeholder 6"/>
          <p:cNvSpPr>
            <a:spLocks noGrp="1"/>
          </p:cNvSpPr>
          <p:nvPr>
            <p:ph type="sldNum" sz="quarter" idx="12"/>
          </p:nvPr>
        </p:nvSpPr>
        <p:spPr>
          <a:xfrm>
            <a:off x="8610600" y="55499"/>
            <a:ext cx="457200" cy="365125"/>
          </a:xfrm>
        </p:spPr>
        <p:txBody>
          <a:bodyPr/>
          <a:lstStyle>
            <a:extLst/>
          </a:lstStyle>
          <a:p>
            <a:fld id="{BCDD8BCB-A53C-4806-9602-FD138EFBC454}" type="slidenum">
              <a:rPr lang="en-US" smtClean="0"/>
              <a:pPr/>
              <a:t>‹#›</a:t>
            </a:fld>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8D62657-A97B-4247-A1EE-13E93BCF93EF}" type="slidenum">
              <a:rPr lang="en-US" smtClean="0"/>
              <a:pPr/>
              <a:t>‹#›</a:t>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E535895-D56B-4BA0-8055-E5C850BC43C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9906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38700" y="9906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51516409-AD21-4342-8ECD-754559E56FC3}" type="slidenum">
              <a:rPr lang="en-US"/>
              <a:pPr/>
              <a:t>‹#›</a:t>
            </a:fld>
            <a:endParaRPr lang="en-US" dirty="0"/>
          </a:p>
        </p:txBody>
      </p:sp>
    </p:spTree>
    <p:extLst>
      <p:ext uri="{BB962C8B-B14F-4D97-AF65-F5344CB8AC3E}">
        <p14:creationId xmlns:p14="http://schemas.microsoft.com/office/powerpoint/2010/main" val="2301743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4C5A4A43-79E5-491C-BCAC-27AE43DD000A}" type="slidenum">
              <a:rPr lang="en-US"/>
              <a:pPr/>
              <a:t>‹#›</a:t>
            </a:fld>
            <a:endParaRPr lang="en-US" dirty="0"/>
          </a:p>
        </p:txBody>
      </p:sp>
    </p:spTree>
    <p:extLst>
      <p:ext uri="{BB962C8B-B14F-4D97-AF65-F5344CB8AC3E}">
        <p14:creationId xmlns:p14="http://schemas.microsoft.com/office/powerpoint/2010/main" val="373846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C8FBE0BA-EED3-4CEE-925F-F2A5209781DD}" type="slidenum">
              <a:rPr lang="en-US"/>
              <a:pPr/>
              <a:t>‹#›</a:t>
            </a:fld>
            <a:endParaRPr lang="en-US" dirty="0"/>
          </a:p>
        </p:txBody>
      </p:sp>
    </p:spTree>
    <p:extLst>
      <p:ext uri="{BB962C8B-B14F-4D97-AF65-F5344CB8AC3E}">
        <p14:creationId xmlns:p14="http://schemas.microsoft.com/office/powerpoint/2010/main" val="140006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C5B9E077-C818-4DF6-9B57-6BD78343E0FA}" type="slidenum">
              <a:rPr lang="en-US"/>
              <a:pPr/>
              <a:t>‹#›</a:t>
            </a:fld>
            <a:endParaRPr lang="en-US" dirty="0"/>
          </a:p>
        </p:txBody>
      </p:sp>
    </p:spTree>
    <p:extLst>
      <p:ext uri="{BB962C8B-B14F-4D97-AF65-F5344CB8AC3E}">
        <p14:creationId xmlns:p14="http://schemas.microsoft.com/office/powerpoint/2010/main" val="2903129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A6ABDD7F-4717-451E-8FD9-3446B99AE357}" type="slidenum">
              <a:rPr lang="en-US"/>
              <a:pPr/>
              <a:t>‹#›</a:t>
            </a:fld>
            <a:endParaRPr lang="en-US" dirty="0"/>
          </a:p>
        </p:txBody>
      </p:sp>
    </p:spTree>
    <p:extLst>
      <p:ext uri="{BB962C8B-B14F-4D97-AF65-F5344CB8AC3E}">
        <p14:creationId xmlns:p14="http://schemas.microsoft.com/office/powerpoint/2010/main" val="2341577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60576382-D75F-4B71-857C-E29DF34EF6B3}" type="slidenum">
              <a:rPr lang="en-US"/>
              <a:pPr/>
              <a:t>‹#›</a:t>
            </a:fld>
            <a:endParaRPr lang="en-US" dirty="0"/>
          </a:p>
        </p:txBody>
      </p:sp>
    </p:spTree>
    <p:extLst>
      <p:ext uri="{BB962C8B-B14F-4D97-AF65-F5344CB8AC3E}">
        <p14:creationId xmlns:p14="http://schemas.microsoft.com/office/powerpoint/2010/main" val="3938404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44036"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endParaRPr lang="en-US" dirty="0"/>
          </a:p>
        </p:txBody>
      </p:sp>
      <p:sp>
        <p:nvSpPr>
          <p:cNvPr id="4403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dirty="0"/>
          </a:p>
        </p:txBody>
      </p:sp>
      <p:sp>
        <p:nvSpPr>
          <p:cNvPr id="44038"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1252342-869B-4FCD-A6D0-7BA00E171CDD}" type="slidenum">
              <a:rPr lang="en-US"/>
              <a:pPr/>
              <a:t>‹#›</a:t>
            </a:fld>
            <a:endParaRPr lang="en-US" dirty="0"/>
          </a:p>
        </p:txBody>
      </p:sp>
      <p:sp>
        <p:nvSpPr>
          <p:cNvPr id="44045" name="Rectangle 13"/>
          <p:cNvSpPr>
            <a:spLocks noGrp="1" noChangeArrowheads="1"/>
          </p:cNvSpPr>
          <p:nvPr>
            <p:ph type="title"/>
          </p:nvPr>
        </p:nvSpPr>
        <p:spPr bwMode="auto">
          <a:xfrm>
            <a:off x="533400" y="228600"/>
            <a:ext cx="8382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44046" name="Rectangle 14"/>
          <p:cNvSpPr>
            <a:spLocks noGrp="1" noChangeArrowheads="1"/>
          </p:cNvSpPr>
          <p:nvPr>
            <p:ph type="body" idx="1"/>
          </p:nvPr>
        </p:nvSpPr>
        <p:spPr bwMode="auto">
          <a:xfrm>
            <a:off x="762000" y="990600"/>
            <a:ext cx="8001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iming>
    <p:tnLst>
      <p:par>
        <p:cTn id="1" dur="indefinite" restart="never" nodeType="tmRoot"/>
      </p:par>
    </p:tnLst>
  </p:timing>
  <p:txStyles>
    <p:titleStyle>
      <a:lvl1pPr algn="l" rtl="0" fontAlgn="base">
        <a:spcBef>
          <a:spcPct val="0"/>
        </a:spcBef>
        <a:spcAft>
          <a:spcPct val="0"/>
        </a:spcAft>
        <a:defRPr sz="2800" b="1">
          <a:solidFill>
            <a:schemeClr val="tx1"/>
          </a:solidFill>
          <a:latin typeface="+mj-lt"/>
          <a:ea typeface="+mj-ea"/>
          <a:cs typeface="+mj-cs"/>
        </a:defRPr>
      </a:lvl1pPr>
      <a:lvl2pPr algn="l" rtl="0" fontAlgn="base">
        <a:spcBef>
          <a:spcPct val="0"/>
        </a:spcBef>
        <a:spcAft>
          <a:spcPct val="0"/>
        </a:spcAft>
        <a:defRPr sz="2800" b="1">
          <a:solidFill>
            <a:schemeClr val="tx1"/>
          </a:solidFill>
          <a:latin typeface="Arial" charset="0"/>
        </a:defRPr>
      </a:lvl2pPr>
      <a:lvl3pPr algn="l" rtl="0" fontAlgn="base">
        <a:spcBef>
          <a:spcPct val="0"/>
        </a:spcBef>
        <a:spcAft>
          <a:spcPct val="0"/>
        </a:spcAft>
        <a:defRPr sz="2800" b="1">
          <a:solidFill>
            <a:schemeClr val="tx1"/>
          </a:solidFill>
          <a:latin typeface="Arial" charset="0"/>
        </a:defRPr>
      </a:lvl3pPr>
      <a:lvl4pPr algn="l" rtl="0" fontAlgn="base">
        <a:spcBef>
          <a:spcPct val="0"/>
        </a:spcBef>
        <a:spcAft>
          <a:spcPct val="0"/>
        </a:spcAft>
        <a:defRPr sz="2800" b="1">
          <a:solidFill>
            <a:schemeClr val="tx1"/>
          </a:solidFill>
          <a:latin typeface="Arial" charset="0"/>
        </a:defRPr>
      </a:lvl4pPr>
      <a:lvl5pPr algn="l" rtl="0" fontAlgn="base">
        <a:spcBef>
          <a:spcPct val="0"/>
        </a:spcBef>
        <a:spcAft>
          <a:spcPct val="0"/>
        </a:spcAft>
        <a:defRPr sz="2800" b="1">
          <a:solidFill>
            <a:schemeClr val="tx1"/>
          </a:solidFill>
          <a:latin typeface="Arial" charset="0"/>
        </a:defRPr>
      </a:lvl5pPr>
      <a:lvl6pPr marL="457200" algn="l" rtl="0" fontAlgn="base">
        <a:spcBef>
          <a:spcPct val="0"/>
        </a:spcBef>
        <a:spcAft>
          <a:spcPct val="0"/>
        </a:spcAft>
        <a:defRPr sz="2800" b="1">
          <a:solidFill>
            <a:schemeClr val="tx1"/>
          </a:solidFill>
          <a:latin typeface="Arial" charset="0"/>
        </a:defRPr>
      </a:lvl6pPr>
      <a:lvl7pPr marL="914400" algn="l" rtl="0" fontAlgn="base">
        <a:spcBef>
          <a:spcPct val="0"/>
        </a:spcBef>
        <a:spcAft>
          <a:spcPct val="0"/>
        </a:spcAft>
        <a:defRPr sz="2800" b="1">
          <a:solidFill>
            <a:schemeClr val="tx1"/>
          </a:solidFill>
          <a:latin typeface="Arial" charset="0"/>
        </a:defRPr>
      </a:lvl7pPr>
      <a:lvl8pPr marL="1371600" algn="l" rtl="0" fontAlgn="base">
        <a:spcBef>
          <a:spcPct val="0"/>
        </a:spcBef>
        <a:spcAft>
          <a:spcPct val="0"/>
        </a:spcAft>
        <a:defRPr sz="2800" b="1">
          <a:solidFill>
            <a:schemeClr val="tx1"/>
          </a:solidFill>
          <a:latin typeface="Arial" charset="0"/>
        </a:defRPr>
      </a:lvl8pPr>
      <a:lvl9pPr marL="1828800" algn="l" rtl="0" fontAlgn="base">
        <a:spcBef>
          <a:spcPct val="0"/>
        </a:spcBef>
        <a:spcAft>
          <a:spcPct val="0"/>
        </a:spcAft>
        <a:defRPr sz="2800" b="1">
          <a:solidFill>
            <a:schemeClr val="tx1"/>
          </a:solidFill>
          <a:latin typeface="Arial"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a:solidFill>
            <a:schemeClr val="tx1"/>
          </a:solidFill>
          <a:latin typeface="+mn-lt"/>
        </a:defRPr>
      </a:lvl4pPr>
      <a:lvl5pPr marL="2057400" indent="-228600" algn="l" rtl="0" fontAlgn="base">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64516"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endParaRPr lang="en-US" dirty="0"/>
          </a:p>
        </p:txBody>
      </p:sp>
      <p:sp>
        <p:nvSpPr>
          <p:cNvPr id="6451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dirty="0"/>
          </a:p>
        </p:txBody>
      </p:sp>
      <p:sp>
        <p:nvSpPr>
          <p:cNvPr id="64518"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2F608F20-10CB-45B3-8739-B490C2064554}" type="slidenum">
              <a:rPr lang="en-US"/>
              <a:pPr/>
              <a:t>‹#›</a:t>
            </a:fld>
            <a:endParaRPr lang="en-US" dirty="0"/>
          </a:p>
        </p:txBody>
      </p:sp>
      <p:sp>
        <p:nvSpPr>
          <p:cNvPr id="64525" name="Rectangle 13"/>
          <p:cNvSpPr>
            <a:spLocks noGrp="1" noChangeArrowheads="1"/>
          </p:cNvSpPr>
          <p:nvPr>
            <p:ph type="title"/>
          </p:nvPr>
        </p:nvSpPr>
        <p:spPr bwMode="auto">
          <a:xfrm>
            <a:off x="533400" y="228600"/>
            <a:ext cx="8382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64526" name="Rectangle 14"/>
          <p:cNvSpPr>
            <a:spLocks noGrp="1" noChangeArrowheads="1"/>
          </p:cNvSpPr>
          <p:nvPr>
            <p:ph type="body" idx="1"/>
          </p:nvPr>
        </p:nvSpPr>
        <p:spPr bwMode="auto">
          <a:xfrm>
            <a:off x="762000" y="990600"/>
            <a:ext cx="8001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iming>
    <p:tnLst>
      <p:par>
        <p:cTn id="1" dur="indefinite" restart="never" nodeType="tmRoot"/>
      </p:par>
    </p:tnLst>
  </p:timing>
  <p:txStyles>
    <p:titleStyle>
      <a:lvl1pPr algn="l" rtl="0" fontAlgn="base">
        <a:spcBef>
          <a:spcPct val="0"/>
        </a:spcBef>
        <a:spcAft>
          <a:spcPct val="0"/>
        </a:spcAft>
        <a:defRPr sz="2800" b="1">
          <a:solidFill>
            <a:schemeClr val="bg1"/>
          </a:solidFill>
          <a:latin typeface="+mj-lt"/>
          <a:ea typeface="+mj-ea"/>
          <a:cs typeface="+mj-cs"/>
        </a:defRPr>
      </a:lvl1pPr>
      <a:lvl2pPr algn="l" rtl="0" fontAlgn="base">
        <a:spcBef>
          <a:spcPct val="0"/>
        </a:spcBef>
        <a:spcAft>
          <a:spcPct val="0"/>
        </a:spcAft>
        <a:defRPr sz="2800" b="1">
          <a:solidFill>
            <a:schemeClr val="bg1"/>
          </a:solidFill>
          <a:latin typeface="Arial" charset="0"/>
        </a:defRPr>
      </a:lvl2pPr>
      <a:lvl3pPr algn="l" rtl="0" fontAlgn="base">
        <a:spcBef>
          <a:spcPct val="0"/>
        </a:spcBef>
        <a:spcAft>
          <a:spcPct val="0"/>
        </a:spcAft>
        <a:defRPr sz="2800" b="1">
          <a:solidFill>
            <a:schemeClr val="bg1"/>
          </a:solidFill>
          <a:latin typeface="Arial" charset="0"/>
        </a:defRPr>
      </a:lvl3pPr>
      <a:lvl4pPr algn="l" rtl="0" fontAlgn="base">
        <a:spcBef>
          <a:spcPct val="0"/>
        </a:spcBef>
        <a:spcAft>
          <a:spcPct val="0"/>
        </a:spcAft>
        <a:defRPr sz="2800" b="1">
          <a:solidFill>
            <a:schemeClr val="bg1"/>
          </a:solidFill>
          <a:latin typeface="Arial" charset="0"/>
        </a:defRPr>
      </a:lvl4pPr>
      <a:lvl5pPr algn="l" rtl="0" fontAlgn="base">
        <a:spcBef>
          <a:spcPct val="0"/>
        </a:spcBef>
        <a:spcAft>
          <a:spcPct val="0"/>
        </a:spcAft>
        <a:defRPr sz="2800" b="1">
          <a:solidFill>
            <a:schemeClr val="bg1"/>
          </a:solidFill>
          <a:latin typeface="Arial" charset="0"/>
        </a:defRPr>
      </a:lvl5pPr>
      <a:lvl6pPr marL="457200" algn="l" rtl="0" fontAlgn="base">
        <a:spcBef>
          <a:spcPct val="0"/>
        </a:spcBef>
        <a:spcAft>
          <a:spcPct val="0"/>
        </a:spcAft>
        <a:defRPr sz="2800" b="1">
          <a:solidFill>
            <a:schemeClr val="bg1"/>
          </a:solidFill>
          <a:latin typeface="Arial" charset="0"/>
        </a:defRPr>
      </a:lvl6pPr>
      <a:lvl7pPr marL="914400" algn="l" rtl="0" fontAlgn="base">
        <a:spcBef>
          <a:spcPct val="0"/>
        </a:spcBef>
        <a:spcAft>
          <a:spcPct val="0"/>
        </a:spcAft>
        <a:defRPr sz="2800" b="1">
          <a:solidFill>
            <a:schemeClr val="bg1"/>
          </a:solidFill>
          <a:latin typeface="Arial" charset="0"/>
        </a:defRPr>
      </a:lvl7pPr>
      <a:lvl8pPr marL="1371600" algn="l" rtl="0" fontAlgn="base">
        <a:spcBef>
          <a:spcPct val="0"/>
        </a:spcBef>
        <a:spcAft>
          <a:spcPct val="0"/>
        </a:spcAft>
        <a:defRPr sz="2800" b="1">
          <a:solidFill>
            <a:schemeClr val="bg1"/>
          </a:solidFill>
          <a:latin typeface="Arial" charset="0"/>
        </a:defRPr>
      </a:lvl8pPr>
      <a:lvl9pPr marL="1828800" algn="l" rtl="0" fontAlgn="base">
        <a:spcBef>
          <a:spcPct val="0"/>
        </a:spcBef>
        <a:spcAft>
          <a:spcPct val="0"/>
        </a:spcAft>
        <a:defRPr sz="2800" b="1">
          <a:solidFill>
            <a:schemeClr val="bg1"/>
          </a:solidFill>
          <a:latin typeface="Arial" charset="0"/>
        </a:defRPr>
      </a:lvl9pPr>
    </p:titleStyle>
    <p:bodyStyle>
      <a:lvl1pPr marL="342900" indent="-342900" algn="l" rtl="0" fontAlgn="base">
        <a:spcBef>
          <a:spcPct val="20000"/>
        </a:spcBef>
        <a:spcAft>
          <a:spcPct val="0"/>
        </a:spcAft>
        <a:buChar char="•"/>
        <a:defRPr sz="2800">
          <a:solidFill>
            <a:schemeClr val="bg1"/>
          </a:solidFill>
          <a:latin typeface="+mn-lt"/>
          <a:ea typeface="+mn-ea"/>
          <a:cs typeface="+mn-cs"/>
        </a:defRPr>
      </a:lvl1pPr>
      <a:lvl2pPr marL="742950" indent="-285750" algn="l" rtl="0" fontAlgn="base">
        <a:spcBef>
          <a:spcPct val="20000"/>
        </a:spcBef>
        <a:spcAft>
          <a:spcPct val="0"/>
        </a:spcAft>
        <a:buChar char="–"/>
        <a:defRPr sz="2400">
          <a:solidFill>
            <a:schemeClr val="bg1"/>
          </a:solidFill>
          <a:latin typeface="+mn-lt"/>
        </a:defRPr>
      </a:lvl2pPr>
      <a:lvl3pPr marL="1143000" indent="-228600" algn="l" rtl="0" fontAlgn="base">
        <a:spcBef>
          <a:spcPct val="20000"/>
        </a:spcBef>
        <a:spcAft>
          <a:spcPct val="0"/>
        </a:spcAft>
        <a:buChar char="•"/>
        <a:defRPr sz="2000">
          <a:solidFill>
            <a:schemeClr val="bg1"/>
          </a:solidFill>
          <a:latin typeface="+mn-lt"/>
        </a:defRPr>
      </a:lvl3pPr>
      <a:lvl4pPr marL="1600200" indent="-228600" algn="l" rtl="0" fontAlgn="base">
        <a:spcBef>
          <a:spcPct val="20000"/>
        </a:spcBef>
        <a:spcAft>
          <a:spcPct val="0"/>
        </a:spcAft>
        <a:buChar char="–"/>
        <a:defRPr>
          <a:solidFill>
            <a:schemeClr val="bg1"/>
          </a:solidFill>
          <a:latin typeface="+mn-lt"/>
        </a:defRPr>
      </a:lvl4pPr>
      <a:lvl5pPr marL="2057400" indent="-228600" algn="l" rtl="0" fontAlgn="base">
        <a:spcBef>
          <a:spcPct val="20000"/>
        </a:spcBef>
        <a:spcAft>
          <a:spcPct val="0"/>
        </a:spcAft>
        <a:buChar char="»"/>
        <a:defRPr sz="1600">
          <a:solidFill>
            <a:schemeClr val="bg1"/>
          </a:solidFill>
          <a:latin typeface="+mn-lt"/>
        </a:defRPr>
      </a:lvl5pPr>
      <a:lvl6pPr marL="2514600" indent="-228600" algn="l" rtl="0" fontAlgn="base">
        <a:spcBef>
          <a:spcPct val="20000"/>
        </a:spcBef>
        <a:spcAft>
          <a:spcPct val="0"/>
        </a:spcAft>
        <a:buChar char="»"/>
        <a:defRPr sz="1600">
          <a:solidFill>
            <a:schemeClr val="bg1"/>
          </a:solidFill>
          <a:latin typeface="+mn-lt"/>
        </a:defRPr>
      </a:lvl6pPr>
      <a:lvl7pPr marL="2971800" indent="-228600" algn="l" rtl="0" fontAlgn="base">
        <a:spcBef>
          <a:spcPct val="20000"/>
        </a:spcBef>
        <a:spcAft>
          <a:spcPct val="0"/>
        </a:spcAft>
        <a:buChar char="»"/>
        <a:defRPr sz="1600">
          <a:solidFill>
            <a:schemeClr val="bg1"/>
          </a:solidFill>
          <a:latin typeface="+mn-lt"/>
        </a:defRPr>
      </a:lvl7pPr>
      <a:lvl8pPr marL="3429000" indent="-228600" algn="l" rtl="0" fontAlgn="base">
        <a:spcBef>
          <a:spcPct val="20000"/>
        </a:spcBef>
        <a:spcAft>
          <a:spcPct val="0"/>
        </a:spcAft>
        <a:buChar char="»"/>
        <a:defRPr sz="1600">
          <a:solidFill>
            <a:schemeClr val="bg1"/>
          </a:solidFill>
          <a:latin typeface="+mn-lt"/>
        </a:defRPr>
      </a:lvl8pPr>
      <a:lvl9pPr marL="3886200" indent="-228600" algn="l" rtl="0" fontAlgn="base">
        <a:spcBef>
          <a:spcPct val="20000"/>
        </a:spcBef>
        <a:spcAft>
          <a:spcPct val="0"/>
        </a:spcAft>
        <a:buChar char="»"/>
        <a:defRPr sz="16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endParaRPr lang="en-US" dirty="0"/>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dirty="0"/>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31252342-869B-4FCD-A6D0-7BA00E171CDD}"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4"/>
          <p:cNvSpPr>
            <a:spLocks noGrp="1" noChangeArrowheads="1"/>
          </p:cNvSpPr>
          <p:nvPr>
            <p:ph type="ctrTitle"/>
          </p:nvPr>
        </p:nvSpPr>
        <p:spPr>
          <a:xfrm>
            <a:off x="3657600" y="2743200"/>
            <a:ext cx="3606800" cy="609600"/>
          </a:xfrm>
        </p:spPr>
        <p:txBody>
          <a:bodyPr>
            <a:normAutofit fontScale="90000"/>
          </a:bodyPr>
          <a:lstStyle/>
          <a:p>
            <a:r>
              <a:rPr lang="en-US" sz="3600" dirty="0" smtClean="0"/>
              <a:t>STORED PROCEDURES</a:t>
            </a:r>
            <a:br>
              <a:rPr lang="en-US" sz="3600" dirty="0" smtClean="0"/>
            </a:br>
            <a:endParaRPr lang="en-US" sz="3600" dirty="0"/>
          </a:p>
        </p:txBody>
      </p:sp>
      <p:sp>
        <p:nvSpPr>
          <p:cNvPr id="5" name="Subtitle 4"/>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USER DEFINED STORED PROCEDURE</a:t>
            </a:r>
            <a:endParaRPr lang="en-US" dirty="0"/>
          </a:p>
        </p:txBody>
      </p:sp>
      <p:sp>
        <p:nvSpPr>
          <p:cNvPr id="3" name="Content Placeholder 2"/>
          <p:cNvSpPr>
            <a:spLocks noGrp="1"/>
          </p:cNvSpPr>
          <p:nvPr>
            <p:ph idx="1"/>
          </p:nvPr>
        </p:nvSpPr>
        <p:spPr/>
        <p:txBody>
          <a:bodyPr/>
          <a:lstStyle/>
          <a:p>
            <a:r>
              <a:rPr lang="en-US" dirty="0" smtClean="0"/>
              <a:t>Stored procedures are modules or routines that encapsulate code for reuse. A stored procedure can take input parameters, return tabular or scalar results and messages to the client, invoke data definition language (DDL) and data manipulation language (DML) statements, and return output parameters.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Create Stored Procedure</a:t>
            </a:r>
            <a:endParaRPr lang="en-US" sz="3200" dirty="0"/>
          </a:p>
        </p:txBody>
      </p:sp>
      <p:sp>
        <p:nvSpPr>
          <p:cNvPr id="6" name="Content Placeholder 2"/>
          <p:cNvSpPr>
            <a:spLocks noGrp="1"/>
          </p:cNvSpPr>
          <p:nvPr>
            <p:ph idx="1"/>
          </p:nvPr>
        </p:nvSpPr>
        <p:spPr>
          <a:xfrm>
            <a:off x="685800" y="1587787"/>
            <a:ext cx="8001000" cy="2667000"/>
          </a:xfrm>
        </p:spPr>
        <p:style>
          <a:lnRef idx="2">
            <a:schemeClr val="accent5"/>
          </a:lnRef>
          <a:fillRef idx="1">
            <a:schemeClr val="lt1"/>
          </a:fillRef>
          <a:effectRef idx="0">
            <a:schemeClr val="accent5"/>
          </a:effectRef>
          <a:fontRef idx="minor">
            <a:schemeClr val="dk1"/>
          </a:fontRef>
        </p:style>
        <p:txBody>
          <a:bodyPr>
            <a:normAutofit lnSpcReduction="10000"/>
          </a:bodyPr>
          <a:lstStyle/>
          <a:p>
            <a:r>
              <a:rPr lang="en-US" sz="2000" dirty="0" smtClean="0"/>
              <a:t>CREATE PROCEDURE GetStudentIdentification</a:t>
            </a:r>
          </a:p>
          <a:p>
            <a:r>
              <a:rPr lang="en-US" sz="2000" dirty="0" smtClean="0"/>
              <a:t>AS</a:t>
            </a:r>
          </a:p>
          <a:p>
            <a:r>
              <a:rPr lang="en-US" sz="2000" dirty="0" smtClean="0"/>
              <a:t>BEGIN</a:t>
            </a:r>
          </a:p>
          <a:p>
            <a:r>
              <a:rPr lang="en-US" sz="2000" dirty="0" smtClean="0"/>
              <a:t>    SELECT std_name, father_name,contact_number</a:t>
            </a:r>
          </a:p>
          <a:p>
            <a:r>
              <a:rPr lang="en-US" sz="2000" dirty="0" smtClean="0"/>
              <a:t>    FROM students_information</a:t>
            </a:r>
          </a:p>
          <a:p>
            <a:r>
              <a:rPr lang="en-US" sz="2000" dirty="0" smtClean="0"/>
              <a:t>END</a:t>
            </a:r>
          </a:p>
          <a:p>
            <a:r>
              <a:rPr lang="en-US" sz="2000" dirty="0" smtClean="0"/>
              <a:t>GO</a:t>
            </a:r>
            <a:endParaRPr lang="en-US" sz="2000" dirty="0"/>
          </a:p>
        </p:txBody>
      </p:sp>
      <p:sp>
        <p:nvSpPr>
          <p:cNvPr id="7" name="Rectangle 6"/>
          <p:cNvSpPr/>
          <p:nvPr/>
        </p:nvSpPr>
        <p:spPr>
          <a:xfrm>
            <a:off x="939052" y="4556140"/>
            <a:ext cx="7086600" cy="584775"/>
          </a:xfrm>
          <a:prstGeom prst="rect">
            <a:avLst/>
          </a:prstGeom>
          <a:solidFill>
            <a:schemeClr val="tx1">
              <a:lumMod val="65000"/>
            </a:schemeClr>
          </a:solidFill>
        </p:spPr>
        <p:txBody>
          <a:bodyPr wrap="square">
            <a:spAutoFit/>
          </a:bodyPr>
          <a:lstStyle/>
          <a:p>
            <a:pPr algn="l"/>
            <a:r>
              <a:rPr lang="en-US" sz="3200" b="1" dirty="0" smtClean="0">
                <a:solidFill>
                  <a:schemeClr val="bg1"/>
                </a:solidFill>
              </a:rPr>
              <a:t>Execute Stored Proceedure</a:t>
            </a:r>
            <a:endParaRPr lang="en-US" sz="3200" b="1" dirty="0">
              <a:solidFill>
                <a:schemeClr val="bg1"/>
              </a:solidFill>
            </a:endParaRPr>
          </a:p>
        </p:txBody>
      </p:sp>
      <p:sp>
        <p:nvSpPr>
          <p:cNvPr id="8" name="Rectangle 7"/>
          <p:cNvSpPr/>
          <p:nvPr/>
        </p:nvSpPr>
        <p:spPr>
          <a:xfrm>
            <a:off x="519952" y="5862919"/>
            <a:ext cx="7924800" cy="46166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2400" dirty="0" smtClean="0"/>
              <a:t>exec GetStudentIdentification</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763000" cy="6172200"/>
          </a:xfrm>
        </p:spPr>
        <p:txBody>
          <a:bodyPr>
            <a:normAutofit lnSpcReduction="10000"/>
          </a:bodyPr>
          <a:lstStyle/>
          <a:p>
            <a:r>
              <a:rPr lang="en-US" dirty="0" smtClean="0"/>
              <a:t>The code inside the stored procedure can be something as simple as:</a:t>
            </a:r>
          </a:p>
          <a:p>
            <a:r>
              <a:rPr lang="en-US" sz="2400" dirty="0" smtClean="0"/>
              <a:t>SELECT * FROM USERLIST</a:t>
            </a:r>
          </a:p>
          <a:p>
            <a:endParaRPr lang="en-US" sz="2400" dirty="0" smtClean="0"/>
          </a:p>
          <a:p>
            <a:r>
              <a:rPr lang="en-US" b="1" dirty="0" smtClean="0"/>
              <a:t>Example:</a:t>
            </a:r>
          </a:p>
          <a:p>
            <a:r>
              <a:rPr lang="en-US" dirty="0" smtClean="0"/>
              <a:t>Assume we have a table inventory</a:t>
            </a:r>
          </a:p>
          <a:p>
            <a:r>
              <a:rPr lang="en-US" dirty="0" smtClean="0"/>
              <a:t> This information is updated in real-time and warehouse managers are constantly checking the levels of products stored at their warehouse and available for shipment. In the past, each manager would run queries similar to the following: </a:t>
            </a:r>
          </a:p>
          <a:p>
            <a:r>
              <a:rPr lang="en-US" dirty="0" smtClean="0"/>
              <a:t>SELECT Product, Quantity FROM Inventory</a:t>
            </a:r>
            <a:br>
              <a:rPr lang="en-US" dirty="0" smtClean="0"/>
            </a:br>
            <a:r>
              <a:rPr lang="en-US" dirty="0" smtClean="0"/>
              <a:t>WHERE Warehouse = 'FL'</a:t>
            </a:r>
            <a:endParaRPr lang="en-US" b="1"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We can simplify this process through the use of a stored procedure</a:t>
            </a:r>
          </a:p>
          <a:p>
            <a:endParaRPr lang="en-US" dirty="0" smtClean="0"/>
          </a:p>
          <a:p>
            <a:r>
              <a:rPr lang="en-US" dirty="0" smtClean="0"/>
              <a:t>CREATE PROCEDURE </a:t>
            </a:r>
            <a:r>
              <a:rPr lang="en-US" dirty="0" err="1" smtClean="0"/>
              <a:t>sp_GetInventory</a:t>
            </a:r>
            <a:r>
              <a:rPr lang="en-US" dirty="0" smtClean="0"/>
              <a:t/>
            </a:r>
            <a:br>
              <a:rPr lang="en-US" dirty="0" smtClean="0"/>
            </a:br>
            <a:r>
              <a:rPr lang="en-US" dirty="0" smtClean="0"/>
              <a:t>@location </a:t>
            </a:r>
            <a:r>
              <a:rPr lang="en-US" dirty="0" err="1" smtClean="0"/>
              <a:t>varchar</a:t>
            </a:r>
            <a:r>
              <a:rPr lang="en-US" dirty="0" smtClean="0"/>
              <a:t>(10)</a:t>
            </a:r>
            <a:br>
              <a:rPr lang="en-US" dirty="0" smtClean="0"/>
            </a:br>
            <a:r>
              <a:rPr lang="en-US" dirty="0" smtClean="0"/>
              <a:t>AS</a:t>
            </a:r>
            <a:br>
              <a:rPr lang="en-US" dirty="0" smtClean="0"/>
            </a:br>
            <a:r>
              <a:rPr lang="en-US" dirty="0" smtClean="0"/>
              <a:t>SELECT Product, Quantity</a:t>
            </a:r>
            <a:br>
              <a:rPr lang="en-US" dirty="0" smtClean="0"/>
            </a:br>
            <a:r>
              <a:rPr lang="en-US" dirty="0" smtClean="0"/>
              <a:t>FROM Inventory</a:t>
            </a:r>
            <a:br>
              <a:rPr lang="en-US" dirty="0" smtClean="0"/>
            </a:br>
            <a:r>
              <a:rPr lang="en-US" dirty="0" smtClean="0"/>
              <a:t>WHERE Warehouse = @location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Our Florida warehouse manager can then access inventory levels by issuing the command</a:t>
            </a:r>
          </a:p>
          <a:p>
            <a:r>
              <a:rPr lang="en-US" dirty="0" smtClean="0"/>
              <a:t> EXECUTE </a:t>
            </a:r>
            <a:r>
              <a:rPr lang="en-US" dirty="0" err="1" smtClean="0"/>
              <a:t>sp_GetInventory</a:t>
            </a:r>
            <a:r>
              <a:rPr lang="en-US" dirty="0" smtClean="0"/>
              <a:t> 'FL‘</a:t>
            </a:r>
          </a:p>
          <a:p>
            <a:pPr>
              <a:buNone/>
            </a:pPr>
            <a:r>
              <a:rPr lang="en-US" dirty="0" smtClean="0"/>
              <a:t/>
            </a:r>
            <a:br>
              <a:rPr lang="en-US" dirty="0" smtClean="0"/>
            </a:br>
            <a:r>
              <a:rPr lang="en-US" dirty="0" smtClean="0"/>
              <a:t>The New York warehouse manager can use the same stored procedure to access that area's inventory.</a:t>
            </a:r>
          </a:p>
          <a:p>
            <a:r>
              <a:rPr lang="en-US" dirty="0" smtClean="0"/>
              <a:t> </a:t>
            </a:r>
            <a:r>
              <a:rPr lang="en-US" u="sng" dirty="0" smtClean="0"/>
              <a:t>EXECUTE </a:t>
            </a:r>
            <a:r>
              <a:rPr lang="en-US" u="sng" dirty="0" err="1" smtClean="0"/>
              <a:t>sp_GetInventory</a:t>
            </a:r>
            <a:r>
              <a:rPr lang="en-US" u="sng" dirty="0" smtClean="0"/>
              <a:t> 'NY'</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Wildcard Characters:</a:t>
            </a:r>
            <a:endParaRPr lang="en-US" dirty="0"/>
          </a:p>
        </p:txBody>
      </p:sp>
      <p:sp>
        <p:nvSpPr>
          <p:cNvPr id="3" name="Content Placeholder 2"/>
          <p:cNvSpPr>
            <a:spLocks noGrp="1"/>
          </p:cNvSpPr>
          <p:nvPr>
            <p:ph idx="1"/>
          </p:nvPr>
        </p:nvSpPr>
        <p:spPr>
          <a:xfrm>
            <a:off x="740304" y="1676400"/>
            <a:ext cx="8001000" cy="1676400"/>
          </a:xfrm>
          <a:ln/>
        </p:spPr>
        <p:style>
          <a:lnRef idx="2">
            <a:schemeClr val="dk1"/>
          </a:lnRef>
          <a:fillRef idx="1">
            <a:schemeClr val="lt1"/>
          </a:fillRef>
          <a:effectRef idx="0">
            <a:schemeClr val="dk1"/>
          </a:effectRef>
          <a:fontRef idx="minor">
            <a:schemeClr val="dk1"/>
          </a:fontRef>
        </p:style>
        <p:txBody>
          <a:bodyPr/>
          <a:lstStyle/>
          <a:p>
            <a:pPr>
              <a:buNone/>
            </a:pPr>
            <a:r>
              <a:rPr lang="en-US" sz="1800" dirty="0" smtClean="0"/>
              <a:t> Create procedure </a:t>
            </a:r>
            <a:r>
              <a:rPr lang="en-US" sz="1800" dirty="0" err="1" smtClean="0"/>
              <a:t>wild_cards</a:t>
            </a:r>
            <a:endParaRPr lang="en-US" sz="1800" dirty="0" smtClean="0"/>
          </a:p>
          <a:p>
            <a:pPr>
              <a:buNone/>
            </a:pPr>
            <a:r>
              <a:rPr lang="en-US" sz="1800" dirty="0" smtClean="0"/>
              <a:t>   @name </a:t>
            </a:r>
            <a:r>
              <a:rPr lang="en-US" sz="1800" dirty="0" err="1" smtClean="0"/>
              <a:t>varchar</a:t>
            </a:r>
            <a:r>
              <a:rPr lang="en-US" sz="1800" dirty="0" smtClean="0"/>
              <a:t>(20) </a:t>
            </a:r>
          </a:p>
          <a:p>
            <a:pPr>
              <a:buNone/>
            </a:pPr>
            <a:r>
              <a:rPr lang="en-US" sz="1800" dirty="0" smtClean="0"/>
              <a:t>    as</a:t>
            </a:r>
          </a:p>
          <a:p>
            <a:pPr>
              <a:buNone/>
            </a:pPr>
            <a:r>
              <a:rPr lang="en-US" sz="1800" dirty="0" smtClean="0"/>
              <a:t>    Select * from employee where </a:t>
            </a:r>
            <a:r>
              <a:rPr lang="en-US" sz="1800" dirty="0" err="1" smtClean="0"/>
              <a:t>emp_name</a:t>
            </a:r>
            <a:r>
              <a:rPr lang="en-US" sz="1800" dirty="0" smtClean="0"/>
              <a:t> like @name</a:t>
            </a:r>
            <a:endParaRPr lang="en-US" sz="1400" dirty="0" smtClean="0"/>
          </a:p>
          <a:p>
            <a:pPr>
              <a:buNone/>
            </a:pPr>
            <a:endParaRPr lang="en-US" sz="1400" dirty="0"/>
          </a:p>
        </p:txBody>
      </p:sp>
      <p:sp>
        <p:nvSpPr>
          <p:cNvPr id="4" name="Rectangle 3"/>
          <p:cNvSpPr/>
          <p:nvPr/>
        </p:nvSpPr>
        <p:spPr>
          <a:xfrm>
            <a:off x="1600200" y="4038600"/>
            <a:ext cx="3140604" cy="400110"/>
          </a:xfrm>
          <a:prstGeom prst="rect">
            <a:avLst/>
          </a:prstGeom>
          <a:solidFill>
            <a:schemeClr val="tx2">
              <a:lumMod val="10000"/>
            </a:schemeClr>
          </a:solidFill>
        </p:spPr>
        <p:txBody>
          <a:bodyPr wrap="none">
            <a:spAutoFit/>
          </a:bodyPr>
          <a:lstStyle/>
          <a:p>
            <a:r>
              <a:rPr lang="en-US" sz="2000" b="1" dirty="0" smtClean="0"/>
              <a:t>execute </a:t>
            </a:r>
            <a:r>
              <a:rPr lang="en-US" sz="2000" b="1" dirty="0" err="1" smtClean="0"/>
              <a:t>wild_cards</a:t>
            </a:r>
            <a:r>
              <a:rPr lang="en-US" sz="2000" b="1" dirty="0" smtClean="0"/>
              <a:t> 'D%'</a:t>
            </a:r>
            <a:endParaRPr lang="en-US" sz="2000" b="1" dirty="0"/>
          </a:p>
        </p:txBody>
      </p:sp>
      <p:pic>
        <p:nvPicPr>
          <p:cNvPr id="50178" name="Picture 2"/>
          <p:cNvPicPr>
            <a:picLocks noChangeAspect="1" noChangeArrowheads="1"/>
          </p:cNvPicPr>
          <p:nvPr/>
        </p:nvPicPr>
        <p:blipFill>
          <a:blip r:embed="rId2" cstate="print"/>
          <a:srcRect/>
          <a:stretch>
            <a:fillRect/>
          </a:stretch>
        </p:blipFill>
        <p:spPr bwMode="auto">
          <a:xfrm>
            <a:off x="1268941" y="4876800"/>
            <a:ext cx="5419725" cy="90487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Variables</a:t>
            </a:r>
            <a:endParaRPr lang="en-US" dirty="0"/>
          </a:p>
        </p:txBody>
      </p:sp>
      <p:sp>
        <p:nvSpPr>
          <p:cNvPr id="3" name="Content Placeholder 2"/>
          <p:cNvSpPr>
            <a:spLocks noGrp="1"/>
          </p:cNvSpPr>
          <p:nvPr>
            <p:ph idx="1"/>
          </p:nvPr>
        </p:nvSpPr>
        <p:spPr>
          <a:xfrm>
            <a:off x="533400" y="1524000"/>
            <a:ext cx="8229600" cy="5181600"/>
          </a:xfrm>
        </p:spPr>
        <p:txBody>
          <a:bodyPr/>
          <a:lstStyle/>
          <a:p>
            <a:r>
              <a:rPr lang="en-US" sz="2200" dirty="0" smtClean="0"/>
              <a:t>There are many reasons for wanting to pass data to a stored procedure, especially if your stored procedure is being called by a dynamic web page or other application.</a:t>
            </a:r>
          </a:p>
          <a:p>
            <a:r>
              <a:rPr lang="en-US" sz="2200" dirty="0" smtClean="0"/>
              <a:t> You may want to use a SELECT statement to pull information into the application for dynamic display. In this case, you would pass selection criteria to the stored procedure (for use in a WHERE clause). </a:t>
            </a:r>
          </a:p>
          <a:p>
            <a:r>
              <a:rPr lang="en-US" sz="2200" dirty="0" smtClean="0"/>
              <a:t>If you are inserting new records, you will need to get the data from somewhere. Updating existing records also involves simply </a:t>
            </a:r>
            <a:r>
              <a:rPr lang="en-US" sz="2200" i="1" dirty="0" smtClean="0"/>
              <a:t>getting</a:t>
            </a:r>
            <a:r>
              <a:rPr lang="en-US" sz="2200" dirty="0" smtClean="0"/>
              <a:t> the data. In both INSERT and UPDATE statements, it is necessary to pass data to the stored procedure. For INSERT, UPDATE, and SELECT statements (to name a few), you can pass the data to your stored procedure using variables.</a:t>
            </a:r>
          </a:p>
          <a:p>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610600" cy="5791200"/>
          </a:xfrm>
        </p:spPr>
        <p:txBody>
          <a:bodyPr>
            <a:normAutofit lnSpcReduction="10000"/>
          </a:bodyPr>
          <a:lstStyle/>
          <a:p>
            <a:r>
              <a:rPr lang="en-US" sz="2200" dirty="0" smtClean="0"/>
              <a:t>CREATE PROCEDURE </a:t>
            </a:r>
            <a:r>
              <a:rPr lang="en-US" sz="2200" dirty="0" err="1" smtClean="0"/>
              <a:t>usp_adduser</a:t>
            </a:r>
            <a:endParaRPr lang="en-US" sz="2200" dirty="0" smtClean="0"/>
          </a:p>
          <a:p>
            <a:r>
              <a:rPr lang="en-US" sz="2200" dirty="0" smtClean="0"/>
              <a:t>@login </a:t>
            </a:r>
            <a:r>
              <a:rPr lang="en-US" sz="2200" dirty="0" err="1" smtClean="0"/>
              <a:t>varchar</a:t>
            </a:r>
            <a:r>
              <a:rPr lang="en-US" sz="2200" dirty="0" smtClean="0"/>
              <a:t>(20),</a:t>
            </a:r>
            <a:br>
              <a:rPr lang="en-US" sz="2200" dirty="0" smtClean="0"/>
            </a:br>
            <a:r>
              <a:rPr lang="en-US" sz="2200" dirty="0" smtClean="0"/>
              <a:t>@</a:t>
            </a:r>
            <a:r>
              <a:rPr lang="en-US" sz="2200" dirty="0" err="1" smtClean="0"/>
              <a:t>pswd</a:t>
            </a:r>
            <a:r>
              <a:rPr lang="en-US" sz="2200" dirty="0" smtClean="0"/>
              <a:t> </a:t>
            </a:r>
            <a:r>
              <a:rPr lang="en-US" sz="2200" dirty="0" err="1" smtClean="0"/>
              <a:t>varchar</a:t>
            </a:r>
            <a:r>
              <a:rPr lang="en-US" sz="2200" dirty="0" smtClean="0"/>
              <a:t>(20),</a:t>
            </a:r>
            <a:br>
              <a:rPr lang="en-US" sz="2200" dirty="0" smtClean="0"/>
            </a:br>
            <a:r>
              <a:rPr lang="en-US" sz="2200" dirty="0" smtClean="0"/>
              <a:t>@</a:t>
            </a:r>
            <a:r>
              <a:rPr lang="en-US" sz="2200" dirty="0" err="1" smtClean="0"/>
              <a:t>f_name</a:t>
            </a:r>
            <a:r>
              <a:rPr lang="en-US" sz="2200" dirty="0" smtClean="0"/>
              <a:t> </a:t>
            </a:r>
            <a:r>
              <a:rPr lang="en-US" sz="2200" dirty="0" err="1" smtClean="0"/>
              <a:t>varchar</a:t>
            </a:r>
            <a:r>
              <a:rPr lang="en-US" sz="2200" dirty="0" smtClean="0"/>
              <a:t>(25),</a:t>
            </a:r>
            <a:br>
              <a:rPr lang="en-US" sz="2200" dirty="0" smtClean="0"/>
            </a:br>
            <a:r>
              <a:rPr lang="en-US" sz="2200" dirty="0" smtClean="0"/>
              <a:t>@</a:t>
            </a:r>
            <a:r>
              <a:rPr lang="en-US" sz="2200" dirty="0" err="1" smtClean="0"/>
              <a:t>l_name</a:t>
            </a:r>
            <a:r>
              <a:rPr lang="en-US" sz="2200" dirty="0" smtClean="0"/>
              <a:t> </a:t>
            </a:r>
            <a:r>
              <a:rPr lang="en-US" sz="2200" dirty="0" err="1" smtClean="0"/>
              <a:t>varchar</a:t>
            </a:r>
            <a:r>
              <a:rPr lang="en-US" sz="2200" dirty="0" smtClean="0"/>
              <a:t>(35),</a:t>
            </a:r>
            <a:br>
              <a:rPr lang="en-US" sz="2200" dirty="0" smtClean="0"/>
            </a:br>
            <a:r>
              <a:rPr lang="en-US" sz="2200" dirty="0" smtClean="0"/>
              <a:t>@address_1 </a:t>
            </a:r>
            <a:r>
              <a:rPr lang="en-US" sz="2200" dirty="0" err="1" smtClean="0"/>
              <a:t>varchar</a:t>
            </a:r>
            <a:r>
              <a:rPr lang="en-US" sz="2200" dirty="0" smtClean="0"/>
              <a:t>(30),</a:t>
            </a:r>
            <a:br>
              <a:rPr lang="en-US" sz="2200" dirty="0" smtClean="0"/>
            </a:br>
            <a:r>
              <a:rPr lang="en-US" sz="2200" dirty="0" smtClean="0"/>
              <a:t>@address_2 </a:t>
            </a:r>
            <a:r>
              <a:rPr lang="en-US" sz="2200" dirty="0" err="1" smtClean="0"/>
              <a:t>varchar</a:t>
            </a:r>
            <a:r>
              <a:rPr lang="en-US" sz="2200" dirty="0" smtClean="0"/>
              <a:t>(30),</a:t>
            </a:r>
            <a:br>
              <a:rPr lang="en-US" sz="2200" dirty="0" smtClean="0"/>
            </a:br>
            <a:r>
              <a:rPr lang="en-US" sz="2200" dirty="0" smtClean="0"/>
              <a:t>@city </a:t>
            </a:r>
            <a:r>
              <a:rPr lang="en-US" sz="2200" dirty="0" err="1" smtClean="0"/>
              <a:t>varchar</a:t>
            </a:r>
            <a:r>
              <a:rPr lang="en-US" sz="2200" dirty="0" smtClean="0"/>
              <a:t>(30),</a:t>
            </a:r>
            <a:br>
              <a:rPr lang="en-US" sz="2200" dirty="0" smtClean="0"/>
            </a:br>
            <a:r>
              <a:rPr lang="en-US" sz="2200" dirty="0" smtClean="0"/>
              <a:t>@state char(2),</a:t>
            </a:r>
            <a:br>
              <a:rPr lang="en-US" sz="2200" dirty="0" smtClean="0"/>
            </a:br>
            <a:r>
              <a:rPr lang="en-US" sz="2200" dirty="0" smtClean="0"/>
              <a:t>@</a:t>
            </a:r>
            <a:r>
              <a:rPr lang="en-US" sz="2200" dirty="0" err="1" smtClean="0"/>
              <a:t>zipcode</a:t>
            </a:r>
            <a:r>
              <a:rPr lang="en-US" sz="2200" dirty="0" smtClean="0"/>
              <a:t> char(10),</a:t>
            </a:r>
            <a:br>
              <a:rPr lang="en-US" sz="2200" dirty="0" smtClean="0"/>
            </a:br>
            <a:r>
              <a:rPr lang="en-US" sz="2200" dirty="0" smtClean="0"/>
              <a:t>@email </a:t>
            </a:r>
            <a:r>
              <a:rPr lang="en-US" sz="2200" dirty="0" err="1" smtClean="0"/>
              <a:t>varchar</a:t>
            </a:r>
            <a:r>
              <a:rPr lang="en-US" sz="2200" dirty="0" smtClean="0"/>
              <a:t>(50)</a:t>
            </a:r>
          </a:p>
          <a:p>
            <a:r>
              <a:rPr lang="en-US" sz="2200" dirty="0" smtClean="0"/>
              <a:t>AS</a:t>
            </a:r>
          </a:p>
          <a:p>
            <a:r>
              <a:rPr lang="en-US" sz="2200" dirty="0" smtClean="0"/>
              <a:t>INSERT INTO USERLIST (login, </a:t>
            </a:r>
            <a:r>
              <a:rPr lang="en-US" sz="2200" dirty="0" err="1" smtClean="0"/>
              <a:t>pswd</a:t>
            </a:r>
            <a:r>
              <a:rPr lang="en-US" sz="2200" dirty="0" smtClean="0"/>
              <a:t>, </a:t>
            </a:r>
            <a:r>
              <a:rPr lang="en-US" sz="2200" dirty="0" err="1" smtClean="0"/>
              <a:t>f_name</a:t>
            </a:r>
            <a:r>
              <a:rPr lang="en-US" sz="2200" dirty="0" smtClean="0"/>
              <a:t>, </a:t>
            </a:r>
            <a:r>
              <a:rPr lang="en-US" sz="2200" dirty="0" err="1" smtClean="0"/>
              <a:t>l_name</a:t>
            </a:r>
            <a:r>
              <a:rPr lang="en-US" sz="2200" dirty="0" smtClean="0"/>
              <a:t>, address_1, address_2, city, state, </a:t>
            </a:r>
            <a:r>
              <a:rPr lang="en-US" sz="2200" dirty="0" err="1" smtClean="0"/>
              <a:t>zipcode</a:t>
            </a:r>
            <a:r>
              <a:rPr lang="en-US" sz="2200" dirty="0" smtClean="0"/>
              <a:t>, email)</a:t>
            </a:r>
          </a:p>
          <a:p>
            <a:r>
              <a:rPr lang="en-US" sz="2200" dirty="0" smtClean="0"/>
              <a:t>VALUES (@login, @</a:t>
            </a:r>
            <a:r>
              <a:rPr lang="en-US" sz="2200" dirty="0" err="1" smtClean="0"/>
              <a:t>pswd</a:t>
            </a:r>
            <a:r>
              <a:rPr lang="en-US" sz="2200" dirty="0" smtClean="0"/>
              <a:t>, @</a:t>
            </a:r>
            <a:r>
              <a:rPr lang="en-US" sz="2200" dirty="0" err="1" smtClean="0"/>
              <a:t>f_name</a:t>
            </a:r>
            <a:r>
              <a:rPr lang="en-US" sz="2200" dirty="0" smtClean="0"/>
              <a:t>, @</a:t>
            </a:r>
            <a:r>
              <a:rPr lang="en-US" sz="2200" dirty="0" err="1" smtClean="0"/>
              <a:t>l_name</a:t>
            </a:r>
            <a:r>
              <a:rPr lang="en-US" sz="2200" dirty="0" smtClean="0"/>
              <a:t>, @address_1, @address_2, @city, @state, @</a:t>
            </a:r>
            <a:r>
              <a:rPr lang="en-US" sz="2200" dirty="0" err="1" smtClean="0"/>
              <a:t>zipcode</a:t>
            </a:r>
            <a:r>
              <a:rPr lang="en-US" sz="2200" dirty="0" smtClean="0"/>
              <a:t>, @email)</a:t>
            </a:r>
          </a:p>
          <a:p>
            <a:endParaRPr lang="en-US" sz="2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exec </a:t>
            </a:r>
            <a:r>
              <a:rPr lang="en-US" dirty="0" err="1" smtClean="0"/>
              <a:t>usp_adduser</a:t>
            </a:r>
            <a:r>
              <a:rPr lang="en-US" dirty="0" smtClean="0"/>
              <a:t> ‘</a:t>
            </a:r>
            <a:r>
              <a:rPr lang="en-US" dirty="0" err="1" smtClean="0"/>
              <a:t>dnelson</a:t>
            </a:r>
            <a:r>
              <a:rPr lang="en-US" dirty="0" smtClean="0"/>
              <a:t>’, ‘dean2003′, ‘Dean’, ‘Nelson’, ’200 Berkeley Street’, ‘ ‘, ‘Boston’, ‘MA’, ’02116′, ‘dnelson@test.com’</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686800" cy="5943600"/>
          </a:xfrm>
        </p:spPr>
        <p:txBody>
          <a:bodyPr>
            <a:normAutofit lnSpcReduction="10000"/>
          </a:bodyPr>
          <a:lstStyle/>
          <a:p>
            <a:r>
              <a:rPr lang="en-US" sz="2200" dirty="0" smtClean="0"/>
              <a:t>CREATE PROCEDURE </a:t>
            </a:r>
            <a:r>
              <a:rPr lang="en-US" sz="2200" dirty="0" err="1" smtClean="0"/>
              <a:t>usp_updateuser</a:t>
            </a:r>
            <a:endParaRPr lang="en-US" sz="2200" dirty="0" smtClean="0"/>
          </a:p>
          <a:p>
            <a:r>
              <a:rPr lang="en-US" sz="2200" dirty="0" smtClean="0"/>
              <a:t>@</a:t>
            </a:r>
            <a:r>
              <a:rPr lang="en-US" sz="2200" dirty="0" err="1" smtClean="0"/>
              <a:t>usr_id</a:t>
            </a:r>
            <a:r>
              <a:rPr lang="en-US" sz="2200" dirty="0" smtClean="0"/>
              <a:t> </a:t>
            </a:r>
            <a:r>
              <a:rPr lang="en-US" sz="2200" dirty="0" err="1" smtClean="0"/>
              <a:t>int,@login</a:t>
            </a:r>
            <a:r>
              <a:rPr lang="en-US" sz="2200" dirty="0" smtClean="0"/>
              <a:t> </a:t>
            </a:r>
            <a:r>
              <a:rPr lang="en-US" sz="2200" dirty="0" err="1" smtClean="0"/>
              <a:t>varchar</a:t>
            </a:r>
            <a:r>
              <a:rPr lang="en-US" sz="2200" dirty="0" smtClean="0"/>
              <a:t>(20),@</a:t>
            </a:r>
            <a:r>
              <a:rPr lang="en-US" sz="2200" dirty="0" err="1" smtClean="0"/>
              <a:t>pswd</a:t>
            </a:r>
            <a:r>
              <a:rPr lang="en-US" sz="2200" dirty="0" smtClean="0"/>
              <a:t> </a:t>
            </a:r>
            <a:r>
              <a:rPr lang="en-US" sz="2200" dirty="0" err="1" smtClean="0"/>
              <a:t>varchar</a:t>
            </a:r>
            <a:r>
              <a:rPr lang="en-US" sz="2200" dirty="0" smtClean="0"/>
              <a:t>(20),@</a:t>
            </a:r>
            <a:r>
              <a:rPr lang="en-US" sz="2200" dirty="0" err="1" smtClean="0"/>
              <a:t>f_name</a:t>
            </a:r>
            <a:r>
              <a:rPr lang="en-US" sz="2200" dirty="0" smtClean="0"/>
              <a:t> </a:t>
            </a:r>
            <a:r>
              <a:rPr lang="en-US" sz="2200" dirty="0" err="1" smtClean="0"/>
              <a:t>varchar</a:t>
            </a:r>
            <a:r>
              <a:rPr lang="en-US" sz="2200" dirty="0" smtClean="0"/>
              <a:t>(25),</a:t>
            </a:r>
            <a:br>
              <a:rPr lang="en-US" sz="2200" dirty="0" smtClean="0"/>
            </a:br>
            <a:r>
              <a:rPr lang="en-US" sz="2200" dirty="0" smtClean="0"/>
              <a:t>@</a:t>
            </a:r>
            <a:r>
              <a:rPr lang="en-US" sz="2200" dirty="0" err="1" smtClean="0"/>
              <a:t>l_name</a:t>
            </a:r>
            <a:r>
              <a:rPr lang="en-US" sz="2200" dirty="0" smtClean="0"/>
              <a:t> </a:t>
            </a:r>
            <a:r>
              <a:rPr lang="en-US" sz="2200" dirty="0" err="1" smtClean="0"/>
              <a:t>varchar</a:t>
            </a:r>
            <a:r>
              <a:rPr lang="en-US" sz="2200" dirty="0" smtClean="0"/>
              <a:t>(35),@address_1 </a:t>
            </a:r>
            <a:r>
              <a:rPr lang="en-US" sz="2200" dirty="0" err="1" smtClean="0"/>
              <a:t>varchar</a:t>
            </a:r>
            <a:r>
              <a:rPr lang="en-US" sz="2200" dirty="0" smtClean="0"/>
              <a:t>(30),@address_2 </a:t>
            </a:r>
            <a:r>
              <a:rPr lang="en-US" sz="2200" dirty="0" err="1" smtClean="0"/>
              <a:t>varchar</a:t>
            </a:r>
            <a:r>
              <a:rPr lang="en-US" sz="2200" dirty="0" smtClean="0"/>
              <a:t>(30),@city </a:t>
            </a:r>
            <a:r>
              <a:rPr lang="en-US" sz="2200" dirty="0" err="1" smtClean="0"/>
              <a:t>varchar</a:t>
            </a:r>
            <a:r>
              <a:rPr lang="en-US" sz="2200" dirty="0" smtClean="0"/>
              <a:t>(30),@state char(2),@</a:t>
            </a:r>
            <a:r>
              <a:rPr lang="en-US" sz="2200" dirty="0" err="1" smtClean="0"/>
              <a:t>zipcode</a:t>
            </a:r>
            <a:r>
              <a:rPr lang="en-US" sz="2200" dirty="0" smtClean="0"/>
              <a:t> char(10),@email </a:t>
            </a:r>
            <a:r>
              <a:rPr lang="en-US" sz="2200" dirty="0" err="1" smtClean="0"/>
              <a:t>varchar</a:t>
            </a:r>
            <a:r>
              <a:rPr lang="en-US" sz="2200" dirty="0" smtClean="0"/>
              <a:t>(50)</a:t>
            </a:r>
          </a:p>
          <a:p>
            <a:r>
              <a:rPr lang="en-US" sz="2200" dirty="0" smtClean="0"/>
              <a:t>AS</a:t>
            </a:r>
          </a:p>
          <a:p>
            <a:r>
              <a:rPr lang="en-US" sz="2200" dirty="0" smtClean="0"/>
              <a:t>UPDATE USERLIST</a:t>
            </a:r>
          </a:p>
          <a:p>
            <a:r>
              <a:rPr lang="en-US" sz="2200" dirty="0" smtClean="0"/>
              <a:t>SET</a:t>
            </a:r>
          </a:p>
          <a:p>
            <a:r>
              <a:rPr lang="en-US" sz="2200" dirty="0" smtClean="0"/>
              <a:t>login=@login, </a:t>
            </a:r>
            <a:r>
              <a:rPr lang="en-US" sz="2200" dirty="0" err="1" smtClean="0"/>
              <a:t>pswd</a:t>
            </a:r>
            <a:r>
              <a:rPr lang="en-US" sz="2200" dirty="0" smtClean="0"/>
              <a:t>=@</a:t>
            </a:r>
            <a:r>
              <a:rPr lang="en-US" sz="2200" dirty="0" err="1" smtClean="0"/>
              <a:t>pswd</a:t>
            </a:r>
            <a:r>
              <a:rPr lang="en-US" sz="2200" dirty="0" smtClean="0"/>
              <a:t>,</a:t>
            </a:r>
            <a:br>
              <a:rPr lang="en-US" sz="2200" dirty="0" smtClean="0"/>
            </a:br>
            <a:r>
              <a:rPr lang="en-US" sz="2200" dirty="0" err="1" smtClean="0"/>
              <a:t>f_name</a:t>
            </a:r>
            <a:r>
              <a:rPr lang="en-US" sz="2200" dirty="0" smtClean="0"/>
              <a:t>=@</a:t>
            </a:r>
            <a:r>
              <a:rPr lang="en-US" sz="2200" dirty="0" err="1" smtClean="0"/>
              <a:t>f_name</a:t>
            </a:r>
            <a:r>
              <a:rPr lang="en-US" sz="2200" dirty="0" smtClean="0"/>
              <a:t>, </a:t>
            </a:r>
            <a:r>
              <a:rPr lang="en-US" sz="2200" dirty="0" err="1" smtClean="0"/>
              <a:t>l_name</a:t>
            </a:r>
            <a:r>
              <a:rPr lang="en-US" sz="2200" dirty="0" smtClean="0"/>
              <a:t>=@</a:t>
            </a:r>
            <a:r>
              <a:rPr lang="en-US" sz="2200" dirty="0" err="1" smtClean="0"/>
              <a:t>l_name</a:t>
            </a:r>
            <a:r>
              <a:rPr lang="en-US" sz="2200" dirty="0" smtClean="0"/>
              <a:t>,</a:t>
            </a:r>
            <a:br>
              <a:rPr lang="en-US" sz="2200" dirty="0" smtClean="0"/>
            </a:br>
            <a:r>
              <a:rPr lang="en-US" sz="2200" dirty="0" smtClean="0"/>
              <a:t>address_1=@address_1,</a:t>
            </a:r>
            <a:br>
              <a:rPr lang="en-US" sz="2200" dirty="0" smtClean="0"/>
            </a:br>
            <a:r>
              <a:rPr lang="en-US" sz="2200" dirty="0" smtClean="0"/>
              <a:t>address_2=@address_2,</a:t>
            </a:r>
            <a:br>
              <a:rPr lang="en-US" sz="2200" dirty="0" smtClean="0"/>
            </a:br>
            <a:r>
              <a:rPr lang="en-US" sz="2200" dirty="0" smtClean="0"/>
              <a:t>city=@city, state=@state,</a:t>
            </a:r>
            <a:br>
              <a:rPr lang="en-US" sz="2200" dirty="0" smtClean="0"/>
            </a:br>
            <a:r>
              <a:rPr lang="en-US" sz="2200" dirty="0" err="1" smtClean="0"/>
              <a:t>zipcode</a:t>
            </a:r>
            <a:r>
              <a:rPr lang="en-US" sz="2200" dirty="0" smtClean="0"/>
              <a:t>=@</a:t>
            </a:r>
            <a:r>
              <a:rPr lang="en-US" sz="2200" dirty="0" err="1" smtClean="0"/>
              <a:t>zipcode</a:t>
            </a:r>
            <a:r>
              <a:rPr lang="en-US" sz="2200" dirty="0" smtClean="0"/>
              <a:t>, email=@email</a:t>
            </a:r>
          </a:p>
          <a:p>
            <a:r>
              <a:rPr lang="en-US" sz="2200" dirty="0" smtClean="0"/>
              <a:t>WHERE </a:t>
            </a:r>
            <a:r>
              <a:rPr lang="en-US" sz="2200" dirty="0" err="1" smtClean="0"/>
              <a:t>usr_id</a:t>
            </a:r>
            <a:r>
              <a:rPr lang="en-US" sz="2200" dirty="0" smtClean="0"/>
              <a:t>=@</a:t>
            </a:r>
            <a:r>
              <a:rPr lang="en-US" sz="2200" dirty="0" err="1" smtClean="0"/>
              <a:t>usr_id</a:t>
            </a:r>
          </a:p>
          <a:p>
            <a:pPr marL="118872" indent="0">
              <a:buNone/>
            </a:pP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smtClean="0"/>
              <a:t>CONTENTS</a:t>
            </a:r>
            <a:endParaRPr lang="en-US" dirty="0"/>
          </a:p>
        </p:txBody>
      </p:sp>
      <p:sp>
        <p:nvSpPr>
          <p:cNvPr id="8195" name="Rectangle 3"/>
          <p:cNvSpPr>
            <a:spLocks noGrp="1" noChangeArrowheads="1"/>
          </p:cNvSpPr>
          <p:nvPr>
            <p:ph idx="1"/>
          </p:nvPr>
        </p:nvSpPr>
        <p:spPr>
          <a:xfrm>
            <a:off x="850900" y="990600"/>
            <a:ext cx="7912100" cy="5181600"/>
          </a:xfrm>
        </p:spPr>
        <p:txBody>
          <a:bodyPr/>
          <a:lstStyle/>
          <a:p>
            <a:r>
              <a:rPr lang="en-US" dirty="0" smtClean="0"/>
              <a:t>Introduction to stored procedures</a:t>
            </a:r>
          </a:p>
          <a:p>
            <a:r>
              <a:rPr lang="en-US" dirty="0" smtClean="0"/>
              <a:t>Types of Stored Procedure</a:t>
            </a:r>
          </a:p>
          <a:p>
            <a:pPr lvl="1"/>
            <a:r>
              <a:rPr lang="en-US" dirty="0" smtClean="0"/>
              <a:t>User defined stored procedures</a:t>
            </a:r>
          </a:p>
          <a:p>
            <a:pPr lvl="1"/>
            <a:r>
              <a:rPr lang="en-US" dirty="0" smtClean="0"/>
              <a:t>Extended stored procedures</a:t>
            </a:r>
          </a:p>
          <a:p>
            <a:pPr lvl="1"/>
            <a:r>
              <a:rPr lang="en-US" dirty="0" smtClean="0"/>
              <a:t>System stored procedures</a:t>
            </a:r>
          </a:p>
          <a:p>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CREATE PROCEDURE </a:t>
            </a:r>
            <a:r>
              <a:rPr lang="en-US" dirty="0" err="1" smtClean="0"/>
              <a:t>usp_finduser</a:t>
            </a:r>
            <a:endParaRPr lang="en-US" dirty="0" smtClean="0"/>
          </a:p>
          <a:p>
            <a:r>
              <a:rPr lang="en-US" dirty="0" smtClean="0"/>
              <a:t>@</a:t>
            </a:r>
            <a:r>
              <a:rPr lang="en-US" dirty="0" err="1" smtClean="0"/>
              <a:t>usr_id</a:t>
            </a:r>
            <a:r>
              <a:rPr lang="en-US" dirty="0" smtClean="0"/>
              <a:t> </a:t>
            </a:r>
            <a:r>
              <a:rPr lang="en-US" dirty="0" err="1" smtClean="0"/>
              <a:t>int</a:t>
            </a:r>
            <a:endParaRPr lang="en-US" dirty="0" smtClean="0"/>
          </a:p>
          <a:p>
            <a:r>
              <a:rPr lang="en-US" dirty="0" smtClean="0"/>
              <a:t>AS</a:t>
            </a:r>
          </a:p>
          <a:p>
            <a:r>
              <a:rPr lang="en-US" dirty="0" smtClean="0"/>
              <a:t>SELECT * FROM USERLIST</a:t>
            </a:r>
            <a:br>
              <a:rPr lang="en-US" dirty="0" smtClean="0"/>
            </a:br>
            <a:r>
              <a:rPr lang="en-US" dirty="0" smtClean="0"/>
              <a:t>WHERE </a:t>
            </a:r>
            <a:r>
              <a:rPr lang="en-US" dirty="0" err="1" smtClean="0"/>
              <a:t>usr_id</a:t>
            </a:r>
            <a:r>
              <a:rPr lang="en-US" dirty="0" smtClean="0"/>
              <a:t>=@</a:t>
            </a:r>
            <a:r>
              <a:rPr lang="en-US" dirty="0" err="1" smtClean="0"/>
              <a:t>usr_id</a:t>
            </a:r>
            <a:endParaRPr lang="en-US" dirty="0" smtClean="0"/>
          </a:p>
          <a:p>
            <a:endParaRPr lang="en-US" dirty="0" smtClean="0"/>
          </a:p>
          <a:p>
            <a:r>
              <a:rPr lang="en-US" dirty="0" smtClean="0"/>
              <a:t>Execute Statement:</a:t>
            </a:r>
          </a:p>
          <a:p>
            <a:r>
              <a:rPr lang="en-US" dirty="0" smtClean="0"/>
              <a:t>exec </a:t>
            </a:r>
            <a:r>
              <a:rPr lang="en-US" dirty="0" err="1" smtClean="0"/>
              <a:t>usp_finduser</a:t>
            </a:r>
            <a:r>
              <a:rPr lang="en-US" dirty="0" smtClean="0"/>
              <a:t> ’1′</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If – else statement </a:t>
            </a:r>
            <a:endParaRPr lang="en-US" sz="3200" dirty="0"/>
          </a:p>
        </p:txBody>
      </p:sp>
      <p:sp>
        <p:nvSpPr>
          <p:cNvPr id="3" name="Content Placeholder 2"/>
          <p:cNvSpPr>
            <a:spLocks noGrp="1"/>
          </p:cNvSpPr>
          <p:nvPr>
            <p:ph idx="1"/>
          </p:nvPr>
        </p:nvSpPr>
        <p:spPr>
          <a:xfrm>
            <a:off x="381000" y="1066800"/>
            <a:ext cx="8534400" cy="5638800"/>
          </a:xfrm>
          <a:noFill/>
        </p:spPr>
        <p:style>
          <a:lnRef idx="2">
            <a:schemeClr val="dk1"/>
          </a:lnRef>
          <a:fillRef idx="1">
            <a:schemeClr val="lt1"/>
          </a:fillRef>
          <a:effectRef idx="0">
            <a:schemeClr val="dk1"/>
          </a:effectRef>
          <a:fontRef idx="minor">
            <a:schemeClr val="dk1"/>
          </a:fontRef>
        </p:style>
        <p:txBody>
          <a:bodyPr>
            <a:normAutofit lnSpcReduction="10000"/>
          </a:bodyPr>
          <a:lstStyle/>
          <a:p>
            <a:pPr>
              <a:buNone/>
            </a:pPr>
            <a:r>
              <a:rPr lang="en-US" sz="1800" dirty="0" smtClean="0">
                <a:solidFill>
                  <a:schemeClr val="tx1">
                    <a:lumMod val="50000"/>
                  </a:schemeClr>
                </a:solidFill>
              </a:rPr>
              <a:t>create procedure </a:t>
            </a:r>
            <a:r>
              <a:rPr lang="en-US" sz="1800" dirty="0" err="1" smtClean="0">
                <a:solidFill>
                  <a:schemeClr val="tx1">
                    <a:lumMod val="50000"/>
                  </a:schemeClr>
                </a:solidFill>
              </a:rPr>
              <a:t>insert_details</a:t>
            </a:r>
            <a:endParaRPr lang="en-US" sz="1800" dirty="0" smtClean="0">
              <a:solidFill>
                <a:schemeClr val="tx1">
                  <a:lumMod val="50000"/>
                </a:schemeClr>
              </a:solidFill>
            </a:endParaRPr>
          </a:p>
          <a:p>
            <a:pPr>
              <a:buNone/>
            </a:pPr>
            <a:r>
              <a:rPr lang="en-US" sz="1800" dirty="0" smtClean="0">
                <a:solidFill>
                  <a:schemeClr val="tx1">
                    <a:lumMod val="50000"/>
                  </a:schemeClr>
                </a:solidFill>
              </a:rPr>
              <a:t>@</a:t>
            </a:r>
            <a:r>
              <a:rPr lang="en-US" sz="1800" dirty="0" err="1" smtClean="0">
                <a:solidFill>
                  <a:schemeClr val="tx1">
                    <a:lumMod val="50000"/>
                  </a:schemeClr>
                </a:solidFill>
              </a:rPr>
              <a:t>emp_id</a:t>
            </a:r>
            <a:r>
              <a:rPr lang="en-US" sz="1800" dirty="0" smtClean="0">
                <a:solidFill>
                  <a:schemeClr val="tx1">
                    <a:lumMod val="50000"/>
                  </a:schemeClr>
                </a:solidFill>
              </a:rPr>
              <a:t> </a:t>
            </a:r>
            <a:r>
              <a:rPr lang="en-US" sz="1800" dirty="0" err="1" smtClean="0">
                <a:solidFill>
                  <a:schemeClr val="tx1">
                    <a:lumMod val="50000"/>
                  </a:schemeClr>
                </a:solidFill>
              </a:rPr>
              <a:t>bigint</a:t>
            </a:r>
            <a:r>
              <a:rPr lang="en-US" sz="1800" dirty="0" smtClean="0">
                <a:solidFill>
                  <a:schemeClr val="tx1">
                    <a:lumMod val="50000"/>
                  </a:schemeClr>
                </a:solidFill>
              </a:rPr>
              <a:t>,</a:t>
            </a:r>
          </a:p>
          <a:p>
            <a:pPr>
              <a:buNone/>
            </a:pPr>
            <a:r>
              <a:rPr lang="en-US" sz="1800" dirty="0" smtClean="0">
                <a:solidFill>
                  <a:schemeClr val="tx1">
                    <a:lumMod val="50000"/>
                  </a:schemeClr>
                </a:solidFill>
              </a:rPr>
              <a:t>@</a:t>
            </a:r>
            <a:r>
              <a:rPr lang="en-US" sz="1800" dirty="0" err="1" smtClean="0">
                <a:solidFill>
                  <a:schemeClr val="tx1">
                    <a:lumMod val="50000"/>
                  </a:schemeClr>
                </a:solidFill>
              </a:rPr>
              <a:t>emp_nm</a:t>
            </a:r>
            <a:r>
              <a:rPr lang="en-US" sz="1800" dirty="0" smtClean="0">
                <a:solidFill>
                  <a:schemeClr val="tx1">
                    <a:lumMod val="50000"/>
                  </a:schemeClr>
                </a:solidFill>
              </a:rPr>
              <a:t> </a:t>
            </a:r>
            <a:r>
              <a:rPr lang="en-US" sz="1800" dirty="0" err="1" smtClean="0">
                <a:solidFill>
                  <a:schemeClr val="tx1">
                    <a:lumMod val="50000"/>
                  </a:schemeClr>
                </a:solidFill>
              </a:rPr>
              <a:t>varchar</a:t>
            </a:r>
            <a:r>
              <a:rPr lang="en-US" sz="1800" dirty="0" smtClean="0">
                <a:solidFill>
                  <a:schemeClr val="tx1">
                    <a:lumMod val="50000"/>
                  </a:schemeClr>
                </a:solidFill>
              </a:rPr>
              <a:t>(50),</a:t>
            </a:r>
          </a:p>
          <a:p>
            <a:pPr>
              <a:buNone/>
            </a:pPr>
            <a:r>
              <a:rPr lang="en-US" sz="1800" dirty="0" smtClean="0">
                <a:solidFill>
                  <a:schemeClr val="tx1">
                    <a:lumMod val="50000"/>
                  </a:schemeClr>
                </a:solidFill>
              </a:rPr>
              <a:t>@</a:t>
            </a:r>
            <a:r>
              <a:rPr lang="en-US" sz="1800" dirty="0" err="1" smtClean="0">
                <a:solidFill>
                  <a:schemeClr val="tx1">
                    <a:lumMod val="50000"/>
                  </a:schemeClr>
                </a:solidFill>
              </a:rPr>
              <a:t>emp_age</a:t>
            </a:r>
            <a:r>
              <a:rPr lang="en-US" sz="1800" dirty="0" smtClean="0">
                <a:solidFill>
                  <a:schemeClr val="tx1">
                    <a:lumMod val="50000"/>
                  </a:schemeClr>
                </a:solidFill>
              </a:rPr>
              <a:t> </a:t>
            </a:r>
            <a:r>
              <a:rPr lang="en-US" sz="1800" dirty="0" err="1" smtClean="0">
                <a:solidFill>
                  <a:schemeClr val="tx1">
                    <a:lumMod val="50000"/>
                  </a:schemeClr>
                </a:solidFill>
              </a:rPr>
              <a:t>bigint</a:t>
            </a:r>
            <a:r>
              <a:rPr lang="en-US" sz="1800" dirty="0" smtClean="0">
                <a:solidFill>
                  <a:schemeClr val="tx1">
                    <a:lumMod val="50000"/>
                  </a:schemeClr>
                </a:solidFill>
              </a:rPr>
              <a:t>,</a:t>
            </a:r>
          </a:p>
          <a:p>
            <a:pPr>
              <a:buNone/>
            </a:pPr>
            <a:r>
              <a:rPr lang="en-US" sz="1800" dirty="0" smtClean="0">
                <a:solidFill>
                  <a:schemeClr val="tx1">
                    <a:lumMod val="50000"/>
                  </a:schemeClr>
                </a:solidFill>
              </a:rPr>
              <a:t>@</a:t>
            </a:r>
            <a:r>
              <a:rPr lang="en-US" sz="1800" dirty="0" err="1" smtClean="0">
                <a:solidFill>
                  <a:schemeClr val="tx1">
                    <a:lumMod val="50000"/>
                  </a:schemeClr>
                </a:solidFill>
              </a:rPr>
              <a:t>emp_sal</a:t>
            </a:r>
            <a:r>
              <a:rPr lang="en-US" sz="1800" dirty="0" smtClean="0">
                <a:solidFill>
                  <a:schemeClr val="tx1">
                    <a:lumMod val="50000"/>
                  </a:schemeClr>
                </a:solidFill>
              </a:rPr>
              <a:t> </a:t>
            </a:r>
            <a:r>
              <a:rPr lang="en-US" sz="1800" dirty="0" err="1" smtClean="0">
                <a:solidFill>
                  <a:schemeClr val="tx1">
                    <a:lumMod val="50000"/>
                  </a:schemeClr>
                </a:solidFill>
              </a:rPr>
              <a:t>bigint</a:t>
            </a:r>
            <a:r>
              <a:rPr lang="en-US" sz="1800" dirty="0" smtClean="0">
                <a:solidFill>
                  <a:schemeClr val="tx1">
                    <a:lumMod val="50000"/>
                  </a:schemeClr>
                </a:solidFill>
              </a:rPr>
              <a:t>,</a:t>
            </a:r>
          </a:p>
          <a:p>
            <a:pPr>
              <a:buNone/>
            </a:pPr>
            <a:r>
              <a:rPr lang="en-US" sz="1800" dirty="0" smtClean="0">
                <a:solidFill>
                  <a:schemeClr val="tx1">
                    <a:lumMod val="50000"/>
                  </a:schemeClr>
                </a:solidFill>
              </a:rPr>
              <a:t>@</a:t>
            </a:r>
            <a:r>
              <a:rPr lang="en-US" sz="1800" dirty="0" err="1" smtClean="0">
                <a:solidFill>
                  <a:schemeClr val="tx1">
                    <a:lumMod val="50000"/>
                  </a:schemeClr>
                </a:solidFill>
              </a:rPr>
              <a:t>mgr_id</a:t>
            </a:r>
            <a:r>
              <a:rPr lang="en-US" sz="1800" dirty="0" smtClean="0">
                <a:solidFill>
                  <a:schemeClr val="tx1">
                    <a:lumMod val="50000"/>
                  </a:schemeClr>
                </a:solidFill>
              </a:rPr>
              <a:t> </a:t>
            </a:r>
            <a:r>
              <a:rPr lang="en-US" sz="1800" dirty="0" err="1" smtClean="0">
                <a:solidFill>
                  <a:schemeClr val="tx1">
                    <a:lumMod val="50000"/>
                  </a:schemeClr>
                </a:solidFill>
              </a:rPr>
              <a:t>bigint</a:t>
            </a:r>
            <a:endParaRPr lang="en-US" sz="1800" dirty="0" smtClean="0">
              <a:solidFill>
                <a:schemeClr val="tx1">
                  <a:lumMod val="50000"/>
                </a:schemeClr>
              </a:solidFill>
            </a:endParaRPr>
          </a:p>
          <a:p>
            <a:pPr>
              <a:buNone/>
            </a:pPr>
            <a:r>
              <a:rPr lang="en-US" sz="1800" dirty="0" smtClean="0">
                <a:solidFill>
                  <a:schemeClr val="tx1">
                    <a:lumMod val="50000"/>
                  </a:schemeClr>
                </a:solidFill>
              </a:rPr>
              <a:t>as</a:t>
            </a:r>
          </a:p>
          <a:p>
            <a:pPr>
              <a:buNone/>
            </a:pPr>
            <a:r>
              <a:rPr lang="en-US" sz="1800" dirty="0" smtClean="0">
                <a:solidFill>
                  <a:schemeClr val="tx1">
                    <a:lumMod val="50000"/>
                  </a:schemeClr>
                </a:solidFill>
              </a:rPr>
              <a:t>            if @</a:t>
            </a:r>
            <a:r>
              <a:rPr lang="en-US" sz="1800" dirty="0" err="1" smtClean="0">
                <a:solidFill>
                  <a:schemeClr val="tx1">
                    <a:lumMod val="50000"/>
                  </a:schemeClr>
                </a:solidFill>
              </a:rPr>
              <a:t>emp_id</a:t>
            </a:r>
            <a:r>
              <a:rPr lang="en-US" sz="1800" dirty="0" smtClean="0">
                <a:solidFill>
                  <a:schemeClr val="tx1">
                    <a:lumMod val="50000"/>
                  </a:schemeClr>
                </a:solidFill>
              </a:rPr>
              <a:t> is null</a:t>
            </a:r>
          </a:p>
          <a:p>
            <a:pPr>
              <a:buNone/>
            </a:pPr>
            <a:r>
              <a:rPr lang="en-US" sz="1800" dirty="0" smtClean="0">
                <a:solidFill>
                  <a:schemeClr val="tx1">
                    <a:lumMod val="50000"/>
                  </a:schemeClr>
                </a:solidFill>
              </a:rPr>
              <a:t>begin</a:t>
            </a:r>
          </a:p>
          <a:p>
            <a:pPr>
              <a:buNone/>
            </a:pPr>
            <a:r>
              <a:rPr lang="en-US" sz="1800" dirty="0" smtClean="0">
                <a:solidFill>
                  <a:schemeClr val="tx1">
                    <a:lumMod val="50000"/>
                  </a:schemeClr>
                </a:solidFill>
              </a:rPr>
              <a:t>            print 'hello'</a:t>
            </a:r>
          </a:p>
          <a:p>
            <a:pPr>
              <a:buNone/>
            </a:pPr>
            <a:r>
              <a:rPr lang="en-US" sz="1800" dirty="0" smtClean="0">
                <a:solidFill>
                  <a:schemeClr val="tx1">
                    <a:lumMod val="50000"/>
                  </a:schemeClr>
                </a:solidFill>
              </a:rPr>
              <a:t>             return</a:t>
            </a:r>
          </a:p>
          <a:p>
            <a:pPr>
              <a:buNone/>
            </a:pPr>
            <a:r>
              <a:rPr lang="en-US" sz="1800" dirty="0" smtClean="0">
                <a:solidFill>
                  <a:schemeClr val="tx1">
                    <a:lumMod val="50000"/>
                  </a:schemeClr>
                </a:solidFill>
              </a:rPr>
              <a:t> end</a:t>
            </a:r>
          </a:p>
          <a:p>
            <a:pPr>
              <a:buNone/>
            </a:pPr>
            <a:r>
              <a:rPr lang="en-US" sz="1800" dirty="0" smtClean="0">
                <a:solidFill>
                  <a:schemeClr val="tx1">
                    <a:lumMod val="50000"/>
                  </a:schemeClr>
                </a:solidFill>
              </a:rPr>
              <a:t>       else</a:t>
            </a:r>
          </a:p>
          <a:p>
            <a:pPr>
              <a:buNone/>
            </a:pPr>
            <a:r>
              <a:rPr lang="en-US" sz="1800" dirty="0" smtClean="0">
                <a:solidFill>
                  <a:schemeClr val="tx1">
                    <a:lumMod val="50000"/>
                  </a:schemeClr>
                </a:solidFill>
              </a:rPr>
              <a:t>        begin</a:t>
            </a:r>
          </a:p>
          <a:p>
            <a:pPr>
              <a:buNone/>
            </a:pPr>
            <a:r>
              <a:rPr lang="en-US" sz="1800" dirty="0" smtClean="0">
                <a:solidFill>
                  <a:schemeClr val="tx1">
                    <a:lumMod val="50000"/>
                  </a:schemeClr>
                </a:solidFill>
              </a:rPr>
              <a:t>            insert into </a:t>
            </a:r>
            <a:r>
              <a:rPr lang="en-US" sz="1800" dirty="0" err="1" smtClean="0">
                <a:solidFill>
                  <a:schemeClr val="tx1">
                    <a:lumMod val="50000"/>
                  </a:schemeClr>
                </a:solidFill>
              </a:rPr>
              <a:t>emp_copy</a:t>
            </a:r>
            <a:r>
              <a:rPr lang="en-US" sz="1800" dirty="0" smtClean="0">
                <a:solidFill>
                  <a:schemeClr val="tx1">
                    <a:lumMod val="50000"/>
                  </a:schemeClr>
                </a:solidFill>
              </a:rPr>
              <a:t> values(@</a:t>
            </a:r>
            <a:r>
              <a:rPr lang="en-US" sz="1800" dirty="0" err="1" smtClean="0">
                <a:solidFill>
                  <a:schemeClr val="tx1">
                    <a:lumMod val="50000"/>
                  </a:schemeClr>
                </a:solidFill>
              </a:rPr>
              <a:t>emp_id,@emp_nm,@emp_age,@emp_sal,@mgr_id</a:t>
            </a:r>
            <a:r>
              <a:rPr lang="en-US" sz="1800" dirty="0" smtClean="0">
                <a:solidFill>
                  <a:schemeClr val="tx1">
                    <a:lumMod val="50000"/>
                  </a:schemeClr>
                </a:solidFill>
              </a:rPr>
              <a:t>)</a:t>
            </a:r>
          </a:p>
          <a:p>
            <a:pPr>
              <a:buNone/>
            </a:pPr>
            <a:r>
              <a:rPr lang="en-US" sz="1800" dirty="0" smtClean="0">
                <a:solidFill>
                  <a:schemeClr val="tx1">
                    <a:lumMod val="50000"/>
                  </a:schemeClr>
                </a:solidFill>
              </a:rPr>
              <a:t>         end</a:t>
            </a:r>
            <a:endParaRPr lang="en-US" sz="1800" dirty="0">
              <a:solidFill>
                <a:schemeClr val="tx1">
                  <a:lumMod val="50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TRY…….CATCH Construct</a:t>
            </a:r>
            <a:endParaRPr lang="en-US" dirty="0"/>
          </a:p>
        </p:txBody>
      </p:sp>
      <p:sp>
        <p:nvSpPr>
          <p:cNvPr id="3" name="Content Placeholder 2"/>
          <p:cNvSpPr>
            <a:spLocks noGrp="1"/>
          </p:cNvSpPr>
          <p:nvPr>
            <p:ph idx="1"/>
          </p:nvPr>
        </p:nvSpPr>
        <p:spPr>
          <a:xfrm>
            <a:off x="914400" y="1600200"/>
            <a:ext cx="7772400" cy="4572000"/>
          </a:xfrm>
        </p:spPr>
        <p:txBody>
          <a:bodyPr>
            <a:normAutofit fontScale="92500"/>
          </a:bodyPr>
          <a:lstStyle/>
          <a:p>
            <a:r>
              <a:rPr lang="en-US" sz="2400" dirty="0" smtClean="0"/>
              <a:t>Each try catch construct must be inside a stored procedure.</a:t>
            </a:r>
          </a:p>
          <a:p>
            <a:r>
              <a:rPr lang="en-US" sz="2400" dirty="0" smtClean="0"/>
              <a:t>A TRY block must be immediately followed by a CATCH block.</a:t>
            </a:r>
          </a:p>
          <a:p>
            <a:r>
              <a:rPr lang="en-US" sz="2400" dirty="0" smtClean="0"/>
              <a:t>To handle an error that occurs within a given CATCH block, write a TRY…CATCH block within the specified CATCH block.</a:t>
            </a:r>
          </a:p>
          <a:p>
            <a:r>
              <a:rPr lang="en-US" sz="2400" dirty="0" smtClean="0"/>
              <a:t>Errors that have the 10 or below severity level are not handled by try…catch blocks. These errors are considered as warning or informational messages.</a:t>
            </a:r>
          </a:p>
          <a:p>
            <a:r>
              <a:rPr lang="en-US" sz="2400" dirty="0" smtClean="0"/>
              <a:t>Errors that have severity of 20 or higher are not handled by try…catch blocks. Database engine close the connection will not be handled by the try..catch block.</a:t>
            </a:r>
            <a:endParaRPr 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Function</a:t>
            </a:r>
            <a:endParaRPr lang="en-US" dirty="0"/>
          </a:p>
        </p:txBody>
      </p:sp>
      <p:sp>
        <p:nvSpPr>
          <p:cNvPr id="3" name="Content Placeholder 2"/>
          <p:cNvSpPr>
            <a:spLocks noGrp="1"/>
          </p:cNvSpPr>
          <p:nvPr>
            <p:ph idx="1"/>
          </p:nvPr>
        </p:nvSpPr>
        <p:spPr/>
        <p:txBody>
          <a:bodyPr/>
          <a:lstStyle/>
          <a:p>
            <a:r>
              <a:rPr lang="en-US" dirty="0" err="1" smtClean="0"/>
              <a:t>Error_line</a:t>
            </a:r>
            <a:r>
              <a:rPr lang="en-US" dirty="0" smtClean="0"/>
              <a:t>()</a:t>
            </a:r>
          </a:p>
          <a:p>
            <a:r>
              <a:rPr lang="en-US" dirty="0" err="1" smtClean="0"/>
              <a:t>Error_number</a:t>
            </a:r>
            <a:r>
              <a:rPr lang="en-US" dirty="0" smtClean="0"/>
              <a:t>()</a:t>
            </a:r>
          </a:p>
          <a:p>
            <a:r>
              <a:rPr lang="en-US" dirty="0" err="1" smtClean="0"/>
              <a:t>Error_message</a:t>
            </a:r>
            <a:r>
              <a:rPr lang="en-US" dirty="0" smtClean="0"/>
              <a:t>()</a:t>
            </a:r>
          </a:p>
          <a:p>
            <a:r>
              <a:rPr lang="en-US" dirty="0" err="1" smtClean="0"/>
              <a:t>Error_procedure</a:t>
            </a:r>
            <a:r>
              <a:rPr lang="en-US" dirty="0" smtClean="0"/>
              <a:t>()</a:t>
            </a:r>
          </a:p>
          <a:p>
            <a:r>
              <a:rPr lang="en-US" dirty="0" err="1" smtClean="0"/>
              <a:t>Error_severity</a:t>
            </a:r>
            <a:r>
              <a:rPr lang="en-US" dirty="0" smtClean="0"/>
              <a:t>()</a:t>
            </a:r>
          </a:p>
          <a:p>
            <a:r>
              <a:rPr lang="en-US" dirty="0" err="1" smtClean="0"/>
              <a:t>Error_state</a:t>
            </a:r>
            <a:r>
              <a:rPr lang="en-US" dirty="0" smtClean="0"/>
              <a:t>()</a:t>
            </a:r>
          </a:p>
          <a:p>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sz="2000" dirty="0" smtClean="0"/>
              <a:t>Create procedure </a:t>
            </a:r>
            <a:r>
              <a:rPr lang="en-US" sz="2000" dirty="0" err="1" smtClean="0"/>
              <a:t>delete_employee</a:t>
            </a:r>
            <a:endParaRPr lang="en-US" sz="2000" dirty="0" smtClean="0"/>
          </a:p>
          <a:p>
            <a:pPr>
              <a:buNone/>
            </a:pPr>
            <a:r>
              <a:rPr lang="en-US" sz="2000" dirty="0" smtClean="0"/>
              <a:t>@</a:t>
            </a:r>
            <a:r>
              <a:rPr lang="en-US" sz="2000" dirty="0" err="1" smtClean="0"/>
              <a:t>empid</a:t>
            </a:r>
            <a:r>
              <a:rPr lang="en-US" sz="2000" dirty="0" smtClean="0"/>
              <a:t> </a:t>
            </a:r>
            <a:r>
              <a:rPr lang="en-US" sz="2000" dirty="0" err="1" smtClean="0"/>
              <a:t>bigint</a:t>
            </a:r>
            <a:endParaRPr lang="en-US" sz="2000" dirty="0" smtClean="0"/>
          </a:p>
          <a:p>
            <a:pPr>
              <a:buNone/>
            </a:pPr>
            <a:r>
              <a:rPr lang="en-US" sz="2000" dirty="0" smtClean="0"/>
              <a:t>As</a:t>
            </a:r>
          </a:p>
          <a:p>
            <a:pPr>
              <a:buNone/>
            </a:pPr>
            <a:r>
              <a:rPr lang="en-US" sz="2000" dirty="0" smtClean="0"/>
              <a:t>Set @</a:t>
            </a:r>
            <a:r>
              <a:rPr lang="en-US" sz="2000" dirty="0" err="1" smtClean="0"/>
              <a:t>empid</a:t>
            </a:r>
            <a:r>
              <a:rPr lang="en-US" sz="2000" dirty="0" smtClean="0"/>
              <a:t>=‘E001’</a:t>
            </a:r>
          </a:p>
          <a:p>
            <a:pPr>
              <a:buNone/>
            </a:pPr>
            <a:r>
              <a:rPr lang="en-US" sz="2000" dirty="0" smtClean="0"/>
              <a:t>Delete from employee where </a:t>
            </a:r>
            <a:r>
              <a:rPr lang="en-US" sz="2000" dirty="0" err="1" smtClean="0"/>
              <a:t>emp_id</a:t>
            </a:r>
            <a:r>
              <a:rPr lang="en-US" sz="2000" dirty="0" smtClean="0"/>
              <a:t>=@</a:t>
            </a:r>
            <a:r>
              <a:rPr lang="en-US" sz="2000" dirty="0" err="1" smtClean="0"/>
              <a:t>empid</a:t>
            </a:r>
            <a:endParaRPr lang="en-US" sz="2000" dirty="0" smtClean="0"/>
          </a:p>
          <a:p>
            <a:pPr>
              <a:buNone/>
            </a:pPr>
            <a:endParaRPr lang="en-US" sz="2000" dirty="0" smtClean="0"/>
          </a:p>
          <a:p>
            <a:pPr>
              <a:buNone/>
            </a:pPr>
            <a:endParaRPr lang="en-US" sz="2000" smtClean="0"/>
          </a:p>
          <a:p>
            <a:pPr>
              <a:buNone/>
            </a:pPr>
            <a:r>
              <a:rPr lang="en-US" sz="2000" smtClean="0"/>
              <a:t>Begin </a:t>
            </a:r>
            <a:r>
              <a:rPr lang="en-US" sz="2000" dirty="0" smtClean="0"/>
              <a:t>try</a:t>
            </a:r>
          </a:p>
          <a:p>
            <a:pPr>
              <a:buNone/>
            </a:pPr>
            <a:r>
              <a:rPr lang="en-US" sz="2000" dirty="0" smtClean="0"/>
              <a:t>Execute </a:t>
            </a:r>
            <a:r>
              <a:rPr lang="en-US" sz="2000" dirty="0" err="1" smtClean="0"/>
              <a:t>delete_employee</a:t>
            </a:r>
            <a:endParaRPr lang="en-US" sz="2000" dirty="0" smtClean="0"/>
          </a:p>
          <a:p>
            <a:pPr>
              <a:buNone/>
            </a:pPr>
            <a:r>
              <a:rPr lang="en-US" sz="2000" dirty="0" smtClean="0"/>
              <a:t>End try</a:t>
            </a:r>
          </a:p>
          <a:p>
            <a:pPr>
              <a:buNone/>
            </a:pPr>
            <a:r>
              <a:rPr lang="en-US" sz="2000" dirty="0" smtClean="0"/>
              <a:t>Begin catch</a:t>
            </a:r>
          </a:p>
          <a:p>
            <a:pPr>
              <a:buNone/>
            </a:pPr>
            <a:r>
              <a:rPr lang="en-US" sz="2000" dirty="0" smtClean="0"/>
              <a:t>Select </a:t>
            </a:r>
            <a:r>
              <a:rPr lang="en-US" sz="2000" dirty="0" err="1" smtClean="0"/>
              <a:t>error_procedure</a:t>
            </a:r>
            <a:r>
              <a:rPr lang="en-US" sz="2000" dirty="0" smtClean="0"/>
              <a:t>() as </a:t>
            </a:r>
            <a:r>
              <a:rPr lang="en-US" sz="2000" dirty="0" err="1" smtClean="0"/>
              <a:t>ErrorProcedure</a:t>
            </a:r>
            <a:endParaRPr lang="en-US" sz="2000" dirty="0" smtClean="0"/>
          </a:p>
          <a:p>
            <a:pPr>
              <a:buNone/>
            </a:pPr>
            <a:r>
              <a:rPr lang="en-US" sz="2000" dirty="0" smtClean="0"/>
              <a:t>End catch</a:t>
            </a:r>
            <a:endParaRPr lang="en-US"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smtClean="0"/>
              <a:t>Sp_addmessage</a:t>
            </a:r>
            <a:r>
              <a:rPr lang="en-US" sz="3200" dirty="0" smtClean="0"/>
              <a:t> stored procedure</a:t>
            </a:r>
            <a:endParaRPr lang="en-US" sz="3200"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Execute </a:t>
            </a:r>
            <a:r>
              <a:rPr lang="en-US" dirty="0" err="1" smtClean="0"/>
              <a:t>sp_addmessage</a:t>
            </a:r>
            <a:r>
              <a:rPr lang="en-US" dirty="0" smtClean="0"/>
              <a:t> @</a:t>
            </a:r>
            <a:r>
              <a:rPr lang="en-US" dirty="0" err="1" smtClean="0"/>
              <a:t>msgnum</a:t>
            </a:r>
            <a:r>
              <a:rPr lang="en-US" dirty="0" smtClean="0"/>
              <a:t>=50001, @severity=10,</a:t>
            </a:r>
          </a:p>
          <a:p>
            <a:pPr>
              <a:buNone/>
            </a:pPr>
            <a:r>
              <a:rPr lang="en-US" dirty="0" smtClean="0"/>
              <a:t>@</a:t>
            </a:r>
            <a:r>
              <a:rPr lang="en-US" dirty="0" err="1" smtClean="0"/>
              <a:t>msgtext</a:t>
            </a:r>
            <a:r>
              <a:rPr lang="en-US" dirty="0" smtClean="0"/>
              <a:t>=‘This is a customized error’,</a:t>
            </a:r>
          </a:p>
          <a:p>
            <a:pPr>
              <a:buNone/>
            </a:pPr>
            <a:r>
              <a:rPr lang="en-US" dirty="0" smtClean="0"/>
              <a:t>@</a:t>
            </a:r>
            <a:r>
              <a:rPr lang="en-US" dirty="0" err="1" smtClean="0"/>
              <a:t>lang</a:t>
            </a:r>
            <a:r>
              <a:rPr lang="en-US" dirty="0" smtClean="0"/>
              <a:t>=‘</a:t>
            </a:r>
            <a:r>
              <a:rPr lang="en-US" dirty="0" err="1" smtClean="0"/>
              <a:t>us_english</a:t>
            </a:r>
            <a:r>
              <a:rPr lang="en-US" dirty="0" smtClean="0"/>
              <a:t>’</a:t>
            </a:r>
          </a:p>
          <a:p>
            <a:pPr>
              <a:buNone/>
            </a:pPr>
            <a:endParaRPr lang="en-US" dirty="0" smtClean="0"/>
          </a:p>
          <a:p>
            <a:pPr>
              <a:buNone/>
            </a:pPr>
            <a:endParaRPr lang="en-US" dirty="0" smtClean="0"/>
          </a:p>
          <a:p>
            <a:pPr>
              <a:buNone/>
            </a:pPr>
            <a:r>
              <a:rPr lang="en-US" dirty="0" err="1" smtClean="0"/>
              <a:t>Raiserror</a:t>
            </a:r>
            <a:r>
              <a:rPr lang="en-US" dirty="0" smtClean="0"/>
              <a:t>(50001,10,1)</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TO STORED PROCEDURES</a:t>
            </a:r>
            <a:endParaRPr lang="en-US" dirty="0"/>
          </a:p>
        </p:txBody>
      </p:sp>
      <p:sp>
        <p:nvSpPr>
          <p:cNvPr id="3" name="Content Placeholder 2"/>
          <p:cNvSpPr>
            <a:spLocks noGrp="1"/>
          </p:cNvSpPr>
          <p:nvPr>
            <p:ph idx="1"/>
          </p:nvPr>
        </p:nvSpPr>
        <p:spPr>
          <a:xfrm>
            <a:off x="609600" y="1524000"/>
            <a:ext cx="8001000" cy="4953000"/>
          </a:xfrm>
        </p:spPr>
        <p:txBody>
          <a:bodyPr/>
          <a:lstStyle/>
          <a:p>
            <a:r>
              <a:rPr lang="en-US" sz="2400" dirty="0" smtClean="0"/>
              <a:t>A stored procedure is nothing more than prepared SQL code that you save so you can reuse the code over and over again.  So if you think about a query that you write over and over again, instead of having to write that query each time you would save it as a stored procedure and then just call the stored procedure to execute the SQL code that you saved as part of the stored procedure.</a:t>
            </a:r>
          </a:p>
          <a:p>
            <a:r>
              <a:rPr lang="en-US" sz="2400" dirty="0" smtClean="0"/>
              <a:t>In addition to running the same SQL code over and over again you also have the ability to pass parameters to the stored procedure, so depending on what the need is the stored procedure can act accordingly based on the parameter values that were passed.</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idx="1"/>
          </p:nvPr>
        </p:nvSpPr>
        <p:spPr>
          <a:xfrm>
            <a:off x="533400" y="1295400"/>
            <a:ext cx="8001000" cy="4572000"/>
          </a:xfrm>
        </p:spPr>
        <p:txBody>
          <a:bodyPr>
            <a:normAutofit/>
          </a:bodyPr>
          <a:lstStyle/>
          <a:p>
            <a:r>
              <a:rPr lang="en-US" b="1" dirty="0" smtClean="0"/>
              <a:t>User Defined:</a:t>
            </a:r>
          </a:p>
          <a:p>
            <a:pPr lvl="1"/>
            <a:r>
              <a:rPr lang="en-US" dirty="0" smtClean="0"/>
              <a:t>User defined stored procedures are also known as custom stored </a:t>
            </a:r>
            <a:r>
              <a:rPr lang="en-US" dirty="0" err="1" smtClean="0"/>
              <a:t>procedures.These</a:t>
            </a:r>
            <a:r>
              <a:rPr lang="en-US" dirty="0" smtClean="0"/>
              <a:t> </a:t>
            </a:r>
            <a:r>
              <a:rPr lang="en-US" dirty="0" smtClean="0"/>
              <a:t>procedures are used for reusing Transact-SQL statements for performing repetitive task.</a:t>
            </a:r>
          </a:p>
          <a:p>
            <a:pPr lvl="1">
              <a:buNone/>
            </a:pPr>
            <a:endParaRPr lang="en-US" dirty="0" smtClean="0"/>
          </a:p>
          <a:p>
            <a:r>
              <a:rPr lang="en-US" b="1" dirty="0" smtClean="0"/>
              <a:t>Extended Stored procedures:</a:t>
            </a:r>
          </a:p>
          <a:p>
            <a:pPr lvl="1"/>
            <a:r>
              <a:rPr lang="en-US" dirty="0" smtClean="0"/>
              <a:t>Extended stored procedures help SQL in interecting with operating system.These are carried out in DLL(Dynamic Link Library).It calls at the runtime.</a:t>
            </a:r>
          </a:p>
          <a:p>
            <a:pPr lvl="1">
              <a:buNone/>
            </a:pPr>
            <a:endParaRPr lang="en-US" dirty="0" smtClean="0"/>
          </a:p>
          <a:p>
            <a:endParaRPr lang="en-US" dirty="0" smtClean="0"/>
          </a:p>
          <a:p>
            <a:pPr>
              <a:buNone/>
            </a:pPr>
            <a:endParaRPr lang="en-US" dirty="0" smtClean="0"/>
          </a:p>
        </p:txBody>
      </p:sp>
      <p:sp>
        <p:nvSpPr>
          <p:cNvPr id="3" name="TextBox 2"/>
          <p:cNvSpPr txBox="1"/>
          <p:nvPr/>
        </p:nvSpPr>
        <p:spPr>
          <a:xfrm>
            <a:off x="838200" y="304800"/>
            <a:ext cx="6781800" cy="584775"/>
          </a:xfrm>
          <a:prstGeom prst="rect">
            <a:avLst/>
          </a:prstGeom>
          <a:noFill/>
        </p:spPr>
        <p:txBody>
          <a:bodyPr wrap="square" rtlCol="0">
            <a:spAutoFit/>
          </a:bodyPr>
          <a:lstStyle/>
          <a:p>
            <a:r>
              <a:rPr lang="en-US" sz="3200" b="1" dirty="0" smtClean="0">
                <a:solidFill>
                  <a:schemeClr val="bg1"/>
                </a:solidFill>
                <a:latin typeface="+mn-lt"/>
              </a:rPr>
              <a:t>Types Of Stored Procedures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Stored Procedure</a:t>
            </a:r>
            <a:endParaRPr lang="en-US" dirty="0"/>
          </a:p>
        </p:txBody>
      </p:sp>
      <p:sp>
        <p:nvSpPr>
          <p:cNvPr id="3" name="Content Placeholder 2"/>
          <p:cNvSpPr>
            <a:spLocks noGrp="1"/>
          </p:cNvSpPr>
          <p:nvPr>
            <p:ph idx="1"/>
          </p:nvPr>
        </p:nvSpPr>
        <p:spPr/>
        <p:txBody>
          <a:bodyPr/>
          <a:lstStyle/>
          <a:p>
            <a:r>
              <a:rPr lang="en-US" dirty="0" smtClean="0"/>
              <a:t>System stored procedure are commonly used for interacting with system tables.</a:t>
            </a:r>
          </a:p>
          <a:p>
            <a:r>
              <a:rPr lang="en-US" dirty="0" smtClean="0"/>
              <a:t>They are prefixed with ‘sp_’</a:t>
            </a:r>
          </a:p>
          <a:p>
            <a:pPr lvl="1"/>
            <a:r>
              <a:rPr lang="en-US" dirty="0" smtClean="0"/>
              <a:t>Catalog Stored Procedure</a:t>
            </a:r>
          </a:p>
          <a:p>
            <a:pPr lvl="1"/>
            <a:r>
              <a:rPr lang="en-US" dirty="0" smtClean="0"/>
              <a:t>Database Stored Procedure</a:t>
            </a:r>
          </a:p>
          <a:p>
            <a:pPr lvl="1"/>
            <a:r>
              <a:rPr lang="en-US" dirty="0" smtClean="0"/>
              <a:t>Database Engine Stored Procedure</a:t>
            </a:r>
          </a:p>
          <a:p>
            <a:pPr lvl="1"/>
            <a:r>
              <a:rPr lang="en-US" dirty="0" smtClean="0"/>
              <a:t>Security Stored Procedure</a:t>
            </a:r>
          </a:p>
          <a:p>
            <a:pPr lvl="1"/>
            <a:r>
              <a:rPr lang="en-US" dirty="0" smtClean="0"/>
              <a:t>Full-text Stored Procedure </a:t>
            </a:r>
          </a:p>
          <a:p>
            <a:pPr lvl="1"/>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382000" cy="609600"/>
          </a:xfrm>
        </p:spPr>
        <p:txBody>
          <a:bodyPr>
            <a:normAutofit fontScale="90000"/>
          </a:bodyPr>
          <a:lstStyle/>
          <a:p>
            <a:r>
              <a:rPr lang="en-US" sz="2400" u="sng" dirty="0" smtClean="0"/>
              <a:t>Catalog stored procedure:</a:t>
            </a:r>
            <a:r>
              <a:rPr lang="en-US" dirty="0" smtClean="0">
                <a:solidFill>
                  <a:schemeClr val="bg2">
                    <a:lumMod val="20000"/>
                    <a:lumOff val="80000"/>
                  </a:schemeClr>
                </a:solidFill>
              </a:rPr>
              <a:t/>
            </a:r>
            <a:br>
              <a:rPr lang="en-US" dirty="0" smtClean="0">
                <a:solidFill>
                  <a:schemeClr val="bg2">
                    <a:lumMod val="20000"/>
                    <a:lumOff val="80000"/>
                  </a:schemeClr>
                </a:solidFill>
              </a:rPr>
            </a:br>
            <a:r>
              <a:rPr lang="en-US" dirty="0" smtClean="0">
                <a:solidFill>
                  <a:schemeClr val="bg2">
                    <a:lumMod val="20000"/>
                    <a:lumOff val="80000"/>
                  </a:schemeClr>
                </a:solidFill>
              </a:rPr>
              <a:t/>
            </a:r>
            <a:br>
              <a:rPr lang="en-US" dirty="0" smtClean="0">
                <a:solidFill>
                  <a:schemeClr val="bg2">
                    <a:lumMod val="20000"/>
                    <a:lumOff val="80000"/>
                  </a:schemeClr>
                </a:solidFill>
              </a:rPr>
            </a:br>
            <a:r>
              <a:rPr lang="en-US" dirty="0" smtClean="0">
                <a:solidFill>
                  <a:schemeClr val="bg2">
                    <a:lumMod val="20000"/>
                    <a:lumOff val="80000"/>
                  </a:schemeClr>
                </a:solidFill>
              </a:rPr>
              <a:t/>
            </a:r>
            <a:br>
              <a:rPr lang="en-US" dirty="0" smtClean="0">
                <a:solidFill>
                  <a:schemeClr val="bg2">
                    <a:lumMod val="20000"/>
                    <a:lumOff val="80000"/>
                  </a:schemeClr>
                </a:solidFill>
              </a:rPr>
            </a:br>
            <a:r>
              <a:rPr lang="en-US" dirty="0" smtClean="0">
                <a:solidFill>
                  <a:schemeClr val="bg2">
                    <a:lumMod val="20000"/>
                    <a:lumOff val="80000"/>
                  </a:schemeClr>
                </a:solidFill>
              </a:rPr>
              <a:t/>
            </a:r>
            <a:br>
              <a:rPr lang="en-US" dirty="0" smtClean="0">
                <a:solidFill>
                  <a:schemeClr val="bg2">
                    <a:lumMod val="20000"/>
                    <a:lumOff val="80000"/>
                  </a:schemeClr>
                </a:solidFill>
              </a:rPr>
            </a:br>
            <a:endParaRPr lang="en-US" dirty="0">
              <a:solidFill>
                <a:schemeClr val="bg2">
                  <a:lumMod val="20000"/>
                  <a:lumOff val="80000"/>
                </a:schemeClr>
              </a:solidFill>
            </a:endParaRPr>
          </a:p>
        </p:txBody>
      </p:sp>
      <p:sp>
        <p:nvSpPr>
          <p:cNvPr id="10" name="TextBox 9"/>
          <p:cNvSpPr txBox="1"/>
          <p:nvPr/>
        </p:nvSpPr>
        <p:spPr>
          <a:xfrm>
            <a:off x="990600" y="990600"/>
            <a:ext cx="7620000" cy="5293757"/>
          </a:xfrm>
          <a:prstGeom prst="rect">
            <a:avLst/>
          </a:prstGeom>
          <a:solidFill>
            <a:schemeClr val="bg2">
              <a:lumMod val="75000"/>
            </a:schemeClr>
          </a:solidFill>
        </p:spPr>
        <p:txBody>
          <a:bodyPr wrap="square" rtlCol="0">
            <a:spAutoFit/>
          </a:bodyPr>
          <a:lstStyle/>
          <a:p>
            <a:pPr algn="l"/>
            <a:r>
              <a:rPr lang="en-US" sz="2400" b="1" u="sng" dirty="0" err="1" smtClean="0"/>
              <a:t>sp_tables</a:t>
            </a:r>
            <a:endParaRPr lang="en-US" sz="2400" b="1" u="sng" dirty="0" smtClean="0"/>
          </a:p>
          <a:p>
            <a:pPr algn="l"/>
            <a:endParaRPr lang="en-US" sz="2400" b="1" u="sng" dirty="0" smtClean="0"/>
          </a:p>
          <a:p>
            <a:pPr lvl="0" algn="l"/>
            <a:r>
              <a:rPr lang="en-US" sz="2400" dirty="0" smtClean="0">
                <a:latin typeface="Arial Unicode MS" pitchFamily="34" charset="-128"/>
              </a:rPr>
              <a:t>exec </a:t>
            </a:r>
            <a:r>
              <a:rPr lang="en-US" sz="2400" dirty="0" err="1" smtClean="0">
                <a:latin typeface="Arial Unicode MS" pitchFamily="34" charset="-128"/>
              </a:rPr>
              <a:t>sp_tables</a:t>
            </a:r>
            <a:r>
              <a:rPr lang="en-US" sz="2400" dirty="0" smtClean="0">
                <a:latin typeface="Arial Unicode MS" pitchFamily="34" charset="-128"/>
              </a:rPr>
              <a:t> ‘%’,’</a:t>
            </a:r>
            <a:r>
              <a:rPr lang="en-US" sz="2400" dirty="0" err="1" smtClean="0">
                <a:latin typeface="Arial Unicode MS" pitchFamily="34" charset="-128"/>
              </a:rPr>
              <a:t>dbo’,’students</a:t>
            </a:r>
            <a:r>
              <a:rPr lang="en-US" sz="2400" dirty="0" smtClean="0">
                <a:latin typeface="Arial Unicode MS" pitchFamily="34" charset="-128"/>
              </a:rPr>
              <a:t>’</a:t>
            </a:r>
          </a:p>
          <a:p>
            <a:pPr algn="l"/>
            <a:endParaRPr lang="en-US" sz="2400" b="1" u="sng" dirty="0" smtClean="0"/>
          </a:p>
          <a:p>
            <a:pPr algn="l"/>
            <a:r>
              <a:rPr lang="en-US" sz="2400" b="1" u="sng" dirty="0" err="1" smtClean="0"/>
              <a:t>sp_stored_procedures</a:t>
            </a:r>
            <a:endParaRPr lang="en-US" sz="2400" b="1" u="sng" dirty="0" smtClean="0"/>
          </a:p>
          <a:p>
            <a:pPr algn="l"/>
            <a:endParaRPr lang="en-US" sz="2400" b="1" u="sng" dirty="0" smtClean="0"/>
          </a:p>
          <a:p>
            <a:pPr lvl="0" algn="l"/>
            <a:r>
              <a:rPr lang="en-US" sz="2400" dirty="0" smtClean="0">
                <a:latin typeface="Arial Unicode MS" pitchFamily="34" charset="-128"/>
              </a:rPr>
              <a:t>exec </a:t>
            </a:r>
            <a:r>
              <a:rPr lang="en-US" sz="2400" dirty="0" err="1" smtClean="0">
                <a:latin typeface="Arial Unicode MS" pitchFamily="34" charset="-128"/>
              </a:rPr>
              <a:t>sp_stored_procedure</a:t>
            </a:r>
            <a:r>
              <a:rPr lang="en-US" sz="2400" dirty="0" smtClean="0">
                <a:latin typeface="Arial Unicode MS" pitchFamily="34" charset="-128"/>
              </a:rPr>
              <a:t> ‘students’</a:t>
            </a:r>
          </a:p>
          <a:p>
            <a:pPr lvl="0" algn="l"/>
            <a:endParaRPr lang="en-US" sz="2400" dirty="0" smtClean="0">
              <a:latin typeface="Arial Unicode MS" pitchFamily="34" charset="-128"/>
            </a:endParaRPr>
          </a:p>
          <a:p>
            <a:pPr algn="l"/>
            <a:r>
              <a:rPr lang="en-US" sz="2400" b="1" u="sng" dirty="0" err="1" smtClean="0"/>
              <a:t>sp_pkeys</a:t>
            </a:r>
            <a:endParaRPr lang="en-US" sz="2400" b="1" u="sng" dirty="0" smtClean="0"/>
          </a:p>
          <a:p>
            <a:pPr algn="l"/>
            <a:endParaRPr lang="en-US" sz="2400" b="1" u="sng" dirty="0" smtClean="0"/>
          </a:p>
          <a:p>
            <a:pPr algn="l"/>
            <a:r>
              <a:rPr lang="en-US" sz="2400" dirty="0" smtClean="0">
                <a:latin typeface="Arial Unicode MS" pitchFamily="34" charset="-128"/>
              </a:rPr>
              <a:t>exec </a:t>
            </a:r>
            <a:r>
              <a:rPr lang="en-US" sz="2400" dirty="0" err="1" smtClean="0">
                <a:latin typeface="Arial Unicode MS" pitchFamily="34" charset="-128"/>
              </a:rPr>
              <a:t>sp_pkeys</a:t>
            </a:r>
            <a:r>
              <a:rPr lang="en-US" sz="2400" dirty="0" smtClean="0">
                <a:latin typeface="Arial Unicode MS" pitchFamily="34" charset="-128"/>
              </a:rPr>
              <a:t> ‘</a:t>
            </a:r>
            <a:r>
              <a:rPr lang="en-US" sz="2400" dirty="0" err="1" smtClean="0">
                <a:latin typeface="Arial Unicode MS" pitchFamily="34" charset="-128"/>
              </a:rPr>
              <a:t>student_info</a:t>
            </a:r>
            <a:r>
              <a:rPr lang="en-US" sz="2400" b="1" dirty="0" smtClean="0"/>
              <a:t>’</a:t>
            </a:r>
          </a:p>
          <a:p>
            <a:pPr lvl="0" algn="l"/>
            <a:endParaRPr lang="en-US" sz="4400" dirty="0" smtClean="0">
              <a:solidFill>
                <a:schemeClr val="bg1"/>
              </a:solidFill>
              <a:latin typeface="Arial" pitchFamily="34" charset="0"/>
            </a:endParaRPr>
          </a:p>
          <a:p>
            <a:endParaRPr lang="en-US" b="1" u="sng" dirty="0">
              <a:solidFill>
                <a:schemeClr val="bg2">
                  <a:lumMod val="20000"/>
                  <a:lumOff val="80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382000" cy="609600"/>
          </a:xfrm>
        </p:spPr>
        <p:txBody>
          <a:bodyPr/>
          <a:lstStyle/>
          <a:p>
            <a:r>
              <a:rPr lang="en-US" sz="2400" u="sng" dirty="0" smtClean="0"/>
              <a:t>Database Engine Stored Procedures</a:t>
            </a:r>
            <a:endParaRPr lang="en-US" sz="2400" u="sng" dirty="0"/>
          </a:p>
        </p:txBody>
      </p:sp>
      <p:sp>
        <p:nvSpPr>
          <p:cNvPr id="3" name="Content Placeholder 2"/>
          <p:cNvSpPr>
            <a:spLocks noGrp="1"/>
          </p:cNvSpPr>
          <p:nvPr>
            <p:ph idx="1"/>
          </p:nvPr>
        </p:nvSpPr>
        <p:spPr>
          <a:xfrm>
            <a:off x="762000" y="1600200"/>
            <a:ext cx="8001000" cy="5181600"/>
          </a:xfrm>
        </p:spPr>
        <p:txBody>
          <a:bodyPr/>
          <a:lstStyle/>
          <a:p>
            <a:r>
              <a:rPr lang="en-US" sz="2000" b="1" u="sng" dirty="0" smtClean="0"/>
              <a:t>Sp_who:</a:t>
            </a:r>
          </a:p>
          <a:p>
            <a:pPr>
              <a:buNone/>
            </a:pPr>
            <a:r>
              <a:rPr lang="en-US" sz="2000" dirty="0" smtClean="0"/>
              <a:t>   sp_who[[@login_name=]  ‘login’</a:t>
            </a:r>
          </a:p>
          <a:p>
            <a:pPr>
              <a:buNone/>
            </a:pPr>
            <a:r>
              <a:rPr lang="en-US" sz="2000" dirty="0" smtClean="0"/>
              <a:t>   execute </a:t>
            </a:r>
            <a:r>
              <a:rPr lang="en-US" sz="2000" dirty="0" err="1" smtClean="0"/>
              <a:t>sp_who</a:t>
            </a:r>
            <a:endParaRPr lang="en-US" sz="2000" dirty="0" smtClean="0"/>
          </a:p>
          <a:p>
            <a:pPr>
              <a:buNone/>
            </a:pPr>
            <a:endParaRPr lang="en-US" sz="2000" dirty="0" smtClean="0"/>
          </a:p>
          <a:p>
            <a:r>
              <a:rPr lang="en-US" sz="2000" b="1" u="sng" dirty="0" smtClean="0"/>
              <a:t>Sp_help:</a:t>
            </a:r>
          </a:p>
          <a:p>
            <a:pPr>
              <a:buNone/>
            </a:pPr>
            <a:r>
              <a:rPr lang="en-US" sz="2000" dirty="0" smtClean="0"/>
              <a:t>   sp_help [  [@objectname=  ] ‘name’]</a:t>
            </a:r>
          </a:p>
          <a:p>
            <a:pPr>
              <a:buNone/>
            </a:pPr>
            <a:r>
              <a:rPr lang="en-US" sz="2000" dirty="0" smtClean="0"/>
              <a:t>   execute sp_help ‘</a:t>
            </a:r>
            <a:r>
              <a:rPr lang="en-US" sz="2000" dirty="0" err="1" smtClean="0"/>
              <a:t>table_name</a:t>
            </a:r>
            <a:r>
              <a:rPr lang="en-US" sz="2000" dirty="0" smtClean="0"/>
              <a:t>’</a:t>
            </a:r>
          </a:p>
          <a:p>
            <a:pPr>
              <a:buNone/>
            </a:pPr>
            <a:endParaRPr lang="en-US" sz="2000" b="1" dirty="0" smtClean="0"/>
          </a:p>
          <a:p>
            <a:r>
              <a:rPr lang="en-US" sz="2000" b="1" u="sng" dirty="0" smtClean="0"/>
              <a:t>Sp_recompile:</a:t>
            </a:r>
          </a:p>
          <a:p>
            <a:pPr>
              <a:buNone/>
            </a:pPr>
            <a:r>
              <a:rPr lang="en-US" sz="2000" dirty="0" smtClean="0"/>
              <a:t>    sp_recompile [@objectnm =] ‘</a:t>
            </a:r>
            <a:r>
              <a:rPr lang="en-US" sz="2000" dirty="0" err="1" smtClean="0"/>
              <a:t>storedproc_name</a:t>
            </a:r>
            <a:r>
              <a:rPr lang="en-US" sz="2000" dirty="0" smtClean="0"/>
              <a:t>’</a:t>
            </a:r>
          </a:p>
          <a:p>
            <a:pPr>
              <a:buNone/>
            </a:pPr>
            <a:r>
              <a:rPr lang="en-US" sz="2000" dirty="0" smtClean="0"/>
              <a:t>    </a:t>
            </a:r>
            <a:r>
              <a:rPr lang="en-US" sz="2000" dirty="0" err="1" smtClean="0"/>
              <a:t>sp_recompile</a:t>
            </a:r>
            <a:r>
              <a:rPr lang="en-US" sz="2000" dirty="0" smtClean="0"/>
              <a:t> ‘customer’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382000" cy="609600"/>
          </a:xfrm>
        </p:spPr>
        <p:txBody>
          <a:bodyPr/>
          <a:lstStyle/>
          <a:p>
            <a:r>
              <a:rPr lang="en-US" sz="2400" u="sng" dirty="0" smtClean="0"/>
              <a:t>Security Stored procedures:</a:t>
            </a:r>
            <a:endParaRPr lang="en-US" sz="2400" u="sng" dirty="0"/>
          </a:p>
        </p:txBody>
      </p:sp>
      <p:sp>
        <p:nvSpPr>
          <p:cNvPr id="3" name="Content Placeholder 2"/>
          <p:cNvSpPr>
            <a:spLocks noGrp="1"/>
          </p:cNvSpPr>
          <p:nvPr>
            <p:ph idx="1"/>
          </p:nvPr>
        </p:nvSpPr>
        <p:spPr/>
        <p:txBody>
          <a:bodyPr>
            <a:normAutofit fontScale="92500" lnSpcReduction="10000"/>
          </a:bodyPr>
          <a:lstStyle/>
          <a:p>
            <a:pPr>
              <a:buNone/>
            </a:pPr>
            <a:r>
              <a:rPr lang="en-US" sz="2000" b="1" u="sng" dirty="0" err="1" smtClean="0"/>
              <a:t>sp_addlogin</a:t>
            </a:r>
            <a:endParaRPr lang="en-US" sz="2000" b="1" u="sng" dirty="0" smtClean="0"/>
          </a:p>
          <a:p>
            <a:pPr>
              <a:buNone/>
            </a:pPr>
            <a:endParaRPr lang="en-US" sz="2000" b="1" u="sng" dirty="0" smtClean="0"/>
          </a:p>
          <a:p>
            <a:pPr>
              <a:buNone/>
            </a:pPr>
            <a:r>
              <a:rPr lang="en-US" sz="2000" dirty="0" smtClean="0"/>
              <a:t>sp_addlogin [ @loginame = ] 'login'  </a:t>
            </a:r>
          </a:p>
          <a:p>
            <a:pPr>
              <a:buNone/>
            </a:pPr>
            <a:r>
              <a:rPr lang="en-US" sz="2000" dirty="0" smtClean="0"/>
              <a:t> [ , [ @passwd = ] 'password' ]    </a:t>
            </a:r>
          </a:p>
          <a:p>
            <a:pPr>
              <a:buNone/>
            </a:pPr>
            <a:r>
              <a:rPr lang="en-US" sz="2000" dirty="0" smtClean="0"/>
              <a:t> [ , [ @defdb = ] 'database' ]    </a:t>
            </a:r>
          </a:p>
          <a:p>
            <a:pPr>
              <a:buNone/>
            </a:pPr>
            <a:r>
              <a:rPr lang="en-US" sz="2000" dirty="0" smtClean="0"/>
              <a:t> [ , [ @deflanguage = ] 'language' ] </a:t>
            </a:r>
          </a:p>
          <a:p>
            <a:pPr>
              <a:buNone/>
            </a:pPr>
            <a:endParaRPr lang="en-US" sz="2000" b="1" u="sng" dirty="0" smtClean="0"/>
          </a:p>
          <a:p>
            <a:pPr>
              <a:buNone/>
            </a:pPr>
            <a:r>
              <a:rPr lang="en-US" sz="2000" dirty="0" smtClean="0"/>
              <a:t>execute sp_addlogin ‘abc’,’123’,’1106E1’</a:t>
            </a:r>
          </a:p>
          <a:p>
            <a:pPr>
              <a:buNone/>
            </a:pPr>
            <a:r>
              <a:rPr lang="en-US" sz="2000" dirty="0" smtClean="0"/>
              <a:t>exec </a:t>
            </a:r>
            <a:r>
              <a:rPr lang="en-US" sz="2000" dirty="0" err="1" smtClean="0"/>
              <a:t>sp_adduser</a:t>
            </a:r>
            <a:r>
              <a:rPr lang="en-US" sz="2000" dirty="0" smtClean="0"/>
              <a:t> ‘</a:t>
            </a:r>
            <a:r>
              <a:rPr lang="en-US" sz="2000" dirty="0" err="1" smtClean="0"/>
              <a:t>abc</a:t>
            </a:r>
            <a:r>
              <a:rPr lang="en-US" sz="2000" dirty="0" smtClean="0"/>
              <a:t>’</a:t>
            </a:r>
          </a:p>
          <a:p>
            <a:pPr>
              <a:buNone/>
            </a:pPr>
            <a:r>
              <a:rPr lang="en-US" sz="2000" b="1" u="sng" dirty="0" smtClean="0"/>
              <a:t>sp_droplogin</a:t>
            </a:r>
          </a:p>
          <a:p>
            <a:pPr>
              <a:buNone/>
            </a:pPr>
            <a:endParaRPr lang="en-US" sz="2000" b="1" u="sng" dirty="0" smtClean="0"/>
          </a:p>
          <a:p>
            <a:pPr>
              <a:buNone/>
            </a:pPr>
            <a:r>
              <a:rPr lang="en-US" sz="2000" dirty="0" smtClean="0"/>
              <a:t>execute sp_droplogin ‘login_name’</a:t>
            </a:r>
          </a:p>
          <a:p>
            <a:pPr>
              <a:buNone/>
            </a:pPr>
            <a:r>
              <a:rPr lang="en-US" sz="2000" dirty="0" smtClean="0"/>
              <a:t>exec sp_droplogin ‘abc’</a:t>
            </a:r>
          </a:p>
          <a:p>
            <a:pPr>
              <a:buNone/>
            </a:pPr>
            <a:endParaRPr lang="en-US" sz="2000" dirty="0" smtClean="0"/>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3400" y="457200"/>
            <a:ext cx="8382000" cy="609600"/>
          </a:xfrm>
        </p:spPr>
        <p:txBody>
          <a:bodyPr/>
          <a:lstStyle/>
          <a:p>
            <a:r>
              <a:rPr lang="en-US" sz="2400" u="sng" dirty="0" smtClean="0"/>
              <a:t>Full-Text Stored procedures:</a:t>
            </a:r>
            <a:endParaRPr lang="en-US" sz="2400" u="sng" dirty="0"/>
          </a:p>
        </p:txBody>
      </p:sp>
      <p:sp>
        <p:nvSpPr>
          <p:cNvPr id="3" name="Content Placeholder 2"/>
          <p:cNvSpPr>
            <a:spLocks noGrp="1"/>
          </p:cNvSpPr>
          <p:nvPr>
            <p:ph idx="1"/>
          </p:nvPr>
        </p:nvSpPr>
        <p:spPr>
          <a:xfrm>
            <a:off x="762000" y="1524000"/>
            <a:ext cx="8001000" cy="5181600"/>
          </a:xfrm>
        </p:spPr>
        <p:txBody>
          <a:bodyPr/>
          <a:lstStyle/>
          <a:p>
            <a:r>
              <a:rPr lang="en-US" sz="2100" b="1" u="sng" dirty="0" err="1" smtClean="0"/>
              <a:t>Sp_fulltext_catalog</a:t>
            </a:r>
            <a:endParaRPr lang="en-US" sz="2100" b="1" u="sng" dirty="0" smtClean="0"/>
          </a:p>
          <a:p>
            <a:pPr>
              <a:buNone/>
            </a:pPr>
            <a:r>
              <a:rPr lang="en-US" sz="2000" dirty="0" smtClean="0"/>
              <a:t>    </a:t>
            </a:r>
          </a:p>
          <a:p>
            <a:pPr lvl="1">
              <a:buNone/>
            </a:pPr>
            <a:r>
              <a:rPr lang="en-US" sz="2000" dirty="0" smtClean="0"/>
              <a:t> exec </a:t>
            </a:r>
            <a:r>
              <a:rPr lang="en-US" sz="2000" dirty="0" err="1" smtClean="0"/>
              <a:t>sp_fulltext_catalog</a:t>
            </a:r>
            <a:r>
              <a:rPr lang="en-US" sz="2000" dirty="0" smtClean="0"/>
              <a:t> ‘</a:t>
            </a:r>
            <a:r>
              <a:rPr lang="en-US" sz="2000" dirty="0" err="1" smtClean="0"/>
              <a:t>ft_search</a:t>
            </a:r>
            <a:r>
              <a:rPr lang="en-US" sz="2000" dirty="0" smtClean="0"/>
              <a:t>’, ‘create’</a:t>
            </a:r>
          </a:p>
          <a:p>
            <a:pPr lvl="1">
              <a:buNone/>
            </a:pPr>
            <a:endParaRPr lang="en-US" sz="2000" dirty="0" smtClean="0"/>
          </a:p>
          <a:p>
            <a:pPr>
              <a:buFont typeface="Arial" pitchFamily="34" charset="0"/>
              <a:buChar char="•"/>
            </a:pPr>
            <a:r>
              <a:rPr lang="en-US" sz="2100" b="1" dirty="0" err="1" smtClean="0"/>
              <a:t>Sp_fulltext_table</a:t>
            </a:r>
            <a:endParaRPr lang="en-US" sz="2100" b="1" dirty="0" smtClean="0"/>
          </a:p>
          <a:p>
            <a:pPr lvl="1">
              <a:buNone/>
            </a:pPr>
            <a:endParaRPr lang="en-US" sz="2000" dirty="0" smtClean="0"/>
          </a:p>
          <a:p>
            <a:pPr lvl="1">
              <a:buNone/>
            </a:pPr>
            <a:r>
              <a:rPr lang="en-US" sz="2000" dirty="0" smtClean="0"/>
              <a:t>exec </a:t>
            </a:r>
            <a:r>
              <a:rPr lang="en-US" sz="2000" dirty="0" err="1" smtClean="0"/>
              <a:t>sp_fulltext_table</a:t>
            </a:r>
            <a:r>
              <a:rPr lang="en-US" sz="2000" dirty="0" smtClean="0"/>
              <a:t> ‘</a:t>
            </a:r>
            <a:r>
              <a:rPr lang="en-US" sz="2000" dirty="0" err="1" smtClean="0"/>
              <a:t>customer’,’create’,’ft_search’,’pk_CustId</a:t>
            </a:r>
            <a:r>
              <a:rPr lang="en-US" sz="2000" dirty="0" smtClean="0"/>
              <a:t>’</a:t>
            </a:r>
          </a:p>
          <a:p>
            <a:pPr lvl="1">
              <a:buNone/>
            </a:pPr>
            <a:endParaRPr lang="en-US" sz="2000" dirty="0" smtClean="0"/>
          </a:p>
          <a:p>
            <a:pPr>
              <a:buFont typeface="Arial" pitchFamily="34" charset="0"/>
              <a:buChar char="•"/>
            </a:pPr>
            <a:r>
              <a:rPr lang="en-US" sz="2100" b="1" dirty="0" err="1" smtClean="0"/>
              <a:t>Sp_help_fulltext_tables</a:t>
            </a:r>
            <a:endParaRPr lang="en-US" sz="2100" b="1" dirty="0" smtClean="0"/>
          </a:p>
          <a:p>
            <a:pPr>
              <a:buFont typeface="Arial" pitchFamily="34" charset="0"/>
              <a:buChar char="•"/>
            </a:pPr>
            <a:endParaRPr lang="en-US" sz="2100" b="1" dirty="0" smtClean="0"/>
          </a:p>
          <a:p>
            <a:pPr lvl="1">
              <a:buNone/>
            </a:pPr>
            <a:r>
              <a:rPr lang="en-US" sz="2000" dirty="0" smtClean="0"/>
              <a:t>exec </a:t>
            </a:r>
            <a:r>
              <a:rPr lang="en-US" sz="2000" dirty="0" err="1" smtClean="0"/>
              <a:t>sp_help_fulltext_tables</a:t>
            </a:r>
            <a:r>
              <a:rPr lang="en-US" sz="2000" dirty="0" smtClean="0"/>
              <a:t> ‘</a:t>
            </a:r>
            <a:r>
              <a:rPr lang="en-US" sz="2000" dirty="0" err="1" smtClean="0"/>
              <a:t>ft_search</a:t>
            </a:r>
            <a:r>
              <a:rPr lang="en-US" sz="2000" dirty="0" smtClean="0"/>
              <a:t>’</a:t>
            </a:r>
            <a:endParaRPr lang="en-US" sz="2000" dirty="0"/>
          </a:p>
        </p:txBody>
      </p:sp>
    </p:spTree>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Custom Design">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622240C-2482-4134-9D08-ADC314B309F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TS102579999</Template>
  <TotalTime>1037</TotalTime>
  <Words>885</Words>
  <Application>Microsoft Office PowerPoint</Application>
  <PresentationFormat>On-screen Show (4:3)</PresentationFormat>
  <Paragraphs>183</Paragraphs>
  <Slides>25</Slides>
  <Notes>0</Notes>
  <HiddenSlides>0</HiddenSlides>
  <MMClips>0</MMClips>
  <ScaleCrop>false</ScaleCrop>
  <HeadingPairs>
    <vt:vector size="4" baseType="variant">
      <vt:variant>
        <vt:lpstr>Theme</vt:lpstr>
      </vt:variant>
      <vt:variant>
        <vt:i4>3</vt:i4>
      </vt:variant>
      <vt:variant>
        <vt:lpstr>Slide Titles</vt:lpstr>
      </vt:variant>
      <vt:variant>
        <vt:i4>25</vt:i4>
      </vt:variant>
    </vt:vector>
  </HeadingPairs>
  <TitlesOfParts>
    <vt:vector size="28" baseType="lpstr">
      <vt:lpstr>1_Custom Design</vt:lpstr>
      <vt:lpstr>2_Custom Design</vt:lpstr>
      <vt:lpstr>Metro</vt:lpstr>
      <vt:lpstr>STORED PROCEDURES </vt:lpstr>
      <vt:lpstr>CONTENTS</vt:lpstr>
      <vt:lpstr>INTRODUCTION TO STORED PROCEDURES</vt:lpstr>
      <vt:lpstr>PowerPoint Presentation</vt:lpstr>
      <vt:lpstr>System Stored Procedure</vt:lpstr>
      <vt:lpstr>Catalog stored procedure:    </vt:lpstr>
      <vt:lpstr>Database Engine Stored Procedures</vt:lpstr>
      <vt:lpstr>Security Stored procedures:</vt:lpstr>
      <vt:lpstr>Full-Text Stored procedures:</vt:lpstr>
      <vt:lpstr>USER DEFINED STORED PROCEDURE</vt:lpstr>
      <vt:lpstr>Create Stored Procedure</vt:lpstr>
      <vt:lpstr>PowerPoint Presentation</vt:lpstr>
      <vt:lpstr>PowerPoint Presentation</vt:lpstr>
      <vt:lpstr>PowerPoint Presentation</vt:lpstr>
      <vt:lpstr>Using Wildcard Characters:</vt:lpstr>
      <vt:lpstr>Input Variables</vt:lpstr>
      <vt:lpstr>PowerPoint Presentation</vt:lpstr>
      <vt:lpstr>PowerPoint Presentation</vt:lpstr>
      <vt:lpstr>PowerPoint Presentation</vt:lpstr>
      <vt:lpstr>PowerPoint Presentation</vt:lpstr>
      <vt:lpstr>If – else statement </vt:lpstr>
      <vt:lpstr>TRY…….CATCH Construct</vt:lpstr>
      <vt:lpstr>ERROR Function</vt:lpstr>
      <vt:lpstr>EXAMPLE</vt:lpstr>
      <vt:lpstr>Sp_addmessage stored procedure</vt:lpstr>
    </vt:vector>
  </TitlesOfParts>
  <Company>Aptech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STORED PROCEDURES </dc:title>
  <dc:subject/>
  <dc:creator>tahera</dc:creator>
  <cp:keywords/>
  <dc:description/>
  <cp:lastModifiedBy>hina</cp:lastModifiedBy>
  <cp:revision>115</cp:revision>
  <dcterms:created xsi:type="dcterms:W3CDTF">2012-01-12T07:20:20Z</dcterms:created>
  <dcterms:modified xsi:type="dcterms:W3CDTF">2014-02-19T11:40:15Z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TC025799999991</vt:lpwstr>
  </property>
</Properties>
</file>