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41"/>
  </p:notesMasterIdLst>
  <p:handoutMasterIdLst>
    <p:handoutMasterId r:id="rId42"/>
  </p:handoutMasterIdLst>
  <p:sldIdLst>
    <p:sldId id="265" r:id="rId2"/>
    <p:sldId id="266" r:id="rId3"/>
    <p:sldId id="274" r:id="rId4"/>
    <p:sldId id="275" r:id="rId5"/>
    <p:sldId id="271" r:id="rId6"/>
    <p:sldId id="256" r:id="rId7"/>
    <p:sldId id="276" r:id="rId8"/>
    <p:sldId id="279" r:id="rId9"/>
    <p:sldId id="257" r:id="rId10"/>
    <p:sldId id="300" r:id="rId11"/>
    <p:sldId id="310" r:id="rId12"/>
    <p:sldId id="267" r:id="rId13"/>
    <p:sldId id="268" r:id="rId14"/>
    <p:sldId id="317" r:id="rId15"/>
    <p:sldId id="280" r:id="rId16"/>
    <p:sldId id="296" r:id="rId17"/>
    <p:sldId id="297" r:id="rId18"/>
    <p:sldId id="281" r:id="rId19"/>
    <p:sldId id="318" r:id="rId20"/>
    <p:sldId id="272" r:id="rId21"/>
    <p:sldId id="319" r:id="rId22"/>
    <p:sldId id="320" r:id="rId23"/>
    <p:sldId id="273" r:id="rId24"/>
    <p:sldId id="283" r:id="rId25"/>
    <p:sldId id="270" r:id="rId26"/>
    <p:sldId id="315" r:id="rId27"/>
    <p:sldId id="261" r:id="rId28"/>
    <p:sldId id="294" r:id="rId29"/>
    <p:sldId id="316" r:id="rId30"/>
    <p:sldId id="295" r:id="rId31"/>
    <p:sldId id="293" r:id="rId32"/>
    <p:sldId id="314" r:id="rId33"/>
    <p:sldId id="287" r:id="rId34"/>
    <p:sldId id="288" r:id="rId35"/>
    <p:sldId id="290" r:id="rId36"/>
    <p:sldId id="291" r:id="rId37"/>
    <p:sldId id="312" r:id="rId38"/>
    <p:sldId id="311" r:id="rId39"/>
    <p:sldId id="264" r:id="rId40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13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93" autoAdjust="0"/>
  </p:normalViewPr>
  <p:slideViewPr>
    <p:cSldViewPr>
      <p:cViewPr varScale="1">
        <p:scale>
          <a:sx n="97" d="100"/>
          <a:sy n="97" d="100"/>
        </p:scale>
        <p:origin x="-11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7" tIns="45648" rIns="91297" bIns="4564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Stored Procedures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7" tIns="45648" rIns="91297" bIns="4564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DD063BA-0F2F-40FB-A287-F143A3A4E621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7" tIns="45648" rIns="91297" bIns="4564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7" tIns="45648" rIns="91297" bIns="4564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C9C2AF1-05A1-42BA-960E-13AF5428E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4274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297" tIns="45648" rIns="91297" bIns="45648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Stored Procedures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297" tIns="45648" rIns="91297" bIns="45648" rtlCol="0"/>
          <a:lstStyle>
            <a:lvl1pPr algn="r">
              <a:defRPr sz="1200"/>
            </a:lvl1pPr>
          </a:lstStyle>
          <a:p>
            <a:pPr>
              <a:defRPr/>
            </a:pPr>
            <a:fld id="{916E39E4-F3BE-40DC-A696-1FEA71F814A8}" type="datetime1">
              <a:rPr lang="en-US"/>
              <a:pPr>
                <a:defRPr/>
              </a:pPr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7088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7" tIns="45648" rIns="91297" bIns="45648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9588" cy="4171950"/>
          </a:xfrm>
          <a:prstGeom prst="rect">
            <a:avLst/>
          </a:prstGeom>
        </p:spPr>
        <p:txBody>
          <a:bodyPr vert="horz" lIns="91297" tIns="45648" rIns="91297" bIns="4564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63"/>
            <a:ext cx="3027363" cy="463550"/>
          </a:xfrm>
          <a:prstGeom prst="rect">
            <a:avLst/>
          </a:prstGeom>
        </p:spPr>
        <p:txBody>
          <a:bodyPr vert="horz" lIns="91297" tIns="45648" rIns="91297" bIns="4564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05863"/>
            <a:ext cx="3027363" cy="463550"/>
          </a:xfrm>
          <a:prstGeom prst="rect">
            <a:avLst/>
          </a:prstGeom>
        </p:spPr>
        <p:txBody>
          <a:bodyPr vert="horz" lIns="91297" tIns="45648" rIns="91297" bIns="45648" rtlCol="0" anchor="b"/>
          <a:lstStyle>
            <a:lvl1pPr algn="r">
              <a:defRPr sz="1200"/>
            </a:lvl1pPr>
          </a:lstStyle>
          <a:p>
            <a:pPr>
              <a:defRPr/>
            </a:pPr>
            <a:fld id="{7C2CFAD6-B63C-4AD3-BD76-7BD8203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78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36CACC-86B0-4FFB-990E-C1626D74977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4037" name="Header Placeholder 4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Stored Procedures</a:t>
            </a:r>
          </a:p>
        </p:txBody>
      </p:sp>
      <p:sp>
        <p:nvSpPr>
          <p:cNvPr id="44038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84CB3E7-D636-4806-9D54-C9605269BAFD}" type="datetime1">
              <a:rPr lang="en-US" smtClean="0"/>
              <a:pPr/>
              <a:t>10/31/2012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Stored Procedures</a:t>
            </a:r>
          </a:p>
        </p:txBody>
      </p:sp>
      <p:sp>
        <p:nvSpPr>
          <p:cNvPr id="45061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0B16797-142C-4AFE-A026-8134691F1068}" type="datetime1">
              <a:rPr lang="en-US" smtClean="0"/>
              <a:pPr/>
              <a:t>10/31/2012</a:t>
            </a:fld>
            <a:endParaRPr lang="en-US" smtClean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D3883FF-C450-42A2-A3B3-D78FC24163B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mtClean="0"/>
              <a:t>Stored Procedures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F9E5911-8A8E-48A7-8A3E-01C7A27C7FC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6086" name="Date Placeholder 5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ED194FD-BE5D-4820-A758-42F22FCF86BE}" type="datetime1">
              <a:rPr lang="en-US" smtClean="0"/>
              <a:pPr/>
              <a:t>10/31/2012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9F915-FE7B-4CB8-B623-F210BA9B5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3E345-37A7-45EE-AC5C-7CC73319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070251-4561-4C3A-9F8E-5AB7741041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7B024-666F-424D-BF28-73660F0C3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CF3FC-2C50-451D-A237-794DC69F4D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47974-7EF1-426B-94B4-5A33CDDE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226E9-F434-4661-A513-2D0A47EDAF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78F1F-0D37-40DF-907E-FA891EFF8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08041-235E-4752-B2FC-EB663B76E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6E4F-A99C-4335-8A65-B3AD963F81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0877B-9249-441E-A093-8AF1B506A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1FB7F4B-E21A-4EAD-9A2E-1BD996BE42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24DEDECE-5704-4DF3-9B9B-61845E2AD9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Stored Procedures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CIS-282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Output Parameter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CREATE PROC </a:t>
            </a:r>
            <a:r>
              <a:rPr lang="en-US" sz="2400" dirty="0" err="1" smtClean="0"/>
              <a:t>upFindStudentID</a:t>
            </a:r>
            <a:endParaRPr lang="en-US" sz="2400" dirty="0" smtClean="0"/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@First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(25),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@Last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(35),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@SID char(9) OUTPUT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AS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SELECT @SID=</a:t>
            </a:r>
            <a:r>
              <a:rPr lang="en-US" sz="2400" dirty="0" err="1" smtClean="0"/>
              <a:t>SchoolID</a:t>
            </a:r>
            <a:endParaRPr lang="en-US" sz="24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FROM </a:t>
            </a:r>
            <a:r>
              <a:rPr lang="en-US" sz="2400" dirty="0" err="1" smtClean="0"/>
              <a:t>Students_T</a:t>
            </a:r>
            <a:endParaRPr lang="en-US" sz="2400" dirty="0" smtClean="0"/>
          </a:p>
          <a:p>
            <a:pPr lvl="3" eaLnBrk="1" hangingPunct="1">
              <a:buFontTx/>
              <a:buNone/>
              <a:defRPr/>
            </a:pPr>
            <a:r>
              <a:rPr lang="en-US" sz="2400" dirty="0" smtClean="0"/>
              <a:t>Where @First=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 and </a:t>
            </a:r>
          </a:p>
          <a:p>
            <a:pPr lvl="3" eaLnBrk="1" hangingPunct="1">
              <a:buFontTx/>
              <a:buNone/>
              <a:defRPr/>
            </a:pPr>
            <a:r>
              <a:rPr lang="en-US" sz="2400" dirty="0" smtClean="0"/>
              <a:t>@Last=</a:t>
            </a:r>
            <a:r>
              <a:rPr lang="en-US" sz="2400" dirty="0" err="1" smtClean="0"/>
              <a:t>Lastname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Return Values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Result of stored procedure indicates success or failure</a:t>
            </a:r>
          </a:p>
          <a:p>
            <a:pPr eaLnBrk="1" hangingPunct="1">
              <a:defRPr/>
            </a:pPr>
            <a:r>
              <a:rPr lang="en-US" dirty="0" smtClean="0"/>
              <a:t>Non-zero value indicates a problem</a:t>
            </a:r>
          </a:p>
          <a:p>
            <a:pPr eaLnBrk="1" hangingPunct="1">
              <a:defRPr/>
            </a:pPr>
            <a:r>
              <a:rPr lang="en-US" dirty="0" smtClean="0"/>
              <a:t>Must be an integer</a:t>
            </a:r>
          </a:p>
          <a:p>
            <a:pPr eaLnBrk="1" hangingPunct="1">
              <a:defRPr/>
            </a:pPr>
            <a:r>
              <a:rPr lang="en-US" dirty="0" smtClean="0"/>
              <a:t>Different from an output parameter</a:t>
            </a:r>
          </a:p>
          <a:p>
            <a:pPr lvl="1" eaLnBrk="1" hangingPunct="1">
              <a:defRPr/>
            </a:pPr>
            <a:r>
              <a:rPr lang="en-US" dirty="0" smtClean="0"/>
              <a:t>Output parameter is about </a:t>
            </a:r>
            <a:r>
              <a:rPr lang="en-US" u="sng" dirty="0" smtClean="0"/>
              <a:t>data</a:t>
            </a:r>
          </a:p>
          <a:p>
            <a:pPr eaLnBrk="1" hangingPunct="1">
              <a:defRPr/>
            </a:pPr>
            <a:r>
              <a:rPr lang="en-US" dirty="0" smtClean="0"/>
              <a:t>RETURN &lt;value&gt;</a:t>
            </a:r>
          </a:p>
          <a:p>
            <a:pPr lvl="1" eaLnBrk="1" hangingPunct="1">
              <a:defRPr/>
            </a:pPr>
            <a:r>
              <a:rPr lang="en-US" dirty="0" smtClean="0"/>
              <a:t>Causes immediate exit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Create using DECLARE</a:t>
            </a:r>
          </a:p>
          <a:p>
            <a:pPr eaLnBrk="1" hangingPunct="1">
              <a:defRPr/>
            </a:pPr>
            <a:r>
              <a:rPr lang="en-US" dirty="0" smtClean="0"/>
              <a:t>Need to start with ‘@’</a:t>
            </a:r>
          </a:p>
          <a:p>
            <a:pPr eaLnBrk="1" hangingPunct="1">
              <a:defRPr/>
            </a:pPr>
            <a:r>
              <a:rPr lang="en-US" dirty="0" smtClean="0"/>
              <a:t>Can use SQL data types or custom data types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DECLARE @</a:t>
            </a:r>
            <a:r>
              <a:rPr lang="en-US" dirty="0" err="1" smtClean="0"/>
              <a:t>StudentName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Assignment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SET is usually used similar to procedural language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SET @</a:t>
            </a:r>
            <a:r>
              <a:rPr lang="en-US" dirty="0" err="1" smtClean="0"/>
              <a:t>Var</a:t>
            </a:r>
            <a:r>
              <a:rPr lang="en-US" dirty="0" smtClean="0"/>
              <a:t>=value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SELECT is usually used when getting a value from a query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SELECT @</a:t>
            </a:r>
            <a:r>
              <a:rPr lang="en-US" dirty="0" err="1" smtClean="0"/>
              <a:t>Var</a:t>
            </a:r>
            <a:r>
              <a:rPr lang="en-US" dirty="0" smtClean="0"/>
              <a:t>=Sum(</a:t>
            </a:r>
            <a:r>
              <a:rPr lang="en-US" dirty="0" err="1" smtClean="0"/>
              <a:t>PossiblePoints</a:t>
            </a:r>
            <a:r>
              <a:rPr lang="en-US" dirty="0" smtClean="0"/>
              <a:t>) FROM Assignments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SQL supports two structures for branching:</a:t>
            </a:r>
          </a:p>
          <a:p>
            <a:pPr lvl="1">
              <a:defRPr/>
            </a:pPr>
            <a:r>
              <a:rPr lang="en-US" dirty="0" smtClean="0"/>
              <a:t>IF</a:t>
            </a:r>
          </a:p>
          <a:p>
            <a:pPr lvl="1">
              <a:defRPr/>
            </a:pPr>
            <a:r>
              <a:rPr lang="en-US" dirty="0" smtClean="0"/>
              <a:t>CASE</a:t>
            </a:r>
          </a:p>
          <a:p>
            <a:pPr>
              <a:defRPr/>
            </a:pPr>
            <a:r>
              <a:rPr lang="en-US" dirty="0" smtClean="0"/>
              <a:t>Both structures are similar to other languages (IF … THEN, SELECT CASE) </a:t>
            </a:r>
          </a:p>
          <a:p>
            <a:pPr>
              <a:defRPr/>
            </a:pPr>
            <a:r>
              <a:rPr lang="en-US" dirty="0" smtClean="0"/>
              <a:t>Both structures tend to have specific places where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IF Blocks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IF … ELSE</a:t>
            </a:r>
          </a:p>
          <a:p>
            <a:pPr lvl="1" eaLnBrk="1" hangingPunct="1">
              <a:defRPr/>
            </a:pPr>
            <a:r>
              <a:rPr lang="en-US" sz="2400" dirty="0" smtClean="0"/>
              <a:t>No end if</a:t>
            </a:r>
          </a:p>
          <a:p>
            <a:pPr lvl="1" eaLnBrk="1" hangingPunct="1">
              <a:defRPr/>
            </a:pPr>
            <a:r>
              <a:rPr lang="en-US" sz="2400" dirty="0" smtClean="0"/>
              <a:t>Need to use Begin/End if have more than one instruction to execute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IF </a:t>
            </a:r>
            <a:r>
              <a:rPr lang="en-US" sz="2400" dirty="0" err="1" smtClean="0"/>
              <a:t>StartDate</a:t>
            </a:r>
            <a:r>
              <a:rPr lang="en-US" sz="2400" dirty="0" smtClean="0"/>
              <a:t> &lt; </a:t>
            </a:r>
            <a:r>
              <a:rPr lang="en-US" sz="2400" dirty="0" err="1" smtClean="0"/>
              <a:t>EndDate</a:t>
            </a:r>
            <a:endParaRPr lang="en-US" sz="2400" dirty="0" smtClean="0"/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Begin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…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 smtClean="0"/>
              <a:t>End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/>
              <a:t>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Simple Case Statement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defRPr/>
            </a:pPr>
            <a:r>
              <a:rPr lang="en-US" dirty="0" smtClean="0"/>
              <a:t>CASE</a:t>
            </a:r>
          </a:p>
          <a:p>
            <a:pPr marL="990600" lvl="1" indent="-533400" eaLnBrk="1" hangingPunct="1">
              <a:defRPr/>
            </a:pPr>
            <a:r>
              <a:rPr lang="en-US" dirty="0" smtClean="0"/>
              <a:t>Similar to SELECT CASE</a:t>
            </a:r>
          </a:p>
          <a:p>
            <a:pPr marL="990600" lvl="1" indent="-533400" eaLnBrk="1" hangingPunct="1">
              <a:defRPr/>
            </a:pPr>
            <a:r>
              <a:rPr lang="en-US" dirty="0" smtClean="0"/>
              <a:t>Compares one value to different cases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CASE Category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WHEN ‘</a:t>
            </a:r>
            <a:r>
              <a:rPr lang="en-US" sz="2400" dirty="0" err="1" smtClean="0">
                <a:latin typeface="Times New Roman" pitchFamily="18" charset="0"/>
              </a:rPr>
              <a:t>pop_comp</a:t>
            </a:r>
            <a:r>
              <a:rPr lang="en-US" sz="2400" dirty="0" smtClean="0">
                <a:latin typeface="Times New Roman" pitchFamily="18" charset="0"/>
              </a:rPr>
              <a:t>’ THEN ‘Popular Computing’</a:t>
            </a:r>
          </a:p>
          <a:p>
            <a:pPr marL="990600" lvl="1" indent="-533400" eaLnBrk="1" hangingPunct="1"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WHEN ‘</a:t>
            </a:r>
            <a:r>
              <a:rPr lang="en-US" sz="2400" dirty="0" err="1" smtClean="0">
                <a:latin typeface="Times New Roman" pitchFamily="18" charset="0"/>
              </a:rPr>
              <a:t>mod_cook</a:t>
            </a:r>
            <a:r>
              <a:rPr lang="en-US" sz="2400" dirty="0" smtClean="0">
                <a:latin typeface="Times New Roman" pitchFamily="18" charset="0"/>
              </a:rPr>
              <a:t>’ THEN ‘Modern Cooking’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Searched CASE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 test expression</a:t>
            </a:r>
          </a:p>
          <a:p>
            <a:pPr eaLnBrk="1" hangingPunct="1">
              <a:defRPr/>
            </a:pPr>
            <a:r>
              <a:rPr lang="en-US" dirty="0" smtClean="0"/>
              <a:t>Each WHEN has a boolean test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CASE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WHEN Points &gt;= 90 THEN ‘A’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WHEN Points &lt; 90 AND Extra &gt; 0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THEN ‘A’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Looping (While)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Typically used with a CURSOR</a:t>
            </a:r>
          </a:p>
          <a:p>
            <a:pPr lvl="1" eaLnBrk="1" hangingPunct="1">
              <a:defRPr/>
            </a:pPr>
            <a:r>
              <a:rPr lang="en-US" dirty="0" smtClean="0"/>
              <a:t>Cursor data type allows a table to be stored in memory and each row/field to be accessed</a:t>
            </a:r>
          </a:p>
          <a:p>
            <a:pPr eaLnBrk="1" hangingPunct="1">
              <a:defRPr/>
            </a:pPr>
            <a:r>
              <a:rPr lang="en-US" dirty="0" smtClean="0"/>
              <a:t>BREAK allows early exit from loop</a:t>
            </a:r>
          </a:p>
          <a:p>
            <a:pPr eaLnBrk="1" hangingPunct="1">
              <a:defRPr/>
            </a:pPr>
            <a:r>
              <a:rPr lang="en-US" dirty="0" smtClean="0"/>
              <a:t>CONTINUE forces control to start of loop</a:t>
            </a:r>
          </a:p>
          <a:p>
            <a:pPr eaLnBrk="1" hangingPunct="1">
              <a:defRPr/>
            </a:pPr>
            <a:r>
              <a:rPr lang="en-US" dirty="0" smtClean="0"/>
              <a:t>Working with sets is preferred over loops (SQL is about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Finding Identity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need to find the value used to identify the last row added</a:t>
            </a:r>
          </a:p>
          <a:p>
            <a:pPr>
              <a:defRPr/>
            </a:pPr>
            <a:r>
              <a:rPr lang="en-US" dirty="0" smtClean="0"/>
              <a:t>@@Identity</a:t>
            </a:r>
          </a:p>
          <a:p>
            <a:pPr>
              <a:defRPr/>
            </a:pPr>
            <a:r>
              <a:rPr lang="en-US" dirty="0" err="1" smtClean="0"/>
              <a:t>Scope_Identity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Ident_Current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Scripts v. Stored Procedures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Script: Text file of SQL commands</a:t>
            </a:r>
          </a:p>
          <a:p>
            <a:pPr eaLnBrk="1" hangingPunct="1">
              <a:defRPr/>
            </a:pPr>
            <a:r>
              <a:rPr lang="en-US" dirty="0" smtClean="0"/>
              <a:t>Stored Procedure: SQL commands stored in database itself</a:t>
            </a:r>
          </a:p>
          <a:p>
            <a:pPr lvl="1" eaLnBrk="1" hangingPunct="1">
              <a:defRPr/>
            </a:pPr>
            <a:r>
              <a:rPr lang="en-US" dirty="0" smtClean="0"/>
              <a:t>SPROC’s have more capabilities than a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@@</a:t>
            </a:r>
            <a:r>
              <a:rPr lang="en-US" dirty="0" smtClean="0"/>
              <a:t>Identity</a:t>
            </a:r>
            <a:endParaRPr lang="en-US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System variable, created/maintained automatically</a:t>
            </a:r>
          </a:p>
          <a:p>
            <a:pPr eaLnBrk="1" hangingPunct="1">
              <a:defRPr/>
            </a:pPr>
            <a:r>
              <a:rPr lang="en-US" dirty="0" smtClean="0"/>
              <a:t>Returns </a:t>
            </a:r>
            <a:r>
              <a:rPr lang="en-US" dirty="0" smtClean="0"/>
              <a:t>the last identity value used as a result of INSERT or SELECT INTO</a:t>
            </a:r>
          </a:p>
          <a:p>
            <a:pPr lvl="1" eaLnBrk="1" hangingPunct="1">
              <a:defRPr/>
            </a:pPr>
            <a:r>
              <a:rPr lang="en-US" dirty="0" smtClean="0"/>
              <a:t>Not limited to current scope; may not get correct value</a:t>
            </a:r>
          </a:p>
          <a:p>
            <a:pPr eaLnBrk="1" hangingPunct="1">
              <a:defRPr/>
            </a:pPr>
            <a:r>
              <a:rPr lang="en-US" dirty="0" smtClean="0"/>
              <a:t>Returns Null if operation failed or a value wasn’t generated</a:t>
            </a:r>
          </a:p>
          <a:p>
            <a:pPr eaLnBrk="1" hangingPunct="1">
              <a:defRPr/>
            </a:pPr>
            <a:r>
              <a:rPr lang="en-US" dirty="0" smtClean="0"/>
              <a:t>Returns last number created if multiple inserts occur (i.e. SELECT INTO)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Scope_Identity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Return the last identity values generated in any table in the current session. </a:t>
            </a:r>
          </a:p>
          <a:p>
            <a:pPr>
              <a:defRPr/>
            </a:pPr>
            <a:r>
              <a:rPr lang="en-US" dirty="0" smtClean="0">
                <a:effectLst/>
              </a:rPr>
              <a:t>Returns values inserted only within the current scope</a:t>
            </a:r>
          </a:p>
          <a:p>
            <a:pPr lvl="1">
              <a:defRPr/>
            </a:pPr>
            <a:r>
              <a:rPr lang="en-US" dirty="0" smtClean="0">
                <a:effectLst/>
              </a:rPr>
              <a:t>Not affected by other operations.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Ident_Current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ffectLst/>
              </a:rPr>
              <a:t>Not limited by scope and session;</a:t>
            </a:r>
          </a:p>
          <a:p>
            <a:r>
              <a:rPr lang="en-US" smtClean="0">
                <a:effectLst/>
              </a:rPr>
              <a:t>Limited to a specified table (table name specified as an argument value).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@@</a:t>
            </a:r>
            <a:r>
              <a:rPr lang="en-US" dirty="0" err="1" smtClean="0"/>
              <a:t>Rowcount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variable, created/maintained automatically</a:t>
            </a:r>
          </a:p>
          <a:p>
            <a:pPr eaLnBrk="1" hangingPunct="1">
              <a:defRPr/>
            </a:pPr>
            <a:r>
              <a:rPr lang="en-US" dirty="0" smtClean="0"/>
              <a:t>Number </a:t>
            </a:r>
            <a:r>
              <a:rPr lang="en-US" dirty="0" smtClean="0"/>
              <a:t>of rows returned or affected by the last statement</a:t>
            </a:r>
          </a:p>
          <a:p>
            <a:pPr eaLnBrk="1" hangingPunct="1">
              <a:defRPr/>
            </a:pPr>
            <a:r>
              <a:rPr lang="en-US" dirty="0" smtClean="0"/>
              <a:t>0 (zero) is often used as a logical test</a:t>
            </a:r>
          </a:p>
          <a:p>
            <a:pPr lvl="1" eaLnBrk="1" hangingPunct="1">
              <a:defRPr/>
            </a:pPr>
            <a:r>
              <a:rPr lang="en-US" dirty="0" smtClean="0"/>
              <a:t>If no records found for where clause, notify system or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Errors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Errors can occur because of SQL statement</a:t>
            </a:r>
          </a:p>
          <a:p>
            <a:pPr lvl="1" eaLnBrk="1" hangingPunct="1">
              <a:defRPr/>
            </a:pPr>
            <a:r>
              <a:rPr lang="en-US" dirty="0" smtClean="0"/>
              <a:t>Invalid syntax, or data type</a:t>
            </a:r>
          </a:p>
          <a:p>
            <a:pPr eaLnBrk="1" hangingPunct="1">
              <a:defRPr/>
            </a:pPr>
            <a:r>
              <a:rPr lang="en-US" dirty="0" smtClean="0"/>
              <a:t>Errors can also reflect business rules</a:t>
            </a:r>
          </a:p>
          <a:p>
            <a:pPr lvl="1" eaLnBrk="1" hangingPunct="1">
              <a:defRPr/>
            </a:pPr>
            <a:r>
              <a:rPr lang="en-US" dirty="0" smtClean="0"/>
              <a:t>Data doesn’t match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@@</a:t>
            </a:r>
            <a:r>
              <a:rPr lang="en-US" dirty="0" smtClean="0"/>
              <a:t>Error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variable, created/maintained automatically</a:t>
            </a:r>
          </a:p>
          <a:p>
            <a:pPr eaLnBrk="1" hangingPunct="1">
              <a:defRPr/>
            </a:pPr>
            <a:r>
              <a:rPr lang="en-US" dirty="0" smtClean="0"/>
              <a:t>Value set </a:t>
            </a:r>
            <a:r>
              <a:rPr lang="en-US" dirty="0" smtClean="0"/>
              <a:t>after each SQL statement;</a:t>
            </a:r>
          </a:p>
          <a:p>
            <a:pPr eaLnBrk="1" hangingPunct="1">
              <a:defRPr/>
            </a:pPr>
            <a:r>
              <a:rPr lang="en-US" dirty="0" smtClean="0"/>
              <a:t>0 </a:t>
            </a:r>
            <a:r>
              <a:rPr lang="en-US" dirty="0" smtClean="0"/>
              <a:t>(zero) means </a:t>
            </a:r>
            <a:r>
              <a:rPr lang="en-US" dirty="0" smtClean="0"/>
              <a:t>statement was successful</a:t>
            </a:r>
          </a:p>
          <a:p>
            <a:pPr eaLnBrk="1" hangingPunct="1">
              <a:defRPr/>
            </a:pPr>
            <a:r>
              <a:rPr lang="en-US" dirty="0" smtClean="0"/>
              <a:t>Number other than zero is typically a specific error</a:t>
            </a:r>
          </a:p>
          <a:p>
            <a:pPr eaLnBrk="1" hangingPunct="1">
              <a:defRPr/>
            </a:pPr>
            <a:r>
              <a:rPr lang="en-US" dirty="0" smtClean="0"/>
              <a:t>Can store value in variable and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Try/Catch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Similar to </a:t>
            </a:r>
            <a:r>
              <a:rPr lang="en-US" dirty="0" err="1" smtClean="0"/>
              <a:t>.Net</a:t>
            </a:r>
            <a:r>
              <a:rPr lang="en-US" dirty="0" smtClean="0"/>
              <a:t> languages</a:t>
            </a:r>
          </a:p>
          <a:p>
            <a:pPr eaLnBrk="1" hangingPunct="1">
              <a:defRPr/>
            </a:pPr>
            <a:r>
              <a:rPr lang="en-US" dirty="0" smtClean="0"/>
              <a:t>Need to include BEGIN/END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BEGIN TRY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&lt;code&gt;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END TRY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BEGIN CATCH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&lt;error handling code&gt;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END CATCH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Raise Error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543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Used to send information to calling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Syntax: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err="1" smtClean="0"/>
              <a:t>RaisError</a:t>
            </a:r>
            <a:r>
              <a:rPr lang="en-US" dirty="0" smtClean="0"/>
              <a:t> (Message string OR Message ID, Severity, State)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Severity – &lt;14 information; 15-19 warning or user can correct; 20+ fatal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State – way to differentiate problems if needed; typically use 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RAISERROR (50001,16,1)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Error Message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Message ID or String</a:t>
            </a:r>
          </a:p>
          <a:p>
            <a:pPr lvl="1" eaLnBrk="1" hangingPunct="1">
              <a:defRPr/>
            </a:pPr>
            <a:r>
              <a:rPr lang="en-US" dirty="0" smtClean="0"/>
              <a:t>Use ID if have custom or TSQL error to use</a:t>
            </a:r>
          </a:p>
          <a:p>
            <a:pPr lvl="1" eaLnBrk="1" hangingPunct="1">
              <a:defRPr/>
            </a:pPr>
            <a:r>
              <a:rPr lang="en-US" dirty="0" smtClean="0"/>
              <a:t>Use String for ‘on the fly’ message</a:t>
            </a:r>
          </a:p>
          <a:p>
            <a:pPr eaLnBrk="1" hangingPunct="1">
              <a:defRPr/>
            </a:pPr>
            <a:r>
              <a:rPr lang="en-US" dirty="0" smtClean="0"/>
              <a:t>Stored Error Messages are server-specific</a:t>
            </a:r>
          </a:p>
          <a:p>
            <a:pPr lvl="1" eaLnBrk="1" hangingPunct="1">
              <a:defRPr/>
            </a:pPr>
            <a:r>
              <a:rPr lang="en-US" sz="2400" dirty="0" smtClean="0"/>
              <a:t>Can add message to server</a:t>
            </a:r>
          </a:p>
          <a:p>
            <a:pPr lvl="1" eaLnBrk="1" hangingPunct="1">
              <a:defRPr/>
            </a:pPr>
            <a:r>
              <a:rPr lang="en-US" sz="2400" dirty="0" smtClean="0"/>
              <a:t>ID Number must be greater than 50000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Custom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Messages can include a parameter with % to allow addition to message</a:t>
            </a:r>
          </a:p>
          <a:p>
            <a:pPr lvl="1" eaLnBrk="1" hangingPunct="1">
              <a:defRPr/>
            </a:pPr>
            <a:r>
              <a:rPr lang="en-US" sz="2000" dirty="0" smtClean="0"/>
              <a:t>‘D’ – signed integer</a:t>
            </a:r>
          </a:p>
          <a:p>
            <a:pPr lvl="1" eaLnBrk="1" hangingPunct="1">
              <a:defRPr/>
            </a:pPr>
            <a:r>
              <a:rPr lang="en-US" sz="2000" dirty="0" smtClean="0"/>
              <a:t>‘O’ – unsigned octal</a:t>
            </a:r>
          </a:p>
          <a:p>
            <a:pPr lvl="1" eaLnBrk="1" hangingPunct="1">
              <a:defRPr/>
            </a:pPr>
            <a:r>
              <a:rPr lang="en-US" sz="2000" dirty="0" smtClean="0"/>
              <a:t>‘P’ – pointer</a:t>
            </a:r>
          </a:p>
          <a:p>
            <a:pPr lvl="1" eaLnBrk="1" hangingPunct="1">
              <a:defRPr/>
            </a:pPr>
            <a:r>
              <a:rPr lang="en-US" sz="2000" dirty="0" smtClean="0"/>
              <a:t>‘S’ – string</a:t>
            </a:r>
          </a:p>
          <a:p>
            <a:pPr lvl="1" eaLnBrk="1" hangingPunct="1">
              <a:defRPr/>
            </a:pPr>
            <a:r>
              <a:rPr lang="en-US" sz="2000" dirty="0" smtClean="0"/>
              <a:t>‘U’ – unsigned integer</a:t>
            </a:r>
          </a:p>
          <a:p>
            <a:pPr lvl="1" eaLnBrk="1" hangingPunct="1">
              <a:defRPr/>
            </a:pPr>
            <a:r>
              <a:rPr lang="en-US" sz="2000" dirty="0" smtClean="0"/>
              <a:t>‘X’ or ‘x’ – unsigned hexadecimal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BATCH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Batch is a logical group of SQL statements</a:t>
            </a:r>
          </a:p>
          <a:p>
            <a:pPr lvl="1" eaLnBrk="1" hangingPunct="1">
              <a:defRPr/>
            </a:pPr>
            <a:r>
              <a:rPr lang="en-US" sz="2400" dirty="0" smtClean="0"/>
              <a:t>Run-time error will halt execution only of FURTHER steps</a:t>
            </a:r>
          </a:p>
          <a:p>
            <a:pPr eaLnBrk="1" hangingPunct="1">
              <a:defRPr/>
            </a:pPr>
            <a:r>
              <a:rPr lang="en-US" sz="2400" dirty="0" smtClean="0"/>
              <a:t>Can break up multiple steps using GO</a:t>
            </a:r>
          </a:p>
          <a:p>
            <a:pPr lvl="1" eaLnBrk="1" hangingPunct="1">
              <a:defRPr/>
            </a:pPr>
            <a:r>
              <a:rPr lang="en-US" sz="2400" dirty="0" smtClean="0"/>
              <a:t>Not available in all tools</a:t>
            </a:r>
          </a:p>
          <a:p>
            <a:pPr lvl="1" eaLnBrk="1" hangingPunct="1">
              <a:defRPr/>
            </a:pPr>
            <a:r>
              <a:rPr lang="en-US" sz="2400" dirty="0" smtClean="0"/>
              <a:t>GO causes editing tool to send statements to that point for execution</a:t>
            </a:r>
          </a:p>
          <a:p>
            <a:pPr lvl="1" eaLnBrk="1" hangingPunct="1">
              <a:defRPr/>
            </a:pPr>
            <a:r>
              <a:rPr lang="en-US" sz="2400" dirty="0" smtClean="0"/>
              <a:t>GO isn’t sent to SQL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Severity &amp; State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 – 18: </a:t>
            </a:r>
            <a:r>
              <a:rPr lang="en-US" dirty="0" smtClean="0"/>
              <a:t>Informational (range can vary – not exact)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11 – 16 typically raise error at client</a:t>
            </a:r>
          </a:p>
          <a:p>
            <a:pPr eaLnBrk="1" hangingPunct="1">
              <a:defRPr/>
            </a:pPr>
            <a:r>
              <a:rPr lang="en-US" dirty="0" smtClean="0"/>
              <a:t>19 – 25: Severe error</a:t>
            </a:r>
          </a:p>
          <a:p>
            <a:pPr lvl="1" eaLnBrk="1" hangingPunct="1">
              <a:defRPr/>
            </a:pPr>
            <a:r>
              <a:rPr lang="en-US" dirty="0" smtClean="0"/>
              <a:t>20+ is fatal error and connection will terminate</a:t>
            </a:r>
          </a:p>
          <a:p>
            <a:pPr eaLnBrk="1" hangingPunct="1">
              <a:defRPr/>
            </a:pPr>
            <a:r>
              <a:rPr lang="en-US" dirty="0" smtClean="0"/>
              <a:t>State is ‘ad hoc’ and can help if same error happens in multiple places</a:t>
            </a:r>
          </a:p>
          <a:p>
            <a:pPr lvl="1" eaLnBrk="1" hangingPunct="1">
              <a:defRPr/>
            </a:pPr>
            <a:r>
              <a:rPr lang="en-US" dirty="0" smtClean="0"/>
              <a:t>Range of 1 – 127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Error Message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RaisError</a:t>
            </a:r>
            <a:r>
              <a:rPr lang="en-US" dirty="0" smtClean="0"/>
              <a:t>(‘Operation </a:t>
            </a:r>
            <a:r>
              <a:rPr lang="en-US" dirty="0" smtClean="0"/>
              <a:t>cannot be completed because field %s cannot be </a:t>
            </a:r>
            <a:r>
              <a:rPr lang="en-US" dirty="0" smtClean="0"/>
              <a:t>null’,1,1,’fieldname’)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Transactions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Provides method for canceling an operation</a:t>
            </a:r>
          </a:p>
          <a:p>
            <a:pPr eaLnBrk="1" hangingPunct="1">
              <a:defRPr/>
            </a:pPr>
            <a:r>
              <a:rPr lang="en-US" dirty="0" smtClean="0"/>
              <a:t>Can restore rows, columns to original state in event of error or business logic failure</a:t>
            </a:r>
          </a:p>
          <a:p>
            <a:pPr eaLnBrk="1" hangingPunct="1">
              <a:defRPr/>
            </a:pPr>
            <a:r>
              <a:rPr lang="en-US" dirty="0" smtClean="0"/>
              <a:t>Use when changes will either be committed or discarded in entirety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ACID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Atomicity</a:t>
            </a:r>
            <a:r>
              <a:rPr lang="en-US" sz="2400" dirty="0" smtClean="0"/>
              <a:t>: All of the changes will be accepted or none of the changes will be accepted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Consistency</a:t>
            </a:r>
            <a:r>
              <a:rPr lang="en-US" sz="2400" dirty="0" smtClean="0"/>
              <a:t>: Data is either in its original or changed state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Isolation</a:t>
            </a:r>
            <a:r>
              <a:rPr lang="en-US" sz="2400" dirty="0" smtClean="0"/>
              <a:t>: If multiple transactions occur, data is never available in an intermediate state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Durability</a:t>
            </a:r>
            <a:r>
              <a:rPr lang="en-US" sz="2400" dirty="0" smtClean="0"/>
              <a:t>: Once finished, all changes are complete and changes can only be done by another transaction/unit of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Transaction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Begin Tran: Identifies the start</a:t>
            </a:r>
          </a:p>
          <a:p>
            <a:pPr eaLnBrk="1" hangingPunct="1">
              <a:defRPr/>
            </a:pPr>
            <a:r>
              <a:rPr lang="en-US" dirty="0" smtClean="0"/>
              <a:t>Commit Tran: Write changes</a:t>
            </a:r>
          </a:p>
          <a:p>
            <a:pPr eaLnBrk="1" hangingPunct="1">
              <a:defRPr/>
            </a:pPr>
            <a:r>
              <a:rPr lang="en-US" dirty="0" smtClean="0"/>
              <a:t>Rollback Tran: Cancel changes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Be sure to issue a </a:t>
            </a:r>
            <a:r>
              <a:rPr lang="en-US" dirty="0" smtClean="0"/>
              <a:t>Commit </a:t>
            </a:r>
            <a:r>
              <a:rPr lang="en-US" dirty="0" smtClean="0"/>
              <a:t>or </a:t>
            </a:r>
            <a:r>
              <a:rPr lang="en-US" dirty="0" smtClean="0"/>
              <a:t>Rollback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Connection </a:t>
            </a:r>
            <a:r>
              <a:rPr lang="en-US" dirty="0" smtClean="0"/>
              <a:t>Stays Open Until </a:t>
            </a:r>
            <a:r>
              <a:rPr lang="en-US" dirty="0" smtClean="0"/>
              <a:t>Transaction is terminated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Locking &amp; Concurrency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Locking allows a transaction to ensure that it can rollback</a:t>
            </a:r>
          </a:p>
          <a:p>
            <a:pPr eaLnBrk="1" hangingPunct="1">
              <a:defRPr/>
            </a:pPr>
            <a:r>
              <a:rPr lang="en-US" dirty="0" smtClean="0"/>
              <a:t>Prevents other operations from changing that data</a:t>
            </a:r>
          </a:p>
          <a:p>
            <a:pPr eaLnBrk="1" hangingPunct="1">
              <a:defRPr/>
            </a:pPr>
            <a:r>
              <a:rPr lang="en-US" dirty="0" smtClean="0"/>
              <a:t>Concurrency refers to multiple actions running against database at the same time</a:t>
            </a:r>
          </a:p>
          <a:p>
            <a:pPr lvl="1" eaLnBrk="1" hangingPunct="1">
              <a:defRPr/>
            </a:pPr>
            <a:r>
              <a:rPr lang="en-US" dirty="0" smtClean="0"/>
              <a:t>What happens if you want to change data I’m working with?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Locking Levels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370205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Database</a:t>
            </a:r>
          </a:p>
          <a:p>
            <a:pPr eaLnBrk="1" hangingPunct="1">
              <a:defRPr/>
            </a:pPr>
            <a:r>
              <a:rPr lang="en-US" sz="2400" dirty="0" smtClean="0"/>
              <a:t>Table</a:t>
            </a:r>
          </a:p>
          <a:p>
            <a:pPr eaLnBrk="1" hangingPunct="1">
              <a:defRPr/>
            </a:pPr>
            <a:r>
              <a:rPr lang="en-US" sz="2400" dirty="0" smtClean="0"/>
              <a:t>Extent (memory)</a:t>
            </a:r>
          </a:p>
          <a:p>
            <a:pPr eaLnBrk="1" hangingPunct="1">
              <a:defRPr/>
            </a:pPr>
            <a:r>
              <a:rPr lang="en-US" sz="2400" dirty="0" smtClean="0"/>
              <a:t>Page (subset of extent)</a:t>
            </a:r>
          </a:p>
          <a:p>
            <a:pPr eaLnBrk="1" hangingPunct="1">
              <a:defRPr/>
            </a:pPr>
            <a:r>
              <a:rPr lang="en-US" sz="2400" dirty="0" smtClean="0"/>
              <a:t>Key</a:t>
            </a:r>
          </a:p>
          <a:p>
            <a:pPr eaLnBrk="1" hangingPunct="1">
              <a:defRPr/>
            </a:pPr>
            <a:r>
              <a:rPr lang="en-US" sz="2400" dirty="0" smtClean="0"/>
              <a:t>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Cursors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Processing based on each row</a:t>
            </a:r>
          </a:p>
          <a:p>
            <a:pPr lvl="1" eaLnBrk="1" hangingPunct="1">
              <a:defRPr/>
            </a:pPr>
            <a:r>
              <a:rPr lang="en-US" dirty="0" smtClean="0"/>
              <a:t>not set operations</a:t>
            </a:r>
          </a:p>
          <a:p>
            <a:pPr eaLnBrk="1" hangingPunct="1">
              <a:defRPr/>
            </a:pPr>
            <a:r>
              <a:rPr lang="en-US" dirty="0" smtClean="0"/>
              <a:t>Declare @Cursor </a:t>
            </a:r>
            <a:r>
              <a:rPr lang="en-US" dirty="0" err="1" smtClean="0"/>
              <a:t>Cursor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Set @Cursor = Cursor For (select statement)</a:t>
            </a:r>
          </a:p>
          <a:p>
            <a:pPr eaLnBrk="1" hangingPunct="1">
              <a:defRPr/>
            </a:pPr>
            <a:r>
              <a:rPr lang="en-US" dirty="0" smtClean="0"/>
              <a:t>Open @Cursor</a:t>
            </a:r>
          </a:p>
          <a:p>
            <a:pPr eaLnBrk="1" hangingPunct="1">
              <a:defRPr/>
            </a:pPr>
            <a:r>
              <a:rPr lang="en-US" dirty="0" smtClean="0"/>
              <a:t>Fetch Next From @Cursor into (variables matching field list in select)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Using a Cursor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Declare @Students Cursor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Set @Cursor = Cursor For (Select </a:t>
            </a:r>
            <a:r>
              <a:rPr lang="en-US" sz="2200" dirty="0" err="1" smtClean="0"/>
              <a:t>FirstName</a:t>
            </a:r>
            <a:r>
              <a:rPr lang="en-US" sz="2200" dirty="0" smtClean="0"/>
              <a:t>, </a:t>
            </a:r>
            <a:r>
              <a:rPr lang="en-US" sz="2200" dirty="0" err="1" smtClean="0"/>
              <a:t>LastName</a:t>
            </a:r>
            <a:r>
              <a:rPr lang="en-US" sz="2200" dirty="0" smtClean="0"/>
              <a:t> From Students)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Open @Students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While @@</a:t>
            </a:r>
            <a:r>
              <a:rPr lang="en-US" sz="2200" dirty="0" err="1" smtClean="0"/>
              <a:t>Fetch_Status</a:t>
            </a:r>
            <a:r>
              <a:rPr lang="en-US" sz="2200" dirty="0" smtClean="0"/>
              <a:t> = 0</a:t>
            </a:r>
            <a:br>
              <a:rPr lang="en-US" sz="2200" dirty="0" smtClean="0"/>
            </a:br>
            <a:r>
              <a:rPr lang="en-US" sz="2200" dirty="0" smtClean="0"/>
              <a:t>Begin</a:t>
            </a:r>
            <a:br>
              <a:rPr lang="en-US" sz="2200" dirty="0" smtClean="0"/>
            </a:br>
            <a:r>
              <a:rPr lang="en-US" sz="2200" dirty="0" smtClean="0"/>
              <a:t>Fetch Next From @Students Into @First, @Last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	Print @First + ‘ ‘+ @Last </a:t>
            </a:r>
            <a:br>
              <a:rPr lang="en-US" sz="2200" dirty="0" smtClean="0"/>
            </a:br>
            <a:r>
              <a:rPr lang="en-US" sz="2200" dirty="0" smtClean="0"/>
              <a:t>End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smtClean="0"/>
              <a:t>Close @Students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200" dirty="0" err="1" smtClean="0"/>
              <a:t>Deallocate</a:t>
            </a:r>
            <a:r>
              <a:rPr lang="en-US" sz="2200" dirty="0" smtClean="0"/>
              <a:t> @Students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@@</a:t>
            </a:r>
            <a:r>
              <a:rPr lang="en-US" dirty="0" err="1" smtClean="0"/>
              <a:t>Fetch_Status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0 success;</a:t>
            </a:r>
          </a:p>
          <a:p>
            <a:pPr eaLnBrk="1" hangingPunct="1">
              <a:defRPr/>
            </a:pPr>
            <a:r>
              <a:rPr lang="en-US" dirty="0" smtClean="0"/>
              <a:t>-1 failed (read record outside </a:t>
            </a:r>
            <a:r>
              <a:rPr lang="en-US" dirty="0" err="1" smtClean="0"/>
              <a:t>recordset</a:t>
            </a:r>
            <a:r>
              <a:rPr lang="en-US" dirty="0" smtClean="0"/>
              <a:t>);</a:t>
            </a:r>
          </a:p>
          <a:p>
            <a:pPr eaLnBrk="1" hangingPunct="1">
              <a:defRPr/>
            </a:pPr>
            <a:r>
              <a:rPr lang="en-US" dirty="0" smtClean="0"/>
              <a:t>-2 missing record (</a:t>
            </a:r>
            <a:r>
              <a:rPr lang="en-US" dirty="0" err="1" smtClean="0"/>
              <a:t>eg</a:t>
            </a:r>
            <a:r>
              <a:rPr lang="en-US" dirty="0" smtClean="0"/>
              <a:t>. someone else deleted)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Format of SPROC’s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9300" y="1981200"/>
            <a:ext cx="71247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CREATE PROCEDURE &lt;name</a:t>
            </a:r>
            <a:r>
              <a:rPr lang="en-US" dirty="0" smtClean="0"/>
              <a:t>&gt;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&lt;parameter list&gt;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	&lt;instructions to execute&gt;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EXECUTE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EXEC(cute) </a:t>
            </a:r>
            <a:r>
              <a:rPr lang="en-US" i="1" dirty="0" smtClean="0"/>
              <a:t>statement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EXEC(cute) </a:t>
            </a:r>
            <a:r>
              <a:rPr lang="en-US" i="1" dirty="0" smtClean="0"/>
              <a:t>stored procedure name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Statement or </a:t>
            </a:r>
            <a:r>
              <a:rPr lang="en-US" dirty="0" err="1" smtClean="0"/>
              <a:t>sproc</a:t>
            </a:r>
            <a:r>
              <a:rPr lang="en-US" dirty="0" smtClean="0"/>
              <a:t> runs in it’s own scope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Can’t ‘share’ variables directly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User’s security rules apply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Can’t be used in User Defined Function (UDF)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Uses of Stored Procedures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For returning data (select)</a:t>
            </a:r>
          </a:p>
          <a:p>
            <a:pPr eaLnBrk="1" hangingPunct="1">
              <a:defRPr/>
            </a:pPr>
            <a:r>
              <a:rPr lang="en-US" dirty="0" smtClean="0"/>
              <a:t>For editing data</a:t>
            </a:r>
          </a:p>
          <a:p>
            <a:pPr eaLnBrk="1" hangingPunct="1">
              <a:defRPr/>
            </a:pPr>
            <a:r>
              <a:rPr lang="en-US" dirty="0" smtClean="0"/>
              <a:t>For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Parameters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Method for sending data into and from a stored procedure</a:t>
            </a:r>
          </a:p>
          <a:p>
            <a:pPr lvl="1" eaLnBrk="1" hangingPunct="1">
              <a:defRPr/>
            </a:pPr>
            <a:r>
              <a:rPr lang="en-US" dirty="0" smtClean="0"/>
              <a:t>INPUT parameters are values sent in</a:t>
            </a:r>
          </a:p>
          <a:p>
            <a:pPr lvl="1" eaLnBrk="1" hangingPunct="1">
              <a:defRPr/>
            </a:pPr>
            <a:r>
              <a:rPr lang="en-US" dirty="0" smtClean="0"/>
              <a:t>OUTPUT parameters are values returned</a:t>
            </a:r>
          </a:p>
          <a:p>
            <a:pPr lvl="2" eaLnBrk="1" hangingPunct="1">
              <a:defRPr/>
            </a:pPr>
            <a:r>
              <a:rPr lang="en-US" dirty="0" smtClean="0"/>
              <a:t>Must have a holding space (variable) for the returned data</a:t>
            </a:r>
          </a:p>
          <a:p>
            <a:pPr eaLnBrk="1" hangingPunct="1">
              <a:defRPr/>
            </a:pPr>
            <a:r>
              <a:rPr lang="en-US" dirty="0" smtClean="0"/>
              <a:t>Defined before start of procedure (AS)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Declaring Parameters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Include name and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Default value is optional</a:t>
            </a:r>
          </a:p>
          <a:p>
            <a:pPr lvl="1" eaLnBrk="1" hangingPunct="1">
              <a:defRPr/>
            </a:pPr>
            <a:r>
              <a:rPr lang="en-US" dirty="0" smtClean="0"/>
              <a:t>Without a default value, parameter is required</a:t>
            </a:r>
          </a:p>
          <a:p>
            <a:pPr eaLnBrk="1" hangingPunct="1">
              <a:defRPr/>
            </a:pPr>
            <a:r>
              <a:rPr lang="en-US" dirty="0" smtClean="0"/>
              <a:t>Direction is optional (input is default)</a:t>
            </a:r>
          </a:p>
          <a:p>
            <a:pPr lvl="1" eaLnBrk="1" hangingPunct="1">
              <a:defRPr/>
            </a:pPr>
            <a:r>
              <a:rPr lang="en-US" dirty="0" smtClean="0"/>
              <a:t>An output parameter must have direction specified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Input Parameter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CREATE PROC </a:t>
            </a:r>
            <a:r>
              <a:rPr lang="en-US" dirty="0" err="1" smtClean="0"/>
              <a:t>upFindStudent</a:t>
            </a: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@SID char(9)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AS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SELECT *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smtClean="0"/>
              <a:t>FROM </a:t>
            </a:r>
            <a:r>
              <a:rPr lang="en-US" dirty="0" smtClean="0"/>
              <a:t>Persons</a:t>
            </a:r>
            <a:endParaRPr lang="en-US" dirty="0" smtClean="0"/>
          </a:p>
          <a:p>
            <a:pPr lvl="3" eaLnBrk="1" hangingPunct="1">
              <a:buFontTx/>
              <a:buNone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SchoolID</a:t>
            </a:r>
            <a:r>
              <a:rPr lang="en-US" dirty="0" smtClean="0"/>
              <a:t>=@SID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674</TotalTime>
  <Words>1324</Words>
  <Application>Microsoft Office PowerPoint</Application>
  <PresentationFormat>On-screen Show (4:3)</PresentationFormat>
  <Paragraphs>247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Tahoma</vt:lpstr>
      <vt:lpstr>Arial</vt:lpstr>
      <vt:lpstr>Georgia</vt:lpstr>
      <vt:lpstr>Wingdings</vt:lpstr>
      <vt:lpstr>Calibri</vt:lpstr>
      <vt:lpstr>Times New Roman</vt:lpstr>
      <vt:lpstr>Flow</vt:lpstr>
      <vt:lpstr>Stored Procedures</vt:lpstr>
      <vt:lpstr>Scripts v. Stored Procedures</vt:lpstr>
      <vt:lpstr>BATCH</vt:lpstr>
      <vt:lpstr>Format of SPROC’s</vt:lpstr>
      <vt:lpstr>EXECUTE</vt:lpstr>
      <vt:lpstr>Uses of Stored Procedures</vt:lpstr>
      <vt:lpstr>Parameters</vt:lpstr>
      <vt:lpstr>Declaring Parameters</vt:lpstr>
      <vt:lpstr>Sample Input Parameter</vt:lpstr>
      <vt:lpstr>Sample Output Parameter</vt:lpstr>
      <vt:lpstr>Return Values</vt:lpstr>
      <vt:lpstr>Variables</vt:lpstr>
      <vt:lpstr>Variable Assignment</vt:lpstr>
      <vt:lpstr>Decision Making</vt:lpstr>
      <vt:lpstr>IF Blocks</vt:lpstr>
      <vt:lpstr>Simple Case Statement</vt:lpstr>
      <vt:lpstr>Searched CASE</vt:lpstr>
      <vt:lpstr>Looping (While)</vt:lpstr>
      <vt:lpstr>Finding Identity Values</vt:lpstr>
      <vt:lpstr>@@Identity</vt:lpstr>
      <vt:lpstr>Scope_Identity()</vt:lpstr>
      <vt:lpstr>Ident_Current()</vt:lpstr>
      <vt:lpstr>@@Rowcount</vt:lpstr>
      <vt:lpstr>Errors</vt:lpstr>
      <vt:lpstr>@@Error</vt:lpstr>
      <vt:lpstr>Try/Catch</vt:lpstr>
      <vt:lpstr>Raise Error</vt:lpstr>
      <vt:lpstr>Error Message </vt:lpstr>
      <vt:lpstr>Custom Error Messages</vt:lpstr>
      <vt:lpstr>Severity &amp; State</vt:lpstr>
      <vt:lpstr>Sample Error Message</vt:lpstr>
      <vt:lpstr>Transactions</vt:lpstr>
      <vt:lpstr>ACID</vt:lpstr>
      <vt:lpstr>Using A Transaction</vt:lpstr>
      <vt:lpstr>Locking &amp; Concurrency</vt:lpstr>
      <vt:lpstr>Sample Locking Levels</vt:lpstr>
      <vt:lpstr>Cursors</vt:lpstr>
      <vt:lpstr>Using a Cursor</vt:lpstr>
      <vt:lpstr>@@Fetch_Status</vt:lpstr>
    </vt:vector>
  </TitlesOfParts>
  <Company>South Puget Sound Community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Randy Riness</dc:creator>
  <cp:lastModifiedBy>rriness</cp:lastModifiedBy>
  <cp:revision>79</cp:revision>
  <dcterms:created xsi:type="dcterms:W3CDTF">2004-05-17T21:29:56Z</dcterms:created>
  <dcterms:modified xsi:type="dcterms:W3CDTF">2012-10-31T15:48:28Z</dcterms:modified>
</cp:coreProperties>
</file>