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09" r:id="rId2"/>
    <p:sldId id="295" r:id="rId3"/>
    <p:sldId id="334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33" r:id="rId14"/>
    <p:sldId id="314" r:id="rId15"/>
    <p:sldId id="316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tion 1" id="{42D8459F-7683-F84D-8DE6-C3C38246EA5E}">
          <p14:sldIdLst>
            <p14:sldId id="309"/>
            <p14:sldId id="295"/>
            <p14:sldId id="334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33"/>
            <p14:sldId id="314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01F5"/>
    <a:srgbClr val="05F170"/>
    <a:srgbClr val="E8F0F0"/>
    <a:srgbClr val="DAF5FE"/>
    <a:srgbClr val="E8F5FC"/>
    <a:srgbClr val="20254C"/>
    <a:srgbClr val="252B59"/>
    <a:srgbClr val="05A37D"/>
    <a:srgbClr val="06D4A3"/>
    <a:srgbClr val="92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47" autoAdjust="0"/>
    <p:restoredTop sz="97586" autoAdjust="0"/>
  </p:normalViewPr>
  <p:slideViewPr>
    <p:cSldViewPr snapToGrid="0">
      <p:cViewPr varScale="1">
        <p:scale>
          <a:sx n="109" d="100"/>
          <a:sy n="109" d="100"/>
        </p:scale>
        <p:origin x="114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F17F-797E-F743-99C7-34FA65335D3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ASS_14_Templat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8"/>
          <a:stretch/>
        </p:blipFill>
        <p:spPr>
          <a:xfrm flipH="1">
            <a:off x="-1" y="0"/>
            <a:ext cx="8658570" cy="5143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292" y="436616"/>
            <a:ext cx="4985222" cy="1438373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380308" y="2455629"/>
            <a:ext cx="4520276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lang="en-US" sz="40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80731" y="3159156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US" dirty="0">
                <a:solidFill>
                  <a:schemeClr val="accent4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8" name="Picture 7" descr="PASS_Logo_whit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32" y="4660566"/>
            <a:ext cx="428460" cy="34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7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452438" y="1385455"/>
            <a:ext cx="8242300" cy="3232727"/>
          </a:xfrm>
        </p:spPr>
        <p:txBody>
          <a:bodyPr>
            <a:noAutofit/>
          </a:bodyPr>
          <a:lstStyle>
            <a:lvl1pPr>
              <a:defRPr>
                <a:solidFill>
                  <a:srgbClr val="58585A"/>
                </a:solidFill>
                <a:latin typeface="+mn-lt"/>
              </a:defRPr>
            </a:lvl1pPr>
            <a:lvl2pPr>
              <a:defRPr>
                <a:solidFill>
                  <a:srgbClr val="58585A"/>
                </a:solidFill>
                <a:latin typeface="+mn-lt"/>
              </a:defRPr>
            </a:lvl2pPr>
            <a:lvl3pPr>
              <a:defRPr>
                <a:solidFill>
                  <a:srgbClr val="58585A"/>
                </a:solidFill>
                <a:latin typeface="+mn-lt"/>
              </a:defRPr>
            </a:lvl3pPr>
            <a:lvl4pPr>
              <a:defRPr>
                <a:solidFill>
                  <a:srgbClr val="58585A"/>
                </a:solidFill>
                <a:latin typeface="+mn-lt"/>
              </a:defRPr>
            </a:lvl4pPr>
            <a:lvl5pP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accent5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7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31800" y="1119188"/>
            <a:ext cx="8261350" cy="3529012"/>
          </a:xfrm>
        </p:spPr>
        <p:txBody>
          <a:bodyPr/>
          <a:lstStyle>
            <a:lvl1pPr marL="0" indent="0">
              <a:buNone/>
              <a:defRPr sz="1800"/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One Style 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Heading Two Style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HEADING THREE STYLE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accent5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1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51766" y="1376479"/>
            <a:ext cx="4040859" cy="3071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636995" y="1376479"/>
            <a:ext cx="4040859" cy="3071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/>
          </p:nvPr>
        </p:nvSpPr>
        <p:spPr>
          <a:xfrm>
            <a:off x="4638431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accent5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3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1592834" y="2190211"/>
            <a:ext cx="495344" cy="328154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fld id="{D372AB51-BDCC-4F95-83CF-1CBB2D34E9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1"/>
          <p:cNvSpPr txBox="1">
            <a:spLocks/>
          </p:cNvSpPr>
          <p:nvPr userDrawn="1"/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5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84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4634" y="1427382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 descr="PASS_Logo_gra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5" y="4856738"/>
            <a:ext cx="278306" cy="222671"/>
          </a:xfrm>
          <a:prstGeom prst="rect">
            <a:avLst/>
          </a:prstGeom>
        </p:spPr>
      </p:pic>
      <p:pic>
        <p:nvPicPr>
          <p:cNvPr id="10" name="Picture 9" descr="PASS_14_Template.jp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35" b="1906"/>
          <a:stretch/>
        </p:blipFill>
        <p:spPr>
          <a:xfrm>
            <a:off x="-4572" y="0"/>
            <a:ext cx="9153144" cy="111318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accent5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9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SS_14_Templat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8"/>
          <a:stretch/>
        </p:blipFill>
        <p:spPr>
          <a:xfrm flipH="1">
            <a:off x="-1" y="0"/>
            <a:ext cx="8658570" cy="51435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613577" y="2393423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12899" y="3096950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sz="2400" dirty="0">
                <a:solidFill>
                  <a:schemeClr val="accent1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0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84177" y="43660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30908"/>
            <a:ext cx="8229600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0" y="1130877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 descr="PASS_14_Template.jpg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35" b="1906"/>
          <a:stretch/>
        </p:blipFill>
        <p:spPr>
          <a:xfrm>
            <a:off x="-4572" y="0"/>
            <a:ext cx="9153144" cy="111318"/>
          </a:xfrm>
          <a:prstGeom prst="rect">
            <a:avLst/>
          </a:prstGeom>
        </p:spPr>
      </p:pic>
      <p:pic>
        <p:nvPicPr>
          <p:cNvPr id="6" name="Picture 5" descr="PASS_Logo_gray.png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5" y="4856738"/>
            <a:ext cx="278306" cy="22267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accent5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466084" y="4776523"/>
            <a:ext cx="0" cy="378627"/>
          </a:xfrm>
          <a:prstGeom prst="line">
            <a:avLst/>
          </a:prstGeom>
          <a:ln w="3175" cmpd="sng">
            <a:solidFill>
              <a:schemeClr val="tx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2" r:id="rId4"/>
    <p:sldLayoutId id="2147483654" r:id="rId5"/>
    <p:sldLayoutId id="2147483657" r:id="rId6"/>
    <p:sldLayoutId id="2147483656" r:id="rId7"/>
  </p:sldLayoutIdLs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rgbClr val="003A78"/>
          </a:solidFill>
          <a:effectLst/>
          <a:uLnTx/>
          <a:uFillTx/>
          <a:latin typeface="+mj-lt"/>
          <a:ea typeface="+mj-ea"/>
          <a:cs typeface="Segoe UI Light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/>
        <a:buNone/>
        <a:defRPr sz="2400" kern="1200">
          <a:solidFill>
            <a:srgbClr val="58585A"/>
          </a:solidFill>
          <a:latin typeface="+mn-lt"/>
          <a:ea typeface="+mn-ea"/>
          <a:cs typeface="Segoe UI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rgbClr val="58585A"/>
          </a:solidFill>
          <a:latin typeface="+mn-lt"/>
          <a:ea typeface="+mn-ea"/>
          <a:cs typeface="Segoe UI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>
          <a:solidFill>
            <a:srgbClr val="58585A"/>
          </a:solidFill>
          <a:latin typeface="+mn-lt"/>
          <a:ea typeface="+mn-ea"/>
          <a:cs typeface="Segoe U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sqlshack.com/author/edward-pollack/" TargetMode="External"/><Relationship Id="rId7" Type="http://schemas.openxmlformats.org/officeDocument/2006/relationships/image" Target="../media/image6.jpeg"/><Relationship Id="rId2" Type="http://schemas.openxmlformats.org/officeDocument/2006/relationships/hyperlink" Target="mailto:ed7@alum.rpi.edu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qlsaturday.com/513/eventhome.aspx" TargetMode="External"/><Relationship Id="rId5" Type="http://schemas.openxmlformats.org/officeDocument/2006/relationships/hyperlink" Target="https://www.amazon.com/Dynamic-SQL-Applications-Performance-Security/dp/1484218108?ie=UTF8&amp;keywords=edward%20pollack&amp;qid=1463005144" TargetMode="External"/><Relationship Id="rId10" Type="http://schemas.openxmlformats.org/officeDocument/2006/relationships/image" Target="../media/image9.gif"/><Relationship Id="rId4" Type="http://schemas.openxmlformats.org/officeDocument/2006/relationships/hyperlink" Target="http://www.sqlservercentral.com/Authors/Articles/Edward_Pollack/1381724/" TargetMode="External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343400" y="782949"/>
            <a:ext cx="4400550" cy="189993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4000" dirty="0"/>
              <a:t>Finding Islands, Gaps, and Clusters in Complex Data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5035550" y="3651250"/>
            <a:ext cx="3016251" cy="4825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dirty="0"/>
              <a:t>Ed Pollack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Database Administrator</a:t>
            </a:r>
          </a:p>
          <a:p>
            <a:pPr>
              <a:lnSpc>
                <a:spcPct val="100000"/>
              </a:lnSpc>
            </a:pPr>
            <a:r>
              <a:rPr lang="en-US" sz="1600" dirty="0" err="1"/>
              <a:t>CommerceHub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90235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04853" y="2393423"/>
            <a:ext cx="4654384" cy="70665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Answering Crazy Questions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612899" y="3100080"/>
            <a:ext cx="4446338" cy="453733"/>
          </a:xfrm>
        </p:spPr>
        <p:txBody>
          <a:bodyPr/>
          <a:lstStyle/>
          <a:p>
            <a:r>
              <a:rPr lang="en-US" dirty="0"/>
              <a:t>Lots and Lots of Demos</a:t>
            </a:r>
          </a:p>
        </p:txBody>
      </p:sp>
    </p:spTree>
    <p:extLst>
      <p:ext uri="{BB962C8B-B14F-4D97-AF65-F5344CB8AC3E}">
        <p14:creationId xmlns:p14="http://schemas.microsoft.com/office/powerpoint/2010/main" val="265806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2438" y="1195754"/>
            <a:ext cx="8242300" cy="363122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Generally, these analytics rely on index/table scans.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 intended for OLTP.  Run on data that is: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Replicated, AG, ETL, OLAP, restored, </a:t>
            </a:r>
            <a:r>
              <a:rPr lang="en-US" dirty="0" err="1"/>
              <a:t>etc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Helpful tools: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Covering indexes.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 err="1"/>
              <a:t>Columnstore</a:t>
            </a:r>
            <a:r>
              <a:rPr lang="en-US" dirty="0"/>
              <a:t> indexes.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In-Memory OLTP.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Automated analytics</a:t>
            </a:r>
            <a:r>
              <a:rPr lang="en-US" dirty="0" smtClean="0"/>
              <a:t>.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 smtClean="0"/>
              <a:t>Incremental Data Loads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34634" y="5005264"/>
            <a:ext cx="495344" cy="146013"/>
          </a:xfrm>
          <a:prstGeom prst="rect">
            <a:avLst/>
          </a:prstGeom>
        </p:spPr>
        <p:txBody>
          <a:bodyPr/>
          <a:lstStyle/>
          <a:p>
            <a:fld id="{D372AB51-BDCC-4F95-83CF-1CBB2D34E9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611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Gotchas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Fully understand data quality: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NULLs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Missing data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Unexpected inputs/data values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Duplicate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borders of a cluster within a multi-partitioned data set may require special treatment.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QA: thoroughly test </a:t>
            </a:r>
            <a:r>
              <a:rPr lang="en-US" b="1" i="1" dirty="0"/>
              <a:t>all</a:t>
            </a:r>
            <a:r>
              <a:rPr lang="en-US" dirty="0"/>
              <a:t> use cases!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34634" y="5005264"/>
            <a:ext cx="495344" cy="146013"/>
          </a:xfrm>
          <a:prstGeom prst="rect">
            <a:avLst/>
          </a:prstGeom>
        </p:spPr>
        <p:txBody>
          <a:bodyPr/>
          <a:lstStyle/>
          <a:p>
            <a:fld id="{D372AB51-BDCC-4F95-83CF-1CBB2D34E9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632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can be organically grouped, regardless of complexity.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Results can be used to determine many useful metrics: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Winning/losing streaks.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Data clusters.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Related events.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Patterns or abnormalities within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 creative and find innovative solutions to seemingly impossible problems.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34634" y="5005264"/>
            <a:ext cx="495344" cy="146013"/>
          </a:xfrm>
          <a:prstGeom prst="rect">
            <a:avLst/>
          </a:prstGeom>
        </p:spPr>
        <p:txBody>
          <a:bodyPr/>
          <a:lstStyle/>
          <a:p>
            <a:fld id="{D372AB51-BDCC-4F95-83CF-1CBB2D34E9E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264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Questions???</a:t>
            </a:r>
          </a:p>
        </p:txBody>
      </p:sp>
    </p:spTree>
    <p:extLst>
      <p:ext uri="{BB962C8B-B14F-4D97-AF65-F5344CB8AC3E}">
        <p14:creationId xmlns:p14="http://schemas.microsoft.com/office/powerpoint/2010/main" val="234568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 &amp; Links for Ed Pollack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0"/>
          </p:nvPr>
        </p:nvSpPr>
        <p:spPr>
          <a:xfrm>
            <a:off x="431800" y="846667"/>
            <a:ext cx="8261350" cy="3860799"/>
          </a:xfrm>
        </p:spPr>
        <p:txBody>
          <a:bodyPr/>
          <a:lstStyle/>
          <a:p>
            <a:pPr marL="0" lvl="2" indent="0"/>
            <a:r>
              <a:rPr lang="en-US" sz="2800" dirty="0">
                <a:solidFill>
                  <a:schemeClr val="accent5"/>
                </a:solidFill>
                <a:hlinkClick r:id="rId2"/>
              </a:rPr>
              <a:t>ed7@alum.rpi.edu</a:t>
            </a:r>
            <a:endParaRPr lang="en-US" sz="2800" dirty="0">
              <a:solidFill>
                <a:schemeClr val="accent5"/>
              </a:solidFill>
            </a:endParaRPr>
          </a:p>
          <a:p>
            <a:pPr marL="0" lvl="2" indent="0"/>
            <a:r>
              <a:rPr lang="en-US" sz="2800" dirty="0">
                <a:solidFill>
                  <a:schemeClr val="accent5"/>
                </a:solidFill>
              </a:rPr>
              <a:t>@</a:t>
            </a:r>
            <a:r>
              <a:rPr lang="en-US" sz="2800" dirty="0" err="1">
                <a:solidFill>
                  <a:schemeClr val="accent5"/>
                </a:solidFill>
              </a:rPr>
              <a:t>EdwardPollack</a:t>
            </a:r>
            <a:endParaRPr lang="en-US" sz="2800" dirty="0">
              <a:solidFill>
                <a:schemeClr val="accent5"/>
              </a:solidFill>
            </a:endParaRPr>
          </a:p>
          <a:p>
            <a:pPr marL="0" lvl="2" indent="0"/>
            <a:r>
              <a:rPr lang="en-US" sz="2800" dirty="0">
                <a:solidFill>
                  <a:schemeClr val="accent5"/>
                </a:solidFill>
                <a:hlinkClick r:id="rId3"/>
              </a:rPr>
              <a:t>SQL Shack</a:t>
            </a:r>
            <a:endParaRPr lang="en-US" sz="2800" dirty="0">
              <a:solidFill>
                <a:schemeClr val="accent5"/>
              </a:solidFill>
            </a:endParaRPr>
          </a:p>
          <a:p>
            <a:pPr marL="0" lvl="2" indent="0"/>
            <a:r>
              <a:rPr lang="en-US" sz="2800" dirty="0">
                <a:solidFill>
                  <a:schemeClr val="accent5"/>
                </a:solidFill>
                <a:hlinkClick r:id="rId4"/>
              </a:rPr>
              <a:t>SQL Server Central</a:t>
            </a:r>
            <a:endParaRPr lang="en-US" sz="2800" dirty="0">
              <a:solidFill>
                <a:schemeClr val="accent5"/>
              </a:solidFill>
            </a:endParaRPr>
          </a:p>
          <a:p>
            <a:pPr marL="0" lvl="2" indent="0"/>
            <a:r>
              <a:rPr lang="en-US" sz="2800" dirty="0">
                <a:solidFill>
                  <a:schemeClr val="accent5"/>
                </a:solidFill>
                <a:hlinkClick r:id="rId5"/>
              </a:rPr>
              <a:t>Dynamic SQL: Applications, Performance, and Security</a:t>
            </a:r>
            <a:endParaRPr lang="en-US" sz="2800" dirty="0">
              <a:solidFill>
                <a:schemeClr val="accent5"/>
              </a:solidFill>
            </a:endParaRPr>
          </a:p>
          <a:p>
            <a:pPr marL="0" lvl="2" indent="0"/>
            <a:r>
              <a:rPr lang="en-US" sz="2800" dirty="0">
                <a:solidFill>
                  <a:schemeClr val="accent5"/>
                </a:solidFill>
                <a:hlinkClick r:id="rId6"/>
              </a:rPr>
              <a:t>SQL Saturday Albany (2016)</a:t>
            </a:r>
            <a:endParaRPr lang="en-US" sz="2800" dirty="0">
              <a:solidFill>
                <a:schemeClr val="accent5"/>
              </a:solidFill>
            </a:endParaRPr>
          </a:p>
          <a:p>
            <a:pPr marL="0" lvl="2" indent="0"/>
            <a:r>
              <a:rPr lang="en-US" sz="2800" dirty="0">
                <a:solidFill>
                  <a:schemeClr val="accent5"/>
                </a:solidFill>
              </a:rPr>
              <a:t>Thank you!!!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727" y="843864"/>
            <a:ext cx="1512059" cy="21593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892" y="948596"/>
            <a:ext cx="1949835" cy="19498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761" y="999448"/>
            <a:ext cx="2108321" cy="8991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464" y="2142766"/>
            <a:ext cx="1988914" cy="59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13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z="2000" dirty="0">
                <a:solidFill>
                  <a:srgbClr val="1D9C48"/>
                </a:solidFill>
              </a:rPr>
              <a:t>Finding Significant Patterns in Complex Data</a:t>
            </a:r>
            <a:br>
              <a:rPr lang="en-US" sz="2000" dirty="0">
                <a:solidFill>
                  <a:srgbClr val="1D9C48"/>
                </a:solidFill>
              </a:rPr>
            </a:br>
            <a:endParaRPr lang="en-US" sz="2000" dirty="0">
              <a:solidFill>
                <a:srgbClr val="1D9C48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chemeClr val="accent5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Quick Review: Structured/Inorganic Groupings</a:t>
            </a:r>
          </a:p>
          <a:p>
            <a:pPr marL="342900" lvl="0" indent="-342900">
              <a:spcBef>
                <a:spcPts val="0"/>
              </a:spcBef>
              <a:buClr>
                <a:schemeClr val="accent5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Quick Review: Gaps &amp; Islands in Simple Data</a:t>
            </a:r>
          </a:p>
          <a:p>
            <a:pPr marL="342900" lvl="0" indent="-342900">
              <a:spcBef>
                <a:spcPts val="0"/>
              </a:spcBef>
              <a:buClr>
                <a:schemeClr val="accent5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Finding Data Clusters</a:t>
            </a:r>
          </a:p>
          <a:p>
            <a:pPr marL="342900" lvl="0" indent="-342900">
              <a:spcBef>
                <a:spcPts val="0"/>
              </a:spcBef>
              <a:buClr>
                <a:schemeClr val="accent5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Answering Crazy Questions</a:t>
            </a:r>
          </a:p>
          <a:p>
            <a:pPr marL="685800" lvl="1">
              <a:spcBef>
                <a:spcPts val="0"/>
              </a:spcBef>
              <a:buClr>
                <a:schemeClr val="accent5"/>
              </a:buClr>
            </a:pPr>
            <a:r>
              <a:rPr lang="en-US" sz="1400" dirty="0">
                <a:solidFill>
                  <a:schemeClr val="tx1"/>
                </a:solidFill>
              </a:rPr>
              <a:t>TSQL Madness</a:t>
            </a:r>
          </a:p>
          <a:p>
            <a:pPr marL="685800" lvl="1">
              <a:spcBef>
                <a:spcPts val="0"/>
              </a:spcBef>
              <a:buClr>
                <a:schemeClr val="accent5"/>
              </a:buClr>
            </a:pPr>
            <a:r>
              <a:rPr lang="en-US" sz="1400" dirty="0">
                <a:solidFill>
                  <a:schemeClr val="tx1"/>
                </a:solidFill>
              </a:rPr>
              <a:t>More Demos</a:t>
            </a:r>
          </a:p>
          <a:p>
            <a:pPr marL="342900" lvl="0" indent="-342900">
              <a:spcBef>
                <a:spcPts val="0"/>
              </a:spcBef>
              <a:buClr>
                <a:schemeClr val="accent5"/>
              </a:buClr>
              <a:buFont typeface="Arial"/>
              <a:buChar char="•"/>
            </a:pPr>
            <a:r>
              <a:rPr lang="en-US" sz="1800">
                <a:solidFill>
                  <a:schemeClr val="tx1"/>
                </a:solidFill>
              </a:rPr>
              <a:t>Performance</a:t>
            </a:r>
          </a:p>
          <a:p>
            <a:pPr marL="342900" lvl="0" indent="-342900">
              <a:spcBef>
                <a:spcPts val="0"/>
              </a:spcBef>
              <a:buClr>
                <a:schemeClr val="accent5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34634" y="5005264"/>
            <a:ext cx="495344" cy="146013"/>
          </a:xfrm>
          <a:prstGeom prst="rect">
            <a:avLst/>
          </a:prstGeom>
        </p:spPr>
        <p:txBody>
          <a:bodyPr/>
          <a:lstStyle/>
          <a:p>
            <a:fld id="{D372AB51-BDCC-4F95-83CF-1CBB2D34E9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421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Structured/Inorganic Groupings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can partition data into segments based on static groupings.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Often dates or date parts, but can be other metrics.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Easy to visualize &amp; understand.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Does not provide recursive/self-referencing feedback.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Boundaries can divide data into ill-conceived groupings.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34634" y="5005264"/>
            <a:ext cx="495344" cy="146013"/>
          </a:xfrm>
          <a:prstGeom prst="rect">
            <a:avLst/>
          </a:prstGeom>
        </p:spPr>
        <p:txBody>
          <a:bodyPr/>
          <a:lstStyle/>
          <a:p>
            <a:fld id="{D372AB51-BDCC-4F95-83CF-1CBB2D34E9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14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04853" y="2393423"/>
            <a:ext cx="4654384" cy="70665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Structured Groupings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7154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Gaps/Islands Analysis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self-joining query (of some sort) can locate missing data and build analysis based on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Useful for analyzing consistent sequences of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determine streaks, both positive or negative.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Many ways to perform analysis on numeric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Carefully consider data quality prior to analysis!!!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34634" y="5005264"/>
            <a:ext cx="495344" cy="146013"/>
          </a:xfrm>
          <a:prstGeom prst="rect">
            <a:avLst/>
          </a:prstGeom>
        </p:spPr>
        <p:txBody>
          <a:bodyPr/>
          <a:lstStyle/>
          <a:p>
            <a:fld id="{D372AB51-BDCC-4F95-83CF-1CBB2D34E9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27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04853" y="2393423"/>
            <a:ext cx="4654384" cy="70665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Basic Gaps/Islands Analysis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50986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Data Clusters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can be organically grouped based on self-referential criteria.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Allows for related events to be identified.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Introduces internal proximity into analytics.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groups itself into clusters, regardless of external metrics.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Must determine grouping rules prior to analysis.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34634" y="5005264"/>
            <a:ext cx="495344" cy="146013"/>
          </a:xfrm>
          <a:prstGeom prst="rect">
            <a:avLst/>
          </a:prstGeom>
        </p:spPr>
        <p:txBody>
          <a:bodyPr/>
          <a:lstStyle/>
          <a:p>
            <a:fld id="{D372AB51-BDCC-4F95-83CF-1CBB2D34E9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256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04853" y="2393423"/>
            <a:ext cx="4654384" cy="70665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Finding Data Clusters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92099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Answering Crazy Questions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Filters can control what data we include.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Existence checks control cluster parameters.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Join predicates determine what to group together.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Examples of metrics: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Streaks, droughts, performance, unusual patterns,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Dynamic SQL: Loop through dimensions to gather semi-automated insight.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34634" y="5005264"/>
            <a:ext cx="495344" cy="146013"/>
          </a:xfrm>
          <a:prstGeom prst="rect">
            <a:avLst/>
          </a:prstGeom>
        </p:spPr>
        <p:txBody>
          <a:bodyPr/>
          <a:lstStyle/>
          <a:p>
            <a:fld id="{D372AB51-BDCC-4F95-83CF-1CBB2D34E9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524981"/>
      </p:ext>
    </p:extLst>
  </p:cSld>
  <p:clrMapOvr>
    <a:masterClrMapping/>
  </p:clrMapOvr>
</p:sld>
</file>

<file path=ppt/theme/theme1.xml><?xml version="1.0" encoding="utf-8"?>
<a:theme xmlns:a="http://schemas.openxmlformats.org/drawingml/2006/main" name="PASS 2013_SpeakerTemplate_16x9">
  <a:themeElements>
    <a:clrScheme name="Custom 3">
      <a:dk1>
        <a:srgbClr val="58585A"/>
      </a:dk1>
      <a:lt1>
        <a:sysClr val="window" lastClr="FFFFFF"/>
      </a:lt1>
      <a:dk2>
        <a:srgbClr val="003A78"/>
      </a:dk2>
      <a:lt2>
        <a:srgbClr val="0061B0"/>
      </a:lt2>
      <a:accent1>
        <a:srgbClr val="0084CC"/>
      </a:accent1>
      <a:accent2>
        <a:srgbClr val="52C3D8"/>
      </a:accent2>
      <a:accent3>
        <a:srgbClr val="FCB327"/>
      </a:accent3>
      <a:accent4>
        <a:srgbClr val="7EB241"/>
      </a:accent4>
      <a:accent5>
        <a:srgbClr val="1D9C48"/>
      </a:accent5>
      <a:accent6>
        <a:srgbClr val="181651"/>
      </a:accent6>
      <a:hlink>
        <a:srgbClr val="0084CC"/>
      </a:hlink>
      <a:folHlink>
        <a:srgbClr val="505150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2996</TotalTime>
  <Words>405</Words>
  <Application>Microsoft Office PowerPoint</Application>
  <PresentationFormat>On-screen Show (16:9)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Consolas</vt:lpstr>
      <vt:lpstr>Segoe</vt:lpstr>
      <vt:lpstr>Segoe UI</vt:lpstr>
      <vt:lpstr>Segoe UI Light</vt:lpstr>
      <vt:lpstr>PASS 2013_SpeakerTemplate_16x9</vt:lpstr>
      <vt:lpstr>      Finding Islands, Gaps, and Clusters in Complex Data</vt:lpstr>
      <vt:lpstr>Agenda</vt:lpstr>
      <vt:lpstr>Structured/Inorganic Groupings</vt:lpstr>
      <vt:lpstr>Structured Groupings</vt:lpstr>
      <vt:lpstr>Basic Gaps/Islands Analysis</vt:lpstr>
      <vt:lpstr>Basic Gaps/Islands Analysis</vt:lpstr>
      <vt:lpstr>Finding Data Clusters</vt:lpstr>
      <vt:lpstr>Finding Data Clusters</vt:lpstr>
      <vt:lpstr>Answering Crazy Questions</vt:lpstr>
      <vt:lpstr>Answering Crazy Questions</vt:lpstr>
      <vt:lpstr>Performance</vt:lpstr>
      <vt:lpstr>Gotchas</vt:lpstr>
      <vt:lpstr>Conclusion</vt:lpstr>
      <vt:lpstr>Questions???</vt:lpstr>
      <vt:lpstr>Contact Info &amp; Links for Ed Pollack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No more than 2 lines</dc:title>
  <dc:creator>Lana Montgomery</dc:creator>
  <cp:lastModifiedBy>Edward Pollack</cp:lastModifiedBy>
  <cp:revision>223</cp:revision>
  <dcterms:created xsi:type="dcterms:W3CDTF">2013-07-12T18:23:55Z</dcterms:created>
  <dcterms:modified xsi:type="dcterms:W3CDTF">2017-04-27T12:07:52Z</dcterms:modified>
</cp:coreProperties>
</file>