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7" r:id="rId2"/>
  </p:sldMasterIdLst>
  <p:sldIdLst>
    <p:sldId id="264" r:id="rId3"/>
    <p:sldId id="263" r:id="rId4"/>
    <p:sldId id="265" r:id="rId5"/>
    <p:sldId id="266" r:id="rId6"/>
    <p:sldId id="257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9" r:id="rId31"/>
    <p:sldId id="290" r:id="rId32"/>
    <p:sldId id="291" r:id="rId33"/>
    <p:sldId id="293" r:id="rId34"/>
    <p:sldId id="294" r:id="rId35"/>
    <p:sldId id="260" r:id="rId36"/>
    <p:sldId id="298" r:id="rId37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492" y="-96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0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39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58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076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3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56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0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39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58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076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289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9" y="1439863"/>
            <a:ext cx="5397726" cy="4679950"/>
          </a:xfrm>
        </p:spPr>
        <p:txBody>
          <a:bodyPr rIns="170082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9" y="1439863"/>
            <a:ext cx="5399087" cy="4679950"/>
          </a:xfrm>
        </p:spPr>
        <p:txBody>
          <a:bodyPr lIns="170082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9110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5241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300"/>
            </a:lvl1pPr>
            <a:lvl2pPr marL="432008" indent="0" algn="ctr">
              <a:buNone/>
              <a:defRPr sz="1900"/>
            </a:lvl2pPr>
            <a:lvl3pPr marL="864017" indent="0" algn="ctr">
              <a:buNone/>
              <a:defRPr sz="1700"/>
            </a:lvl3pPr>
            <a:lvl4pPr marL="1296025" indent="0" algn="ctr">
              <a:buNone/>
              <a:defRPr sz="1500"/>
            </a:lvl4pPr>
            <a:lvl5pPr marL="1728033" indent="0" algn="ctr">
              <a:buNone/>
              <a:defRPr sz="1500"/>
            </a:lvl5pPr>
            <a:lvl6pPr marL="2160041" indent="0" algn="ctr">
              <a:buNone/>
              <a:defRPr sz="1500"/>
            </a:lvl6pPr>
            <a:lvl7pPr marL="2592050" indent="0" algn="ctr">
              <a:buNone/>
              <a:defRPr sz="1500"/>
            </a:lvl7pPr>
            <a:lvl8pPr marL="3024058" indent="0" algn="ctr">
              <a:buNone/>
              <a:defRPr sz="1500"/>
            </a:lvl8pPr>
            <a:lvl9pPr marL="3456066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lIns="86402" tIns="43201" rIns="86402" bIns="43201"/>
          <a:lstStyle/>
          <a:p>
            <a:pPr defTabSz="864017"/>
            <a:fld id="{099A898E-973C-49CD-9A21-9F26D6CF9E0A}" type="datetimeFigureOut">
              <a:rPr lang="en-US" sz="1700" smtClean="0">
                <a:solidFill>
                  <a:srgbClr val="101820"/>
                </a:solidFill>
              </a:rPr>
              <a:pPr defTabSz="864017"/>
              <a:t>8/18/2017</a:t>
            </a:fld>
            <a:endParaRPr lang="en-US" sz="1700">
              <a:solidFill>
                <a:srgbClr val="10182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lIns="86402" tIns="43201" rIns="86402" bIns="43201"/>
          <a:lstStyle/>
          <a:p>
            <a:pPr defTabSz="864017"/>
            <a:endParaRPr lang="en-US" sz="1700">
              <a:solidFill>
                <a:srgbClr val="10182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lIns="86402" tIns="43201" rIns="86402" bIns="43201"/>
          <a:lstStyle/>
          <a:p>
            <a:pPr defTabSz="864017"/>
            <a:fld id="{4D88922C-E9E1-4D9A-AC4E-8B7021EDA86D}" type="slidenum">
              <a:rPr lang="en-US" sz="1700" smtClean="0">
                <a:solidFill>
                  <a:srgbClr val="101820"/>
                </a:solidFill>
              </a:rPr>
              <a:pPr defTabSz="864017"/>
              <a:t>‹#›</a:t>
            </a:fld>
            <a:endParaRPr lang="en-US" sz="1700">
              <a:solidFill>
                <a:srgbClr val="1018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11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/>
        </p:nvSpPr>
        <p:spPr>
          <a:xfrm>
            <a:off x="6555600" y="3055416"/>
            <a:ext cx="5324000" cy="369342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defTabSz="864017"/>
            <a:endParaRPr lang="en-US" sz="2400" dirty="0">
              <a:solidFill>
                <a:srgbClr val="00BF6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9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245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3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/>
        </p:nvSpPr>
        <p:spPr>
          <a:xfrm>
            <a:off x="-360000" y="3055416"/>
            <a:ext cx="5324000" cy="369342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defTabSz="864017"/>
            <a:endParaRPr lang="en-US" sz="2400" dirty="0">
              <a:solidFill>
                <a:srgbClr val="00BF6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4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0742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oleObject" Target="../embeddings/oleObject2.bin"/><Relationship Id="rId5" Type="http://schemas.openxmlformats.org/officeDocument/2006/relationships/slideLayout" Target="../slideLayouts/slideLayout12.xml"/><Relationship Id="rId10" Type="http://schemas.openxmlformats.org/officeDocument/2006/relationships/vmlDrawing" Target="../drawings/vmlDrawing2.v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87526" y="1153074"/>
            <a:ext cx="174556" cy="441189"/>
          </a:xfrm>
          <a:prstGeom prst="rect">
            <a:avLst/>
          </a:prstGeom>
          <a:noFill/>
        </p:spPr>
        <p:txBody>
          <a:bodyPr wrap="none" lIns="86402" tIns="43201" rIns="86402" bIns="43201" rtlCol="0">
            <a:spAutoFit/>
          </a:bodyPr>
          <a:lstStyle/>
          <a:p>
            <a:pPr defTabSz="864017"/>
            <a:endParaRPr lang="en-US" sz="2300" dirty="0">
              <a:solidFill>
                <a:srgbClr val="101820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694873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Image" r:id="rId11" imgW="2279520" imgH="1310400" progId="Photoshop.Image.18">
                  <p:embed/>
                </p:oleObj>
              </mc:Choice>
              <mc:Fallback>
                <p:oleObj name="Image" r:id="rId11" imgW="2279520" imgH="13104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058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xStyles>
    <p:titleStyle>
      <a:lvl1pPr algn="l" defTabSz="576019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19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0" indent="0" algn="l" defTabSz="576019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39" indent="0" algn="l" defTabSz="576019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58" indent="0" algn="l" defTabSz="576019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076" indent="0" algn="l" defTabSz="576019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06" indent="-288009" algn="l" defTabSz="576019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25" indent="-288009" algn="l" defTabSz="576019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43" indent="-288009" algn="l" defTabSz="576019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163" indent="-288009" algn="l" defTabSz="576019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1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19" algn="l" defTabSz="57601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039" algn="l" defTabSz="57601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058" algn="l" defTabSz="57601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076" algn="l" defTabSz="57601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096" algn="l" defTabSz="57601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115" algn="l" defTabSz="57601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134" algn="l" defTabSz="57601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154" algn="l" defTabSz="57601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381">
          <p15:clr>
            <a:srgbClr val="F26B43"/>
          </p15:clr>
        </p15:guide>
        <p15:guide id="2" pos="3629">
          <p15:clr>
            <a:srgbClr val="F26B43"/>
          </p15:clr>
        </p15:guide>
        <p15:guide id="3" pos="7030">
          <p15:clr>
            <a:srgbClr val="F26B43"/>
          </p15:clr>
        </p15:guide>
        <p15:guide id="4" pos="227">
          <p15:clr>
            <a:srgbClr val="F26B43"/>
          </p15:clr>
        </p15:guide>
        <p15:guide id="5" orient="horz" pos="227">
          <p15:clr>
            <a:srgbClr val="F26B43"/>
          </p15:clr>
        </p15:guide>
        <p15:guide id="6" orient="horz" pos="680">
          <p15:clr>
            <a:srgbClr val="F26B43"/>
          </p15:clr>
        </p15:guide>
        <p15:guide id="7" orient="horz" pos="907">
          <p15:clr>
            <a:srgbClr val="F26B43"/>
          </p15:clr>
        </p15:guide>
        <p15:guide id="8" orient="horz" pos="3855">
          <p15:clr>
            <a:srgbClr val="F26B43"/>
          </p15:clr>
        </p15:guide>
        <p15:guide id="9" orient="horz" pos="204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605sqlusergroup.sqlpass.org/" TargetMode="External"/><Relationship Id="rId2" Type="http://schemas.openxmlformats.org/officeDocument/2006/relationships/hyperlink" Target="http://www.sqlsaturday.com/662/Sessions/SessionEvaluation.aspx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2d7ELtg" TargetMode="External"/><Relationship Id="rId3" Type="http://schemas.openxmlformats.org/officeDocument/2006/relationships/hyperlink" Target="http://bit.ly/2ddIDMC" TargetMode="External"/><Relationship Id="rId7" Type="http://schemas.openxmlformats.org/officeDocument/2006/relationships/hyperlink" Target="http://bit.ly/2dgW7Hv" TargetMode="External"/><Relationship Id="rId2" Type="http://schemas.openxmlformats.org/officeDocument/2006/relationships/hyperlink" Target="http://bit.ly/2cTPVCH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bit.ly/2d3XJAH" TargetMode="External"/><Relationship Id="rId5" Type="http://schemas.openxmlformats.org/officeDocument/2006/relationships/hyperlink" Target="http://bit.ly/2dmpiaz" TargetMode="External"/><Relationship Id="rId10" Type="http://schemas.openxmlformats.org/officeDocument/2006/relationships/hyperlink" Target="http://www.linkedin.com/in/adam-j-koehler" TargetMode="External"/><Relationship Id="rId4" Type="http://schemas.openxmlformats.org/officeDocument/2006/relationships/hyperlink" Target="http://bit.ly/2cJGe9k" TargetMode="External"/><Relationship Id="rId9" Type="http://schemas.openxmlformats.org/officeDocument/2006/relationships/hyperlink" Target="mailto:ajkoehl@gmail.com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jp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gif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12.jp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dam-j-koehler" TargetMode="External"/><Relationship Id="rId2" Type="http://schemas.openxmlformats.org/officeDocument/2006/relationships/hyperlink" Target="mailto:ajkoehl@gmail.com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qlgeekery.wordpress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SQLSaturday</a:t>
            </a:r>
            <a:r>
              <a:rPr lang="en-US" dirty="0" smtClean="0"/>
              <a:t> 2017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Sioux Falls, SD | Hosted by (605)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0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Uncommitted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Least restrictive isolation level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Same as adding NOLOCK to a SQL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Quick way to ease blocking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takes a schema stability lock and shared Database lock to prevent table definition changes while the query executes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1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Uncommitted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Data can be inconsistent throughout query execution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Can corrupt indexes if used on DML (Insert/Update/Delete) statements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Allows for dirty, phantom, &amp; non-repeatable reads in 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2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Uncommitted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3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Committed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Next step up from Read Uncommitted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Default for SQL Server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Does not allow for dirty reads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Takes shared locks to prevent updating of data while the data is being accessed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only when RCSI is turned off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Locks are only taken while the data is accessed, and not until the end of the transaction	</a:t>
            </a:r>
          </a:p>
        </p:txBody>
      </p:sp>
    </p:spTree>
    <p:extLst>
      <p:ext uri="{BB962C8B-B14F-4D97-AF65-F5344CB8AC3E}">
        <p14:creationId xmlns:p14="http://schemas.microsoft.com/office/powerpoint/2010/main" val="257899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Committed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Is not a point in time snapshot of the entire data set that is being queried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Can end up reading the same data twice or not reading data at all since only row-level locks are taken during the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Data being queried may not be up to date.  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Just because it’s committed data doesn’t mean that someone isn’t about to manipulate it after your query is 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41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Committed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3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Repeatable Read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Next step up from Read Committed	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Query statement can not read data that has been modified, but not committed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Shared locks are taken on all the data in the query until the transaction completes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These guarantee that the data will not change during the transaction once it has been initially read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9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Repeatable Read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Can cause consistency related issues when new rows are inserted during the same transaction after the data is first accessed (phantom reads)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Can cause excessive locks if the queries are long-running or poorly written until the query is committed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3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Repeatable Read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16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Serializable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Highest isolation level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(ANSI standard default)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Queries cannot read data that has not been committed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transactions cannot modify data that is currently being queried under this isolation level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transactions cannot insert data in the range of data currently being queried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Same as HOLDLOCK table hint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Makes a transaction fully ACID compliant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9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Isolation Levels </a:t>
            </a:r>
            <a:br>
              <a:rPr lang="en-US" sz="4400" b="1" dirty="0"/>
            </a:br>
            <a:r>
              <a:rPr lang="en-US" sz="4400" b="1" dirty="0"/>
              <a:t>Understanding Transaction Temper Tantrums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Adam Koehler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Serializable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Highest isolation level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Can cause massive blocking &amp; deadlocking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Uses range locks on the data being accessed in order to satisfy the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Doesn’t allow phantom or dirty reads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Will cause other queries trying to access the data to fail because they are already locked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9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Serializable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Committed Snapshot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Implements row-versioning with Read Committed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Does not use shared locks to read data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Can improve blocking/deadlocking conditions (optimistic locking)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Allows for improved access between queries that use different isolation levels 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Readers do not block writers, and writers do not block readers</a:t>
            </a:r>
          </a:p>
        </p:txBody>
      </p:sp>
    </p:spTree>
    <p:extLst>
      <p:ext uri="{BB962C8B-B14F-4D97-AF65-F5344CB8AC3E}">
        <p14:creationId xmlns:p14="http://schemas.microsoft.com/office/powerpoint/2010/main" val="238356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Committed Snapshot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/>
              <a:t>Tempdb</a:t>
            </a:r>
            <a:r>
              <a:rPr lang="en-US" dirty="0"/>
              <a:t> is affected by the version store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RCSI provides a snapshot view of the committed data when the statement started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This can be a problem in long running queries when comparisons need to be made on the data set, and an update to the data set occurs in another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Adds 14 bytes to each database row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Update performance can slow because of creating the row-versioning information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Writers still block writers, this does not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3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Committed Snapshot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0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Guarantees a point in time version of the data in the query when used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The query sees the data at the beginning of the transaction as it existed when initiated without taking locks on the data itself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Requires ALLOW_SNAPSHOT_ISOLATION to be enabled on the database in question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Always uses optimistic concurrency with locks only taken to prevent updates on the underlying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0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Cannot be enabled while transactions are executing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Have to modify code to use this isolation level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/>
              <a:t>tempdb</a:t>
            </a:r>
            <a:r>
              <a:rPr lang="en-US" dirty="0"/>
              <a:t> can fill up if size is not monitored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14 bytes per row are added to each table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Versions in the version store hold the previous update/delete values for all the records in each table that it is used in a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Conflict detection can cause unexpected update termination </a:t>
            </a:r>
          </a:p>
        </p:txBody>
      </p:sp>
    </p:spTree>
    <p:extLst>
      <p:ext uri="{BB962C8B-B14F-4D97-AF65-F5344CB8AC3E}">
        <p14:creationId xmlns:p14="http://schemas.microsoft.com/office/powerpoint/2010/main" val="56023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Level Properties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681163" y="1439813"/>
            <a:ext cx="8156575" cy="36449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1397000"/>
            <a:ext cx="8156575" cy="368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48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Set Isolation Levels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At </a:t>
            </a:r>
            <a:r>
              <a:rPr lang="en-US" dirty="0"/>
              <a:t>a query level (SET TRANSACTION ISOLATION LEVEL)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At the connection level via 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At the transaction level via code</a:t>
            </a:r>
          </a:p>
        </p:txBody>
      </p:sp>
    </p:spTree>
    <p:extLst>
      <p:ext uri="{BB962C8B-B14F-4D97-AF65-F5344CB8AC3E}">
        <p14:creationId xmlns:p14="http://schemas.microsoft.com/office/powerpoint/2010/main" val="393308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40010" indent="-540010">
              <a:buFont typeface="Wingdings" panose="05000000000000000000" pitchFamily="2" charset="2"/>
              <a:buChar char="v"/>
            </a:pPr>
            <a:r>
              <a:rPr lang="en-US" dirty="0" smtClean="0"/>
              <a:t>Please be sure to visit the sponsors during breaks and enter their end-of-day raffles!</a:t>
            </a:r>
          </a:p>
          <a:p>
            <a:pPr marL="540010" indent="-540010">
              <a:buFont typeface="Wingdings" panose="05000000000000000000" pitchFamily="2" charset="2"/>
              <a:buChar char="v"/>
            </a:pPr>
            <a:r>
              <a:rPr lang="en-US" dirty="0"/>
              <a:t>R</a:t>
            </a:r>
            <a:r>
              <a:rPr lang="en-US" dirty="0" smtClean="0"/>
              <a:t>emember to complete session surveys! You will be emailed a link after the event or you visit </a:t>
            </a:r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www.sqlsaturday.com/662/Sessions/SessionEvaluation.aspx</a:t>
            </a:r>
            <a:endParaRPr lang="en-US" dirty="0" smtClean="0"/>
          </a:p>
          <a:p>
            <a:pPr marL="540010" indent="-540010">
              <a:buFont typeface="Wingdings" panose="05000000000000000000" pitchFamily="2" charset="2"/>
              <a:buChar char="v"/>
            </a:pPr>
            <a:r>
              <a:rPr lang="en-US" dirty="0" smtClean="0"/>
              <a:t>Event After Party</a:t>
            </a:r>
          </a:p>
          <a:p>
            <a:pPr marL="1116030" lvl="1" indent="-540010">
              <a:buFont typeface="Wingdings" panose="05000000000000000000" pitchFamily="2" charset="2"/>
              <a:buChar char="§"/>
            </a:pPr>
            <a:r>
              <a:rPr lang="en-US" dirty="0" smtClean="0"/>
              <a:t>At Will’s Training Table (Formally Beef </a:t>
            </a:r>
            <a:r>
              <a:rPr lang="en-US" dirty="0" err="1" smtClean="0"/>
              <a:t>O’Bradys</a:t>
            </a:r>
            <a:r>
              <a:rPr lang="en-US" dirty="0" smtClean="0"/>
              <a:t>) near the Pentagon starting at 5:45 PM</a:t>
            </a:r>
          </a:p>
          <a:p>
            <a:pPr marL="540010" indent="-540010">
              <a:buFont typeface="Wingdings" panose="05000000000000000000" pitchFamily="2" charset="2"/>
              <a:buChar char="v"/>
            </a:pPr>
            <a:r>
              <a:rPr lang="en-US" dirty="0" smtClean="0"/>
              <a:t>Want More Networking and Training?</a:t>
            </a:r>
          </a:p>
          <a:p>
            <a:pPr marL="1116030" lvl="1" indent="-540010">
              <a:buFont typeface="Wingdings" panose="05000000000000000000" pitchFamily="2" charset="2"/>
              <a:buChar char="§"/>
            </a:pPr>
            <a:r>
              <a:rPr lang="en-US" dirty="0" smtClean="0"/>
              <a:t>(605) SQL meets the 2</a:t>
            </a:r>
            <a:r>
              <a:rPr lang="en-US" baseline="30000" dirty="0" smtClean="0"/>
              <a:t>nd</a:t>
            </a:r>
            <a:r>
              <a:rPr lang="en-US" dirty="0" smtClean="0"/>
              <a:t> Tuesday of every month. </a:t>
            </a:r>
            <a:r>
              <a:rPr lang="en-US" dirty="0" smtClean="0">
                <a:hlinkClick r:id="rId3"/>
              </a:rPr>
              <a:t>https://605sqlusergroup.sqlpass.org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928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Isolation Levels in code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C#: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TransactionScope</a:t>
            </a:r>
            <a:r>
              <a:rPr lang="en-US" dirty="0"/>
              <a:t>() 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Default </a:t>
            </a:r>
            <a:r>
              <a:rPr lang="en-US" dirty="0" err="1"/>
              <a:t>IsolationLevel</a:t>
            </a:r>
            <a:r>
              <a:rPr lang="en-US" dirty="0"/>
              <a:t> when setting up an </a:t>
            </a:r>
            <a:r>
              <a:rPr lang="en-US" dirty="0" err="1"/>
              <a:t>TransactionScope</a:t>
            </a:r>
            <a:r>
              <a:rPr lang="en-US" dirty="0"/>
              <a:t>() class is Serializable and timeout is 60 seconds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This can lead to deadlocks in applications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SQLConnection.BeginTransaction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Must set isolation level as part of the begin transaction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This offers safety as it forces the developers to decide what isolation level the transaction will run at</a:t>
            </a:r>
          </a:p>
        </p:txBody>
      </p:sp>
    </p:spTree>
    <p:extLst>
      <p:ext uri="{BB962C8B-B14F-4D97-AF65-F5344CB8AC3E}">
        <p14:creationId xmlns:p14="http://schemas.microsoft.com/office/powerpoint/2010/main" val="195286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these affect performance?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You may not be able to query the data at the same time, causing queries to increase execution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You could run out of </a:t>
            </a:r>
            <a:r>
              <a:rPr lang="en-US" dirty="0" err="1"/>
              <a:t>tempdb</a:t>
            </a:r>
            <a:r>
              <a:rPr lang="en-US" dirty="0"/>
              <a:t> space because of the increased overhead of SNAPSHOT/RCSI isolation level use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I/O could be affected by SNAPSHOT/RCSI isolation use</a:t>
            </a:r>
          </a:p>
        </p:txBody>
      </p:sp>
    </p:spTree>
    <p:extLst>
      <p:ext uri="{BB962C8B-B14F-4D97-AF65-F5344CB8AC3E}">
        <p14:creationId xmlns:p14="http://schemas.microsoft.com/office/powerpoint/2010/main" val="287851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Isolation Level Issues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Check waits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Profiler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Extended Events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DMV’s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Deadlocks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TF 1222 will show isolation level of the query in a deadlock graph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Blocked Process report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XE &amp; Profiler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Isolation Level Issues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54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when there are problems?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Gather statistics necessary to make changes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Talk to your developers!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Adjust the isolation level to get the optimal execution necessary for your application in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Monitor changes in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Deploy to production as necessary, monitor and adjust again as necessary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617371" y="1742435"/>
            <a:ext cx="3346532" cy="4197740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370" y="1742435"/>
            <a:ext cx="3346532" cy="419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6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http://bit.ly/2cTPVCH</a:t>
            </a:r>
            <a:r>
              <a:rPr lang="en-US" dirty="0"/>
              <a:t> - Isolation Levels in the Database Engine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http://bit.ly/2ddIDMC</a:t>
            </a:r>
            <a:r>
              <a:rPr lang="en-US" dirty="0"/>
              <a:t> - SET TRANSACTION ISOLATION LEVEL (Transact-SQL)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http://bit.ly/2cJGe9k</a:t>
            </a:r>
            <a:r>
              <a:rPr lang="en-US" dirty="0"/>
              <a:t> - using new </a:t>
            </a:r>
            <a:r>
              <a:rPr lang="en-US" dirty="0" err="1"/>
              <a:t>TransactionScope</a:t>
            </a:r>
            <a:r>
              <a:rPr lang="en-US" dirty="0"/>
              <a:t>() Considered Harmful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5"/>
              </a:rPr>
              <a:t>http://bit.ly/2dmpiaz</a:t>
            </a:r>
            <a:r>
              <a:rPr lang="en-US" dirty="0"/>
              <a:t> - Series on Isolation Levels - Paul White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http://bit.ly/2d3XJAH</a:t>
            </a:r>
            <a:r>
              <a:rPr lang="en-US" dirty="0"/>
              <a:t> - How to enable Blocked Process Report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http://bit.ly/2dgW7Hv</a:t>
            </a:r>
            <a:r>
              <a:rPr lang="en-US" dirty="0"/>
              <a:t> - Enlarge </a:t>
            </a:r>
            <a:r>
              <a:rPr lang="en-US" dirty="0" err="1"/>
              <a:t>AdventureWorks</a:t>
            </a:r>
            <a:r>
              <a:rPr lang="en-US" dirty="0"/>
              <a:t> - Jonathan </a:t>
            </a:r>
            <a:r>
              <a:rPr lang="en-US" dirty="0" err="1"/>
              <a:t>Kehayias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http://bit.ly/2d7ELtg</a:t>
            </a:r>
            <a:r>
              <a:rPr lang="en-US" dirty="0"/>
              <a:t> -- </a:t>
            </a:r>
            <a:r>
              <a:rPr lang="en-US" dirty="0" err="1"/>
              <a:t>AdventureWorks</a:t>
            </a:r>
            <a:r>
              <a:rPr lang="en-US" dirty="0"/>
              <a:t> download for SQL 2014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761038" y="1439863"/>
            <a:ext cx="4866857" cy="467995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E-mail</a:t>
            </a:r>
            <a:r>
              <a:rPr lang="en-US" dirty="0"/>
              <a:t>: </a:t>
            </a:r>
            <a:r>
              <a:rPr lang="en-US" dirty="0">
                <a:hlinkClick r:id="rId9"/>
              </a:rPr>
              <a:t>ajkoehl@gmail.com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Twitter: @</a:t>
            </a:r>
            <a:r>
              <a:rPr lang="en-US" dirty="0" err="1"/>
              <a:t>sql_geek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LinkedIn: </a:t>
            </a:r>
            <a:r>
              <a:rPr lang="en-US" dirty="0">
                <a:hlinkClick r:id="rId10"/>
              </a:rPr>
              <a:t>http://www.linkedin.com/in/adam-j-koehler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SPONSORS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33356" y="2534872"/>
            <a:ext cx="1588827" cy="74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584" y="1300462"/>
            <a:ext cx="1806037" cy="9030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58" y="1578495"/>
            <a:ext cx="1423160" cy="8769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627" y="1501934"/>
            <a:ext cx="2141957" cy="3813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299" y="2310090"/>
            <a:ext cx="1830018" cy="13138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628" y="2369033"/>
            <a:ext cx="2533725" cy="10501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183" y="3052232"/>
            <a:ext cx="2700114" cy="6210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900" y="4456987"/>
            <a:ext cx="1914508" cy="10782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398" y="3806361"/>
            <a:ext cx="2398071" cy="10191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00" y="4894867"/>
            <a:ext cx="2195818" cy="4049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110" y="3942488"/>
            <a:ext cx="2160393" cy="4590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58" y="4707996"/>
            <a:ext cx="1105156" cy="4119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455" y="4050733"/>
            <a:ext cx="1667550" cy="3997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11" y="5426343"/>
            <a:ext cx="2790118" cy="10440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534" y="1449484"/>
            <a:ext cx="2255950" cy="80668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939" y="5250329"/>
            <a:ext cx="734040" cy="73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5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Adam Koehler, Senior Database Administrator at </a:t>
            </a:r>
            <a:r>
              <a:rPr lang="en-US" dirty="0" err="1"/>
              <a:t>ScriptPro</a:t>
            </a:r>
            <a:r>
              <a:rPr lang="en-US" dirty="0"/>
              <a:t> LLC</a:t>
            </a:r>
          </a:p>
          <a:p>
            <a:r>
              <a:rPr lang="en-US" dirty="0"/>
              <a:t>15 years of progressive experience with SQL Server from 7.0 to 2014</a:t>
            </a:r>
          </a:p>
          <a:p>
            <a:r>
              <a:rPr lang="en-US" dirty="0"/>
              <a:t>E-mail: </a:t>
            </a:r>
            <a:r>
              <a:rPr lang="en-US" dirty="0">
                <a:hlinkClick r:id="rId2"/>
              </a:rPr>
              <a:t>ajkoehl@gmail.com</a:t>
            </a:r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sql_geek</a:t>
            </a:r>
            <a:endParaRPr lang="en-US" dirty="0"/>
          </a:p>
          <a:p>
            <a:r>
              <a:rPr lang="en-US" dirty="0"/>
              <a:t>LinkedIn: </a:t>
            </a:r>
            <a:r>
              <a:rPr lang="en-US" dirty="0">
                <a:hlinkClick r:id="rId3"/>
              </a:rPr>
              <a:t>https://www.linkedin.com/in/adam-j-koehler</a:t>
            </a:r>
            <a:endParaRPr lang="en-US" dirty="0"/>
          </a:p>
          <a:p>
            <a:r>
              <a:rPr lang="en-US" dirty="0"/>
              <a:t>Blog: </a:t>
            </a:r>
            <a:r>
              <a:rPr lang="en-US" dirty="0">
                <a:hlinkClick r:id="rId4"/>
              </a:rPr>
              <a:t>https://sqlgeekery.wordpress.com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Cover?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are the ACID properties?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are Isolation Levels?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Examine each Isolation Level and how they work in SQL Server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How to implement Isolation Levels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Troubleshooting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598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ACID Properties?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properties of a database transaction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Atomicity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Each transaction is all or nothing, including during power failures. 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Consistency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Any transaction will transition the database from one state to another. 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Isolation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Ensures that concurrent execution of transactions result in a database state that would happen if each transaction was executed in serial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Durability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Ensures that once a transaction is committed, it stays that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4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Isolation Levels?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degree at which a given transaction is isolated from others in the system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Is part of the ACID mechanisms of database management systems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Atomicity, Consistency, Isolation, Durability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Defined by the ISO/ANSI SQL Standards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Read Uncommitted, Read Committed, Repeatable Read, Serializable</a:t>
            </a:r>
          </a:p>
        </p:txBody>
      </p:sp>
    </p:spTree>
    <p:extLst>
      <p:ext uri="{BB962C8B-B14F-4D97-AF65-F5344CB8AC3E}">
        <p14:creationId xmlns:p14="http://schemas.microsoft.com/office/powerpoint/2010/main" val="298907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Dirty, Phantom &amp; Non-Repeatable Reads 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Dirty Reads: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One transaction executing a query may not see results that happen from another transaction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Non-Repeatable Reads: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Data read twice in the same transaction that gives different results on each read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Phantom Reads: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Occurs when two identical queries are executed and the results of one query is different than the first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03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1315</Words>
  <Application>Microsoft Office PowerPoint</Application>
  <PresentationFormat>Custom</PresentationFormat>
  <Paragraphs>211</Paragraphs>
  <Slides>35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SQLSatOslo 2016</vt:lpstr>
      <vt:lpstr>1_SQLSatOslo 2016</vt:lpstr>
      <vt:lpstr>Image</vt:lpstr>
      <vt:lpstr>SQLSaturday 2017</vt:lpstr>
      <vt:lpstr>Isolation Levels  Understanding Transaction Temper Tantrums</vt:lpstr>
      <vt:lpstr>PowerPoint Presentation</vt:lpstr>
      <vt:lpstr>THANK YOU SPONSORS</vt:lpstr>
      <vt:lpstr>Title</vt:lpstr>
      <vt:lpstr>What are We Going to Cover?</vt:lpstr>
      <vt:lpstr>What are the ACID Properties?</vt:lpstr>
      <vt:lpstr>What are Isolation Levels?</vt:lpstr>
      <vt:lpstr>Dirty, Phantom &amp; Non-Repeatable Reads </vt:lpstr>
      <vt:lpstr>Read Uncommitted</vt:lpstr>
      <vt:lpstr>Read Uncommitted</vt:lpstr>
      <vt:lpstr>Read Uncommitted</vt:lpstr>
      <vt:lpstr>Read Committed</vt:lpstr>
      <vt:lpstr>Read Committed</vt:lpstr>
      <vt:lpstr>Read Committed</vt:lpstr>
      <vt:lpstr>Repeatable Read</vt:lpstr>
      <vt:lpstr>Repeatable Read</vt:lpstr>
      <vt:lpstr>Repeatable Read</vt:lpstr>
      <vt:lpstr>Serializable</vt:lpstr>
      <vt:lpstr>Serializable</vt:lpstr>
      <vt:lpstr>Serializable</vt:lpstr>
      <vt:lpstr>Read Committed Snapshot</vt:lpstr>
      <vt:lpstr>Read Committed Snapshot</vt:lpstr>
      <vt:lpstr>Read Committed Snapshot</vt:lpstr>
      <vt:lpstr>Snapshot</vt:lpstr>
      <vt:lpstr>Snapshot</vt:lpstr>
      <vt:lpstr>Snapshot</vt:lpstr>
      <vt:lpstr>Isolation Level Properties</vt:lpstr>
      <vt:lpstr>Ways to Set Isolation Levels</vt:lpstr>
      <vt:lpstr>Setting Isolation Levels in code</vt:lpstr>
      <vt:lpstr>How do these affect performance?</vt:lpstr>
      <vt:lpstr>Troubleshooting Isolation Level Issues</vt:lpstr>
      <vt:lpstr>Troubleshooting Isolation Level Issues</vt:lpstr>
      <vt:lpstr>What to do when there are problems?</vt:lpstr>
      <vt:lpstr>Resources</vt:lpstr>
    </vt:vector>
  </TitlesOfParts>
  <Company>Revealed Design,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Adam Koehler</cp:lastModifiedBy>
  <cp:revision>63</cp:revision>
  <dcterms:created xsi:type="dcterms:W3CDTF">2011-08-19T20:30:49Z</dcterms:created>
  <dcterms:modified xsi:type="dcterms:W3CDTF">2017-08-19T03:31:23Z</dcterms:modified>
</cp:coreProperties>
</file>