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  <p:sldMasterId id="2147483661" r:id="rId2"/>
    <p:sldMasterId id="2147483683" r:id="rId3"/>
  </p:sldMasterIdLst>
  <p:notesMasterIdLst>
    <p:notesMasterId r:id="rId33"/>
  </p:notesMasterIdLst>
  <p:sldIdLst>
    <p:sldId id="256" r:id="rId4"/>
    <p:sldId id="257" r:id="rId5"/>
    <p:sldId id="270" r:id="rId6"/>
    <p:sldId id="263" r:id="rId7"/>
    <p:sldId id="271" r:id="rId8"/>
    <p:sldId id="273" r:id="rId9"/>
    <p:sldId id="274" r:id="rId10"/>
    <p:sldId id="286" r:id="rId11"/>
    <p:sldId id="291" r:id="rId12"/>
    <p:sldId id="278" r:id="rId13"/>
    <p:sldId id="284" r:id="rId14"/>
    <p:sldId id="285" r:id="rId15"/>
    <p:sldId id="287" r:id="rId16"/>
    <p:sldId id="288" r:id="rId17"/>
    <p:sldId id="289" r:id="rId18"/>
    <p:sldId id="276" r:id="rId19"/>
    <p:sldId id="279" r:id="rId20"/>
    <p:sldId id="280" r:id="rId21"/>
    <p:sldId id="282" r:id="rId22"/>
    <p:sldId id="281" r:id="rId23"/>
    <p:sldId id="275" r:id="rId24"/>
    <p:sldId id="264" r:id="rId25"/>
    <p:sldId id="265" r:id="rId26"/>
    <p:sldId id="267" r:id="rId27"/>
    <p:sldId id="266" r:id="rId28"/>
    <p:sldId id="268" r:id="rId29"/>
    <p:sldId id="269" r:id="rId30"/>
    <p:sldId id="290" r:id="rId31"/>
    <p:sldId id="283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94667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9B9038EA-6212-4FF0-A5FD-F1C94C1CE1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79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038EA-6212-4FF0-A5FD-F1C94C1CE1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C813863-0632-4D9B-AEB9-303C094D10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50DC6-D934-4D77-B871-DC180EFE7E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98BFB-6AD2-4BFF-BCE5-D1A2F2CBB0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5F6A01-A86A-496B-86E6-7747CFF6E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93F187-2357-4DDA-A917-5BD4D7229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4CE7D-43E7-4DD9-BAFE-7BF2FBDB8F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3A77C-C0A2-436A-8370-88BE79F5C9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7790C-0478-4258-8627-0F81E5556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C1A55-1712-4D02-8F25-A0DDE1174D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98579-7351-4831-9C8C-20A4633C4B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2B893E-8E33-4A08-A608-EA6233DEE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455DC-6C77-42F6-B158-D5DCB1DBA9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C1968-F83F-4EEB-BCAB-722BEE5AC4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B822F-1EAD-469D-B780-6D2A0BE78C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34FA6-5CDE-49D9-B0CB-6564DEFCA5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3863-0632-4D9B-AEB9-303C094D1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55DC-6C77-42F6-B158-D5DCB1DBA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43A-58AE-4619-9C25-E19F8AEECC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990C-1C7A-4AA4-B40B-289072F54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3C48-A529-464E-80C9-07908B294C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D86E-12B5-4722-83AA-18993D1A5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744F-D525-46C2-8E27-DC2D99AC7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1F143A-58AE-4619-9C25-E19F8AEECC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5FCA-D7F4-4BDB-8E1A-BBAA96BAF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4976510-54F0-47C8-97B4-847CDB457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0DC6-D934-4D77-B871-DC180EFE7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8BFB-6AD2-4BFF-BCE5-D1A2F2CBB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E990C-1C7A-4AA4-B40B-289072F54F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03C48-A529-464E-80C9-07908B294C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9D86E-12B5-4722-83AA-18993D1A5A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4744F-D525-46C2-8E27-DC2D99AC7A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E5FCA-D7F4-4BDB-8E1A-BBAA96BAF2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76510-54F0-47C8-97B4-847CDB457A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1A71C7EA-32AC-4E4E-B7C8-655B2527B8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8710F7F-F070-4960-9112-D2A3D9EB01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>
    <p:fade/>
  </p:transition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71C7EA-32AC-4E4E-B7C8-655B2527B84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>
    <p:fade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-server-performance.com/articles/dev/triggers_2000_p6.aspx" TargetMode="External"/><Relationship Id="rId2" Type="http://schemas.openxmlformats.org/officeDocument/2006/relationships/hyperlink" Target="http://www.theparticle.com/cs/bc/dbms/triggers.pdf" TargetMode="Externa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851648" cy="2362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12800" i="1" dirty="0" smtClean="0"/>
              <a:t/>
            </a:r>
            <a:br>
              <a:rPr lang="en-US" sz="12800" i="1" dirty="0" smtClean="0"/>
            </a:br>
            <a:r>
              <a:rPr lang="en-US" sz="12800" i="1" dirty="0" smtClean="0"/>
              <a:t>“Triggers</a:t>
            </a:r>
            <a:r>
              <a:rPr lang="en-US" sz="9800" i="1" dirty="0" smtClean="0"/>
              <a:t>”</a:t>
            </a:r>
            <a:endParaRPr lang="en-US" i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0" y="4038600"/>
            <a:ext cx="6403848" cy="18288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Syntax of Trigger: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962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CREATE TRIGGER </a:t>
            </a:r>
            <a:r>
              <a:rPr lang="en-US" sz="2000" i="1" dirty="0" smtClean="0">
                <a:solidFill>
                  <a:srgbClr val="FF0000"/>
                </a:solidFill>
              </a:rPr>
              <a:t>trigger_name</a:t>
            </a:r>
            <a:r>
              <a:rPr lang="en-US" sz="2000" i="1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ON { </a:t>
            </a:r>
            <a:r>
              <a:rPr lang="en-US" sz="2000" i="1" dirty="0" smtClean="0">
                <a:solidFill>
                  <a:srgbClr val="FF0000"/>
                </a:solidFill>
              </a:rPr>
              <a:t>table</a:t>
            </a:r>
            <a:r>
              <a:rPr lang="en-US" sz="2000" dirty="0" smtClean="0">
                <a:solidFill>
                  <a:srgbClr val="FF0000"/>
                </a:solidFill>
              </a:rPr>
              <a:t> | </a:t>
            </a:r>
            <a:r>
              <a:rPr lang="en-US" sz="2000" i="1" dirty="0" smtClean="0">
                <a:solidFill>
                  <a:srgbClr val="FF0000"/>
                </a:solidFill>
              </a:rPr>
              <a:t>view </a:t>
            </a:r>
            <a:r>
              <a:rPr lang="en-US" sz="2000" dirty="0" smtClean="0"/>
              <a:t>} </a:t>
            </a:r>
            <a:br>
              <a:rPr lang="en-US" sz="2000" dirty="0" smtClean="0"/>
            </a:br>
            <a:r>
              <a:rPr lang="en-US" sz="2000" dirty="0" smtClean="0"/>
              <a:t>[ WITH </a:t>
            </a:r>
            <a:r>
              <a:rPr lang="en-US" sz="2000" dirty="0" smtClean="0">
                <a:solidFill>
                  <a:srgbClr val="FF0000"/>
                </a:solidFill>
              </a:rPr>
              <a:t>ENCRYPTION</a:t>
            </a:r>
            <a:r>
              <a:rPr lang="en-US" sz="2000" dirty="0" smtClean="0"/>
              <a:t> ] </a:t>
            </a:r>
            <a:br>
              <a:rPr lang="en-US" sz="2000" dirty="0" smtClean="0"/>
            </a:br>
            <a:r>
              <a:rPr lang="en-US" sz="2000" dirty="0" smtClean="0"/>
              <a:t>{ </a:t>
            </a:r>
            <a:br>
              <a:rPr lang="en-US" sz="2000" dirty="0" smtClean="0"/>
            </a:br>
            <a:r>
              <a:rPr lang="en-US" sz="2000" dirty="0" smtClean="0"/>
              <a:t>    { {</a:t>
            </a:r>
            <a:r>
              <a:rPr lang="en-US" sz="2000" dirty="0" smtClean="0">
                <a:solidFill>
                  <a:srgbClr val="FF0000"/>
                </a:solidFill>
              </a:rPr>
              <a:t>FOR | AFTER | INSTEAD OF </a:t>
            </a:r>
            <a:r>
              <a:rPr lang="en-US" sz="2000" dirty="0" smtClean="0"/>
              <a:t>} </a:t>
            </a:r>
          </a:p>
          <a:p>
            <a:pPr lvl="2">
              <a:buNone/>
            </a:pPr>
            <a:r>
              <a:rPr lang="en-US" sz="2000" dirty="0" smtClean="0"/>
              <a:t>{ [ </a:t>
            </a:r>
            <a:r>
              <a:rPr lang="en-US" sz="2000" dirty="0" smtClean="0">
                <a:solidFill>
                  <a:srgbClr val="FF0000"/>
                </a:solidFill>
              </a:rPr>
              <a:t>INSERT</a:t>
            </a:r>
            <a:r>
              <a:rPr lang="en-US" sz="2000" dirty="0" smtClean="0"/>
              <a:t> ] [ </a:t>
            </a:r>
            <a:r>
              <a:rPr lang="en-US" sz="2000" b="1" dirty="0" smtClean="0"/>
              <a:t>, </a:t>
            </a:r>
            <a:r>
              <a:rPr lang="en-US" sz="2000" dirty="0" smtClean="0"/>
              <a:t>] [ </a:t>
            </a:r>
            <a:r>
              <a:rPr lang="en-US" sz="2000" dirty="0" smtClean="0">
                <a:solidFill>
                  <a:srgbClr val="FF0000"/>
                </a:solidFill>
              </a:rPr>
              <a:t>UPDATE</a:t>
            </a:r>
            <a:r>
              <a:rPr lang="en-US" sz="2000" dirty="0" smtClean="0"/>
              <a:t> ] [ </a:t>
            </a:r>
            <a:r>
              <a:rPr lang="en-US" sz="2000" b="1" dirty="0" smtClean="0"/>
              <a:t>, </a:t>
            </a:r>
            <a:r>
              <a:rPr lang="en-US" sz="2000" dirty="0" smtClean="0"/>
              <a:t>] [ </a:t>
            </a:r>
            <a:r>
              <a:rPr lang="en-US" sz="2000" dirty="0" smtClean="0">
                <a:solidFill>
                  <a:srgbClr val="FF0000"/>
                </a:solidFill>
              </a:rPr>
              <a:t>DELETE</a:t>
            </a:r>
            <a:r>
              <a:rPr lang="en-US" sz="2000" dirty="0" smtClean="0"/>
              <a:t> ] } </a:t>
            </a:r>
            <a:br>
              <a:rPr lang="en-US" sz="2000" dirty="0" smtClean="0"/>
            </a:br>
            <a:r>
              <a:rPr lang="en-US" sz="2000" dirty="0" smtClean="0"/>
              <a:t>               AS </a:t>
            </a:r>
            <a:br>
              <a:rPr lang="en-US" sz="2000" dirty="0" smtClean="0"/>
            </a:br>
            <a:r>
              <a:rPr lang="en-US" sz="2000" dirty="0" smtClean="0"/>
              <a:t>              </a:t>
            </a:r>
            <a:r>
              <a:rPr lang="en-US" sz="2000" i="1" dirty="0" smtClean="0"/>
              <a:t>sql_statement</a:t>
            </a:r>
            <a:r>
              <a:rPr lang="en-US" sz="2000" dirty="0" smtClean="0"/>
              <a:t> [...</a:t>
            </a:r>
            <a:r>
              <a:rPr lang="en-US" sz="2000" i="1" dirty="0" smtClean="0"/>
              <a:t>n </a:t>
            </a:r>
            <a:r>
              <a:rPr lang="en-US" sz="2000" dirty="0" smtClean="0"/>
              <a:t>] </a:t>
            </a:r>
            <a:br>
              <a:rPr lang="en-US" sz="2000" dirty="0" smtClean="0"/>
            </a:br>
            <a:r>
              <a:rPr lang="en-US" sz="2000" dirty="0" smtClean="0"/>
              <a:t>    } </a:t>
            </a:r>
            <a:br>
              <a:rPr lang="en-US" sz="2000" dirty="0" smtClean="0"/>
            </a:br>
            <a:r>
              <a:rPr lang="en-US" sz="2000" dirty="0" smtClean="0"/>
              <a:t>}						   CONT……..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0"/>
            <a:ext cx="3048000" cy="533400"/>
          </a:xfrm>
          <a:prstGeom prst="rect">
            <a:avLst/>
          </a:prstGeom>
        </p:spPr>
        <p:txBody>
          <a:bodyPr vert="horz" lIns="0" rIns="0" bIns="0" anchor="b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DML Trigger: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2895600" cy="6278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Arguments: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Trigger_name:</a:t>
            </a:r>
          </a:p>
          <a:p>
            <a:pPr>
              <a:buNone/>
            </a:pPr>
            <a:r>
              <a:rPr lang="en-US" dirty="0" smtClean="0"/>
              <a:t>		Is the name of the trigger.</a:t>
            </a:r>
            <a:endParaRPr lang="en-US" i="1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Table</a:t>
            </a:r>
            <a:r>
              <a:rPr lang="en-US" b="1" dirty="0" smtClean="0">
                <a:solidFill>
                  <a:srgbClr val="FF0000"/>
                </a:solidFill>
              </a:rPr>
              <a:t> | </a:t>
            </a:r>
            <a:r>
              <a:rPr lang="en-US" b="1" i="1" dirty="0" smtClean="0">
                <a:solidFill>
                  <a:srgbClr val="FF0000"/>
                </a:solidFill>
              </a:rPr>
              <a:t>view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	Is the table or view on which the trigger is executed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WITH ENCRYPTION</a:t>
            </a:r>
          </a:p>
          <a:p>
            <a:pPr>
              <a:buNone/>
            </a:pPr>
            <a:r>
              <a:rPr lang="en-US" dirty="0" smtClean="0"/>
              <a:t>		Code in the trigger will be encrypted when it is created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AFTER</a:t>
            </a:r>
          </a:p>
          <a:p>
            <a:pPr>
              <a:buNone/>
            </a:pPr>
            <a:r>
              <a:rPr lang="en-US" dirty="0" smtClean="0"/>
              <a:t>		Specifies that the trigger is fired only when all operations specified in the triggering SQL statement have executed successfully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INSTEAD OF</a:t>
            </a:r>
          </a:p>
          <a:p>
            <a:pPr>
              <a:buNone/>
            </a:pPr>
            <a:r>
              <a:rPr lang="en-US" dirty="0" smtClean="0"/>
              <a:t>		Specifies that the trigger is executed </a:t>
            </a:r>
            <a:r>
              <a:rPr lang="en-US" i="1" dirty="0" smtClean="0"/>
              <a:t>instead of</a:t>
            </a:r>
            <a:r>
              <a:rPr lang="en-US" dirty="0" smtClean="0"/>
              <a:t> the triggering SQL statement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2895600" cy="6278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Arguments: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{ [DELETE] [,] [INSERT] [,] [UPDATE] } </a:t>
            </a:r>
          </a:p>
          <a:p>
            <a:pPr>
              <a:buNone/>
            </a:pPr>
            <a:r>
              <a:rPr lang="en-US" dirty="0" smtClean="0"/>
              <a:t>		Are keywords that specify which data modification statements, when attempted against the table or view, activate the trigger.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WITH APPEND</a:t>
            </a:r>
          </a:p>
          <a:p>
            <a:pPr>
              <a:buNone/>
            </a:pPr>
            <a:r>
              <a:rPr lang="en-US" dirty="0" smtClean="0"/>
              <a:t>		Specifies that an additional trigger of an existing type should be added.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NOT FOR REPLICATION</a:t>
            </a:r>
          </a:p>
          <a:p>
            <a:pPr>
              <a:buNone/>
            </a:pPr>
            <a:r>
              <a:rPr lang="en-US" dirty="0" smtClean="0"/>
              <a:t>		Indicates that the trigger should not be executed when a replication process modifies the table involved in the trigger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Syntax of Trigger: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962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CREATE TRIGGER </a:t>
            </a:r>
            <a:r>
              <a:rPr lang="en-US" sz="2000" i="1" dirty="0" smtClean="0"/>
              <a:t>trigger_name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ON { </a:t>
            </a:r>
            <a:r>
              <a:rPr lang="en-US" sz="2000" dirty="0" smtClean="0">
                <a:solidFill>
                  <a:srgbClr val="FF0000"/>
                </a:solidFill>
              </a:rPr>
              <a:t>ALL SERVER | DATABASE </a:t>
            </a: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>[ WITH ENCRYPTION ] </a:t>
            </a:r>
            <a:br>
              <a:rPr lang="en-US" sz="2000" dirty="0" smtClean="0"/>
            </a:br>
            <a:r>
              <a:rPr lang="en-US" sz="2000" dirty="0" smtClean="0"/>
              <a:t>{ </a:t>
            </a:r>
            <a:br>
              <a:rPr lang="en-US" sz="2000" dirty="0" smtClean="0"/>
            </a:br>
            <a:r>
              <a:rPr lang="en-US" sz="2000" dirty="0" smtClean="0"/>
              <a:t>    { {FOR | AFTER } </a:t>
            </a:r>
          </a:p>
          <a:p>
            <a:pPr lvl="2">
              <a:buNone/>
            </a:pPr>
            <a:r>
              <a:rPr lang="en-US" sz="2000" dirty="0" smtClean="0"/>
              <a:t>{ </a:t>
            </a:r>
            <a:r>
              <a:rPr lang="en-US" sz="2400" i="1" dirty="0" smtClean="0">
                <a:solidFill>
                  <a:srgbClr val="FF0000"/>
                </a:solidFill>
              </a:rPr>
              <a:t>event_type | event_group </a:t>
            </a:r>
            <a:r>
              <a:rPr lang="en-US" sz="2400" i="1" dirty="0" smtClean="0"/>
              <a:t>} [ ,...n ]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              AS </a:t>
            </a:r>
            <a:br>
              <a:rPr lang="en-US" sz="2000" dirty="0" smtClean="0"/>
            </a:br>
            <a:r>
              <a:rPr lang="en-US" sz="2000" dirty="0" smtClean="0"/>
              <a:t>             </a:t>
            </a:r>
            <a:r>
              <a:rPr lang="en-US" sz="2400" dirty="0" smtClean="0"/>
              <a:t> </a:t>
            </a:r>
            <a:r>
              <a:rPr lang="en-US" sz="2400" i="1" dirty="0" smtClean="0"/>
              <a:t>sql_statement</a:t>
            </a:r>
            <a:r>
              <a:rPr lang="en-US" sz="2400" dirty="0" smtClean="0"/>
              <a:t> [...</a:t>
            </a:r>
            <a:r>
              <a:rPr lang="en-US" sz="2400" i="1" dirty="0" smtClean="0"/>
              <a:t>n </a:t>
            </a:r>
            <a:r>
              <a:rPr lang="en-US" sz="2400" dirty="0" smtClean="0"/>
              <a:t>]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   } </a:t>
            </a:r>
            <a:br>
              <a:rPr lang="en-US" sz="2000" dirty="0" smtClean="0"/>
            </a:br>
            <a:r>
              <a:rPr lang="en-US" sz="2000" dirty="0" smtClean="0"/>
              <a:t>}						  </a:t>
            </a:r>
          </a:p>
          <a:p>
            <a:pPr lvl="2">
              <a:buNone/>
            </a:pPr>
            <a:r>
              <a:rPr lang="en-US" sz="2000" dirty="0" smtClean="0"/>
              <a:t>							 CONT……..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0"/>
            <a:ext cx="3048000" cy="533400"/>
          </a:xfrm>
          <a:prstGeom prst="rect">
            <a:avLst/>
          </a:prstGeom>
        </p:spPr>
        <p:txBody>
          <a:bodyPr vert="horz" lIns="0" rIns="0" bIns="0" anchor="b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DDL Trigger: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5052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Arguments: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08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DATABASE </a:t>
            </a:r>
          </a:p>
          <a:p>
            <a:pPr lvl="1">
              <a:buNone/>
            </a:pPr>
            <a:r>
              <a:rPr lang="en-US" dirty="0" smtClean="0"/>
              <a:t>		If specified, the trigger fires whenever event_type or event_group occurs in the current database.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ALL SERVER 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sz="2400" dirty="0" smtClean="0"/>
              <a:t>If specified, the trigger fires whenever event_type or event_group occurs anywhere in the current server.</a:t>
            </a:r>
            <a:endParaRPr lang="en-US" sz="22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event_type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400" dirty="0" smtClean="0"/>
              <a:t>Is the name of a Transact-SQL language event that, after execution, causes a DDL trigger to fire. (create, alter, drop)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event_group 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400" dirty="0" smtClean="0"/>
              <a:t>The DDL trigger fires after execution of any Transact-SQL language event that belongs to event_group. 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Event types…..</a:t>
            </a:r>
          </a:p>
          <a:p>
            <a:endParaRPr lang="en-US" dirty="0" smtClean="0"/>
          </a:p>
          <a:p>
            <a:r>
              <a:rPr lang="en-US" dirty="0" smtClean="0"/>
              <a:t>Create:  certificate, assembly,  index, function, procedure,  role, rule etc…….. </a:t>
            </a:r>
          </a:p>
          <a:p>
            <a:r>
              <a:rPr lang="en-US" dirty="0" smtClean="0"/>
              <a:t>Alter: certificate, assembly,  index, function, procedure,  role, rule etc…….. </a:t>
            </a:r>
          </a:p>
          <a:p>
            <a:r>
              <a:rPr lang="en-US" dirty="0" smtClean="0"/>
              <a:t>Drop: certificate, assembly,  index, function, procedure,  role, rule etc……..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1143000"/>
          </a:xfrm>
        </p:spPr>
        <p:txBody>
          <a:bodyPr/>
          <a:lstStyle/>
          <a:p>
            <a:r>
              <a:rPr lang="en-US" b="1" dirty="0" smtClean="0"/>
              <a:t> Working /Magic Tables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 have access to  two special tables called :</a:t>
            </a:r>
          </a:p>
          <a:p>
            <a:pPr lvl="1"/>
            <a:r>
              <a:rPr lang="en-US" dirty="0" smtClean="0"/>
              <a:t>Inserted and deleted.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4114800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43600" y="4114800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3048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Insert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operation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7400" y="556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operation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0" y="4191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Update operation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714500" y="3771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95400" y="4191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INSERTED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4191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DELETED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33600" y="351538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Each row that was inserted </a:t>
            </a:r>
          </a:p>
          <a:p>
            <a:r>
              <a:rPr lang="en-US" sz="1400" dirty="0" smtClean="0"/>
              <a:t>in the table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503938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Each row that was deleted  </a:t>
            </a:r>
          </a:p>
          <a:p>
            <a:r>
              <a:rPr lang="en-US" sz="1400" dirty="0" smtClean="0"/>
              <a:t>From the table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6591300" y="5143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5" idx="3"/>
          </p:cNvCxnSpPr>
          <p:nvPr/>
        </p:nvCxnSpPr>
        <p:spPr>
          <a:xfrm rot="10800000" flipV="1">
            <a:off x="3124200" y="4953000"/>
            <a:ext cx="990600" cy="79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1790700" y="5143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0" y="54864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Has after image of the row updated 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867400" y="28956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Has before image of the row updated 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876800" y="3276600"/>
            <a:ext cx="914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6629400" y="3733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34200" y="6019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CONT……..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" y="34290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Deleted table will be Empty</a:t>
            </a:r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086600" y="48768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Inserted table will be empty</a:t>
            </a:r>
            <a:endParaRPr lang="en-US" sz="16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/>
      <p:bldP spid="7" grpId="0"/>
      <p:bldP spid="8" grpId="0"/>
      <p:bldP spid="11" grpId="0"/>
      <p:bldP spid="12" grpId="0"/>
      <p:bldP spid="13" grpId="0"/>
      <p:bldP spid="14" grpId="0"/>
      <p:bldP spid="25" grpId="0"/>
      <p:bldP spid="29" grpId="0"/>
      <p:bldP spid="39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56488"/>
          </a:xfrm>
        </p:spPr>
        <p:txBody>
          <a:bodyPr/>
          <a:lstStyle/>
          <a:p>
            <a:pPr algn="ctr"/>
            <a:r>
              <a:rPr lang="en-US" dirty="0" smtClean="0"/>
              <a:t>Recursive and Nested Triggers: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Recursive Triggers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914400" lvl="4" indent="-336550" algn="just"/>
            <a:r>
              <a:rPr lang="en-US" dirty="0" smtClean="0"/>
              <a:t>A trigger that cause itself to fire is called recursive trigger.</a:t>
            </a:r>
          </a:p>
          <a:p>
            <a:pPr marL="914400" lvl="4" indent="-336550" algn="just"/>
            <a:r>
              <a:rPr lang="en-US" dirty="0" smtClean="0"/>
              <a:t>For example update trigger is created on boat table that modifies a column in boat table, the modification in the trigger causes the trigger to fire again leading to an unending chain of transactions.</a:t>
            </a:r>
          </a:p>
          <a:p>
            <a:pPr marL="914400" lvl="4" indent="-336550" algn="just"/>
            <a:r>
              <a:rPr lang="en-US" dirty="0" smtClean="0"/>
              <a:t>For this in sql server by default the RECURSIVE_TRIGGERS option is set off and you must explicitly turn on this option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53340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BOAT table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352800" y="4191000"/>
            <a:ext cx="2438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Statement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6096000" y="5257800"/>
            <a:ext cx="2133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Trigger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1905000" y="4572000"/>
            <a:ext cx="1295400" cy="685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3200" y="5943600"/>
            <a:ext cx="32766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2819400" y="5562600"/>
            <a:ext cx="32004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6019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Update statement fires the update trigger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19200" y="4419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Updates the column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5029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Update boat table</a:t>
            </a:r>
            <a:endParaRPr 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4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38912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Nested Triggers: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31242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COMPANY </a:t>
            </a:r>
          </a:p>
          <a:p>
            <a:pPr algn="ctr"/>
            <a:r>
              <a:rPr lang="en-US" b="1" dirty="0" smtClean="0"/>
              <a:t>Table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781800" y="31242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EMPLOYEE</a:t>
            </a:r>
          </a:p>
          <a:p>
            <a:pPr algn="ctr"/>
            <a:r>
              <a:rPr lang="en-US" b="1" dirty="0" smtClean="0"/>
              <a:t>Table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810000" y="1828800"/>
            <a:ext cx="2057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</a:t>
            </a:r>
          </a:p>
          <a:p>
            <a:pPr algn="ctr"/>
            <a:r>
              <a:rPr lang="en-US" b="1" dirty="0" smtClean="0"/>
              <a:t>Trigger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3810000" y="4800600"/>
            <a:ext cx="2057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</a:t>
            </a:r>
          </a:p>
          <a:p>
            <a:pPr algn="ctr"/>
            <a:r>
              <a:rPr lang="en-US" b="1" dirty="0" smtClean="0"/>
              <a:t>Trigger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76400" y="4191000"/>
            <a:ext cx="2057400" cy="1066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</p:cNvCxnSpPr>
          <p:nvPr/>
        </p:nvCxnSpPr>
        <p:spPr>
          <a:xfrm flipV="1">
            <a:off x="5867400" y="4191000"/>
            <a:ext cx="1752600" cy="1066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5943600" y="2286000"/>
            <a:ext cx="1676400" cy="7620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81000" y="5486400"/>
            <a:ext cx="251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Statement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571500" y="4838700"/>
            <a:ext cx="1143000" cy="1588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Trigger firing order: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77952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sp_settriggerorder [@triggername =] '&lt;trigger name&gt;',</a:t>
            </a:r>
          </a:p>
          <a:p>
            <a:r>
              <a:rPr lang="en-US" dirty="0" smtClean="0"/>
              <a:t>[@order =] '{FIRST|LAST|NONE}',</a:t>
            </a:r>
          </a:p>
          <a:p>
            <a:r>
              <a:rPr lang="en-US" dirty="0" smtClean="0"/>
              <a:t>[@stmttype =] '{INSERT|UPDATE|DELETE}'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6600" b="1" dirty="0" smtClean="0"/>
              <a:t>Index:-	</a:t>
            </a:r>
            <a:r>
              <a:rPr lang="en-US" sz="6600" dirty="0" smtClean="0"/>
              <a:t>	</a:t>
            </a:r>
            <a:endParaRPr lang="en-US" dirty="0"/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696200" cy="4648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Implementation of Triggers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Example</a:t>
            </a:r>
          </a:p>
          <a:p>
            <a:r>
              <a:rPr lang="en-US" dirty="0" smtClean="0"/>
              <a:t>Types of Triggers</a:t>
            </a:r>
          </a:p>
          <a:p>
            <a:pPr lvl="1"/>
            <a:r>
              <a:rPr lang="en-US" dirty="0" smtClean="0"/>
              <a:t>DML Triggers</a:t>
            </a:r>
          </a:p>
          <a:p>
            <a:pPr lvl="1"/>
            <a:r>
              <a:rPr lang="en-US" dirty="0" smtClean="0"/>
              <a:t>DDL Triggers</a:t>
            </a:r>
          </a:p>
          <a:p>
            <a:r>
              <a:rPr lang="en-US" dirty="0" smtClean="0"/>
              <a:t>Recursive and Nested Triggers</a:t>
            </a:r>
          </a:p>
          <a:p>
            <a:r>
              <a:rPr lang="en-US" dirty="0" smtClean="0"/>
              <a:t>Disabling Trigger,  Enabling Triggers, Modifying Triggers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/>
      <p:bldP spid="2017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</a:t>
            </a:r>
            <a:br>
              <a:rPr lang="en-US" b="1" dirty="0" smtClean="0"/>
            </a:b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5300" b="1" dirty="0" smtClean="0"/>
              <a:t>    </a:t>
            </a:r>
            <a:br>
              <a:rPr lang="en-US" sz="5300" b="1" dirty="0" smtClean="0"/>
            </a:br>
            <a:r>
              <a:rPr lang="en-US" sz="5300" b="1" dirty="0" smtClean="0"/>
              <a:t> Common Use of Trigger: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Referential Integrity.</a:t>
            </a:r>
          </a:p>
          <a:p>
            <a:r>
              <a:rPr lang="en-US" dirty="0" smtClean="0"/>
              <a:t> Data Integrity Rules</a:t>
            </a:r>
          </a:p>
          <a:p>
            <a:r>
              <a:rPr lang="en-US" dirty="0" smtClean="0"/>
              <a:t> Creating Audit Trails:</a:t>
            </a:r>
          </a:p>
          <a:p>
            <a:r>
              <a:rPr lang="en-US" dirty="0" smtClean="0"/>
              <a:t>Functionality similar to a CHECK constraint, but which works across tables, databases, or even servers.</a:t>
            </a:r>
          </a:p>
          <a:p>
            <a:r>
              <a:rPr lang="en-US" dirty="0" smtClean="0"/>
              <a:t>etc……..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</a:t>
            </a:r>
            <a:r>
              <a:rPr lang="en-US" sz="4000" dirty="0" smtClean="0"/>
              <a:t>Actions that c</a:t>
            </a:r>
            <a:r>
              <a:rPr lang="en-US" sz="4000" b="1" dirty="0" smtClean="0"/>
              <a:t>annot</a:t>
            </a:r>
            <a:r>
              <a:rPr lang="en-US" sz="4000" dirty="0" smtClean="0"/>
              <a:t> be performed using triggers</a:t>
            </a:r>
            <a:r>
              <a:rPr lang="en-US" sz="3100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Database cannot be created, altered, dropped, backed up or restored.</a:t>
            </a:r>
          </a:p>
          <a:p>
            <a:pPr algn="just"/>
            <a:r>
              <a:rPr lang="en-US" dirty="0" smtClean="0"/>
              <a:t>Structural changes cannot be made to table that caused trigger to fire.</a:t>
            </a:r>
          </a:p>
          <a:p>
            <a:pPr algn="just"/>
            <a:r>
              <a:rPr lang="en-US" dirty="0" smtClean="0"/>
              <a:t>Sql server does not support triggers against system objects.</a:t>
            </a:r>
          </a:p>
          <a:p>
            <a:pPr algn="just"/>
            <a:r>
              <a:rPr lang="en-US" dirty="0" smtClean="0"/>
              <a:t>Triggers gets fired only in response to logged operations hence minimally  logged operations such as TRUNCATE and WRITETEXT do not cause triggers to fire.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08888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sz="6000" b="1" dirty="0" smtClean="0"/>
              <a:t>Disabling Triggers:-</a:t>
            </a:r>
            <a:r>
              <a:rPr lang="en-US" sz="5400" b="1" dirty="0" smtClean="0"/>
              <a:t>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/>
              <a:t>Sometimes triggers can get in the way of what we are trying to accomplish. </a:t>
            </a:r>
          </a:p>
          <a:p>
            <a:pPr algn="just"/>
            <a:r>
              <a:rPr lang="en-US" sz="2000" dirty="0" smtClean="0"/>
              <a:t>For example, suppose that we wrote complex triggers on a table to perform  a variety of data integrity and validation checks to protect database from incorrect information. </a:t>
            </a:r>
          </a:p>
          <a:p>
            <a:pPr algn="just"/>
            <a:r>
              <a:rPr lang="en-US" sz="2000" dirty="0" smtClean="0"/>
              <a:t>Now suppose that we are given a text file containing several million rows of cleaned data that needs to be inserted into this table.</a:t>
            </a:r>
          </a:p>
          <a:p>
            <a:pPr algn="just"/>
            <a:r>
              <a:rPr lang="en-US" sz="2000" dirty="0" smtClean="0"/>
              <a:t>These triggers will likely get in the way and cause the data load to take a very long time.</a:t>
            </a:r>
          </a:p>
          <a:p>
            <a:pPr algn="just"/>
            <a:r>
              <a:rPr lang="en-US" sz="2000" dirty="0" smtClean="0"/>
              <a:t>Here we can use the </a:t>
            </a:r>
            <a:r>
              <a:rPr lang="en-US" sz="2000" b="1" dirty="0" smtClean="0">
                <a:solidFill>
                  <a:srgbClr val="FF0000"/>
                </a:solidFill>
              </a:rPr>
              <a:t>DISABLE TRIGGER </a:t>
            </a:r>
            <a:r>
              <a:rPr lang="en-US" sz="2000" dirty="0" smtClean="0"/>
              <a:t>statement to tell SQL Server 2005 to set one or more triggers:</a:t>
            </a:r>
          </a:p>
          <a:p>
            <a:pPr algn="just">
              <a:buNone/>
            </a:pPr>
            <a:r>
              <a:rPr lang="en-US" sz="2000" dirty="0" smtClean="0"/>
              <a:t>	 	</a:t>
            </a:r>
            <a:r>
              <a:rPr lang="en-US" sz="2000" dirty="0" smtClean="0">
                <a:solidFill>
                  <a:srgbClr val="FF0000"/>
                </a:solidFill>
              </a:rPr>
              <a:t>DISABLE TRIGGER </a:t>
            </a:r>
            <a:r>
              <a:rPr lang="en-US" sz="2000" b="1" dirty="0" smtClean="0">
                <a:solidFill>
                  <a:srgbClr val="FF0000"/>
                </a:solidFill>
              </a:rPr>
              <a:t>Trigger name  </a:t>
            </a:r>
            <a:r>
              <a:rPr lang="en-US" sz="2000" dirty="0" smtClean="0">
                <a:solidFill>
                  <a:srgbClr val="FF0000"/>
                </a:solidFill>
              </a:rPr>
              <a:t>ON </a:t>
            </a:r>
            <a:r>
              <a:rPr lang="en-US" sz="2000" b="1" dirty="0" smtClean="0">
                <a:solidFill>
                  <a:srgbClr val="FF0000"/>
                </a:solidFill>
              </a:rPr>
              <a:t>Tablename</a:t>
            </a:r>
          </a:p>
          <a:p>
            <a:pPr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								      CONT…..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sz="5400" b="1" dirty="0" smtClean="0"/>
              <a:t>Disabling Triggers:-</a:t>
            </a:r>
            <a:r>
              <a:rPr lang="en-US" sz="4800" b="1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want to disable all triggers for a </a:t>
            </a:r>
            <a:r>
              <a:rPr lang="en-US" b="1" dirty="0" smtClean="0"/>
              <a:t>table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DISABLE TRIGGER ALL ON TABLENA ME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dirty="0" smtClean="0"/>
              <a:t>Disables all DDL triggers for the </a:t>
            </a:r>
            <a:r>
              <a:rPr lang="en-US" b="1" dirty="0" smtClean="0"/>
              <a:t>whole</a:t>
            </a:r>
            <a:r>
              <a:rPr lang="en-US" dirty="0" smtClean="0"/>
              <a:t> </a:t>
            </a:r>
            <a:r>
              <a:rPr lang="en-US" b="1" dirty="0" smtClean="0"/>
              <a:t>database</a:t>
            </a:r>
          </a:p>
          <a:p>
            <a:endParaRPr lang="en-US" sz="1200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DISABLE TRIGGER ALL ON DATABASE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dirty="0" smtClean="0"/>
              <a:t>Disable all the DDL triggers for the </a:t>
            </a:r>
            <a:r>
              <a:rPr lang="en-US" b="1" dirty="0" smtClean="0"/>
              <a:t>entire server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DISABLE TRIGGER ALL ON ALL SERVER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					CONT……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sz="4800" b="1" dirty="0" smtClean="0"/>
              <a:t>Disabling Triggers:-</a:t>
            </a:r>
            <a:r>
              <a:rPr lang="en-US" sz="4400" b="1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whether the trigger is  active or not</a:t>
            </a:r>
          </a:p>
          <a:p>
            <a:endParaRPr lang="en-US" sz="1200" dirty="0" smtClean="0"/>
          </a:p>
          <a:p>
            <a:pPr marL="1546225" indent="-403225"/>
            <a:r>
              <a:rPr lang="en-US" dirty="0" smtClean="0"/>
              <a:t>SELECT name,</a:t>
            </a:r>
          </a:p>
          <a:p>
            <a:pPr marL="1546225" indent="-403225">
              <a:buNone/>
            </a:pPr>
            <a:r>
              <a:rPr lang="en-US" dirty="0" smtClean="0"/>
              <a:t>		           </a:t>
            </a:r>
            <a:r>
              <a:rPr lang="en-US" dirty="0" err="1" smtClean="0"/>
              <a:t>is_disabled</a:t>
            </a:r>
            <a:r>
              <a:rPr lang="en-US" dirty="0" smtClean="0"/>
              <a:t> </a:t>
            </a:r>
          </a:p>
          <a:p>
            <a:pPr marL="1546225" indent="-403225">
              <a:buNone/>
            </a:pPr>
            <a:r>
              <a:rPr lang="en-US" dirty="0" smtClean="0"/>
              <a:t>	FROM </a:t>
            </a:r>
            <a:r>
              <a:rPr lang="en-US" dirty="0" err="1" smtClean="0"/>
              <a:t>sys.triggers</a:t>
            </a:r>
            <a:r>
              <a:rPr lang="en-US" dirty="0" smtClean="0"/>
              <a:t> </a:t>
            </a:r>
          </a:p>
          <a:p>
            <a:pPr marL="1546225" indent="-403225">
              <a:buNone/>
            </a:pPr>
            <a:r>
              <a:rPr lang="en-US" dirty="0" smtClean="0"/>
              <a:t>	WHERE name = ‘TRIGGER_NAME’</a:t>
            </a:r>
          </a:p>
          <a:p>
            <a:pPr marL="1546225" indent="-403225">
              <a:buNone/>
            </a:pPr>
            <a:endParaRPr lang="en-US" sz="1600" dirty="0" smtClean="0"/>
          </a:p>
          <a:p>
            <a:r>
              <a:rPr lang="en-US" dirty="0" smtClean="0"/>
              <a:t>A value of </a:t>
            </a:r>
            <a:r>
              <a:rPr lang="en-US" dirty="0" smtClean="0">
                <a:solidFill>
                  <a:srgbClr val="FF0000"/>
                </a:solidFill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</a:rPr>
              <a:t>1’</a:t>
            </a:r>
            <a:r>
              <a:rPr lang="en-US" dirty="0" smtClean="0"/>
              <a:t> in  </a:t>
            </a:r>
            <a:r>
              <a:rPr lang="en-US" b="1" dirty="0" smtClean="0">
                <a:solidFill>
                  <a:srgbClr val="FF0000"/>
                </a:solidFill>
              </a:rPr>
              <a:t>disabled </a:t>
            </a:r>
            <a:r>
              <a:rPr lang="en-US" dirty="0" smtClean="0"/>
              <a:t>column means that the trigger is disabled; a value of </a:t>
            </a:r>
            <a:r>
              <a:rPr lang="en-US" dirty="0" smtClean="0">
                <a:solidFill>
                  <a:srgbClr val="FF0000"/>
                </a:solidFill>
              </a:rPr>
              <a:t>‘</a:t>
            </a:r>
            <a:r>
              <a:rPr lang="en-US" b="1" dirty="0" smtClean="0">
                <a:solidFill>
                  <a:srgbClr val="FF0000"/>
                </a:solidFill>
              </a:rPr>
              <a:t>0’</a:t>
            </a:r>
            <a:r>
              <a:rPr lang="en-US" dirty="0" smtClean="0"/>
              <a:t> means that it is </a:t>
            </a:r>
            <a:r>
              <a:rPr lang="en-US" b="1" dirty="0" smtClean="0">
                <a:solidFill>
                  <a:srgbClr val="FF0000"/>
                </a:solidFill>
              </a:rPr>
              <a:t>active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sz="5400" b="1" dirty="0" smtClean="0"/>
              <a:t>Enabling Triggers:-</a:t>
            </a:r>
            <a:r>
              <a:rPr lang="en-US" sz="4400" b="1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disable all triggers for </a:t>
            </a:r>
            <a:r>
              <a:rPr lang="en-US" b="1" dirty="0" smtClean="0"/>
              <a:t>a table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ENABLE TRIGGER ALL ON TABLENAME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dirty="0" smtClean="0"/>
              <a:t>Disables all DDL triggers for the </a:t>
            </a:r>
            <a:r>
              <a:rPr lang="en-US" b="1" dirty="0" smtClean="0"/>
              <a:t>whole database</a:t>
            </a:r>
          </a:p>
          <a:p>
            <a:endParaRPr lang="en-US" sz="1200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ENABLE TRIGGER ALL ON DATABASE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dirty="0" smtClean="0"/>
              <a:t>Disable all the DDL triggers for the </a:t>
            </a:r>
            <a:r>
              <a:rPr lang="en-US" b="1" dirty="0" smtClean="0"/>
              <a:t>entire server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ENABLE TRIGGER ALL ON ALL SERVER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sz="4800" b="1" dirty="0" smtClean="0"/>
              <a:t>       </a:t>
            </a:r>
            <a:r>
              <a:rPr lang="en-US" sz="5400" b="1" dirty="0" smtClean="0"/>
              <a:t>Modifying Triggers:-</a:t>
            </a:r>
            <a:r>
              <a:rPr lang="en-US" sz="4000" b="1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need to make a modification to the trigger’s logic, you can use the </a:t>
            </a:r>
            <a:r>
              <a:rPr lang="en-US" b="1" dirty="0" smtClean="0">
                <a:solidFill>
                  <a:srgbClr val="FF0000"/>
                </a:solidFill>
              </a:rPr>
              <a:t>ALTER TRIGGER </a:t>
            </a:r>
            <a:r>
              <a:rPr lang="en-US" dirty="0" smtClean="0"/>
              <a:t>statement.</a:t>
            </a:r>
          </a:p>
          <a:p>
            <a:r>
              <a:rPr lang="en-US" dirty="0" smtClean="0"/>
              <a:t>Altering a trigger often means that you must re-type the code for the entire trigger.  For this you can retrieve it by simply running the sp_helptext stored procedure: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Sp_helptext  trigger_name</a:t>
            </a:r>
          </a:p>
          <a:p>
            <a:pPr algn="ctr"/>
            <a:r>
              <a:rPr lang="en-US" dirty="0" smtClean="0"/>
              <a:t>On the other hand, if you want to rename the trigger, use the combination of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DROP TRIGGER and CREATE TRIGGER statements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Deleting Triggers:-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DML trigger, the DROP TRIGGER statement looks like this: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DROP TRIGGER Trigger_name</a:t>
            </a:r>
          </a:p>
          <a:p>
            <a:r>
              <a:rPr lang="en-US" dirty="0" smtClean="0"/>
              <a:t>Getting rid of a DDL trigger for just one database looks like this: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DROP TRIGGER Trigger_name ON DATABASE</a:t>
            </a:r>
          </a:p>
          <a:p>
            <a:r>
              <a:rPr lang="en-US" dirty="0" smtClean="0"/>
              <a:t>DROP TRIGGER statement to remove a DDL trigger for all databases on your server: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DROP TRIGGER Trigger_name ON ALL SERVER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3581400" cy="1143000"/>
          </a:xfrm>
        </p:spPr>
        <p:txBody>
          <a:bodyPr/>
          <a:lstStyle/>
          <a:p>
            <a:pPr algn="ctr"/>
            <a:r>
              <a:rPr lang="en-US" b="1" dirty="0" smtClean="0"/>
              <a:t>References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7338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www.theparticle.com/cs/bc/dbms/triggers.pdf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www.sql-server-performance.com/articles/dev/triggers_2000_p6.aspx</a:t>
            </a:r>
            <a:endParaRPr lang="en-US" dirty="0" smtClean="0"/>
          </a:p>
          <a:p>
            <a:r>
              <a:rPr lang="en-US" dirty="0" smtClean="0"/>
              <a:t>Microsoft SQL Server 2005 Implementation And Maintenance .</a:t>
            </a:r>
          </a:p>
          <a:p>
            <a:r>
              <a:rPr lang="en-US" dirty="0" smtClean="0"/>
              <a:t>SQL Server 2005 Bible.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704721">
            <a:off x="-939434" y="1494565"/>
            <a:ext cx="7851648" cy="1582439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Thanks……..</a:t>
            </a:r>
            <a:endParaRPr lang="en-US" sz="8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4495800"/>
            <a:ext cx="7851648" cy="9144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Questions   </a:t>
            </a:r>
            <a:r>
              <a:rPr lang="en-US" sz="56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</a:t>
            </a:r>
            <a:r>
              <a:rPr kumimoji="0" lang="en-US" sz="5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….!!!!</a:t>
            </a:r>
            <a:endParaRPr kumimoji="0" lang="en-US" sz="5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0" y="2590800"/>
            <a:ext cx="7851648" cy="18288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76800" y="4495800"/>
            <a:ext cx="1984248" cy="9144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Please</a:t>
            </a:r>
            <a:endParaRPr kumimoji="0" lang="en-US" sz="5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/>
              <a:t>Triggers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1800" dirty="0" smtClean="0"/>
          </a:p>
          <a:p>
            <a:r>
              <a:rPr lang="en-US" dirty="0" smtClean="0"/>
              <a:t>Triggers are special types of Stored Procedures that are ran </a:t>
            </a:r>
            <a:r>
              <a:rPr lang="en-US" dirty="0" smtClean="0">
                <a:solidFill>
                  <a:srgbClr val="FF0000"/>
                </a:solidFill>
              </a:rPr>
              <a:t>automatically</a:t>
            </a:r>
            <a:r>
              <a:rPr lang="en-US" dirty="0" smtClean="0"/>
              <a:t> by the database whenever  a certain modification (event) occurs. </a:t>
            </a:r>
          </a:p>
          <a:p>
            <a:r>
              <a:rPr lang="en-US" dirty="0" smtClean="0"/>
              <a:t>The modification statements may include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INSERT, UPDATE, and DELETE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 cannot fire the trigger  explicitly , it gets fired implicitly  on the basis of certain specified event </a:t>
            </a:r>
          </a:p>
          <a:p>
            <a:r>
              <a:rPr lang="en-US" dirty="0" smtClean="0"/>
              <a:t>Not a stand alone object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</a:t>
            </a:r>
            <a:r>
              <a:rPr lang="en-US" sz="6600" b="1" dirty="0" smtClean="0"/>
              <a:t>Example:-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If you write a letter to your friend and then drop it in a mailbox without putting enough postage on the envelope, you trigger the post office to return the letter to you along with a friendly reminder that you need to add postage. This reminder is triggered by the lack of a stamp; otherwise, the letter would have gone through the mail without any delays.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Different post office triggers would be invoked if you provided enough postage but forgot to write your friend’s address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0888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Types of Triggers: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create </a:t>
            </a:r>
            <a:r>
              <a:rPr lang="en-US" b="1" dirty="0" smtClean="0">
                <a:solidFill>
                  <a:srgbClr val="FF0000"/>
                </a:solidFill>
              </a:rPr>
              <a:t>TWO</a:t>
            </a:r>
            <a:r>
              <a:rPr lang="en-US" dirty="0" smtClean="0"/>
              <a:t> types of triggers: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1) </a:t>
            </a:r>
            <a:r>
              <a:rPr lang="en-US" b="1" dirty="0" smtClean="0">
                <a:solidFill>
                  <a:srgbClr val="FF0000"/>
                </a:solidFill>
              </a:rPr>
              <a:t>DML </a:t>
            </a:r>
            <a:r>
              <a:rPr lang="en-US" dirty="0" smtClean="0">
                <a:solidFill>
                  <a:srgbClr val="FF0000"/>
                </a:solidFill>
              </a:rPr>
              <a:t>(data manipulation language) triggers</a:t>
            </a:r>
          </a:p>
          <a:p>
            <a:pPr lvl="2"/>
            <a:r>
              <a:rPr lang="en-US" dirty="0" smtClean="0"/>
              <a:t>DML triggers run when insert, update or delete statements modify data in the specified </a:t>
            </a:r>
            <a:r>
              <a:rPr lang="en-US" b="1" dirty="0" smtClean="0"/>
              <a:t>table or view</a:t>
            </a:r>
            <a:r>
              <a:rPr lang="en-US" dirty="0" smtClean="0"/>
              <a:t>.</a:t>
            </a:r>
          </a:p>
          <a:p>
            <a:pPr lvl="2"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u="sng" dirty="0" smtClean="0"/>
              <a:t>Insert</a:t>
            </a:r>
            <a:r>
              <a:rPr lang="en-US" dirty="0" smtClean="0"/>
              <a:t> : triggers  are invoked by insert statement</a:t>
            </a:r>
          </a:p>
          <a:p>
            <a:pPr lvl="2"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u="sng" dirty="0" smtClean="0"/>
              <a:t>Update</a:t>
            </a:r>
            <a:r>
              <a:rPr lang="en-US" dirty="0" smtClean="0"/>
              <a:t>: triggers  are invoked by update statement</a:t>
            </a:r>
          </a:p>
          <a:p>
            <a:pPr lvl="2"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u="sng" dirty="0" smtClean="0"/>
              <a:t>Delete</a:t>
            </a:r>
            <a:r>
              <a:rPr lang="en-US" dirty="0" smtClean="0"/>
              <a:t> : triggers  are invoked by  delete statement</a:t>
            </a:r>
          </a:p>
          <a:p>
            <a:pPr lvl="2"/>
            <a:endParaRPr lang="en-US" dirty="0" smtClean="0"/>
          </a:p>
          <a:p>
            <a:pPr>
              <a:buNone/>
            </a:pPr>
            <a:r>
              <a:rPr lang="en-US" dirty="0" smtClean="0"/>
              <a:t>   								CONT…..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Types of Triggers: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2) </a:t>
            </a:r>
            <a:r>
              <a:rPr lang="en-US" b="1" dirty="0" smtClean="0">
                <a:solidFill>
                  <a:srgbClr val="FF0000"/>
                </a:solidFill>
              </a:rPr>
              <a:t>DDL</a:t>
            </a:r>
            <a:r>
              <a:rPr lang="en-US" dirty="0" smtClean="0">
                <a:solidFill>
                  <a:srgbClr val="FF0000"/>
                </a:solidFill>
              </a:rPr>
              <a:t> (data definition language) triggers</a:t>
            </a:r>
          </a:p>
          <a:p>
            <a:pPr lvl="2"/>
            <a:r>
              <a:rPr lang="en-US" dirty="0" smtClean="0"/>
              <a:t>DDL triggers run when events such as </a:t>
            </a:r>
            <a:r>
              <a:rPr lang="en-US" dirty="0" smtClean="0">
                <a:solidFill>
                  <a:srgbClr val="FF0000"/>
                </a:solidFill>
              </a:rPr>
              <a:t>creating, altering or dropping an object occurs on the server</a:t>
            </a:r>
          </a:p>
          <a:p>
            <a:pPr lvl="2"/>
            <a:r>
              <a:rPr lang="en-US" dirty="0" smtClean="0"/>
              <a:t>Used for database administration tasks such as </a:t>
            </a:r>
            <a:r>
              <a:rPr lang="en-US" dirty="0" smtClean="0">
                <a:solidFill>
                  <a:srgbClr val="FF0000"/>
                </a:solidFill>
              </a:rPr>
              <a:t>auditing and controlling object access. 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 smtClean="0"/>
              <a:t> </a:t>
            </a:r>
            <a:r>
              <a:rPr lang="en-US" sz="3600" dirty="0" smtClean="0"/>
              <a:t>Triggers can get fired in </a:t>
            </a:r>
            <a:r>
              <a:rPr lang="en-US" sz="3600" b="1" dirty="0" smtClean="0"/>
              <a:t>two different MODES</a:t>
            </a:r>
            <a:r>
              <a:rPr lang="en-US" sz="3600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1) </a:t>
            </a:r>
            <a:r>
              <a:rPr lang="en-US" dirty="0" smtClean="0">
                <a:solidFill>
                  <a:srgbClr val="FF0000"/>
                </a:solidFill>
              </a:rPr>
              <a:t>For/After Trigger</a:t>
            </a:r>
            <a:r>
              <a:rPr lang="en-US" dirty="0" smtClean="0"/>
              <a:t>:</a:t>
            </a:r>
          </a:p>
          <a:p>
            <a:pPr marL="914400" lvl="4" indent="-228600">
              <a:buFont typeface="Arial" pitchFamily="34" charset="0"/>
              <a:buChar char="•"/>
            </a:pPr>
            <a:r>
              <a:rPr lang="en-US" dirty="0" smtClean="0"/>
              <a:t>It gets fired only after the sql server completes all actions successfully on a specified table.</a:t>
            </a:r>
          </a:p>
          <a:p>
            <a:pPr marL="914400" lvl="4" indent="-228600">
              <a:buFont typeface="Arial" pitchFamily="34" charset="0"/>
              <a:buChar char="•"/>
            </a:pPr>
            <a:r>
              <a:rPr lang="en-US" dirty="0" smtClean="0"/>
              <a:t>Can rollback all the earlier transactions by issuing ROLLBACK </a:t>
            </a:r>
          </a:p>
          <a:p>
            <a:pPr marL="914400" lvl="4" indent="-228600">
              <a:buFont typeface="Arial" pitchFamily="34" charset="0"/>
              <a:buChar char="•"/>
            </a:pPr>
            <a:r>
              <a:rPr lang="en-US" dirty="0" smtClean="0"/>
              <a:t>For example on inserting a row on a table, the trigger defined on the INSERT operation fires only after the row gets successfully inserted  and if the insert fails sql does not execute the trigger.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2)  </a:t>
            </a:r>
            <a:r>
              <a:rPr lang="en-US" dirty="0" smtClean="0">
                <a:solidFill>
                  <a:srgbClr val="FF0000"/>
                </a:solidFill>
              </a:rPr>
              <a:t>Instead of Trigger: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It causes the code present in the trigger to execute instead of the operation that caused the trigger to fire.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we define INSTEAD OF Trigger on the above mentioned table, insert would not happen but the trigger gets fired</a:t>
            </a:r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 For / After Trigger: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2133600"/>
            <a:ext cx="2204936" cy="396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2278082"/>
            <a:ext cx="2209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Insert/update/delete into/from table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Inserts/ updates/ deletes the value in the table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Fires the trigger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3618705" y="32377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3620294" y="49141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257800" y="2438400"/>
            <a:ext cx="1067594" cy="838994"/>
            <a:chOff x="3505200" y="2514600"/>
            <a:chExt cx="1067594" cy="838994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505200" y="2514600"/>
              <a:ext cx="106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4152900" y="2933700"/>
              <a:ext cx="838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410200" y="3352800"/>
            <a:ext cx="1981200" cy="1524000"/>
            <a:chOff x="5486400" y="3124200"/>
            <a:chExt cx="1981200" cy="1524000"/>
          </a:xfrm>
        </p:grpSpPr>
        <p:sp>
          <p:nvSpPr>
            <p:cNvPr id="9" name="Rectangle 8"/>
            <p:cNvSpPr/>
            <p:nvPr/>
          </p:nvSpPr>
          <p:spPr>
            <a:xfrm>
              <a:off x="5486400" y="3124200"/>
              <a:ext cx="1981200" cy="1524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86400" y="3124200"/>
              <a:ext cx="1905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</a:t>
              </a:r>
              <a:r>
                <a:rPr lang="en-US" b="1" dirty="0" smtClean="0"/>
                <a:t>nserts the value in the INSERTED /DELETED table as well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62000" y="36576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Can be </a:t>
            </a:r>
            <a:r>
              <a:rPr lang="en-US" dirty="0" smtClean="0"/>
              <a:t>Rolled back</a:t>
            </a:r>
          </a:p>
          <a:p>
            <a:r>
              <a:rPr lang="en-US" dirty="0" smtClean="0"/>
              <a:t>Using ROLLBACK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257800" y="55626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77000" y="5105400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Executes SQL of TRIGGER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218406" y="4877594"/>
            <a:ext cx="1600994" cy="762000"/>
            <a:chOff x="1218406" y="4877594"/>
            <a:chExt cx="1600994" cy="7620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219200" y="5638800"/>
              <a:ext cx="1600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H="1" flipV="1">
              <a:off x="838200" y="5257800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26" grpId="0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Instead Of Trigger: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24000" y="1828800"/>
            <a:ext cx="6019800" cy="4191000"/>
            <a:chOff x="2438400" y="1828800"/>
            <a:chExt cx="6019800" cy="4191000"/>
          </a:xfrm>
        </p:grpSpPr>
        <p:sp>
          <p:nvSpPr>
            <p:cNvPr id="4" name="Rectangle 3"/>
            <p:cNvSpPr/>
            <p:nvPr/>
          </p:nvSpPr>
          <p:spPr>
            <a:xfrm>
              <a:off x="2438400" y="1828800"/>
              <a:ext cx="24384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Insert /Update/Delete command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562600" y="3505200"/>
              <a:ext cx="2057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Table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4600" y="4953000"/>
              <a:ext cx="2362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INSTEAD OF</a:t>
              </a:r>
            </a:p>
            <a:p>
              <a:pPr algn="ctr"/>
              <a:r>
                <a:rPr lang="en-US" dirty="0" smtClean="0"/>
                <a:t>Insert/Update/Delete trigger</a:t>
              </a:r>
              <a:endParaRPr lang="en-US" dirty="0"/>
            </a:p>
          </p:txBody>
        </p:sp>
        <p:sp>
          <p:nvSpPr>
            <p:cNvPr id="7" name="Right Arrow 6"/>
            <p:cNvSpPr/>
            <p:nvPr/>
          </p:nvSpPr>
          <p:spPr>
            <a:xfrm rot="1963595">
              <a:off x="5026427" y="2788786"/>
              <a:ext cx="1799167" cy="843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INSTEAD OFINSTEAD OF</a:t>
              </a:r>
            </a:p>
            <a:p>
              <a:pPr algn="ctr"/>
              <a:endParaRPr lang="en-US" dirty="0" smtClean="0"/>
            </a:p>
          </p:txBody>
        </p:sp>
        <p:sp>
          <p:nvSpPr>
            <p:cNvPr id="8" name="Right Arrow 7"/>
            <p:cNvSpPr/>
            <p:nvPr/>
          </p:nvSpPr>
          <p:spPr>
            <a:xfrm rot="5400000">
              <a:off x="2830397" y="3951403"/>
              <a:ext cx="1600200" cy="981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INSTEAD OFINSTEAD OF</a:t>
              </a:r>
            </a:p>
            <a:p>
              <a:pPr algn="ctr"/>
              <a:endParaRPr lang="en-US" dirty="0" smtClean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257800" y="2209800"/>
              <a:ext cx="990600" cy="1066800"/>
              <a:chOff x="5257800" y="2209800"/>
              <a:chExt cx="990600" cy="10668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5257800" y="2667000"/>
                <a:ext cx="1066800" cy="152400"/>
              </a:xfrm>
              <a:prstGeom prst="line">
                <a:avLst/>
              </a:prstGeom>
              <a:ln w="476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5257800" y="2514600"/>
                <a:ext cx="990600" cy="457200"/>
              </a:xfrm>
              <a:prstGeom prst="line">
                <a:avLst/>
              </a:prstGeom>
              <a:ln w="476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Arrow 13"/>
            <p:cNvSpPr/>
            <p:nvPr/>
          </p:nvSpPr>
          <p:spPr>
            <a:xfrm>
              <a:off x="4953000" y="5334000"/>
              <a:ext cx="1295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324600" y="4724400"/>
              <a:ext cx="2133600" cy="12954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Executes the querry in the trigger</a:t>
              </a:r>
              <a:endParaRPr lang="en-US" b="1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ind_0750_slide">
  <a:themeElements>
    <a:clrScheme name="Custom Design 14">
      <a:dk1>
        <a:srgbClr val="000000"/>
      </a:dk1>
      <a:lt1>
        <a:srgbClr val="CCCCCC"/>
      </a:lt1>
      <a:dk2>
        <a:srgbClr val="000000"/>
      </a:dk2>
      <a:lt2>
        <a:srgbClr val="666666"/>
      </a:lt2>
      <a:accent1>
        <a:srgbClr val="1F5499"/>
      </a:accent1>
      <a:accent2>
        <a:srgbClr val="1D8019"/>
      </a:accent2>
      <a:accent3>
        <a:srgbClr val="E2E2E2"/>
      </a:accent3>
      <a:accent4>
        <a:srgbClr val="000000"/>
      </a:accent4>
      <a:accent5>
        <a:srgbClr val="ABB3CA"/>
      </a:accent5>
      <a:accent6>
        <a:srgbClr val="197316"/>
      </a:accent6>
      <a:hlink>
        <a:srgbClr val="218BA3"/>
      </a:hlink>
      <a:folHlink>
        <a:srgbClr val="574C99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E03F3F"/>
        </a:accent1>
        <a:accent2>
          <a:srgbClr val="A31A1A"/>
        </a:accent2>
        <a:accent3>
          <a:srgbClr val="E2E2E2"/>
        </a:accent3>
        <a:accent4>
          <a:srgbClr val="000000"/>
        </a:accent4>
        <a:accent5>
          <a:srgbClr val="EDAFAF"/>
        </a:accent5>
        <a:accent6>
          <a:srgbClr val="931616"/>
        </a:accent6>
        <a:hlink>
          <a:srgbClr val="661010"/>
        </a:hlink>
        <a:folHlink>
          <a:srgbClr val="854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803962"/>
        </a:accent1>
        <a:accent2>
          <a:srgbClr val="804A26"/>
        </a:accent2>
        <a:accent3>
          <a:srgbClr val="E2E2E2"/>
        </a:accent3>
        <a:accent4>
          <a:srgbClr val="000000"/>
        </a:accent4>
        <a:accent5>
          <a:srgbClr val="C0AEB7"/>
        </a:accent5>
        <a:accent6>
          <a:srgbClr val="734221"/>
        </a:accent6>
        <a:hlink>
          <a:srgbClr val="803939"/>
        </a:hlink>
        <a:folHlink>
          <a:srgbClr val="6E5D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335966"/>
        </a:accent1>
        <a:accent2>
          <a:srgbClr val="803939"/>
        </a:accent2>
        <a:accent3>
          <a:srgbClr val="E2E2E2"/>
        </a:accent3>
        <a:accent4>
          <a:srgbClr val="000000"/>
        </a:accent4>
        <a:accent5>
          <a:srgbClr val="ADB5B8"/>
        </a:accent5>
        <a:accent6>
          <a:srgbClr val="733333"/>
        </a:accent6>
        <a:hlink>
          <a:srgbClr val="526614"/>
        </a:hlink>
        <a:folHlink>
          <a:srgbClr val="55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803939"/>
        </a:accent1>
        <a:accent2>
          <a:srgbClr val="736017"/>
        </a:accent2>
        <a:accent3>
          <a:srgbClr val="E2E2E2"/>
        </a:accent3>
        <a:accent4>
          <a:srgbClr val="000000"/>
        </a:accent4>
        <a:accent5>
          <a:srgbClr val="C0AEAE"/>
        </a:accent5>
        <a:accent6>
          <a:srgbClr val="685614"/>
        </a:accent6>
        <a:hlink>
          <a:srgbClr val="4A4080"/>
        </a:hlink>
        <a:folHlink>
          <a:srgbClr val="1466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ECEC00"/>
        </a:accent1>
        <a:accent2>
          <a:srgbClr val="E6CB00"/>
        </a:accent2>
        <a:accent3>
          <a:srgbClr val="E2E2E2"/>
        </a:accent3>
        <a:accent4>
          <a:srgbClr val="000000"/>
        </a:accent4>
        <a:accent5>
          <a:srgbClr val="F4F4AA"/>
        </a:accent5>
        <a:accent6>
          <a:srgbClr val="D0B800"/>
        </a:accent6>
        <a:hlink>
          <a:srgbClr val="837D00"/>
        </a:hlink>
        <a:folHlink>
          <a:srgbClr val="A39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806919"/>
        </a:accent1>
        <a:accent2>
          <a:srgbClr val="688019"/>
        </a:accent2>
        <a:accent3>
          <a:srgbClr val="E2E2E2"/>
        </a:accent3>
        <a:accent4>
          <a:srgbClr val="000000"/>
        </a:accent4>
        <a:accent5>
          <a:srgbClr val="C0B9AB"/>
        </a:accent5>
        <a:accent6>
          <a:srgbClr val="5E7316"/>
        </a:accent6>
        <a:hlink>
          <a:srgbClr val="15616B"/>
        </a:hlink>
        <a:folHlink>
          <a:srgbClr val="807E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803966"/>
        </a:accent1>
        <a:accent2>
          <a:srgbClr val="666514"/>
        </a:accent2>
        <a:accent3>
          <a:srgbClr val="E2E2E2"/>
        </a:accent3>
        <a:accent4>
          <a:srgbClr val="000000"/>
        </a:accent4>
        <a:accent5>
          <a:srgbClr val="C0AEB8"/>
        </a:accent5>
        <a:accent6>
          <a:srgbClr val="5C5B11"/>
        </a:accent6>
        <a:hlink>
          <a:srgbClr val="804733"/>
        </a:hlink>
        <a:folHlink>
          <a:srgbClr val="342E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804119"/>
        </a:accent1>
        <a:accent2>
          <a:srgbClr val="197280"/>
        </a:accent2>
        <a:accent3>
          <a:srgbClr val="E2E2E2"/>
        </a:accent3>
        <a:accent4>
          <a:srgbClr val="000000"/>
        </a:accent4>
        <a:accent5>
          <a:srgbClr val="C0B0AB"/>
        </a:accent5>
        <a:accent6>
          <a:srgbClr val="166773"/>
        </a:accent6>
        <a:hlink>
          <a:srgbClr val="5C3D70"/>
        </a:hlink>
        <a:folHlink>
          <a:srgbClr val="5E5C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4EC100"/>
        </a:accent1>
        <a:accent2>
          <a:srgbClr val="358400"/>
        </a:accent2>
        <a:accent3>
          <a:srgbClr val="E2E2E2"/>
        </a:accent3>
        <a:accent4>
          <a:srgbClr val="000000"/>
        </a:accent4>
        <a:accent5>
          <a:srgbClr val="B2DDAA"/>
        </a:accent5>
        <a:accent6>
          <a:srgbClr val="2F7700"/>
        </a:accent6>
        <a:hlink>
          <a:srgbClr val="296500"/>
        </a:hlink>
        <a:folHlink>
          <a:srgbClr val="4665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586614"/>
        </a:accent1>
        <a:accent2>
          <a:srgbClr val="295966"/>
        </a:accent2>
        <a:accent3>
          <a:srgbClr val="E2E2E2"/>
        </a:accent3>
        <a:accent4>
          <a:srgbClr val="000000"/>
        </a:accent4>
        <a:accent5>
          <a:srgbClr val="B4B8AA"/>
        </a:accent5>
        <a:accent6>
          <a:srgbClr val="24505C"/>
        </a:accent6>
        <a:hlink>
          <a:srgbClr val="735F22"/>
        </a:hlink>
        <a:folHlink>
          <a:srgbClr val="3A73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80406B"/>
        </a:accent1>
        <a:accent2>
          <a:srgbClr val="804E33"/>
        </a:accent2>
        <a:accent3>
          <a:srgbClr val="E2E2E2"/>
        </a:accent3>
        <a:accent4>
          <a:srgbClr val="000000"/>
        </a:accent4>
        <a:accent5>
          <a:srgbClr val="C0AFBA"/>
        </a:accent5>
        <a:accent6>
          <a:srgbClr val="73462D"/>
        </a:accent6>
        <a:hlink>
          <a:srgbClr val="356614"/>
        </a:hlink>
        <a:folHlink>
          <a:srgbClr val="3A39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8C3F48"/>
        </a:accent1>
        <a:accent2>
          <a:srgbClr val="3D7317"/>
        </a:accent2>
        <a:accent3>
          <a:srgbClr val="E2E2E2"/>
        </a:accent3>
        <a:accent4>
          <a:srgbClr val="000000"/>
        </a:accent4>
        <a:accent5>
          <a:srgbClr val="C5AFB1"/>
        </a:accent5>
        <a:accent6>
          <a:srgbClr val="366814"/>
        </a:accent6>
        <a:hlink>
          <a:srgbClr val="404080"/>
        </a:hlink>
        <a:folHlink>
          <a:srgbClr val="73632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00A5C9"/>
        </a:accent1>
        <a:accent2>
          <a:srgbClr val="427D89"/>
        </a:accent2>
        <a:accent3>
          <a:srgbClr val="E2E2E2"/>
        </a:accent3>
        <a:accent4>
          <a:srgbClr val="000000"/>
        </a:accent4>
        <a:accent5>
          <a:srgbClr val="AACFE1"/>
        </a:accent5>
        <a:accent6>
          <a:srgbClr val="3B717C"/>
        </a:accent6>
        <a:hlink>
          <a:srgbClr val="006880"/>
        </a:hlink>
        <a:folHlink>
          <a:srgbClr val="005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1F5499"/>
        </a:accent1>
        <a:accent2>
          <a:srgbClr val="1D8019"/>
        </a:accent2>
        <a:accent3>
          <a:srgbClr val="E2E2E2"/>
        </a:accent3>
        <a:accent4>
          <a:srgbClr val="000000"/>
        </a:accent4>
        <a:accent5>
          <a:srgbClr val="ABB3CA"/>
        </a:accent5>
        <a:accent6>
          <a:srgbClr val="197316"/>
        </a:accent6>
        <a:hlink>
          <a:srgbClr val="218BA3"/>
        </a:hlink>
        <a:folHlink>
          <a:srgbClr val="574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80393B"/>
        </a:accent1>
        <a:accent2>
          <a:srgbClr val="196D80"/>
        </a:accent2>
        <a:accent3>
          <a:srgbClr val="E2E2E2"/>
        </a:accent3>
        <a:accent4>
          <a:srgbClr val="000000"/>
        </a:accent4>
        <a:accent5>
          <a:srgbClr val="C0AEAF"/>
        </a:accent5>
        <a:accent6>
          <a:srgbClr val="166273"/>
        </a:accent6>
        <a:hlink>
          <a:srgbClr val="805519"/>
        </a:hlink>
        <a:folHlink>
          <a:srgbClr val="8039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666514"/>
        </a:accent1>
        <a:accent2>
          <a:srgbClr val="145766"/>
        </a:accent2>
        <a:accent3>
          <a:srgbClr val="E2E2E2"/>
        </a:accent3>
        <a:accent4>
          <a:srgbClr val="000000"/>
        </a:accent4>
        <a:accent5>
          <a:srgbClr val="B8B8AA"/>
        </a:accent5>
        <a:accent6>
          <a:srgbClr val="114E5C"/>
        </a:accent6>
        <a:hlink>
          <a:srgbClr val="664029"/>
        </a:hlink>
        <a:folHlink>
          <a:srgbClr val="5C34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7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03F3F"/>
        </a:accent1>
        <a:accent2>
          <a:srgbClr val="A31A1A"/>
        </a:accent2>
        <a:accent3>
          <a:srgbClr val="FFFFFF"/>
        </a:accent3>
        <a:accent4>
          <a:srgbClr val="000000"/>
        </a:accent4>
        <a:accent5>
          <a:srgbClr val="EDAFAF"/>
        </a:accent5>
        <a:accent6>
          <a:srgbClr val="931616"/>
        </a:accent6>
        <a:hlink>
          <a:srgbClr val="661010"/>
        </a:hlink>
        <a:folHlink>
          <a:srgbClr val="854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8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803962"/>
        </a:accent1>
        <a:accent2>
          <a:srgbClr val="804A26"/>
        </a:accent2>
        <a:accent3>
          <a:srgbClr val="FFFFFF"/>
        </a:accent3>
        <a:accent4>
          <a:srgbClr val="000000"/>
        </a:accent4>
        <a:accent5>
          <a:srgbClr val="C0AEB7"/>
        </a:accent5>
        <a:accent6>
          <a:srgbClr val="734221"/>
        </a:accent6>
        <a:hlink>
          <a:srgbClr val="803939"/>
        </a:hlink>
        <a:folHlink>
          <a:srgbClr val="6E5D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9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335966"/>
        </a:accent1>
        <a:accent2>
          <a:srgbClr val="803939"/>
        </a:accent2>
        <a:accent3>
          <a:srgbClr val="FFFFFF"/>
        </a:accent3>
        <a:accent4>
          <a:srgbClr val="000000"/>
        </a:accent4>
        <a:accent5>
          <a:srgbClr val="ADB5B8"/>
        </a:accent5>
        <a:accent6>
          <a:srgbClr val="733333"/>
        </a:accent6>
        <a:hlink>
          <a:srgbClr val="526614"/>
        </a:hlink>
        <a:folHlink>
          <a:srgbClr val="55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0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803939"/>
        </a:accent1>
        <a:accent2>
          <a:srgbClr val="736017"/>
        </a:accent2>
        <a:accent3>
          <a:srgbClr val="FFFFFF"/>
        </a:accent3>
        <a:accent4>
          <a:srgbClr val="000000"/>
        </a:accent4>
        <a:accent5>
          <a:srgbClr val="C0AEAE"/>
        </a:accent5>
        <a:accent6>
          <a:srgbClr val="685614"/>
        </a:accent6>
        <a:hlink>
          <a:srgbClr val="4A4080"/>
        </a:hlink>
        <a:folHlink>
          <a:srgbClr val="1466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CEC00"/>
        </a:accent1>
        <a:accent2>
          <a:srgbClr val="E6CB00"/>
        </a:accent2>
        <a:accent3>
          <a:srgbClr val="FFFFFF"/>
        </a:accent3>
        <a:accent4>
          <a:srgbClr val="000000"/>
        </a:accent4>
        <a:accent5>
          <a:srgbClr val="F4F4AA"/>
        </a:accent5>
        <a:accent6>
          <a:srgbClr val="D0B800"/>
        </a:accent6>
        <a:hlink>
          <a:srgbClr val="837D00"/>
        </a:hlink>
        <a:folHlink>
          <a:srgbClr val="A39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806919"/>
        </a:accent1>
        <a:accent2>
          <a:srgbClr val="688019"/>
        </a:accent2>
        <a:accent3>
          <a:srgbClr val="FFFFFF"/>
        </a:accent3>
        <a:accent4>
          <a:srgbClr val="000000"/>
        </a:accent4>
        <a:accent5>
          <a:srgbClr val="C0B9AB"/>
        </a:accent5>
        <a:accent6>
          <a:srgbClr val="5E7316"/>
        </a:accent6>
        <a:hlink>
          <a:srgbClr val="15616B"/>
        </a:hlink>
        <a:folHlink>
          <a:srgbClr val="807E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803966"/>
        </a:accent1>
        <a:accent2>
          <a:srgbClr val="666514"/>
        </a:accent2>
        <a:accent3>
          <a:srgbClr val="FFFFFF"/>
        </a:accent3>
        <a:accent4>
          <a:srgbClr val="000000"/>
        </a:accent4>
        <a:accent5>
          <a:srgbClr val="C0AEB8"/>
        </a:accent5>
        <a:accent6>
          <a:srgbClr val="5C5B11"/>
        </a:accent6>
        <a:hlink>
          <a:srgbClr val="804733"/>
        </a:hlink>
        <a:folHlink>
          <a:srgbClr val="342E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804119"/>
        </a:accent1>
        <a:accent2>
          <a:srgbClr val="197280"/>
        </a:accent2>
        <a:accent3>
          <a:srgbClr val="FFFFFF"/>
        </a:accent3>
        <a:accent4>
          <a:srgbClr val="000000"/>
        </a:accent4>
        <a:accent5>
          <a:srgbClr val="C0B0AB"/>
        </a:accent5>
        <a:accent6>
          <a:srgbClr val="166773"/>
        </a:accent6>
        <a:hlink>
          <a:srgbClr val="5C3D70"/>
        </a:hlink>
        <a:folHlink>
          <a:srgbClr val="5E5C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4EC100"/>
        </a:accent1>
        <a:accent2>
          <a:srgbClr val="358400"/>
        </a:accent2>
        <a:accent3>
          <a:srgbClr val="FFFFFF"/>
        </a:accent3>
        <a:accent4>
          <a:srgbClr val="000000"/>
        </a:accent4>
        <a:accent5>
          <a:srgbClr val="B2DDAA"/>
        </a:accent5>
        <a:accent6>
          <a:srgbClr val="2F7700"/>
        </a:accent6>
        <a:hlink>
          <a:srgbClr val="296500"/>
        </a:hlink>
        <a:folHlink>
          <a:srgbClr val="4665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586614"/>
        </a:accent1>
        <a:accent2>
          <a:srgbClr val="295966"/>
        </a:accent2>
        <a:accent3>
          <a:srgbClr val="FFFFFF"/>
        </a:accent3>
        <a:accent4>
          <a:srgbClr val="000000"/>
        </a:accent4>
        <a:accent5>
          <a:srgbClr val="B4B8AA"/>
        </a:accent5>
        <a:accent6>
          <a:srgbClr val="24505C"/>
        </a:accent6>
        <a:hlink>
          <a:srgbClr val="735F22"/>
        </a:hlink>
        <a:folHlink>
          <a:srgbClr val="3A73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7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80406B"/>
        </a:accent1>
        <a:accent2>
          <a:srgbClr val="804E33"/>
        </a:accent2>
        <a:accent3>
          <a:srgbClr val="FFFFFF"/>
        </a:accent3>
        <a:accent4>
          <a:srgbClr val="000000"/>
        </a:accent4>
        <a:accent5>
          <a:srgbClr val="C0AFBA"/>
        </a:accent5>
        <a:accent6>
          <a:srgbClr val="73462D"/>
        </a:accent6>
        <a:hlink>
          <a:srgbClr val="356614"/>
        </a:hlink>
        <a:folHlink>
          <a:srgbClr val="3A39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8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8C3F48"/>
        </a:accent1>
        <a:accent2>
          <a:srgbClr val="3D7317"/>
        </a:accent2>
        <a:accent3>
          <a:srgbClr val="FFFFFF"/>
        </a:accent3>
        <a:accent4>
          <a:srgbClr val="000000"/>
        </a:accent4>
        <a:accent5>
          <a:srgbClr val="C5AFB1"/>
        </a:accent5>
        <a:accent6>
          <a:srgbClr val="366814"/>
        </a:accent6>
        <a:hlink>
          <a:srgbClr val="404080"/>
        </a:hlink>
        <a:folHlink>
          <a:srgbClr val="73632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9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00A5C9"/>
        </a:accent1>
        <a:accent2>
          <a:srgbClr val="427D89"/>
        </a:accent2>
        <a:accent3>
          <a:srgbClr val="FFFFFF"/>
        </a:accent3>
        <a:accent4>
          <a:srgbClr val="000000"/>
        </a:accent4>
        <a:accent5>
          <a:srgbClr val="AACFE1"/>
        </a:accent5>
        <a:accent6>
          <a:srgbClr val="3B717C"/>
        </a:accent6>
        <a:hlink>
          <a:srgbClr val="006880"/>
        </a:hlink>
        <a:folHlink>
          <a:srgbClr val="005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0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1F5499"/>
        </a:accent1>
        <a:accent2>
          <a:srgbClr val="1D8019"/>
        </a:accent2>
        <a:accent3>
          <a:srgbClr val="FFFFFF"/>
        </a:accent3>
        <a:accent4>
          <a:srgbClr val="000000"/>
        </a:accent4>
        <a:accent5>
          <a:srgbClr val="ABB3CA"/>
        </a:accent5>
        <a:accent6>
          <a:srgbClr val="197316"/>
        </a:accent6>
        <a:hlink>
          <a:srgbClr val="218BA3"/>
        </a:hlink>
        <a:folHlink>
          <a:srgbClr val="574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80393B"/>
        </a:accent1>
        <a:accent2>
          <a:srgbClr val="196D80"/>
        </a:accent2>
        <a:accent3>
          <a:srgbClr val="FFFFFF"/>
        </a:accent3>
        <a:accent4>
          <a:srgbClr val="000000"/>
        </a:accent4>
        <a:accent5>
          <a:srgbClr val="C0AEAF"/>
        </a:accent5>
        <a:accent6>
          <a:srgbClr val="166273"/>
        </a:accent6>
        <a:hlink>
          <a:srgbClr val="805519"/>
        </a:hlink>
        <a:folHlink>
          <a:srgbClr val="8039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666514"/>
        </a:accent1>
        <a:accent2>
          <a:srgbClr val="145766"/>
        </a:accent2>
        <a:accent3>
          <a:srgbClr val="FFFFFF"/>
        </a:accent3>
        <a:accent4>
          <a:srgbClr val="000000"/>
        </a:accent4>
        <a:accent5>
          <a:srgbClr val="B8B8AA"/>
        </a:accent5>
        <a:accent6>
          <a:srgbClr val="114E5C"/>
        </a:accent6>
        <a:hlink>
          <a:srgbClr val="664029"/>
        </a:hlink>
        <a:folHlink>
          <a:srgbClr val="5C347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4">
      <a:dk1>
        <a:srgbClr val="000000"/>
      </a:dk1>
      <a:lt1>
        <a:srgbClr val="CCCCCC"/>
      </a:lt1>
      <a:dk2>
        <a:srgbClr val="000000"/>
      </a:dk2>
      <a:lt2>
        <a:srgbClr val="666666"/>
      </a:lt2>
      <a:accent1>
        <a:srgbClr val="1F5499"/>
      </a:accent1>
      <a:accent2>
        <a:srgbClr val="1D8019"/>
      </a:accent2>
      <a:accent3>
        <a:srgbClr val="E2E2E2"/>
      </a:accent3>
      <a:accent4>
        <a:srgbClr val="000000"/>
      </a:accent4>
      <a:accent5>
        <a:srgbClr val="ABB3CA"/>
      </a:accent5>
      <a:accent6>
        <a:srgbClr val="197316"/>
      </a:accent6>
      <a:hlink>
        <a:srgbClr val="218BA3"/>
      </a:hlink>
      <a:folHlink>
        <a:srgbClr val="574C99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E03F3F"/>
        </a:accent1>
        <a:accent2>
          <a:srgbClr val="A31A1A"/>
        </a:accent2>
        <a:accent3>
          <a:srgbClr val="E2E2E2"/>
        </a:accent3>
        <a:accent4>
          <a:srgbClr val="000000"/>
        </a:accent4>
        <a:accent5>
          <a:srgbClr val="EDAFAF"/>
        </a:accent5>
        <a:accent6>
          <a:srgbClr val="931616"/>
        </a:accent6>
        <a:hlink>
          <a:srgbClr val="661010"/>
        </a:hlink>
        <a:folHlink>
          <a:srgbClr val="854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803962"/>
        </a:accent1>
        <a:accent2>
          <a:srgbClr val="804A26"/>
        </a:accent2>
        <a:accent3>
          <a:srgbClr val="E2E2E2"/>
        </a:accent3>
        <a:accent4>
          <a:srgbClr val="000000"/>
        </a:accent4>
        <a:accent5>
          <a:srgbClr val="C0AEB7"/>
        </a:accent5>
        <a:accent6>
          <a:srgbClr val="734221"/>
        </a:accent6>
        <a:hlink>
          <a:srgbClr val="803939"/>
        </a:hlink>
        <a:folHlink>
          <a:srgbClr val="6E5D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335966"/>
        </a:accent1>
        <a:accent2>
          <a:srgbClr val="803939"/>
        </a:accent2>
        <a:accent3>
          <a:srgbClr val="E2E2E2"/>
        </a:accent3>
        <a:accent4>
          <a:srgbClr val="000000"/>
        </a:accent4>
        <a:accent5>
          <a:srgbClr val="ADB5B8"/>
        </a:accent5>
        <a:accent6>
          <a:srgbClr val="733333"/>
        </a:accent6>
        <a:hlink>
          <a:srgbClr val="526614"/>
        </a:hlink>
        <a:folHlink>
          <a:srgbClr val="55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803939"/>
        </a:accent1>
        <a:accent2>
          <a:srgbClr val="736017"/>
        </a:accent2>
        <a:accent3>
          <a:srgbClr val="E2E2E2"/>
        </a:accent3>
        <a:accent4>
          <a:srgbClr val="000000"/>
        </a:accent4>
        <a:accent5>
          <a:srgbClr val="C0AEAE"/>
        </a:accent5>
        <a:accent6>
          <a:srgbClr val="685614"/>
        </a:accent6>
        <a:hlink>
          <a:srgbClr val="4A4080"/>
        </a:hlink>
        <a:folHlink>
          <a:srgbClr val="1466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ECEC00"/>
        </a:accent1>
        <a:accent2>
          <a:srgbClr val="E6CB00"/>
        </a:accent2>
        <a:accent3>
          <a:srgbClr val="E2E2E2"/>
        </a:accent3>
        <a:accent4>
          <a:srgbClr val="000000"/>
        </a:accent4>
        <a:accent5>
          <a:srgbClr val="F4F4AA"/>
        </a:accent5>
        <a:accent6>
          <a:srgbClr val="D0B800"/>
        </a:accent6>
        <a:hlink>
          <a:srgbClr val="837D00"/>
        </a:hlink>
        <a:folHlink>
          <a:srgbClr val="A39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806919"/>
        </a:accent1>
        <a:accent2>
          <a:srgbClr val="688019"/>
        </a:accent2>
        <a:accent3>
          <a:srgbClr val="E2E2E2"/>
        </a:accent3>
        <a:accent4>
          <a:srgbClr val="000000"/>
        </a:accent4>
        <a:accent5>
          <a:srgbClr val="C0B9AB"/>
        </a:accent5>
        <a:accent6>
          <a:srgbClr val="5E7316"/>
        </a:accent6>
        <a:hlink>
          <a:srgbClr val="15616B"/>
        </a:hlink>
        <a:folHlink>
          <a:srgbClr val="807E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803966"/>
        </a:accent1>
        <a:accent2>
          <a:srgbClr val="666514"/>
        </a:accent2>
        <a:accent3>
          <a:srgbClr val="E2E2E2"/>
        </a:accent3>
        <a:accent4>
          <a:srgbClr val="000000"/>
        </a:accent4>
        <a:accent5>
          <a:srgbClr val="C0AEB8"/>
        </a:accent5>
        <a:accent6>
          <a:srgbClr val="5C5B11"/>
        </a:accent6>
        <a:hlink>
          <a:srgbClr val="804733"/>
        </a:hlink>
        <a:folHlink>
          <a:srgbClr val="342E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804119"/>
        </a:accent1>
        <a:accent2>
          <a:srgbClr val="197280"/>
        </a:accent2>
        <a:accent3>
          <a:srgbClr val="E2E2E2"/>
        </a:accent3>
        <a:accent4>
          <a:srgbClr val="000000"/>
        </a:accent4>
        <a:accent5>
          <a:srgbClr val="C0B0AB"/>
        </a:accent5>
        <a:accent6>
          <a:srgbClr val="166773"/>
        </a:accent6>
        <a:hlink>
          <a:srgbClr val="5C3D70"/>
        </a:hlink>
        <a:folHlink>
          <a:srgbClr val="5E5C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4EC100"/>
        </a:accent1>
        <a:accent2>
          <a:srgbClr val="358400"/>
        </a:accent2>
        <a:accent3>
          <a:srgbClr val="E2E2E2"/>
        </a:accent3>
        <a:accent4>
          <a:srgbClr val="000000"/>
        </a:accent4>
        <a:accent5>
          <a:srgbClr val="B2DDAA"/>
        </a:accent5>
        <a:accent6>
          <a:srgbClr val="2F7700"/>
        </a:accent6>
        <a:hlink>
          <a:srgbClr val="296500"/>
        </a:hlink>
        <a:folHlink>
          <a:srgbClr val="4665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586614"/>
        </a:accent1>
        <a:accent2>
          <a:srgbClr val="295966"/>
        </a:accent2>
        <a:accent3>
          <a:srgbClr val="E2E2E2"/>
        </a:accent3>
        <a:accent4>
          <a:srgbClr val="000000"/>
        </a:accent4>
        <a:accent5>
          <a:srgbClr val="B4B8AA"/>
        </a:accent5>
        <a:accent6>
          <a:srgbClr val="24505C"/>
        </a:accent6>
        <a:hlink>
          <a:srgbClr val="735F22"/>
        </a:hlink>
        <a:folHlink>
          <a:srgbClr val="3A73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80406B"/>
        </a:accent1>
        <a:accent2>
          <a:srgbClr val="804E33"/>
        </a:accent2>
        <a:accent3>
          <a:srgbClr val="E2E2E2"/>
        </a:accent3>
        <a:accent4>
          <a:srgbClr val="000000"/>
        </a:accent4>
        <a:accent5>
          <a:srgbClr val="C0AFBA"/>
        </a:accent5>
        <a:accent6>
          <a:srgbClr val="73462D"/>
        </a:accent6>
        <a:hlink>
          <a:srgbClr val="356614"/>
        </a:hlink>
        <a:folHlink>
          <a:srgbClr val="3A39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8C3F48"/>
        </a:accent1>
        <a:accent2>
          <a:srgbClr val="3D7317"/>
        </a:accent2>
        <a:accent3>
          <a:srgbClr val="E2E2E2"/>
        </a:accent3>
        <a:accent4>
          <a:srgbClr val="000000"/>
        </a:accent4>
        <a:accent5>
          <a:srgbClr val="C5AFB1"/>
        </a:accent5>
        <a:accent6>
          <a:srgbClr val="366814"/>
        </a:accent6>
        <a:hlink>
          <a:srgbClr val="404080"/>
        </a:hlink>
        <a:folHlink>
          <a:srgbClr val="73632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00A5C9"/>
        </a:accent1>
        <a:accent2>
          <a:srgbClr val="427D89"/>
        </a:accent2>
        <a:accent3>
          <a:srgbClr val="E2E2E2"/>
        </a:accent3>
        <a:accent4>
          <a:srgbClr val="000000"/>
        </a:accent4>
        <a:accent5>
          <a:srgbClr val="AACFE1"/>
        </a:accent5>
        <a:accent6>
          <a:srgbClr val="3B717C"/>
        </a:accent6>
        <a:hlink>
          <a:srgbClr val="006880"/>
        </a:hlink>
        <a:folHlink>
          <a:srgbClr val="005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4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1F5499"/>
        </a:accent1>
        <a:accent2>
          <a:srgbClr val="1D8019"/>
        </a:accent2>
        <a:accent3>
          <a:srgbClr val="E2E2E2"/>
        </a:accent3>
        <a:accent4>
          <a:srgbClr val="000000"/>
        </a:accent4>
        <a:accent5>
          <a:srgbClr val="ABB3CA"/>
        </a:accent5>
        <a:accent6>
          <a:srgbClr val="197316"/>
        </a:accent6>
        <a:hlink>
          <a:srgbClr val="218BA3"/>
        </a:hlink>
        <a:folHlink>
          <a:srgbClr val="574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5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80393B"/>
        </a:accent1>
        <a:accent2>
          <a:srgbClr val="196D80"/>
        </a:accent2>
        <a:accent3>
          <a:srgbClr val="E2E2E2"/>
        </a:accent3>
        <a:accent4>
          <a:srgbClr val="000000"/>
        </a:accent4>
        <a:accent5>
          <a:srgbClr val="C0AEAF"/>
        </a:accent5>
        <a:accent6>
          <a:srgbClr val="166273"/>
        </a:accent6>
        <a:hlink>
          <a:srgbClr val="805519"/>
        </a:hlink>
        <a:folHlink>
          <a:srgbClr val="8039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6">
        <a:dk1>
          <a:srgbClr val="000000"/>
        </a:dk1>
        <a:lt1>
          <a:srgbClr val="CCCCCC"/>
        </a:lt1>
        <a:dk2>
          <a:srgbClr val="000000"/>
        </a:dk2>
        <a:lt2>
          <a:srgbClr val="666666"/>
        </a:lt2>
        <a:accent1>
          <a:srgbClr val="666514"/>
        </a:accent1>
        <a:accent2>
          <a:srgbClr val="145766"/>
        </a:accent2>
        <a:accent3>
          <a:srgbClr val="E2E2E2"/>
        </a:accent3>
        <a:accent4>
          <a:srgbClr val="000000"/>
        </a:accent4>
        <a:accent5>
          <a:srgbClr val="B8B8AA"/>
        </a:accent5>
        <a:accent6>
          <a:srgbClr val="114E5C"/>
        </a:accent6>
        <a:hlink>
          <a:srgbClr val="664029"/>
        </a:hlink>
        <a:folHlink>
          <a:srgbClr val="5C34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7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03F3F"/>
        </a:accent1>
        <a:accent2>
          <a:srgbClr val="A31A1A"/>
        </a:accent2>
        <a:accent3>
          <a:srgbClr val="FFFFFF"/>
        </a:accent3>
        <a:accent4>
          <a:srgbClr val="000000"/>
        </a:accent4>
        <a:accent5>
          <a:srgbClr val="EDAFAF"/>
        </a:accent5>
        <a:accent6>
          <a:srgbClr val="931616"/>
        </a:accent6>
        <a:hlink>
          <a:srgbClr val="661010"/>
        </a:hlink>
        <a:folHlink>
          <a:srgbClr val="854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8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803962"/>
        </a:accent1>
        <a:accent2>
          <a:srgbClr val="804A26"/>
        </a:accent2>
        <a:accent3>
          <a:srgbClr val="FFFFFF"/>
        </a:accent3>
        <a:accent4>
          <a:srgbClr val="000000"/>
        </a:accent4>
        <a:accent5>
          <a:srgbClr val="C0AEB7"/>
        </a:accent5>
        <a:accent6>
          <a:srgbClr val="734221"/>
        </a:accent6>
        <a:hlink>
          <a:srgbClr val="803939"/>
        </a:hlink>
        <a:folHlink>
          <a:srgbClr val="6E5D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9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335966"/>
        </a:accent1>
        <a:accent2>
          <a:srgbClr val="803939"/>
        </a:accent2>
        <a:accent3>
          <a:srgbClr val="FFFFFF"/>
        </a:accent3>
        <a:accent4>
          <a:srgbClr val="000000"/>
        </a:accent4>
        <a:accent5>
          <a:srgbClr val="ADB5B8"/>
        </a:accent5>
        <a:accent6>
          <a:srgbClr val="733333"/>
        </a:accent6>
        <a:hlink>
          <a:srgbClr val="526614"/>
        </a:hlink>
        <a:folHlink>
          <a:srgbClr val="55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0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803939"/>
        </a:accent1>
        <a:accent2>
          <a:srgbClr val="736017"/>
        </a:accent2>
        <a:accent3>
          <a:srgbClr val="FFFFFF"/>
        </a:accent3>
        <a:accent4>
          <a:srgbClr val="000000"/>
        </a:accent4>
        <a:accent5>
          <a:srgbClr val="C0AEAE"/>
        </a:accent5>
        <a:accent6>
          <a:srgbClr val="685614"/>
        </a:accent6>
        <a:hlink>
          <a:srgbClr val="4A4080"/>
        </a:hlink>
        <a:folHlink>
          <a:srgbClr val="1466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CEC00"/>
        </a:accent1>
        <a:accent2>
          <a:srgbClr val="E6CB00"/>
        </a:accent2>
        <a:accent3>
          <a:srgbClr val="FFFFFF"/>
        </a:accent3>
        <a:accent4>
          <a:srgbClr val="000000"/>
        </a:accent4>
        <a:accent5>
          <a:srgbClr val="F4F4AA"/>
        </a:accent5>
        <a:accent6>
          <a:srgbClr val="D0B800"/>
        </a:accent6>
        <a:hlink>
          <a:srgbClr val="837D00"/>
        </a:hlink>
        <a:folHlink>
          <a:srgbClr val="A39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806919"/>
        </a:accent1>
        <a:accent2>
          <a:srgbClr val="688019"/>
        </a:accent2>
        <a:accent3>
          <a:srgbClr val="FFFFFF"/>
        </a:accent3>
        <a:accent4>
          <a:srgbClr val="000000"/>
        </a:accent4>
        <a:accent5>
          <a:srgbClr val="C0B9AB"/>
        </a:accent5>
        <a:accent6>
          <a:srgbClr val="5E7316"/>
        </a:accent6>
        <a:hlink>
          <a:srgbClr val="15616B"/>
        </a:hlink>
        <a:folHlink>
          <a:srgbClr val="807E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803966"/>
        </a:accent1>
        <a:accent2>
          <a:srgbClr val="666514"/>
        </a:accent2>
        <a:accent3>
          <a:srgbClr val="FFFFFF"/>
        </a:accent3>
        <a:accent4>
          <a:srgbClr val="000000"/>
        </a:accent4>
        <a:accent5>
          <a:srgbClr val="C0AEB8"/>
        </a:accent5>
        <a:accent6>
          <a:srgbClr val="5C5B11"/>
        </a:accent6>
        <a:hlink>
          <a:srgbClr val="804733"/>
        </a:hlink>
        <a:folHlink>
          <a:srgbClr val="342E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804119"/>
        </a:accent1>
        <a:accent2>
          <a:srgbClr val="197280"/>
        </a:accent2>
        <a:accent3>
          <a:srgbClr val="FFFFFF"/>
        </a:accent3>
        <a:accent4>
          <a:srgbClr val="000000"/>
        </a:accent4>
        <a:accent5>
          <a:srgbClr val="C0B0AB"/>
        </a:accent5>
        <a:accent6>
          <a:srgbClr val="166773"/>
        </a:accent6>
        <a:hlink>
          <a:srgbClr val="5C3D70"/>
        </a:hlink>
        <a:folHlink>
          <a:srgbClr val="5E5C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4EC100"/>
        </a:accent1>
        <a:accent2>
          <a:srgbClr val="358400"/>
        </a:accent2>
        <a:accent3>
          <a:srgbClr val="FFFFFF"/>
        </a:accent3>
        <a:accent4>
          <a:srgbClr val="000000"/>
        </a:accent4>
        <a:accent5>
          <a:srgbClr val="B2DDAA"/>
        </a:accent5>
        <a:accent6>
          <a:srgbClr val="2F7700"/>
        </a:accent6>
        <a:hlink>
          <a:srgbClr val="296500"/>
        </a:hlink>
        <a:folHlink>
          <a:srgbClr val="4665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586614"/>
        </a:accent1>
        <a:accent2>
          <a:srgbClr val="295966"/>
        </a:accent2>
        <a:accent3>
          <a:srgbClr val="FFFFFF"/>
        </a:accent3>
        <a:accent4>
          <a:srgbClr val="000000"/>
        </a:accent4>
        <a:accent5>
          <a:srgbClr val="B4B8AA"/>
        </a:accent5>
        <a:accent6>
          <a:srgbClr val="24505C"/>
        </a:accent6>
        <a:hlink>
          <a:srgbClr val="735F22"/>
        </a:hlink>
        <a:folHlink>
          <a:srgbClr val="3A73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7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80406B"/>
        </a:accent1>
        <a:accent2>
          <a:srgbClr val="804E33"/>
        </a:accent2>
        <a:accent3>
          <a:srgbClr val="FFFFFF"/>
        </a:accent3>
        <a:accent4>
          <a:srgbClr val="000000"/>
        </a:accent4>
        <a:accent5>
          <a:srgbClr val="C0AFBA"/>
        </a:accent5>
        <a:accent6>
          <a:srgbClr val="73462D"/>
        </a:accent6>
        <a:hlink>
          <a:srgbClr val="356614"/>
        </a:hlink>
        <a:folHlink>
          <a:srgbClr val="3A39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8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8C3F48"/>
        </a:accent1>
        <a:accent2>
          <a:srgbClr val="3D7317"/>
        </a:accent2>
        <a:accent3>
          <a:srgbClr val="FFFFFF"/>
        </a:accent3>
        <a:accent4>
          <a:srgbClr val="000000"/>
        </a:accent4>
        <a:accent5>
          <a:srgbClr val="C5AFB1"/>
        </a:accent5>
        <a:accent6>
          <a:srgbClr val="366814"/>
        </a:accent6>
        <a:hlink>
          <a:srgbClr val="404080"/>
        </a:hlink>
        <a:folHlink>
          <a:srgbClr val="73632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9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00A5C9"/>
        </a:accent1>
        <a:accent2>
          <a:srgbClr val="427D89"/>
        </a:accent2>
        <a:accent3>
          <a:srgbClr val="FFFFFF"/>
        </a:accent3>
        <a:accent4>
          <a:srgbClr val="000000"/>
        </a:accent4>
        <a:accent5>
          <a:srgbClr val="AACFE1"/>
        </a:accent5>
        <a:accent6>
          <a:srgbClr val="3B717C"/>
        </a:accent6>
        <a:hlink>
          <a:srgbClr val="006880"/>
        </a:hlink>
        <a:folHlink>
          <a:srgbClr val="005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0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1F5499"/>
        </a:accent1>
        <a:accent2>
          <a:srgbClr val="1D8019"/>
        </a:accent2>
        <a:accent3>
          <a:srgbClr val="FFFFFF"/>
        </a:accent3>
        <a:accent4>
          <a:srgbClr val="000000"/>
        </a:accent4>
        <a:accent5>
          <a:srgbClr val="ABB3CA"/>
        </a:accent5>
        <a:accent6>
          <a:srgbClr val="197316"/>
        </a:accent6>
        <a:hlink>
          <a:srgbClr val="218BA3"/>
        </a:hlink>
        <a:folHlink>
          <a:srgbClr val="574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80393B"/>
        </a:accent1>
        <a:accent2>
          <a:srgbClr val="196D80"/>
        </a:accent2>
        <a:accent3>
          <a:srgbClr val="FFFFFF"/>
        </a:accent3>
        <a:accent4>
          <a:srgbClr val="000000"/>
        </a:accent4>
        <a:accent5>
          <a:srgbClr val="C0AEAF"/>
        </a:accent5>
        <a:accent6>
          <a:srgbClr val="166273"/>
        </a:accent6>
        <a:hlink>
          <a:srgbClr val="805519"/>
        </a:hlink>
        <a:folHlink>
          <a:srgbClr val="8039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666514"/>
        </a:accent1>
        <a:accent2>
          <a:srgbClr val="145766"/>
        </a:accent2>
        <a:accent3>
          <a:srgbClr val="FFFFFF"/>
        </a:accent3>
        <a:accent4>
          <a:srgbClr val="000000"/>
        </a:accent4>
        <a:accent5>
          <a:srgbClr val="B8B8AA"/>
        </a:accent5>
        <a:accent6>
          <a:srgbClr val="114E5C"/>
        </a:accent6>
        <a:hlink>
          <a:srgbClr val="664029"/>
        </a:hlink>
        <a:folHlink>
          <a:srgbClr val="5C347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ind_0750_slide</Template>
  <TotalTime>865</TotalTime>
  <Words>1019</Words>
  <Application>Microsoft Office PowerPoint</Application>
  <PresentationFormat>On-screen Show (4:3)</PresentationFormat>
  <Paragraphs>235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ind_0750_slide</vt:lpstr>
      <vt:lpstr>1_Default Design</vt:lpstr>
      <vt:lpstr>Flow</vt:lpstr>
      <vt:lpstr>  “Triggers”</vt:lpstr>
      <vt:lpstr>      Index:-  </vt:lpstr>
      <vt:lpstr>Triggers</vt:lpstr>
      <vt:lpstr>  Example:-</vt:lpstr>
      <vt:lpstr>Types of Triggers: </vt:lpstr>
      <vt:lpstr>Types of Triggers: </vt:lpstr>
      <vt:lpstr>  Triggers can get fired in two different MODES:</vt:lpstr>
      <vt:lpstr> For / After Trigger:</vt:lpstr>
      <vt:lpstr>Instead Of Trigger:</vt:lpstr>
      <vt:lpstr>Syntax of Trigger:</vt:lpstr>
      <vt:lpstr>Arguments:</vt:lpstr>
      <vt:lpstr>Arguments:</vt:lpstr>
      <vt:lpstr>Syntax of Trigger:</vt:lpstr>
      <vt:lpstr>Arguments:</vt:lpstr>
      <vt:lpstr>PowerPoint Presentation</vt:lpstr>
      <vt:lpstr> Working /Magic Tables :</vt:lpstr>
      <vt:lpstr>Recursive and Nested Triggers:</vt:lpstr>
      <vt:lpstr>PowerPoint Presentation</vt:lpstr>
      <vt:lpstr>Trigger firing order:</vt:lpstr>
      <vt:lpstr>                    Common Use of Trigger:</vt:lpstr>
      <vt:lpstr>  Actions that cannot be performed using triggers:</vt:lpstr>
      <vt:lpstr> Disabling Triggers:- </vt:lpstr>
      <vt:lpstr>Disabling Triggers:- </vt:lpstr>
      <vt:lpstr>Disabling Triggers:- </vt:lpstr>
      <vt:lpstr>Enabling Triggers:- </vt:lpstr>
      <vt:lpstr>       Modifying Triggers:- </vt:lpstr>
      <vt:lpstr>Deleting Triggers:-</vt:lpstr>
      <vt:lpstr>References:</vt:lpstr>
      <vt:lpstr>Thanks……..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VISH</dc:creator>
  <cp:lastModifiedBy>Priyadarshan</cp:lastModifiedBy>
  <cp:revision>291</cp:revision>
  <dcterms:created xsi:type="dcterms:W3CDTF">2010-06-30T03:53:14Z</dcterms:created>
  <dcterms:modified xsi:type="dcterms:W3CDTF">2013-07-22T20:56:36Z</dcterms:modified>
</cp:coreProperties>
</file>