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6" r:id="rId10"/>
    <p:sldId id="267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1508" autoAdjust="0"/>
  </p:normalViewPr>
  <p:slideViewPr>
    <p:cSldViewPr>
      <p:cViewPr varScale="1">
        <p:scale>
          <a:sx n="37" d="100"/>
          <a:sy n="37" d="100"/>
        </p:scale>
        <p:origin x="-21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1468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Good afternoon, let’s get started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This class is called “Data Analysis with SQL Window Functions”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We’re going to look at a</a:t>
            </a:r>
            <a:r>
              <a:rPr lang="en-US" baseline="0" dirty="0" smtClean="0"/>
              <a:t> high level overview of window functions and how to use them</a:t>
            </a:r>
          </a:p>
          <a:p>
            <a:pPr marL="171450" lvl="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aseline="0" dirty="0" smtClean="0"/>
              <a:t>First an introduction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aseline="0" dirty="0" smtClean="0"/>
              <a:t>Adam McDonald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aseline="0" dirty="0" smtClean="0"/>
              <a:t>Senior developer at STR in </a:t>
            </a:r>
            <a:r>
              <a:rPr lang="en-US" baseline="0" dirty="0" err="1" smtClean="0"/>
              <a:t>nashville</a:t>
            </a:r>
            <a:r>
              <a:rPr lang="en-US" baseline="0" dirty="0" smtClean="0"/>
              <a:t>, 12+ years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aseline="0" dirty="0" smtClean="0"/>
              <a:t>First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Saturday event, and first time presenting</a:t>
            </a:r>
            <a:endParaRPr lang="en-US" dirty="0" smtClean="0"/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History: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started out as a .NET</a:t>
            </a:r>
            <a:r>
              <a:rPr lang="en-US" baseline="0" dirty="0" smtClean="0"/>
              <a:t> </a:t>
            </a:r>
            <a:r>
              <a:rPr lang="en-US" dirty="0" smtClean="0"/>
              <a:t>developer (reporting applications, windows services, windows forms)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started doing my own SQL work to increase efficiency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SSIS (integration</a:t>
            </a:r>
            <a:r>
              <a:rPr lang="en-US" baseline="0" dirty="0" smtClean="0"/>
              <a:t> services)</a:t>
            </a:r>
            <a:endParaRPr lang="en-US" dirty="0" smtClean="0"/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SSAS</a:t>
            </a:r>
            <a:r>
              <a:rPr lang="en-US" baseline="0" dirty="0" smtClean="0"/>
              <a:t> (analysis services) </a:t>
            </a:r>
            <a:r>
              <a:rPr lang="en-US" dirty="0" smtClean="0"/>
              <a:t>to </a:t>
            </a:r>
            <a:r>
              <a:rPr lang="en-US" dirty="0" err="1" smtClean="0"/>
              <a:t>preaggregate</a:t>
            </a:r>
            <a:r>
              <a:rPr lang="en-US" dirty="0" smtClean="0"/>
              <a:t> data (OLAP / MDX)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over the years I became the resident data expert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Now I build database solutions for the </a:t>
            </a:r>
            <a:r>
              <a:rPr lang="en-US" dirty="0" err="1" smtClean="0"/>
              <a:t>devs</a:t>
            </a:r>
            <a:r>
              <a:rPr lang="en-US" dirty="0" smtClean="0"/>
              <a:t> to use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Window functions is singular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Windows is an operating system, this is a window</a:t>
            </a:r>
          </a:p>
          <a:p>
            <a:pPr marL="628650" lvl="1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you’re opening a window into</a:t>
            </a:r>
            <a:r>
              <a:rPr lang="en-US" baseline="0" dirty="0" smtClean="0"/>
              <a:t> your result set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8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0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 smtClean="0"/>
              <a:t>you've heard the saying "This is the greatest thing since sliced bread.“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dirty="0" smtClean="0"/>
              <a:t>Window functions are the sliced bread of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dirty="0" smtClean="0"/>
              <a:t>When they were introduced it immediately changed the way certain problems were solved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dirty="0" smtClean="0"/>
              <a:t>Gave a unified approach to doing certain tasks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 smtClean="0"/>
              <a:t>Read intro</a:t>
            </a:r>
            <a:r>
              <a:rPr lang="en-US" baseline="0" dirty="0" smtClean="0"/>
              <a:t> from book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That’s a pretty powerful statement</a:t>
            </a:r>
          </a:p>
        </p:txBody>
      </p:sp>
    </p:spTree>
    <p:extLst>
      <p:ext uri="{BB962C8B-B14F-4D97-AF65-F5344CB8AC3E}">
        <p14:creationId xmlns:p14="http://schemas.microsoft.com/office/powerpoint/2010/main" val="23807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 smtClean="0"/>
              <a:t>official definition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dirty="0" smtClean="0"/>
              <a:t>Subsets</a:t>
            </a:r>
            <a:r>
              <a:rPr lang="en-US" baseline="0" dirty="0" smtClean="0"/>
              <a:t> is the key here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Window functions allow you to get a result set and then drill into it to perform additional calculations</a:t>
            </a: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 smtClean="0"/>
              <a:t>order of operations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dirty="0" smtClean="0"/>
              <a:t>imagine</a:t>
            </a:r>
            <a:r>
              <a:rPr lang="en-US" baseline="0" dirty="0" smtClean="0"/>
              <a:t> that window functions fit after the select clause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what does that mean?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only usable in the select and order by, not in WHERE clause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Some of the third party players have solutions for that, like a qualify statement that works like a where clause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This seems like a limitation but…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You can usually work around that limitation by applying the window function in a CTE then referencing it in the where statement outside of the CTE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5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smtClean="0"/>
              <a:t>Fast &amp;</a:t>
            </a:r>
            <a:r>
              <a:rPr lang="en-US" sz="1100" baseline="0" dirty="0" smtClean="0"/>
              <a:t> </a:t>
            </a:r>
            <a:r>
              <a:rPr lang="en-US" sz="1100" dirty="0" smtClean="0"/>
              <a:t>Efficient &amp; Powerful</a:t>
            </a:r>
          </a:p>
          <a:p>
            <a:pPr marL="10858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But</a:t>
            </a:r>
            <a:r>
              <a:rPr lang="en-US" sz="1100" baseline="0" dirty="0" smtClean="0"/>
              <a:t> it does have a cost</a:t>
            </a:r>
          </a:p>
          <a:p>
            <a:pPr marL="1085850" lvl="1" indent="-171450">
              <a:buFont typeface="Arial" panose="020B0604020202020204" pitchFamily="34" charset="0"/>
              <a:buChar char="•"/>
            </a:pPr>
            <a:r>
              <a:rPr lang="en-US" sz="1100" baseline="0" dirty="0" smtClean="0"/>
              <a:t>Imagine you built a CTE with a window function applied</a:t>
            </a:r>
          </a:p>
          <a:p>
            <a:pPr marL="1085850" lvl="1" indent="-171450">
              <a:buFont typeface="Arial" panose="020B0604020202020204" pitchFamily="34" charset="0"/>
              <a:buChar char="•"/>
            </a:pPr>
            <a:r>
              <a:rPr lang="en-US" sz="1100" baseline="0" dirty="0" smtClean="0"/>
              <a:t>Then outside the CTE you filter based on the window function, what happens?</a:t>
            </a:r>
          </a:p>
          <a:p>
            <a:pPr marL="1085850" lvl="1" indent="-171450">
              <a:buFont typeface="Arial" panose="020B0604020202020204" pitchFamily="34" charset="0"/>
              <a:buChar char="•"/>
            </a:pPr>
            <a:r>
              <a:rPr lang="en-US" sz="1100" baseline="0" dirty="0" smtClean="0"/>
              <a:t>It has to build the entire result and apply the function to every row before it can return a filtered set</a:t>
            </a:r>
            <a:endParaRPr lang="en-US" sz="1100" dirty="0" smtClean="0"/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Easy to read syntax</a:t>
            </a: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Does not require GROUP BY or sub-queries</a:t>
            </a:r>
          </a:p>
          <a:p>
            <a:pPr marL="10858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this can be really handy</a:t>
            </a:r>
          </a:p>
          <a:p>
            <a:pPr marL="10858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Group by clauses summarize data into a single context</a:t>
            </a:r>
          </a:p>
          <a:p>
            <a:pPr marL="10858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Window functions allow you to have multiple contexts in one query</a:t>
            </a:r>
          </a:p>
          <a:p>
            <a:pPr marL="1543050" lvl="2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For</a:t>
            </a:r>
            <a:r>
              <a:rPr lang="en-US" sz="1100" baseline="0" dirty="0" smtClean="0"/>
              <a:t> example, if I’m pulling monthly sales data for hotels</a:t>
            </a:r>
          </a:p>
          <a:p>
            <a:pPr marL="1543050" lvl="2" indent="-171450">
              <a:buFont typeface="Arial" panose="020B0604020202020204" pitchFamily="34" charset="0"/>
              <a:buChar char="•"/>
            </a:pPr>
            <a:r>
              <a:rPr lang="en-US" sz="1100" baseline="0" dirty="0" smtClean="0"/>
              <a:t>I can pull the row level monthly data, then using window functions add R3, R12, YTD</a:t>
            </a:r>
          </a:p>
          <a:p>
            <a:pPr marL="1543050" lvl="2" indent="-171450">
              <a:buFont typeface="Arial" panose="020B0604020202020204" pitchFamily="34" charset="0"/>
              <a:buChar char="•"/>
            </a:pPr>
            <a:r>
              <a:rPr lang="en-US" sz="1100" baseline="0" dirty="0" smtClean="0"/>
              <a:t>All in one query and very fast</a:t>
            </a:r>
            <a:endParaRPr lang="en-US" sz="1100" dirty="0" smtClean="0"/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Encourages you to use set based operations</a:t>
            </a:r>
          </a:p>
          <a:p>
            <a:pPr marL="10858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We</a:t>
            </a:r>
            <a:r>
              <a:rPr lang="en-US" sz="1100" baseline="0" dirty="0" smtClean="0"/>
              <a:t> all know in </a:t>
            </a:r>
            <a:r>
              <a:rPr lang="en-US" sz="1100" baseline="0" dirty="0" err="1" smtClean="0"/>
              <a:t>sql</a:t>
            </a:r>
            <a:r>
              <a:rPr lang="en-US" sz="1100" baseline="0" dirty="0" smtClean="0"/>
              <a:t> server you can’t get optimum performance without using set based operations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1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 smtClean="0"/>
              <a:t>Originally added in </a:t>
            </a:r>
            <a:r>
              <a:rPr lang="en-US" dirty="0" err="1" smtClean="0"/>
              <a:t>sql</a:t>
            </a:r>
            <a:r>
              <a:rPr lang="en-US" dirty="0" smtClean="0"/>
              <a:t> 2005 with limited support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 smtClean="0"/>
              <a:t>2012 was the first version where</a:t>
            </a:r>
            <a:r>
              <a:rPr lang="en-US" baseline="0" dirty="0" smtClean="0"/>
              <a:t> they were fully fleshed out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Not just SQL server, included in SQL standards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Some have slightly different implementations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For example, Teradata created a Qualify statement</a:t>
            </a:r>
          </a:p>
          <a:p>
            <a:pPr marL="1085850" lvl="2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Acts like a WHERE clause with a window function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If you’re not using 2012 you’re limited, but still good to know</a:t>
            </a:r>
          </a:p>
        </p:txBody>
      </p:sp>
    </p:spTree>
    <p:extLst>
      <p:ext uri="{BB962C8B-B14F-4D97-AF65-F5344CB8AC3E}">
        <p14:creationId xmlns:p14="http://schemas.microsoft.com/office/powerpoint/2010/main" val="321814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Three general</a:t>
            </a:r>
            <a:r>
              <a:rPr lang="en-US" baseline="0" dirty="0" smtClean="0"/>
              <a:t> types of window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have typically used the functions on the left more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the ones on the right are good to know about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example, if you have a complete timeline, you could use LAG to calculate percent change</a:t>
            </a:r>
          </a:p>
        </p:txBody>
      </p:sp>
    </p:spTree>
    <p:extLst>
      <p:ext uri="{BB962C8B-B14F-4D97-AF65-F5344CB8AC3E}">
        <p14:creationId xmlns:p14="http://schemas.microsoft.com/office/powerpoint/2010/main" val="142839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Function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lot of times you’ll have to provide a column to apply the function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a sum on the revenue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Over</a:t>
            </a:r>
            <a:r>
              <a:rPr lang="en-US" baseline="0" dirty="0" smtClean="0"/>
              <a:t> clause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not a window function without an OVER clause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use the over clause to define your window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Remember you’re getting a result set then building a window on top of that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over clause has several optional clauses inside it that you can use to specify your window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Partition clause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partition clause allows you to apply a function to multiple smaller windows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For example: imagine if you wanted a sum by year, you would partition by year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Any record in the year 2000 would have a window of all the record in the year 2000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ones easier to see in use than to explain, we’ll look at some examples in a minute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Order clause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Lets you sort your window just like you would sort your entire result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good example is the RANK function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the RANK function you have to include an ORDER clause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Otherwise the function wouldn’t know the order in which to rank them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Frame clause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frame clause lets you navigate within the bounds of the window partition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example, it’s saying (within my window *partition*) give me the current row and the 2 rows (if any) preceding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 anyone know what the function on this slide is doing?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Running 3 month sum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4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hree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560320" cy="49377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096000" y="1600200"/>
            <a:ext cx="2560320" cy="49377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" name="Shape 25"/>
          <p:cNvSpPr txBox="1">
            <a:spLocks noGrp="1"/>
          </p:cNvSpPr>
          <p:nvPr>
            <p:ph type="body" idx="13"/>
          </p:nvPr>
        </p:nvSpPr>
        <p:spPr>
          <a:xfrm>
            <a:off x="3307080" y="1600200"/>
            <a:ext cx="2560320" cy="497433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86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in 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-45720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0466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385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1" r:id="rId5"/>
    <p:sldLayoutId id="2147483656" r:id="rId6"/>
    <p:sldLayoutId id="2147483652" r:id="rId7"/>
    <p:sldLayoutId id="2147483653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mailto:adam@st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oo.gl/2aGcs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oo.gl/x7IsBk" TargetMode="External"/><Relationship Id="rId5" Type="http://schemas.openxmlformats.org/officeDocument/2006/relationships/image" Target="../media/image2.jpg"/><Relationship Id="rId4" Type="http://schemas.openxmlformats.org/officeDocument/2006/relationships/hyperlink" Target="mailto:adam@st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2aGcsr" TargetMode="External"/><Relationship Id="rId4" Type="http://schemas.openxmlformats.org/officeDocument/2006/relationships/hyperlink" Target="https://goo.gl/x7IsB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750" y="5963950"/>
            <a:ext cx="416699" cy="4166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/>
              <a:t>Data Analysis with</a:t>
            </a:r>
          </a:p>
          <a:p>
            <a:pPr>
              <a:spcBef>
                <a:spcPts val="0"/>
              </a:spcBef>
              <a:buNone/>
            </a:pPr>
            <a:r>
              <a:rPr lang="en" sz="6000"/>
              <a:t>SQL Window Functions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dirty="0"/>
              <a:t>Adam McDonald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dirty="0"/>
              <a:t>Senior Application / SQL Developer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dirty="0"/>
              <a:t>Smith Travel Research</a:t>
            </a:r>
          </a:p>
          <a:p>
            <a:pPr rtl="0">
              <a:spcBef>
                <a:spcPts val="0"/>
              </a:spcBef>
              <a:buNone/>
            </a:pPr>
            <a:endParaRPr sz="1000" dirty="0"/>
          </a:p>
          <a:p>
            <a:pPr>
              <a:spcBef>
                <a:spcPts val="0"/>
              </a:spcBef>
              <a:buNone/>
            </a:pPr>
            <a:r>
              <a:rPr lang="en" sz="2000" u="sng" dirty="0">
                <a:solidFill>
                  <a:schemeClr val="hlink"/>
                </a:solidFill>
                <a:hlinkClick r:id="rId4"/>
              </a:rPr>
              <a:t>adam@str.com</a:t>
            </a:r>
            <a:r>
              <a:rPr lang="en" sz="2000" u="sng" dirty="0"/>
              <a:t> 	</a:t>
            </a:r>
            <a:r>
              <a:rPr lang="en" sz="2000" dirty="0"/>
              <a:t>	</a:t>
            </a:r>
            <a:r>
              <a:rPr lang="en" sz="2000" dirty="0" smtClean="0"/>
              <a:t>@</a:t>
            </a:r>
            <a:r>
              <a:rPr lang="en" sz="2000" dirty="0"/>
              <a:t>adam_mcd1			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950" y="4836025"/>
            <a:ext cx="1700375" cy="16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5963950"/>
            <a:ext cx="416699" cy="4166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42"/>
          <p:cNvSpPr txBox="1">
            <a:spLocks/>
          </p:cNvSpPr>
          <p:nvPr/>
        </p:nvSpPr>
        <p:spPr>
          <a:xfrm>
            <a:off x="5334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2000" dirty="0" smtClean="0"/>
              <a:t>Adam McDonald</a:t>
            </a:r>
          </a:p>
          <a:p>
            <a:r>
              <a:rPr lang="en-US" sz="2000" dirty="0" smtClean="0"/>
              <a:t>Senior Application / SQL Developer</a:t>
            </a:r>
          </a:p>
          <a:p>
            <a:r>
              <a:rPr lang="en-US" sz="2000" dirty="0" smtClean="0"/>
              <a:t>Smith Travel Research</a:t>
            </a:r>
          </a:p>
          <a:p>
            <a:endParaRPr lang="en-US" sz="1000" dirty="0" smtClean="0"/>
          </a:p>
          <a:p>
            <a:r>
              <a:rPr lang="en-US" sz="2000" u="sng" dirty="0" smtClean="0">
                <a:solidFill>
                  <a:schemeClr val="hlink"/>
                </a:solidFill>
                <a:hlinkClick r:id="rId4"/>
              </a:rPr>
              <a:t>adam@str.com</a:t>
            </a:r>
            <a:r>
              <a:rPr lang="en-US" sz="2000" u="sng" dirty="0" smtClean="0"/>
              <a:t> 	</a:t>
            </a:r>
            <a:r>
              <a:rPr lang="en-US" sz="2000" dirty="0" smtClean="0"/>
              <a:t>	@adam_mcd1			</a:t>
            </a:r>
            <a:endParaRPr lang="en-US" sz="2000" dirty="0"/>
          </a:p>
        </p:txBody>
      </p:sp>
      <p:pic>
        <p:nvPicPr>
          <p:cNvPr id="6" name="Shape 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950" y="4836025"/>
            <a:ext cx="1700375" cy="16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99533" y="1724561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Slides 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goo.gl/x7IsBk</a:t>
            </a:r>
            <a:endParaRPr lang="en-US" sz="2000" dirty="0" smtClean="0"/>
          </a:p>
          <a:p>
            <a:r>
              <a:rPr lang="en-US" sz="2000" dirty="0"/>
              <a:t>Demo : </a:t>
            </a: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goo.gl/2aGcsr</a:t>
            </a:r>
            <a:endParaRPr lang="en-US" sz="2000" dirty="0" smtClean="0"/>
          </a:p>
          <a:p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07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0" y="2209800"/>
            <a:ext cx="5257800" cy="2286000"/>
          </a:xfrm>
        </p:spPr>
        <p:txBody>
          <a:bodyPr/>
          <a:lstStyle/>
          <a:p>
            <a:r>
              <a:rPr lang="en-US" sz="2400" dirty="0" smtClean="0"/>
              <a:t>High-Performance T-SQL Using Window Functions</a:t>
            </a:r>
          </a:p>
          <a:p>
            <a:endParaRPr lang="en-US" sz="2400" dirty="0"/>
          </a:p>
          <a:p>
            <a:r>
              <a:rPr lang="en-US" sz="2400" dirty="0" smtClean="0"/>
              <a:t>By: </a:t>
            </a:r>
            <a:r>
              <a:rPr lang="en-US" sz="2400" dirty="0" err="1" smtClean="0"/>
              <a:t>Itzik</a:t>
            </a:r>
            <a:r>
              <a:rPr lang="en-US" sz="2400" dirty="0" smtClean="0"/>
              <a:t> Ben-</a:t>
            </a:r>
            <a:r>
              <a:rPr lang="en-US" sz="2400" dirty="0" err="1" smtClean="0"/>
              <a:t>Gan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86193"/>
            <a:ext cx="2448910" cy="2991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144734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Todays presentation is available on </a:t>
            </a:r>
            <a:r>
              <a:rPr lang="en-US" sz="2000" dirty="0" err="1" smtClean="0"/>
              <a:t>dropbox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Slides 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goo.gl/x7IsBk</a:t>
            </a:r>
            <a:endParaRPr lang="en-US" sz="2000" dirty="0" smtClean="0"/>
          </a:p>
          <a:p>
            <a:r>
              <a:rPr lang="en-US" sz="2000" dirty="0"/>
              <a:t>Demo 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goo.gl/2aGcsr</a:t>
            </a:r>
            <a:endParaRPr lang="en-US" sz="2000" dirty="0" smtClean="0"/>
          </a:p>
          <a:p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69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window functions?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114800"/>
            <a:ext cx="7696200" cy="2453100"/>
          </a:xfrm>
        </p:spPr>
        <p:txBody>
          <a:bodyPr/>
          <a:lstStyle/>
          <a:p>
            <a:pPr algn="just"/>
            <a:r>
              <a:rPr lang="en-US" sz="1800" dirty="0" smtClean="0"/>
              <a:t>"Window </a:t>
            </a:r>
            <a:r>
              <a:rPr lang="en-US" sz="1800" dirty="0"/>
              <a:t>functions, to me, are the most profound feature supported by both standard SQL and Microsoft SQL Server's dialect -TSQL. They allow you to </a:t>
            </a:r>
            <a:r>
              <a:rPr lang="en-US" sz="1800" dirty="0" smtClean="0"/>
              <a:t>perform </a:t>
            </a:r>
            <a:r>
              <a:rPr lang="en-US" sz="1800" dirty="0"/>
              <a:t>calculations against sets of rows in a flexible, clear, and efficient manner. The design of window functions is ingenious, overcoming a number of shortcomings of the traditional alternatives</a:t>
            </a:r>
            <a:r>
              <a:rPr lang="en-US" sz="1800" dirty="0" smtClean="0"/>
              <a:t>.”</a:t>
            </a:r>
          </a:p>
          <a:p>
            <a:pPr algn="just"/>
            <a:r>
              <a:rPr lang="en-US" sz="1800" dirty="0"/>
              <a:t>	</a:t>
            </a:r>
            <a:r>
              <a:rPr lang="en-US" sz="1800" dirty="0" err="1" smtClean="0"/>
              <a:t>Itzik</a:t>
            </a:r>
            <a:r>
              <a:rPr lang="en-US" sz="1800" dirty="0" smtClean="0"/>
              <a:t> Ben-</a:t>
            </a:r>
            <a:r>
              <a:rPr lang="en-US" sz="1800" dirty="0" err="1" smtClean="0"/>
              <a:t>Gan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429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9080" y="219456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Window functions are the sliced bread of SQL server!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007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window functions?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8288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Definition: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Window functions allow you to perform calculations against sets or               of rows within a query.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3429000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SQL Order of Operations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ORDER BY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35665" y="4699337"/>
            <a:ext cx="5441535" cy="1015663"/>
            <a:chOff x="2635665" y="4699337"/>
            <a:chExt cx="5441535" cy="1015663"/>
          </a:xfrm>
        </p:grpSpPr>
        <p:sp>
          <p:nvSpPr>
            <p:cNvPr id="12" name="Down Arrow 11"/>
            <p:cNvSpPr/>
            <p:nvPr/>
          </p:nvSpPr>
          <p:spPr>
            <a:xfrm rot="4260000">
              <a:off x="3205464" y="4617558"/>
              <a:ext cx="227794" cy="1367392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4699337"/>
              <a:ext cx="4038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Window functions are performed after the SELECT</a:t>
              </a:r>
            </a:p>
            <a:p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19400" y="2743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ubsets</a:t>
            </a:r>
          </a:p>
        </p:txBody>
      </p:sp>
    </p:spTree>
    <p:extLst>
      <p:ext uri="{BB962C8B-B14F-4D97-AF65-F5344CB8AC3E}">
        <p14:creationId xmlns:p14="http://schemas.microsoft.com/office/powerpoint/2010/main" val="265020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6" grpId="1"/>
      <p:bldP spid="1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they useful / better?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4358100"/>
          </a:xfrm>
        </p:spPr>
        <p:txBody>
          <a:bodyPr/>
          <a:lstStyle/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Fast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Efficient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Powerful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Easy to read syntax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not require GROUP BY or sub-queries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Encourages you to use set based operations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17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SQL 2005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Ranking function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Aggregate functions (only </a:t>
            </a:r>
            <a:r>
              <a:rPr lang="en-US" sz="2000" dirty="0" smtClean="0"/>
              <a:t>partition clause, no </a:t>
            </a:r>
            <a:r>
              <a:rPr lang="en-US" sz="2000" smtClean="0"/>
              <a:t>frame clause)</a:t>
            </a:r>
            <a:endParaRPr lang="en-US" sz="2000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SQL 2012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Window order clauses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Frame clauses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Offset clauses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Distribution functions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just SQL Server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Window functions are part of the SQL ANSI standard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PostgreSQL</a:t>
            </a:r>
            <a:r>
              <a:rPr lang="en-US" sz="2000" dirty="0" smtClean="0"/>
              <a:t>, Oracle, MySQL, DB2, Teradata…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Parts of the standard are not supported by Microsoft</a:t>
            </a:r>
          </a:p>
          <a:p>
            <a:pPr marL="914400" lvl="2"/>
            <a:endParaRPr lang="en-US" sz="2000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33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429000" cy="2438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Aggregate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SUM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MIN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MAX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COUNT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AVG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3992880" y="1600200"/>
            <a:ext cx="4693920" cy="4191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Distribution / Analytic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CUME_DIST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FIRST_VALUE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LAST_VALUE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LAG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LEAD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PERCENTILE_CONT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PERCENTILE_DISC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PERCENT_RANK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>
          <a:xfrm>
            <a:off x="609600" y="4169664"/>
            <a:ext cx="3429000" cy="24597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Ranking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ROW_NUMBER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RANK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DENSE_RANK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NTILE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52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Window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828800" y="2027460"/>
            <a:ext cx="5105373" cy="3245580"/>
          </a:xfrm>
        </p:spPr>
        <p:txBody>
          <a:bodyPr/>
          <a:lstStyle/>
          <a:p>
            <a:r>
              <a:rPr lang="en-US" sz="2400" dirty="0" smtClean="0"/>
              <a:t>SUM(revenue) </a:t>
            </a:r>
            <a:endParaRPr lang="en-US" sz="2400" dirty="0"/>
          </a:p>
          <a:p>
            <a:r>
              <a:rPr lang="en-US" sz="2400" dirty="0"/>
              <a:t>OVER(</a:t>
            </a:r>
          </a:p>
          <a:p>
            <a:r>
              <a:rPr lang="en-US" sz="2400" dirty="0"/>
              <a:t>	PARTITION BY </a:t>
            </a:r>
            <a:r>
              <a:rPr lang="en-US" sz="2400" dirty="0" err="1" smtClean="0"/>
              <a:t>hotelID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	ORDER BY </a:t>
            </a:r>
            <a:r>
              <a:rPr lang="en-US" sz="2400" dirty="0" err="1" smtClean="0"/>
              <a:t>yearmonth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	ROWS BETWEEN </a:t>
            </a:r>
          </a:p>
          <a:p>
            <a:r>
              <a:rPr lang="en-US" sz="2400" dirty="0"/>
              <a:t>		2 PRECEDING </a:t>
            </a:r>
          </a:p>
          <a:p>
            <a:r>
              <a:rPr lang="en-US" sz="2400" dirty="0"/>
              <a:t>		AND CURRENT ROW</a:t>
            </a:r>
          </a:p>
          <a:p>
            <a:r>
              <a:rPr lang="en-US" sz="2400" dirty="0"/>
              <a:t>)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899" y="18288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Function </a:t>
            </a: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57299" y="2179821"/>
            <a:ext cx="533400" cy="20005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447799" y="2475186"/>
            <a:ext cx="266700" cy="26670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699" y="3451086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Window</a:t>
            </a: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281100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Partition Clause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06540" y="3185661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Order Clause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8501" y="406068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Frame Clause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6111239" y="2911033"/>
            <a:ext cx="533400" cy="20005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111239" y="3298686"/>
            <a:ext cx="533400" cy="20005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0800000">
            <a:off x="6819900" y="3653577"/>
            <a:ext cx="266700" cy="1160716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14549" y="5410200"/>
            <a:ext cx="483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2">
                    <a:lumMod val="75000"/>
                  </a:schemeClr>
                </a:solidFill>
              </a:rPr>
              <a:t>Running 3 Month Sum</a:t>
            </a:r>
            <a:endParaRPr lang="en-US" sz="3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1147</Words>
  <Application>Microsoft Office PowerPoint</Application>
  <PresentationFormat>On-screen Show (4:3)</PresentationFormat>
  <Paragraphs>184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biz</vt:lpstr>
      <vt:lpstr>Data Analysis with SQL Window Functions</vt:lpstr>
      <vt:lpstr>References:</vt:lpstr>
      <vt:lpstr>What are window functions?</vt:lpstr>
      <vt:lpstr>What are window functions?</vt:lpstr>
      <vt:lpstr>Why are they useful / better?</vt:lpstr>
      <vt:lpstr>Version History</vt:lpstr>
      <vt:lpstr>Function Types </vt:lpstr>
      <vt:lpstr>Parts of a Window Functions</vt:lpstr>
      <vt:lpstr>Demo: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with SQL Window Functions</dc:title>
  <cp:lastModifiedBy>SysAdmin</cp:lastModifiedBy>
  <cp:revision>115</cp:revision>
  <dcterms:modified xsi:type="dcterms:W3CDTF">2015-08-21T19:04:53Z</dcterms:modified>
</cp:coreProperties>
</file>