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  <p:sldMasterId id="2147483741" r:id="rId2"/>
  </p:sldMasterIdLst>
  <p:notesMasterIdLst>
    <p:notesMasterId r:id="rId17"/>
  </p:notesMasterIdLst>
  <p:sldIdLst>
    <p:sldId id="275" r:id="rId3"/>
    <p:sldId id="279" r:id="rId4"/>
    <p:sldId id="258" r:id="rId5"/>
    <p:sldId id="259" r:id="rId6"/>
    <p:sldId id="265" r:id="rId7"/>
    <p:sldId id="267" r:id="rId8"/>
    <p:sldId id="266" r:id="rId9"/>
    <p:sldId id="262" r:id="rId10"/>
    <p:sldId id="263" r:id="rId11"/>
    <p:sldId id="276" r:id="rId12"/>
    <p:sldId id="277" r:id="rId13"/>
    <p:sldId id="278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Subtotals</a:t>
            </a:r>
            <a:r>
              <a:rPr lang="en-US" baseline="0" dirty="0" smtClean="0"/>
              <a:t> – 30 million rows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Calc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Window Aggregates</c:v>
                </c:pt>
                <c:pt idx="1">
                  <c:v>CTE</c:v>
                </c:pt>
                <c:pt idx="2">
                  <c:v>Correlated Subquery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1.75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Calc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Window Aggregates</c:v>
                </c:pt>
                <c:pt idx="1">
                  <c:v>CTE</c:v>
                </c:pt>
                <c:pt idx="2">
                  <c:v>Correlated Subquery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1.75</c:v>
                </c:pt>
                <c:pt idx="1">
                  <c:v>0.5</c:v>
                </c:pt>
                <c:pt idx="2">
                  <c:v>0.75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Calc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Window Aggregates</c:v>
                </c:pt>
                <c:pt idx="1">
                  <c:v>CTE</c:v>
                </c:pt>
                <c:pt idx="2">
                  <c:v>Correlated Subquery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1.75</c:v>
                </c:pt>
                <c:pt idx="1">
                  <c:v>0.5</c:v>
                </c:pt>
                <c:pt idx="2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7866464"/>
        <c:axId val="1867857216"/>
      </c:barChart>
      <c:catAx>
        <c:axId val="186786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857216"/>
        <c:crosses val="autoZero"/>
        <c:auto val="1"/>
        <c:lblAlgn val="ctr"/>
        <c:lblOffset val="100"/>
        <c:noMultiLvlLbl val="0"/>
      </c:catAx>
      <c:valAx>
        <c:axId val="186785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86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Running</a:t>
            </a:r>
            <a:r>
              <a:rPr lang="en-US" baseline="0" dirty="0" smtClean="0"/>
              <a:t> Totals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7.5 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WF Default Frame</c:v>
                </c:pt>
                <c:pt idx="1">
                  <c:v>WF Rows Frame</c:v>
                </c:pt>
                <c:pt idx="2">
                  <c:v>Join/SQ</c:v>
                </c:pt>
                <c:pt idx="3">
                  <c:v>Cursor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15 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WF Default Frame</c:v>
                </c:pt>
                <c:pt idx="1">
                  <c:v>WF Rows Frame</c:v>
                </c:pt>
                <c:pt idx="2">
                  <c:v>Join/SQ</c:v>
                </c:pt>
                <c:pt idx="3">
                  <c:v>Cursor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0.5</c:v>
                </c:pt>
                <c:pt idx="2">
                  <c:v>17</c:v>
                </c:pt>
                <c:pt idx="3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 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WF Default Frame</c:v>
                </c:pt>
                <c:pt idx="1">
                  <c:v>WF Rows Frame</c:v>
                </c:pt>
                <c:pt idx="2">
                  <c:v>Join/SQ</c:v>
                </c:pt>
                <c:pt idx="3">
                  <c:v>Cursor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1</c:v>
                </c:pt>
                <c:pt idx="2">
                  <c:v>50.5</c:v>
                </c:pt>
                <c:pt idx="3">
                  <c:v>21.5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7864288"/>
        <c:axId val="1867855040"/>
      </c:barChart>
      <c:catAx>
        <c:axId val="18678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855040"/>
        <c:crosses val="autoZero"/>
        <c:auto val="1"/>
        <c:lblAlgn val="ctr"/>
        <c:lblOffset val="100"/>
        <c:noMultiLvlLbl val="0"/>
      </c:catAx>
      <c:valAx>
        <c:axId val="18678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8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980064503301422"/>
          <c:y val="0.23096317231860941"/>
          <c:w val="0.17165839281536391"/>
          <c:h val="6.858385419346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1BAFB-8949-4CDF-9684-7E88B34B239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29EBC-7557-4118-A72F-A337DF97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Linchpin People is comprised of a team of world class </a:t>
            </a:r>
            <a:br>
              <a:rPr lang="en-US" sz="1600" b="1" dirty="0" smtClean="0">
                <a:solidFill>
                  <a:srgbClr val="000000"/>
                </a:solidFill>
              </a:rPr>
            </a:br>
            <a:r>
              <a:rPr lang="en-US" sz="1600" b="1" dirty="0" smtClean="0">
                <a:solidFill>
                  <a:srgbClr val="000000"/>
                </a:solidFill>
              </a:rPr>
              <a:t>SQL Server Experts and MVPs who work together </a:t>
            </a:r>
            <a:br>
              <a:rPr lang="en-US" sz="1600" b="1" dirty="0" smtClean="0">
                <a:solidFill>
                  <a:srgbClr val="000000"/>
                </a:solidFill>
              </a:rPr>
            </a:br>
            <a:r>
              <a:rPr lang="en-US" sz="1600" b="1" dirty="0" smtClean="0">
                <a:solidFill>
                  <a:srgbClr val="000000"/>
                </a:solidFill>
              </a:rPr>
              <a:t>to create and deliver top-of-the-line </a:t>
            </a:r>
            <a:br>
              <a:rPr lang="en-US" sz="1600" b="1" dirty="0" smtClean="0">
                <a:solidFill>
                  <a:srgbClr val="000000"/>
                </a:solidFill>
              </a:rPr>
            </a:br>
            <a:r>
              <a:rPr lang="en-US" sz="1600" b="1" dirty="0" smtClean="0">
                <a:solidFill>
                  <a:srgbClr val="000000"/>
                </a:solidFill>
              </a:rPr>
              <a:t>Microsoft Data Ecosystem solutions.</a:t>
            </a:r>
          </a:p>
          <a:p>
            <a:endParaRPr lang="en-US" sz="500" dirty="0" smtClean="0"/>
          </a:p>
          <a:p>
            <a:r>
              <a:rPr lang="en-US" dirty="0" smtClean="0"/>
              <a:t>We can help you design new projects that are on the drawing board, </a:t>
            </a:r>
          </a:p>
          <a:p>
            <a:endParaRPr lang="en-US" dirty="0"/>
          </a:p>
          <a:p>
            <a:r>
              <a:rPr lang="en-US" dirty="0" smtClean="0"/>
              <a:t>Or we can rescue projects that are already being implemented but may need some expert assistance to successfully meet their intended goals.</a:t>
            </a:r>
          </a:p>
          <a:p>
            <a:endParaRPr lang="en-US" dirty="0"/>
          </a:p>
          <a:p>
            <a:r>
              <a:rPr lang="en-US" dirty="0" smtClean="0"/>
              <a:t>Our expertise spans the Microsoft ecosystem -</a:t>
            </a:r>
          </a:p>
          <a:p>
            <a:endParaRPr lang="en-US" dirty="0"/>
          </a:p>
          <a:p>
            <a:r>
              <a:rPr lang="en-US" dirty="0" smtClean="0"/>
              <a:t>from SQL Server based performance tuning, high availability and disaster recovery, data integration architecture, ETL and data warehouse consulting, big data, complex </a:t>
            </a:r>
            <a:r>
              <a:rPr lang="en-US" smtClean="0"/>
              <a:t>data, business </a:t>
            </a:r>
            <a:r>
              <a:rPr lang="en-US" dirty="0" smtClean="0"/>
              <a:t>intelligence </a:t>
            </a:r>
            <a:r>
              <a:rPr lang="en-US" smtClean="0"/>
              <a:t>and analytics,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platform agnostic application development with a data-centric focus.</a:t>
            </a:r>
          </a:p>
          <a:p>
            <a:endParaRPr lang="en-US" dirty="0"/>
          </a:p>
          <a:p>
            <a:r>
              <a:rPr lang="en-US" dirty="0" smtClean="0"/>
              <a:t>Have a problem in this space? We can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9E45-A765-3A4F-8D8D-4CBEAB551C3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9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7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4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7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C01193-8287-4834-A286-6B880643E934}" type="datetime4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June 13, 2015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4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C01193-8287-4834-A286-6B880643E934}" type="datetime4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June 13, 2015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70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38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12" y="299140"/>
            <a:ext cx="109728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Title Styling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2" y="6673685"/>
            <a:ext cx="660459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579512" y="1406333"/>
            <a:ext cx="10972800" cy="462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295275" lvl="2" indent="-295275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Heading One Style 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75" lvl="2" indent="-295275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Heading Two Style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75" lvl="2" indent="-295275">
              <a:buNone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295275" lvl="2" indent="-295275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HEADING THREE STYLE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20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48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09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56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76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28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306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4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63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69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8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6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C01193-8287-4834-A286-6B880643E934}" type="datetime4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June 13, 2015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8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5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2046-7636-204F-A3E8-15E68B5E938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5A21-E16C-A746-AE53-B1B2F33B43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1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jpg"/><Relationship Id="rId5" Type="http://schemas.openxmlformats.org/officeDocument/2006/relationships/hyperlink" Target="http://tiny.cc/dkb9yx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 function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Kathi Kellenberger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auntkathi</a:t>
            </a:r>
            <a:endParaRPr lang="en-US" dirty="0" smtClean="0"/>
          </a:p>
          <a:p>
            <a:r>
              <a:rPr lang="en-US" dirty="0" smtClean="0"/>
              <a:t>http://auntkathisql.com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0" y="5312806"/>
            <a:ext cx="801884" cy="12585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71" y="5425918"/>
            <a:ext cx="5422222" cy="1269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29" y="5425918"/>
            <a:ext cx="787361" cy="1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in Minutes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52270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0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in Minutes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044713"/>
              </p:ext>
            </p:extLst>
          </p:nvPr>
        </p:nvGraphicFramePr>
        <p:xfrm>
          <a:off x="1484313" y="2001795"/>
          <a:ext cx="10018712" cy="378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49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L Saturda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96" y="5625732"/>
            <a:ext cx="2451100" cy="863600"/>
          </a:xfrm>
          <a:prstGeom prst="rect">
            <a:avLst/>
          </a:prstGeom>
        </p:spPr>
      </p:pic>
      <p:pic>
        <p:nvPicPr>
          <p:cNvPr id="5" name="Picture 4" descr="LinchpinLogo20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02" y="5620652"/>
            <a:ext cx="4698769" cy="868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762000"/>
            <a:ext cx="9162288" cy="4477424"/>
          </a:xfrm>
          <a:prstGeom prst="rect">
            <a:avLst/>
          </a:prstGeom>
          <a:solidFill>
            <a:srgbClr val="3571AC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1" y="362410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Text LINCHPIN to 33444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1" y="4309131"/>
            <a:ext cx="917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prstClr val="white"/>
                </a:solidFill>
              </a:rPr>
              <a:t>Linchpin People is a team of amazing experts </a:t>
            </a:r>
          </a:p>
          <a:p>
            <a:pPr algn="ctr"/>
            <a:r>
              <a:rPr lang="en-US" sz="2000" i="1" dirty="0">
                <a:solidFill>
                  <a:prstClr val="white"/>
                </a:solidFill>
              </a:rPr>
              <a:t>focused entirely on the Microsoft database ecosystem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1312" y="995020"/>
            <a:ext cx="370134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Cultivating a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Healthy Database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Office Hours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June 24 2015 at 12:00 ET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r>
              <a:rPr lang="en-US" sz="2400" u="sng" dirty="0">
                <a:solidFill>
                  <a:prstClr val="black"/>
                </a:solidFill>
                <a:hlinkClick r:id="rId5"/>
              </a:rPr>
              <a:t>http://tiny.cc/dkb9yx</a:t>
            </a:r>
            <a:endParaRPr lang="en-US" sz="2400" dirty="0">
              <a:solidFill>
                <a:prstClr val="black"/>
              </a:solidFill>
            </a:endParaRPr>
          </a:p>
          <a:p>
            <a:pPr algn="ctr"/>
            <a:endParaRPr lang="en-US" sz="2400" u="sng" dirty="0">
              <a:solidFill>
                <a:prstClr val="black"/>
              </a:solidFill>
            </a:endParaRPr>
          </a:p>
        </p:txBody>
      </p:sp>
      <p:pic>
        <p:nvPicPr>
          <p:cNvPr id="12" name="Picture 11" descr="SQL Saturday_bg_hero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59"/>
          <a:stretch/>
        </p:blipFill>
        <p:spPr>
          <a:xfrm>
            <a:off x="1524001" y="-2"/>
            <a:ext cx="9171433" cy="654682"/>
          </a:xfrm>
          <a:prstGeom prst="rect">
            <a:avLst/>
          </a:prstGeom>
        </p:spPr>
      </p:pic>
      <p:pic>
        <p:nvPicPr>
          <p:cNvPr id="13" name="Picture 12" descr="Mike Walsh Head Sho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67" y="984344"/>
            <a:ext cx="2451100" cy="2463800"/>
          </a:xfrm>
          <a:prstGeom prst="rect">
            <a:avLst/>
          </a:prstGeom>
        </p:spPr>
      </p:pic>
      <p:pic>
        <p:nvPicPr>
          <p:cNvPr id="14" name="Picture 13" descr="Kathi-Kellenberger-Head-Sh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56" y="984344"/>
            <a:ext cx="2451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26956"/>
            <a:ext cx="10018713" cy="3124201"/>
          </a:xfrm>
        </p:spPr>
        <p:txBody>
          <a:bodyPr/>
          <a:lstStyle/>
          <a:p>
            <a:r>
              <a:rPr lang="en-US" dirty="0" smtClean="0"/>
              <a:t>POC index can help all window functions</a:t>
            </a:r>
          </a:p>
          <a:p>
            <a:r>
              <a:rPr lang="en-US" dirty="0" smtClean="0"/>
              <a:t>Use ROWS for framing</a:t>
            </a:r>
          </a:p>
          <a:p>
            <a:r>
              <a:rPr lang="en-US" dirty="0" smtClean="0"/>
              <a:t>Use window aggregates (without ORDER BY) with caution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Adam </a:t>
            </a:r>
            <a:r>
              <a:rPr lang="en-US" dirty="0" err="1" smtClean="0"/>
              <a:t>Machanic’s</a:t>
            </a:r>
            <a:r>
              <a:rPr lang="en-US" dirty="0" smtClean="0"/>
              <a:t> Big Adventure Script</a:t>
            </a:r>
          </a:p>
          <a:p>
            <a:pPr lvl="1"/>
            <a:r>
              <a:rPr lang="en-US" dirty="0"/>
              <a:t>http://sqlblog.com/blogs/adam_machanic/archive/2011/10/17/thinking-big-adventure.aspx</a:t>
            </a:r>
          </a:p>
          <a:p>
            <a:r>
              <a:rPr lang="en-US" dirty="0" smtClean="0"/>
              <a:t>My book: Expert T-SQL Window Functions in SQL Server</a:t>
            </a:r>
          </a:p>
          <a:p>
            <a:r>
              <a:rPr lang="en-US" dirty="0" err="1" smtClean="0"/>
              <a:t>Itzik</a:t>
            </a:r>
            <a:r>
              <a:rPr lang="en-US" dirty="0" smtClean="0"/>
              <a:t> Ben-</a:t>
            </a:r>
            <a:r>
              <a:rPr lang="en-US" dirty="0" err="1" smtClean="0"/>
              <a:t>Gan’s</a:t>
            </a:r>
            <a:r>
              <a:rPr lang="en-US" dirty="0" smtClean="0"/>
              <a:t> book: Microsoft SQL Server 2012 High-Performance T-SQL Using Window Functions</a:t>
            </a:r>
          </a:p>
          <a:p>
            <a:r>
              <a:rPr lang="en-US" dirty="0" smtClean="0"/>
              <a:t>http://auntkathisql.com</a:t>
            </a:r>
            <a:endParaRPr lang="en-US" dirty="0"/>
          </a:p>
          <a:p>
            <a:r>
              <a:rPr lang="en-US" dirty="0" smtClean="0"/>
              <a:t>Beginning T-SQL 3</a:t>
            </a:r>
            <a:r>
              <a:rPr lang="en-US" baseline="30000" dirty="0" smtClean="0"/>
              <a:t>rd</a:t>
            </a:r>
            <a:r>
              <a:rPr lang="en-US" dirty="0" smtClean="0"/>
              <a:t> Edition by Kathi Kellenberger and Scott Shaw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05" y="2335255"/>
            <a:ext cx="2450234" cy="36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window functions?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64390" y="2302044"/>
            <a:ext cx="10018712" cy="388744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Nothing to do with Windows OS</a:t>
            </a:r>
          </a:p>
          <a:p>
            <a:pPr lvl="1"/>
            <a:r>
              <a:rPr lang="en-US" sz="2400" dirty="0" smtClean="0"/>
              <a:t>Standard functionality added to T-SQL</a:t>
            </a:r>
          </a:p>
          <a:p>
            <a:r>
              <a:rPr lang="en-US" sz="2800" dirty="0"/>
              <a:t>Functions that operate on a set or </a:t>
            </a:r>
            <a:r>
              <a:rPr lang="en-US" sz="2800" i="1" dirty="0"/>
              <a:t>window</a:t>
            </a:r>
            <a:r>
              <a:rPr lang="en-US" sz="2800" dirty="0"/>
              <a:t> of rows </a:t>
            </a:r>
          </a:p>
          <a:p>
            <a:pPr lvl="1"/>
            <a:r>
              <a:rPr lang="en-US" sz="2400" dirty="0" smtClean="0"/>
              <a:t>Always with an OVER clause (but sometimes you </a:t>
            </a:r>
            <a:br>
              <a:rPr lang="en-US" sz="2400" dirty="0" smtClean="0"/>
            </a:br>
            <a:r>
              <a:rPr lang="en-US" sz="2400" dirty="0" smtClean="0"/>
              <a:t>will see an OVER clause without a window function)</a:t>
            </a:r>
          </a:p>
          <a:p>
            <a:pPr lvl="1"/>
            <a:r>
              <a:rPr lang="en-US" sz="2400" dirty="0" smtClean="0"/>
              <a:t>Always found in the SELECT and ORDER BY </a:t>
            </a:r>
          </a:p>
          <a:p>
            <a:r>
              <a:rPr lang="en-US" sz="2800" dirty="0" smtClean="0"/>
              <a:t>Makes queries easier to write</a:t>
            </a:r>
          </a:p>
          <a:p>
            <a:r>
              <a:rPr lang="en-US" sz="2800" dirty="0" smtClean="0"/>
              <a:t>Often better performance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47" y="2247274"/>
            <a:ext cx="258195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window functions?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2293495"/>
            <a:ext cx="10018712" cy="38874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2005</a:t>
            </a:r>
          </a:p>
          <a:p>
            <a:pPr lvl="1"/>
            <a:r>
              <a:rPr lang="en-US" sz="2400" dirty="0" smtClean="0"/>
              <a:t>ROW_NUMBER(), RANK(), DENSE_RANK() and NTILE()</a:t>
            </a:r>
          </a:p>
          <a:p>
            <a:pPr lvl="1"/>
            <a:r>
              <a:rPr lang="en-US" sz="2400" dirty="0" smtClean="0"/>
              <a:t>Window aggregates</a:t>
            </a:r>
          </a:p>
          <a:p>
            <a:r>
              <a:rPr lang="en-US" sz="2800" dirty="0" smtClean="0"/>
              <a:t>2012</a:t>
            </a:r>
          </a:p>
          <a:p>
            <a:pPr lvl="1"/>
            <a:r>
              <a:rPr lang="en-US" sz="2400" dirty="0" smtClean="0"/>
              <a:t>Framing</a:t>
            </a:r>
          </a:p>
          <a:p>
            <a:pPr lvl="1"/>
            <a:r>
              <a:rPr lang="en-US" sz="2400" dirty="0" smtClean="0"/>
              <a:t>Enhanced window aggregates with ORDER BY</a:t>
            </a:r>
          </a:p>
          <a:p>
            <a:pPr lvl="1"/>
            <a:r>
              <a:rPr lang="en-US" sz="2400" dirty="0"/>
              <a:t>Analytic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 Operators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798" y="2770908"/>
            <a:ext cx="1951048" cy="184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99" y="2770908"/>
            <a:ext cx="2324260" cy="18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07" y="2837583"/>
            <a:ext cx="1848838" cy="1848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38" y="2837583"/>
            <a:ext cx="2098681" cy="18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73" y="3055359"/>
            <a:ext cx="2436454" cy="21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POC Index</a:t>
            </a:r>
          </a:p>
          <a:p>
            <a:pPr lvl="1"/>
            <a:r>
              <a:rPr lang="en-US" sz="3200" dirty="0" smtClean="0"/>
              <a:t>Filtered column(s) + </a:t>
            </a:r>
            <a:r>
              <a:rPr lang="en-US" sz="3200" b="1" dirty="0" smtClean="0"/>
              <a:t>P</a:t>
            </a:r>
            <a:r>
              <a:rPr lang="en-US" sz="3200" dirty="0" smtClean="0"/>
              <a:t>artition column(s) + </a:t>
            </a:r>
            <a:r>
              <a:rPr lang="en-US" sz="3200" b="1" dirty="0" smtClean="0"/>
              <a:t>O</a:t>
            </a:r>
            <a:r>
              <a:rPr lang="en-US" sz="3200" dirty="0" smtClean="0"/>
              <a:t>rder by column(s) + </a:t>
            </a:r>
            <a:r>
              <a:rPr lang="en-US" sz="3200" b="1" dirty="0" smtClean="0"/>
              <a:t>C</a:t>
            </a:r>
            <a:r>
              <a:rPr lang="en-US" sz="3200" dirty="0" smtClean="0"/>
              <a:t>overing columns(s)</a:t>
            </a:r>
          </a:p>
          <a:p>
            <a:pPr lvl="1"/>
            <a:endParaRPr lang="en-US" dirty="0" smtClean="0"/>
          </a:p>
        </p:txBody>
      </p:sp>
      <p:sp>
        <p:nvSpPr>
          <p:cNvPr id="5" name="Flowchart: Magnetic Disk 4"/>
          <p:cNvSpPr/>
          <p:nvPr/>
        </p:nvSpPr>
        <p:spPr>
          <a:xfrm>
            <a:off x="10588337" y="587009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9583"/>
            <a:ext cx="10018713" cy="3941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Default frame: RANGE BETWEEN UNBOUNDED PRECEDING AND CURRENT ROW</a:t>
            </a:r>
          </a:p>
          <a:p>
            <a:r>
              <a:rPr lang="en-US" sz="3200" dirty="0" smtClean="0"/>
              <a:t>Better performance with </a:t>
            </a:r>
            <a:r>
              <a:rPr lang="en-US" sz="3200" i="1" dirty="0" smtClean="0"/>
              <a:t>ROWS</a:t>
            </a:r>
            <a:r>
              <a:rPr lang="en-US" sz="3200" dirty="0" smtClean="0"/>
              <a:t> BETWEEN UNBOUNDED PRECEDING AND CURRENT ROW</a:t>
            </a:r>
          </a:p>
          <a:p>
            <a:r>
              <a:rPr lang="en-US" sz="3200" dirty="0" smtClean="0"/>
              <a:t>IMPORTANT: If ORDER BY column values are not unique, will get different results</a:t>
            </a:r>
            <a:endParaRPr lang="en-US" sz="32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0588337" y="587009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1524</TotalTime>
  <Words>249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Parallax</vt:lpstr>
      <vt:lpstr>Office Theme</vt:lpstr>
      <vt:lpstr>Window function performance</vt:lpstr>
      <vt:lpstr>PowerPoint Presentation</vt:lpstr>
      <vt:lpstr>What are window functions?</vt:lpstr>
      <vt:lpstr>What are window functions?  </vt:lpstr>
      <vt:lpstr>Execution Plan Operators</vt:lpstr>
      <vt:lpstr>Execution Plan Operators</vt:lpstr>
      <vt:lpstr>Execution Plan Operators</vt:lpstr>
      <vt:lpstr>Indexes</vt:lpstr>
      <vt:lpstr>Framing</vt:lpstr>
      <vt:lpstr>Performance in Minutes </vt:lpstr>
      <vt:lpstr>Performance in Minutes </vt:lpstr>
      <vt:lpstr>PowerPoint Presentation</vt:lpstr>
      <vt:lpstr>Summary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function performance</dc:title>
  <dc:creator>Kathi Kellenberger</dc:creator>
  <cp:lastModifiedBy>Kathi Kellenberger</cp:lastModifiedBy>
  <cp:revision>51</cp:revision>
  <dcterms:created xsi:type="dcterms:W3CDTF">2013-12-14T15:11:52Z</dcterms:created>
  <dcterms:modified xsi:type="dcterms:W3CDTF">2015-06-13T17:11:41Z</dcterms:modified>
</cp:coreProperties>
</file>