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467" r:id="rId5"/>
    <p:sldId id="469" r:id="rId6"/>
    <p:sldId id="468" r:id="rId7"/>
    <p:sldId id="513" r:id="rId8"/>
    <p:sldId id="470" r:id="rId9"/>
    <p:sldId id="472" r:id="rId10"/>
    <p:sldId id="501" r:id="rId11"/>
    <p:sldId id="502" r:id="rId12"/>
    <p:sldId id="503" r:id="rId13"/>
    <p:sldId id="504" r:id="rId14"/>
    <p:sldId id="505" r:id="rId15"/>
    <p:sldId id="511" r:id="rId16"/>
    <p:sldId id="507" r:id="rId17"/>
    <p:sldId id="477" r:id="rId18"/>
    <p:sldId id="478" r:id="rId19"/>
    <p:sldId id="479" r:id="rId20"/>
    <p:sldId id="481" r:id="rId21"/>
    <p:sldId id="480" r:id="rId22"/>
    <p:sldId id="510" r:id="rId23"/>
    <p:sldId id="508" r:id="rId24"/>
    <p:sldId id="482" r:id="rId25"/>
    <p:sldId id="483" r:id="rId26"/>
    <p:sldId id="484" r:id="rId27"/>
    <p:sldId id="485" r:id="rId28"/>
    <p:sldId id="512" r:id="rId29"/>
    <p:sldId id="509" r:id="rId30"/>
    <p:sldId id="490" r:id="rId31"/>
    <p:sldId id="486" r:id="rId32"/>
    <p:sldId id="491" r:id="rId33"/>
    <p:sldId id="487" r:id="rId34"/>
    <p:sldId id="489" r:id="rId35"/>
    <p:sldId id="488" r:id="rId36"/>
    <p:sldId id="492" r:id="rId37"/>
    <p:sldId id="493" r:id="rId38"/>
    <p:sldId id="494" r:id="rId39"/>
    <p:sldId id="496" r:id="rId40"/>
    <p:sldId id="497" r:id="rId41"/>
    <p:sldId id="498" r:id="rId42"/>
    <p:sldId id="499" r:id="rId43"/>
    <p:sldId id="515" r:id="rId44"/>
    <p:sldId id="514" r:id="rId45"/>
    <p:sldId id="361" r:id="rId46"/>
  </p:sldIdLst>
  <p:sldSz cx="9144000" cy="5143500" type="screen16x9"/>
  <p:notesSz cx="7019925" cy="9305925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" initials="D" lastIdx="1" clrIdx="0"/>
  <p:cmAuthor id="1" name="Josh Adams" initials="JA" lastIdx="33" clrIdx="1"/>
  <p:cmAuthor id="2" name="Mike Mitchell" initials="M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00"/>
    <a:srgbClr val="FC2307"/>
    <a:srgbClr val="FC2D07"/>
    <a:srgbClr val="649ED5"/>
    <a:srgbClr val="63BEBA"/>
    <a:srgbClr val="F9781B"/>
    <a:srgbClr val="F72C16"/>
    <a:srgbClr val="767676"/>
    <a:srgbClr val="FCFFFF"/>
    <a:srgbClr val="F54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616" autoAdjust="0"/>
  </p:normalViewPr>
  <p:slideViewPr>
    <p:cSldViewPr>
      <p:cViewPr varScale="1">
        <p:scale>
          <a:sx n="112" d="100"/>
          <a:sy n="112" d="100"/>
        </p:scale>
        <p:origin x="76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-4048" y="-12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30" y="1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/>
          <a:lstStyle>
            <a:lvl1pPr algn="r">
              <a:defRPr sz="1200"/>
            </a:lvl1pPr>
          </a:lstStyle>
          <a:p>
            <a:fld id="{64E024F5-2037-4357-A7D3-5ABD4E61F52A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9707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30" y="8839707"/>
            <a:ext cx="3042273" cy="464681"/>
          </a:xfrm>
          <a:prstGeom prst="rect">
            <a:avLst/>
          </a:prstGeom>
        </p:spPr>
        <p:txBody>
          <a:bodyPr vert="horz" lIns="88227" tIns="44114" rIns="88227" bIns="44114" rtlCol="0" anchor="b"/>
          <a:lstStyle>
            <a:lvl1pPr algn="r">
              <a:defRPr sz="1200"/>
            </a:lvl1pPr>
          </a:lstStyle>
          <a:p>
            <a:fld id="{20238A1B-9F9D-4407-9B9E-CB2D6DE03B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1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/>
          <a:lstStyle>
            <a:lvl1pPr algn="r">
              <a:defRPr sz="1300"/>
            </a:lvl1pPr>
          </a:lstStyle>
          <a:p>
            <a:fld id="{213B23AD-BCC4-49F3-96FD-6EDE9A0D7F96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5" tIns="46634" rIns="93265" bIns="466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65" tIns="46634" rIns="93265" bIns="466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5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5"/>
            <a:ext cx="3041968" cy="465296"/>
          </a:xfrm>
          <a:prstGeom prst="rect">
            <a:avLst/>
          </a:prstGeom>
        </p:spPr>
        <p:txBody>
          <a:bodyPr vert="horz" lIns="93265" tIns="46634" rIns="93265" bIns="46634" rtlCol="0" anchor="b"/>
          <a:lstStyle>
            <a:lvl1pPr algn="r">
              <a:defRPr sz="1300"/>
            </a:lvl1pPr>
          </a:lstStyle>
          <a:p>
            <a:fld id="{59C3E0E8-F593-4B3A-9365-22C8C30AB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0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0E8-F593-4B3A-9365-22C8C30AB8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6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0E8-F593-4B3A-9365-22C8C30AB86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52550"/>
            <a:ext cx="914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pparatus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91" y="3486150"/>
            <a:ext cx="3177410" cy="69457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90600" y="1708149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Managed IT Solutions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69515"/>
            <a:ext cx="3008313" cy="871538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000">
                <a:solidFill>
                  <a:srgbClr val="646464"/>
                </a:solidFill>
              </a:defRPr>
            </a:lvl1pPr>
            <a:lvl2pPr>
              <a:defRPr sz="2800">
                <a:solidFill>
                  <a:srgbClr val="646464"/>
                </a:solidFill>
              </a:defRPr>
            </a:lvl2pPr>
            <a:lvl3pPr>
              <a:defRPr sz="2400">
                <a:solidFill>
                  <a:srgbClr val="646464"/>
                </a:solidFill>
              </a:defRPr>
            </a:lvl3pPr>
            <a:lvl4pPr>
              <a:defRPr sz="2000">
                <a:solidFill>
                  <a:srgbClr val="646464"/>
                </a:solidFill>
              </a:defRPr>
            </a:lvl4pPr>
            <a:lvl5pPr>
              <a:defRPr sz="2000">
                <a:solidFill>
                  <a:srgbClr val="64646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41052"/>
            <a:ext cx="3008313" cy="315468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>
                <a:solidFill>
                  <a:srgbClr val="64646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000"/>
            </a:lvl3pPr>
            <a:lvl4pPr marL="1371486" indent="0">
              <a:buNone/>
              <a:defRPr sz="900"/>
            </a:lvl4pPr>
            <a:lvl5pPr marL="1828648" indent="0">
              <a:buNone/>
              <a:defRPr sz="900"/>
            </a:lvl5pPr>
            <a:lvl6pPr marL="2285810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3200">
                <a:solidFill>
                  <a:srgbClr val="646464"/>
                </a:solidFill>
              </a:defRPr>
            </a:lvl1pPr>
            <a:lvl2pPr marL="457162" indent="0">
              <a:buNone/>
              <a:defRPr sz="2800"/>
            </a:lvl2pPr>
            <a:lvl3pPr marL="914324" indent="0">
              <a:buNone/>
              <a:defRPr sz="2400"/>
            </a:lvl3pPr>
            <a:lvl4pPr marL="1371486" indent="0">
              <a:buNone/>
              <a:defRPr sz="2000"/>
            </a:lvl4pPr>
            <a:lvl5pPr marL="1828648" indent="0">
              <a:buNone/>
              <a:defRPr sz="2000"/>
            </a:lvl5pPr>
            <a:lvl6pPr marL="2285810" indent="0">
              <a:buNone/>
              <a:defRPr sz="2000"/>
            </a:lvl6pPr>
            <a:lvl7pPr marL="2742972" indent="0">
              <a:buNone/>
              <a:defRPr sz="2000"/>
            </a:lvl7pPr>
            <a:lvl8pPr marL="3200133" indent="0">
              <a:buNone/>
              <a:defRPr sz="2000"/>
            </a:lvl8pPr>
            <a:lvl9pPr marL="3657296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>
                <a:solidFill>
                  <a:srgbClr val="64646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000"/>
            </a:lvl3pPr>
            <a:lvl4pPr marL="1371486" indent="0">
              <a:buNone/>
              <a:defRPr sz="900"/>
            </a:lvl4pPr>
            <a:lvl5pPr marL="1828648" indent="0">
              <a:buNone/>
              <a:defRPr sz="900"/>
            </a:lvl5pPr>
            <a:lvl6pPr marL="2285810" indent="0">
              <a:buNone/>
              <a:defRPr sz="900"/>
            </a:lvl6pPr>
            <a:lvl7pPr marL="2742972" indent="0">
              <a:buNone/>
              <a:defRPr sz="900"/>
            </a:lvl7pPr>
            <a:lvl8pPr marL="3200133" indent="0">
              <a:buNone/>
              <a:defRPr sz="900"/>
            </a:lvl8pPr>
            <a:lvl9pPr marL="36572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30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1501"/>
            <a:ext cx="2057400" cy="402312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1501"/>
            <a:ext cx="6019800" cy="4023122"/>
          </a:xfrm>
          <a:prstGeom prst="rect">
            <a:avLst/>
          </a:prstGeom>
        </p:spPr>
        <p:txBody>
          <a:bodyPr vert="eaVert" lIns="91432" tIns="45716" rIns="91432" bIns="45716"/>
          <a:lstStyle>
            <a:lvl1pPr>
              <a:defRPr>
                <a:solidFill>
                  <a:srgbClr val="646464"/>
                </a:solidFill>
              </a:defRPr>
            </a:lvl1pPr>
            <a:lvl2pPr>
              <a:defRPr>
                <a:solidFill>
                  <a:srgbClr val="646464"/>
                </a:solidFill>
              </a:defRPr>
            </a:lvl2pPr>
            <a:lvl3pPr>
              <a:defRPr>
                <a:solidFill>
                  <a:srgbClr val="646464"/>
                </a:solidFill>
              </a:defRPr>
            </a:lvl3pPr>
            <a:lvl4pPr>
              <a:defRPr>
                <a:solidFill>
                  <a:srgbClr val="646464"/>
                </a:solidFill>
              </a:defRPr>
            </a:lvl4pPr>
            <a:lvl5pPr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9748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Strip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52550"/>
            <a:ext cx="914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3550"/>
            <a:ext cx="8229600" cy="85725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15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600">
                <a:solidFill>
                  <a:srgbClr val="FF4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2" tIns="45716" rIns="91432" bIns="45716"/>
          <a:lstStyle>
            <a:lvl1pPr marL="228600" indent="-228600">
              <a:buFont typeface="Arial"/>
              <a:buChar char="•"/>
              <a:defRPr sz="2200">
                <a:solidFill>
                  <a:srgbClr val="646464"/>
                </a:solidFill>
              </a:defRPr>
            </a:lvl1pPr>
            <a:lvl2pPr marL="742888" indent="-228600">
              <a:buFont typeface="Arial"/>
              <a:buChar char="•"/>
              <a:defRPr sz="2000">
                <a:solidFill>
                  <a:srgbClr val="646464"/>
                </a:solidFill>
              </a:defRPr>
            </a:lvl2pPr>
            <a:lvl3pPr marL="1142904" indent="-228582">
              <a:buFont typeface="Lucida Grande"/>
              <a:buChar char="-"/>
              <a:defRPr sz="2000">
                <a:solidFill>
                  <a:srgbClr val="646464"/>
                </a:solidFill>
              </a:defRPr>
            </a:lvl3pPr>
            <a:lvl4pPr marL="1600068" indent="-228582">
              <a:buFont typeface="Arial"/>
              <a:buChar char="•"/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2" tIns="45716" rIns="91432" bIns="45716" anchor="t"/>
          <a:lstStyle>
            <a:lvl1pPr algn="l">
              <a:defRPr sz="4000" b="1" cap="all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000">
                <a:solidFill>
                  <a:srgbClr val="646464"/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>
                <a:solidFill>
                  <a:srgbClr val="646464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000">
                <a:solidFill>
                  <a:srgbClr val="646464"/>
                </a:solidFill>
              </a:defRPr>
            </a:lvl2pPr>
            <a:lvl3pPr>
              <a:defRPr sz="1800">
                <a:solidFill>
                  <a:srgbClr val="646464"/>
                </a:solidFill>
              </a:defRPr>
            </a:lvl3pPr>
            <a:lvl4pPr>
              <a:defRPr sz="1600">
                <a:solidFill>
                  <a:srgbClr val="646464"/>
                </a:solidFill>
              </a:defRPr>
            </a:lvl4pPr>
            <a:lvl5pPr>
              <a:defRPr sz="1600">
                <a:solidFill>
                  <a:srgbClr val="64646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>
                <a:solidFill>
                  <a:srgbClr val="646464"/>
                </a:solidFill>
              </a:defRPr>
            </a:lvl1pPr>
            <a:lvl2pPr marL="457162" indent="0">
              <a:buNone/>
              <a:defRPr sz="2000" b="1"/>
            </a:lvl2pPr>
            <a:lvl3pPr marL="914324" indent="0">
              <a:buNone/>
              <a:defRPr sz="1800" b="1"/>
            </a:lvl3pPr>
            <a:lvl4pPr marL="1371486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10" indent="0">
              <a:buNone/>
              <a:defRPr sz="1600" b="1"/>
            </a:lvl6pPr>
            <a:lvl7pPr marL="2742972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000">
                <a:solidFill>
                  <a:srgbClr val="646464"/>
                </a:solidFill>
              </a:defRPr>
            </a:lvl2pPr>
            <a:lvl3pPr>
              <a:defRPr sz="1800">
                <a:solidFill>
                  <a:srgbClr val="646464"/>
                </a:solidFill>
              </a:defRPr>
            </a:lvl3pPr>
            <a:lvl4pPr>
              <a:defRPr sz="1600">
                <a:solidFill>
                  <a:srgbClr val="646464"/>
                </a:solidFill>
              </a:defRPr>
            </a:lvl4pPr>
            <a:lvl5pPr>
              <a:defRPr sz="1600">
                <a:solidFill>
                  <a:srgbClr val="64646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5725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2400">
                <a:solidFill>
                  <a:srgbClr val="F84D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649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8529" y="4857750"/>
            <a:ext cx="1305393" cy="2308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900" dirty="0" smtClean="0">
                <a:solidFill>
                  <a:schemeClr val="accent4"/>
                </a:solidFill>
                <a:latin typeface="Helvetica"/>
                <a:cs typeface="Helvetica"/>
              </a:rPr>
              <a:t>Managed IT Solutions</a:t>
            </a:r>
            <a:endParaRPr lang="en-US" sz="90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pic>
        <p:nvPicPr>
          <p:cNvPr id="5" name="Picture 4" descr="apparatuslogo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781551"/>
            <a:ext cx="1371600" cy="300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fade/>
  </p:transition>
  <p:hf hdr="0" ftr="0" dt="0"/>
  <p:txStyles>
    <p:titleStyle>
      <a:lvl1pPr algn="ctr" defTabSz="9143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8" indent="-228582" algn="l" defTabSz="9143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8" indent="-228582" algn="l" defTabSz="9143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kills.com/blogs/paul/category/checkdb-from-every-angle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sonstrate.com/2013/04/a-replacement-for-dbcc-ind-in-sql-server-2012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2015756" TargetMode="External"/><Relationship Id="rId2" Type="http://schemas.openxmlformats.org/officeDocument/2006/relationships/hyperlink" Target="http://www.sqlskills.com/blogs/paul/a-little-known-sign-of-impending-doom-error-825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reebydba.com/" TargetMode="External"/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maas.handshake.de/delphi/freeware/xvi32/xvi32.htm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kreebydba.com/" TargetMode="External"/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891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Once data is modified, the page will be written back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Corruption occurs when data is modified on disk or while being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rgbClr val="C00000"/>
                </a:solidFill>
              </a:rPr>
              <a:t>xxxx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data data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3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Corruption occurs when data is modified on disk or while being written to disk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CORRUPTION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 smtClean="0">
                <a:solidFill>
                  <a:srgbClr val="C00000"/>
                </a:solidFill>
              </a:rPr>
              <a:t>xxxx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data data</a:t>
            </a: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6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4350"/>
            <a:ext cx="7807167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6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1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PAGE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possible settings</a:t>
            </a:r>
          </a:p>
          <a:p>
            <a:pPr lvl="1"/>
            <a:r>
              <a:rPr lang="en-US" dirty="0" smtClean="0"/>
              <a:t>NONE </a:t>
            </a:r>
          </a:p>
          <a:p>
            <a:pPr lvl="1"/>
            <a:r>
              <a:rPr lang="en-US" dirty="0" smtClean="0"/>
              <a:t>TORN_PAGE_DETECTION</a:t>
            </a:r>
          </a:p>
          <a:p>
            <a:pPr lvl="1"/>
            <a:r>
              <a:rPr lang="en-US" dirty="0" smtClean="0"/>
              <a:t>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4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Server writes a bit after each 512-byte section of the page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6819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As each 512-byte section is written to disk, the bit following is flipped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1 data </a:t>
            </a:r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1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26820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If all of the bits on the page are not equal</a:t>
            </a:r>
          </a:p>
          <a:p>
            <a:pPr marL="0" indent="0"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0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3866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TORN_PAGE_DETECTION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If all of the bits on the page are not equal</a:t>
            </a:r>
          </a:p>
          <a:p>
            <a:r>
              <a:rPr lang="en-US" sz="4400" dirty="0" smtClean="0">
                <a:solidFill>
                  <a:schemeClr val="accent1"/>
                </a:solidFill>
              </a:rPr>
              <a:t>CORRUPTION</a:t>
            </a:r>
            <a:endParaRPr lang="en-US" sz="44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0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0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7849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117" y="3409952"/>
            <a:ext cx="2069781" cy="535523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dirty="0" err="1" smtClean="0">
                <a:solidFill>
                  <a:schemeClr val="accent4"/>
                </a:solidFill>
                <a:latin typeface="Helvetica"/>
                <a:cs typeface="Helvetica"/>
              </a:rPr>
              <a:t>February</a:t>
            </a:r>
            <a:r>
              <a:rPr lang="fr-FR" smtClean="0">
                <a:solidFill>
                  <a:schemeClr val="accent4"/>
                </a:solidFill>
                <a:latin typeface="Helvetica"/>
                <a:cs typeface="Helvetica"/>
              </a:rPr>
              <a:t> 17, </a:t>
            </a:r>
            <a:r>
              <a:rPr lang="fr-FR" dirty="0" smtClean="0">
                <a:solidFill>
                  <a:schemeClr val="accent4"/>
                </a:solidFill>
                <a:latin typeface="Helvetica"/>
                <a:cs typeface="Helvetica"/>
              </a:rPr>
              <a:t>2015</a:t>
            </a:r>
            <a:endParaRPr lang="fr-FR" dirty="0">
              <a:solidFill>
                <a:schemeClr val="accent4"/>
              </a:solidFill>
              <a:latin typeface="Helvetica"/>
              <a:cs typeface="Helvetica"/>
            </a:endParaRPr>
          </a:p>
          <a:p>
            <a:pPr algn="ctr">
              <a:lnSpc>
                <a:spcPct val="80000"/>
              </a:lnSpc>
            </a:pPr>
            <a:endParaRPr lang="fr-FR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0" y="1581150"/>
            <a:ext cx="10668000" cy="1015655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/>
                </a:solidFill>
                <a:latin typeface="Helvetica"/>
                <a:cs typeface="Helvetica"/>
              </a:rPr>
              <a:t>Database Corruption</a:t>
            </a:r>
            <a:endParaRPr lang="en-US" sz="60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685" y="2596805"/>
            <a:ext cx="6524655" cy="553990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sz="3000" dirty="0" smtClean="0">
                <a:solidFill>
                  <a:srgbClr val="767676"/>
                </a:solidFill>
                <a:latin typeface="Helvetica"/>
                <a:cs typeface="Helvetica"/>
              </a:rPr>
              <a:t>How To Identify What Data Is Corrupt</a:t>
            </a:r>
            <a:endParaRPr lang="en-US" sz="3000" dirty="0">
              <a:solidFill>
                <a:srgbClr val="76767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323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" y="514350"/>
            <a:ext cx="711043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98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646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1177611990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12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1177611990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1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</a:p>
          <a:p>
            <a:r>
              <a:rPr lang="en-US" dirty="0" smtClean="0"/>
              <a:t>If the CHECKSUM changes</a:t>
            </a:r>
          </a:p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0991167711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64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calculates a CHECKSUM when a page is written to disk</a:t>
            </a:r>
          </a:p>
          <a:p>
            <a:r>
              <a:rPr lang="en-US" dirty="0" smtClean="0"/>
              <a:t>When the page is read back to memory the CHECKSUM is recalculated</a:t>
            </a:r>
          </a:p>
          <a:p>
            <a:r>
              <a:rPr lang="en-US" dirty="0" smtClean="0"/>
              <a:t>If the CHECKSUM changes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CORRUPTION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4287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0991167711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49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8" y="514350"/>
            <a:ext cx="711043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2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Error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5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IO Error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823</a:t>
            </a:r>
            <a:r>
              <a:rPr lang="en-US" dirty="0"/>
              <a:t> </a:t>
            </a:r>
            <a:r>
              <a:rPr lang="en-US" dirty="0" smtClean="0"/>
              <a:t>– Operating system error</a:t>
            </a:r>
          </a:p>
          <a:p>
            <a:r>
              <a:rPr lang="en-US" dirty="0" smtClean="0"/>
              <a:t>824 – Logical consistency error</a:t>
            </a:r>
            <a:endParaRPr lang="en-US" dirty="0"/>
          </a:p>
          <a:p>
            <a:r>
              <a:rPr lang="en-US" dirty="0" smtClean="0"/>
              <a:t>825 – An 823 or 824 occurred but succeeded on retry</a:t>
            </a:r>
          </a:p>
        </p:txBody>
      </p:sp>
    </p:spTree>
    <p:extLst>
      <p:ext uri="{BB962C8B-B14F-4D97-AF65-F5344CB8AC3E}">
        <p14:creationId xmlns:p14="http://schemas.microsoft.com/office/powerpoint/2010/main" val="3851375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44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corruption?</a:t>
            </a:r>
          </a:p>
          <a:p>
            <a:r>
              <a:rPr lang="en-US" dirty="0" smtClean="0"/>
              <a:t>Ways to identify corruption</a:t>
            </a:r>
          </a:p>
          <a:p>
            <a:r>
              <a:rPr lang="en-US" dirty="0" smtClean="0"/>
              <a:t>IO error codes</a:t>
            </a:r>
          </a:p>
          <a:p>
            <a:r>
              <a:rPr lang="en-US" dirty="0" smtClean="0"/>
              <a:t>DBCC CHECKDB</a:t>
            </a:r>
          </a:p>
          <a:p>
            <a:r>
              <a:rPr lang="en-US" dirty="0" smtClean="0"/>
              <a:t>DBCC PAGE</a:t>
            </a:r>
          </a:p>
          <a:p>
            <a:r>
              <a:rPr lang="en-US" dirty="0" smtClean="0"/>
              <a:t>How to identify data affected by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02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VERIFY and IO errors check at the page level</a:t>
            </a:r>
          </a:p>
          <a:p>
            <a:r>
              <a:rPr lang="en-US" dirty="0" smtClean="0"/>
              <a:t>DBCC CHECKDB checks the entire database for corruption</a:t>
            </a:r>
          </a:p>
        </p:txBody>
      </p:sp>
    </p:spTree>
    <p:extLst>
      <p:ext uri="{BB962C8B-B14F-4D97-AF65-F5344CB8AC3E}">
        <p14:creationId xmlns:p14="http://schemas.microsoft.com/office/powerpoint/2010/main" val="3262811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VERIFY and IO errors check at the page level</a:t>
            </a:r>
          </a:p>
          <a:p>
            <a:r>
              <a:rPr lang="en-US" dirty="0" smtClean="0"/>
              <a:t>DBCC CHECKDB checks the entire database for corruption</a:t>
            </a:r>
          </a:p>
        </p:txBody>
      </p:sp>
    </p:spTree>
    <p:extLst>
      <p:ext uri="{BB962C8B-B14F-4D97-AF65-F5344CB8AC3E}">
        <p14:creationId xmlns:p14="http://schemas.microsoft.com/office/powerpoint/2010/main" val="516042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</a:t>
            </a:r>
            <a:r>
              <a:rPr lang="en-US" dirty="0" err="1" smtClean="0"/>
              <a:t>transactionally</a:t>
            </a:r>
            <a:r>
              <a:rPr lang="en-US" dirty="0" smtClean="0"/>
              <a:t>-consistent snapshot of the database</a:t>
            </a:r>
          </a:p>
          <a:p>
            <a:r>
              <a:rPr lang="en-US" dirty="0" smtClean="0"/>
              <a:t>Check critical system tables for consistency</a:t>
            </a:r>
          </a:p>
          <a:p>
            <a:r>
              <a:rPr lang="en-US" dirty="0" smtClean="0"/>
              <a:t>Allocation checks</a:t>
            </a:r>
          </a:p>
          <a:p>
            <a:r>
              <a:rPr lang="en-US" dirty="0" smtClean="0"/>
              <a:t>Logical checks of system and user tables</a:t>
            </a:r>
          </a:p>
        </p:txBody>
      </p:sp>
    </p:spTree>
    <p:extLst>
      <p:ext uri="{BB962C8B-B14F-4D97-AF65-F5344CB8AC3E}">
        <p14:creationId xmlns:p14="http://schemas.microsoft.com/office/powerpoint/2010/main" val="1650113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3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DBCC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Dumps the contents of an 8KB page</a:t>
            </a:r>
          </a:p>
          <a:p>
            <a:r>
              <a:rPr lang="en-US" dirty="0" smtClean="0"/>
              <a:t>Can be returned as text or table</a:t>
            </a:r>
          </a:p>
        </p:txBody>
      </p:sp>
    </p:spTree>
    <p:extLst>
      <p:ext uri="{BB962C8B-B14F-4D97-AF65-F5344CB8AC3E}">
        <p14:creationId xmlns:p14="http://schemas.microsoft.com/office/powerpoint/2010/main" val="3746927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Corrupt Data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0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9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Randal’s CHECKDB from </a:t>
            </a:r>
            <a:r>
              <a:rPr lang="en-US" dirty="0"/>
              <a:t>every </a:t>
            </a:r>
            <a:r>
              <a:rPr lang="en-US" dirty="0" smtClean="0"/>
              <a:t>angle (start at the bottom)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http://www.sqlskills.com/blogs/paul/category/checkdb-from-every-angle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Paul Randal on DBCC PAGE - http://blogs.msdn.com/b/sqlserverstorageengine/archive/2006/12/13/more-undocumented-fun_3a00_-dbcc-ind_2c00_-dbcc-page_2c00_-and-off_2d00_row-columns.aspx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087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Strate</a:t>
            </a:r>
            <a:r>
              <a:rPr lang="en-US" dirty="0" smtClean="0"/>
              <a:t> on </a:t>
            </a:r>
            <a:r>
              <a:rPr lang="en-US" dirty="0" err="1" smtClean="0"/>
              <a:t>sys.dm_db_database_page_allocation</a:t>
            </a:r>
            <a:r>
              <a:rPr lang="en-US" dirty="0" smtClean="0"/>
              <a:t> (2012 </a:t>
            </a:r>
            <a:r>
              <a:rPr lang="en-US" dirty="0"/>
              <a:t>replacement for DBCC IND) - </a:t>
            </a:r>
            <a:r>
              <a:rPr lang="en-US" dirty="0">
                <a:hlinkClick r:id="rId2"/>
              </a:rPr>
              <a:t>http://www.jasonstrate.com/2013/04/a-replacement-for-dbcc-ind-in-sql-server-2012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PAGE_VERIFY – CHECKSUM vs. </a:t>
            </a:r>
            <a:r>
              <a:rPr lang="en-US" dirty="0"/>
              <a:t>TORN_PAGE_DETECTION - http://www.sqlservercentral.com/blogs/cleveland-dba/2012/06/07/page_verify-checksum-vs-torn-page-detection/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194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 Randal on Error 825 – A little known sign of impending doom!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http://www.sqlskills.com/blogs/paul/a-little-known-sign-of-impending-doom-error-825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Troubleshooting 823 Errors – http://support.microsoft.com/kb/2015755</a:t>
            </a:r>
          </a:p>
          <a:p>
            <a:r>
              <a:rPr lang="en-US" dirty="0"/>
              <a:t>Troubleshooting 824 Errors - </a:t>
            </a:r>
            <a:r>
              <a:rPr lang="en-US" dirty="0">
                <a:hlinkClick r:id="rId3"/>
              </a:rPr>
              <a:t>http://support.microsoft.com/kb/2015756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110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in IT, the last 8 as a SQL Server DBA</a:t>
            </a:r>
          </a:p>
          <a:p>
            <a:r>
              <a:rPr lang="en-US" dirty="0" smtClean="0"/>
              <a:t>Fan of all things internal (Talk to me about converting from binary to hex, in your head)</a:t>
            </a:r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skreebydba@gmail.com</a:t>
            </a:r>
            <a:endParaRPr lang="en-US" dirty="0" smtClean="0"/>
          </a:p>
          <a:p>
            <a:r>
              <a:rPr lang="en-US" dirty="0" smtClean="0"/>
              <a:t>Blog – </a:t>
            </a:r>
            <a:r>
              <a:rPr lang="en-US" dirty="0" smtClean="0">
                <a:hlinkClick r:id="rId3"/>
              </a:rPr>
              <a:t>http://skreebydba.com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– </a:t>
            </a:r>
            <a:r>
              <a:rPr lang="en-US" dirty="0" smtClean="0"/>
              <a:t>@</a:t>
            </a:r>
            <a:r>
              <a:rPr lang="en-US" dirty="0" err="1" smtClean="0"/>
              <a:t>skreebydba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Resources, 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xvi32 </a:t>
            </a:r>
            <a:r>
              <a:rPr lang="en-US" dirty="0"/>
              <a:t>hex editor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www.chmaas.handshake.de/delphi/freeware/xvi32/xvi32.htm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946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in IT, the last 8 as a SQL Server DBA</a:t>
            </a:r>
          </a:p>
          <a:p>
            <a:r>
              <a:rPr lang="en-US" dirty="0" smtClean="0"/>
              <a:t>Fan of all things internal (Talk to me about converting from binary to hex, in your head)</a:t>
            </a:r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skreebydba@gmail.com</a:t>
            </a:r>
            <a:endParaRPr lang="en-US" dirty="0" smtClean="0"/>
          </a:p>
          <a:p>
            <a:r>
              <a:rPr lang="en-US" dirty="0" smtClean="0"/>
              <a:t>Blog – </a:t>
            </a:r>
            <a:r>
              <a:rPr lang="en-US" dirty="0" smtClean="0">
                <a:hlinkClick r:id="rId3"/>
              </a:rPr>
              <a:t>http://skreebydba.com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– </a:t>
            </a:r>
            <a:r>
              <a:rPr lang="en-US" dirty="0" smtClean="0"/>
              <a:t>@</a:t>
            </a:r>
            <a:r>
              <a:rPr lang="en-US" dirty="0" err="1" smtClean="0"/>
              <a:t>skreebydba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59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plify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7390" y="2105634"/>
            <a:ext cx="2649220" cy="7156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Corruption?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12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SQL Server stores all data on 8KB units called pages</a:t>
            </a:r>
          </a:p>
          <a:p>
            <a:r>
              <a:rPr lang="en-US" dirty="0" smtClean="0"/>
              <a:t>Pages reside in data and log files on disk</a:t>
            </a:r>
          </a:p>
          <a:p>
            <a:r>
              <a:rPr lang="en-US" dirty="0" smtClean="0"/>
              <a:t>All modifications take place in memory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88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Pages reside in data and log files on disk</a:t>
            </a:r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9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/>
              <a:t>A page is read into memory for SELECT, INSERT, UPDATE, and </a:t>
            </a:r>
            <a:r>
              <a:rPr lang="en-US" dirty="0" smtClean="0"/>
              <a:t>DELETE operations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66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In-memory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6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79450"/>
          </a:xfrm>
        </p:spPr>
        <p:txBody>
          <a:bodyPr/>
          <a:lstStyle/>
          <a:p>
            <a:r>
              <a:rPr lang="en-US" dirty="0" smtClean="0"/>
              <a:t>Data Stored on 8KB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19600" cy="3394472"/>
          </a:xfrm>
        </p:spPr>
        <p:txBody>
          <a:bodyPr/>
          <a:lstStyle/>
          <a:p>
            <a:r>
              <a:rPr lang="en-US" dirty="0" smtClean="0"/>
              <a:t>Once data is modified, the page will be written back to disk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>
          <a:xfrm>
            <a:off x="5562600" y="1200151"/>
            <a:ext cx="2819400" cy="3394472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1809750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 smtClean="0"/>
              <a:t>data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666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In-memory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8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A5A5A5"/>
      </a:dk1>
      <a:lt1>
        <a:sysClr val="window" lastClr="FFFFFF"/>
      </a:lt1>
      <a:dk2>
        <a:srgbClr val="000000"/>
      </a:dk2>
      <a:lt2>
        <a:srgbClr val="EEECE1"/>
      </a:lt2>
      <a:accent1>
        <a:srgbClr val="FF4600"/>
      </a:accent1>
      <a:accent2>
        <a:srgbClr val="FF8C00"/>
      </a:accent2>
      <a:accent3>
        <a:srgbClr val="4DC4B8"/>
      </a:accent3>
      <a:accent4>
        <a:srgbClr val="6DAEE0"/>
      </a:accent4>
      <a:accent5>
        <a:srgbClr val="835CBC"/>
      </a:accent5>
      <a:accent6>
        <a:srgbClr val="5C5C5C"/>
      </a:accent6>
      <a:hlink>
        <a:srgbClr val="FF4600"/>
      </a:hlink>
      <a:folHlink>
        <a:srgbClr val="FF4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5273501925C48BD441B55665F44D0" ma:contentTypeVersion="0" ma:contentTypeDescription="Create a new document." ma:contentTypeScope="" ma:versionID="c130ed742a8d315b2aaba89d9b09ef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0DC33AA-C120-45E4-B279-7822908A38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689373-667F-40D1-878D-2274529AD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ED0614-9C17-47F2-8053-5086DCF08C2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27258</TotalTime>
  <Words>1236</Words>
  <Application>Microsoft Office PowerPoint</Application>
  <PresentationFormat>On-screen Show (16:9)</PresentationFormat>
  <Paragraphs>255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Helvetica</vt:lpstr>
      <vt:lpstr>Lucida Grande</vt:lpstr>
      <vt:lpstr>Office Theme</vt:lpstr>
      <vt:lpstr>PowerPoint Presentation</vt:lpstr>
      <vt:lpstr>PowerPoint Presentation</vt:lpstr>
      <vt:lpstr>What We’ll Cover</vt:lpstr>
      <vt:lpstr>About Me</vt:lpstr>
      <vt:lpstr>What Is Corruption?</vt:lpstr>
      <vt:lpstr>Data Stored on 8KB Pages</vt:lpstr>
      <vt:lpstr>Data Stored on 8KB Pages</vt:lpstr>
      <vt:lpstr>Data Stored on 8KB Pages</vt:lpstr>
      <vt:lpstr>Data Stored on 8KB Pages</vt:lpstr>
      <vt:lpstr>Data Stored on 8KB Pages</vt:lpstr>
      <vt:lpstr>Corruption</vt:lpstr>
      <vt:lpstr>Corruption</vt:lpstr>
      <vt:lpstr>PowerPoint Presentation</vt:lpstr>
      <vt:lpstr>How To Identify Corruption</vt:lpstr>
      <vt:lpstr>PAGE VERIFY</vt:lpstr>
      <vt:lpstr>TORN_PAGE_DETECTION</vt:lpstr>
      <vt:lpstr>TORN_PAGE_DETECTION</vt:lpstr>
      <vt:lpstr>TORN_PAGE_DETECTION</vt:lpstr>
      <vt:lpstr>TORN_PAGE_DETECTION</vt:lpstr>
      <vt:lpstr>PowerPoint Presentation</vt:lpstr>
      <vt:lpstr>CHECKSUM</vt:lpstr>
      <vt:lpstr>CHECKSUM</vt:lpstr>
      <vt:lpstr>CHECKSUM</vt:lpstr>
      <vt:lpstr>CHECKSUM</vt:lpstr>
      <vt:lpstr>CHECKSUM</vt:lpstr>
      <vt:lpstr>PowerPoint Presentation</vt:lpstr>
      <vt:lpstr>IO Error Codes</vt:lpstr>
      <vt:lpstr>IO Error Codes</vt:lpstr>
      <vt:lpstr>DBCC CHECKDB</vt:lpstr>
      <vt:lpstr>DBCC CHECKDB</vt:lpstr>
      <vt:lpstr>DBCC CHECKDB</vt:lpstr>
      <vt:lpstr>DBCC CHECKDB</vt:lpstr>
      <vt:lpstr>DBCC PAGE</vt:lpstr>
      <vt:lpstr>DBCC PAGE</vt:lpstr>
      <vt:lpstr>Identifying Corrupt Data Demo</vt:lpstr>
      <vt:lpstr>Resources</vt:lpstr>
      <vt:lpstr>Resources</vt:lpstr>
      <vt:lpstr>Resources, Part 2</vt:lpstr>
      <vt:lpstr>Resources, Part 3</vt:lpstr>
      <vt:lpstr>Resources, Part 4</vt:lpstr>
      <vt:lpstr>About Me, Again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Apparatus Wide PowerPoint Template</dc:title>
  <dc:creator>MaryBeth Kowalinski</dc:creator>
  <cp:lastModifiedBy>Frank Gill</cp:lastModifiedBy>
  <cp:revision>469</cp:revision>
  <cp:lastPrinted>2010-12-15T17:38:08Z</cp:lastPrinted>
  <dcterms:created xsi:type="dcterms:W3CDTF">2011-01-27T21:05:27Z</dcterms:created>
  <dcterms:modified xsi:type="dcterms:W3CDTF">2015-04-09T20:05:59Z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0x010100F795273501925C48BD441B55665F44D0</vt:lpwstr>
  </property>
</Properties>
</file>