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sldIdLst>
    <p:sldId id="256"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5" autoAdjust="0"/>
    <p:restoredTop sz="65708" autoAdjust="0"/>
  </p:normalViewPr>
  <p:slideViewPr>
    <p:cSldViewPr snapToGrid="0" snapToObjects="1">
      <p:cViewPr varScale="1">
        <p:scale>
          <a:sx n="76" d="100"/>
          <a:sy n="76"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2DEEC-3F09-4DB1-A62E-E89AD0BF8915}" type="datetimeFigureOut">
              <a:rPr lang="en-US" smtClean="0"/>
              <a:t>8/13/2014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371E7-12D0-40E1-8C7A-337DF7A97F3F}" type="slidenum">
              <a:rPr lang="en-US" smtClean="0"/>
              <a:t>‹#›</a:t>
            </a:fld>
            <a:endParaRPr lang="en-US"/>
          </a:p>
        </p:txBody>
      </p:sp>
    </p:spTree>
    <p:extLst>
      <p:ext uri="{BB962C8B-B14F-4D97-AF65-F5344CB8AC3E}">
        <p14:creationId xmlns:p14="http://schemas.microsoft.com/office/powerpoint/2010/main" val="67116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p>
          <a:p>
            <a:endParaRPr lang="en-US" dirty="0" smtClean="0"/>
          </a:p>
          <a:p>
            <a:r>
              <a:rPr lang="en-US" dirty="0" smtClean="0"/>
              <a:t>This is the download version of the presentation deck I use for my session DBA 911</a:t>
            </a:r>
            <a:r>
              <a:rPr lang="en-US" baseline="0" dirty="0" smtClean="0"/>
              <a:t> – Database Corruption. It’s not necessarily the deck I use when I present, but I will do my best to keep it up to date and accurate as I possibly can. </a:t>
            </a:r>
          </a:p>
          <a:p>
            <a:endParaRPr lang="en-US" baseline="0" dirty="0" smtClean="0"/>
          </a:p>
          <a:p>
            <a:r>
              <a:rPr lang="en-US" baseline="0" dirty="0" smtClean="0"/>
              <a:t>If you don’t have it, please also get the sample scripts that came with this presentation deck. The sample databases are available from Paul Randal’s site, SQLSkills.com.  Two of the databases are available to restore, but you will need to create the third one. Paul provides instructions for doing so. Details are in the setup script file for this presentation.</a:t>
            </a:r>
          </a:p>
          <a:p>
            <a:endParaRPr lang="en-US" baseline="0" dirty="0" smtClean="0"/>
          </a:p>
          <a:p>
            <a:r>
              <a:rPr lang="en-US" baseline="0" dirty="0" smtClean="0"/>
              <a:t>Enjoy. </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1</a:t>
            </a:fld>
            <a:endParaRPr lang="en-US"/>
          </a:p>
        </p:txBody>
      </p:sp>
    </p:spTree>
    <p:extLst>
      <p:ext uri="{BB962C8B-B14F-4D97-AF65-F5344CB8AC3E}">
        <p14:creationId xmlns:p14="http://schemas.microsoft.com/office/powerpoint/2010/main" val="161243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cover the definitions of consistency and corruption, with a nod to the definition of 'integrity' and how they relate to each other. </a:t>
            </a:r>
          </a:p>
          <a:p>
            <a:endParaRPr lang="en-US" dirty="0" smtClean="0"/>
          </a:p>
          <a:p>
            <a:r>
              <a:rPr lang="en-US" dirty="0" smtClean="0"/>
              <a:t>We </a:t>
            </a:r>
            <a:r>
              <a:rPr lang="en-US" dirty="0"/>
              <a:t>will discuss considerations for planning and practicing recovery from database corruption. Not all situations are alike, so no specific plan is laid out, but there are things that are common between plans, and we will discuss many things related to such plans.</a:t>
            </a:r>
          </a:p>
          <a:p>
            <a:endParaRPr lang="en-US" dirty="0" smtClean="0"/>
          </a:p>
          <a:p>
            <a:r>
              <a:rPr lang="en-US" dirty="0" smtClean="0"/>
              <a:t>We </a:t>
            </a:r>
            <a:r>
              <a:rPr lang="en-US" dirty="0"/>
              <a:t>will look at 4 specific page errors that you should be aware of, and actively looking for on your SQL Servers. All of them are serious, but none of them show advance warning. </a:t>
            </a:r>
            <a:br>
              <a:rPr lang="en-US" dirty="0"/>
            </a:br>
            <a:endParaRPr lang="en-US" dirty="0"/>
          </a:p>
          <a:p>
            <a:r>
              <a:rPr lang="en-US" dirty="0"/>
              <a:t>Finally, we will walk through some sample corruption scenarios and helpful commands you can use to diagnose and handle corruption issues. Some undocumented commands will be covered. </a:t>
            </a:r>
            <a:br>
              <a:rPr lang="en-US" dirty="0"/>
            </a:b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2</a:t>
            </a:fld>
            <a:endParaRPr lang="en-US"/>
          </a:p>
        </p:txBody>
      </p:sp>
    </p:spTree>
    <p:extLst>
      <p:ext uri="{BB962C8B-B14F-4D97-AF65-F5344CB8AC3E}">
        <p14:creationId xmlns:p14="http://schemas.microsoft.com/office/powerpoint/2010/main" val="341003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Corruption is very loosely defined as anything that makes the database behave in a way that is inconsistent. That's hard to understand, though, without knowing what Consistency is. Consistency is one of the ACID properties of transactions. The textbook definition is that a transaction must move the database between two consistent states. Again, a poor definition. </a:t>
            </a:r>
            <a:br>
              <a:rPr lang="en-US" dirty="0"/>
            </a:br>
            <a:endParaRPr lang="en-US" dirty="0"/>
          </a:p>
          <a:p>
            <a:r>
              <a:rPr lang="en-US" dirty="0"/>
              <a:t>I prefer to define consistency this way: Databases have rules. Rules could be things like data types, check or key constraints, page allocation rules, and so on. Every transaction must not break a rule that is in place. You can *change* a rule as part of a transaction, but you cannot break a rule in place. </a:t>
            </a:r>
            <a:br>
              <a:rPr lang="en-US" dirty="0"/>
            </a:br>
            <a:endParaRPr lang="en-US" dirty="0"/>
          </a:p>
          <a:p>
            <a:r>
              <a:rPr lang="en-US" dirty="0"/>
              <a:t>As an example, imagine a table with a single column. That column has a data type of TINYINT. Allowable values for a TINYINT column are 0 - 255. Let's say we start a transaction and insert the value '40' into that column. So far, we are following the rules. Next, let's alter the column to be a SMALLINT. Now our allowable range of values is negative to positive 32,767. Let's say we insert the value 5000 into that column. We're still following the rules at this point. Now let's change that column back to a TINYINT. SQL will give us an error because a TINYINT column can't hold the value 5000. That would be a broken rule. So we update the column to 200, and change it to a TINYINT column. That works. If we try to insert the value 5000 again, we will get another error, because our current rule for that column is that only values 0 - 255 are allowed. Finally, we commit our transaction. </a:t>
            </a:r>
            <a:br>
              <a:rPr lang="en-US" dirty="0"/>
            </a:br>
            <a:endParaRPr lang="en-US" dirty="0"/>
          </a:p>
          <a:p>
            <a:r>
              <a:rPr lang="en-US" dirty="0"/>
              <a:t>If SQL Server were to allow us to insert the larger value when the column did not allow it, or change the data type while the larger value was still in the column, then this would be a corruption. SQL Server is not following it's rules</a:t>
            </a:r>
            <a:r>
              <a:rPr lang="en-US" dirty="0" smtClean="0"/>
              <a:t>.</a:t>
            </a:r>
          </a:p>
          <a:p>
            <a:endParaRPr lang="en-US" dirty="0"/>
          </a:p>
          <a:p>
            <a:r>
              <a:rPr lang="en-US" dirty="0"/>
              <a:t>Corruption is almost always an IO subsystem error. Something between the data at rest on disk, and the SQL Server process, fails. Either the data is written back to the disk incorrectly, or something is preventing SQL Server from reading the data correctly off the disk. It could be the disk itself, the disk controller, array interface, drive firmware, filter drivers at the OS level... anything. 99% of the time, this is where corruption happens. </a:t>
            </a:r>
            <a:br>
              <a:rPr lang="en-US" dirty="0"/>
            </a:br>
            <a:endParaRPr lang="en-US" dirty="0"/>
          </a:p>
          <a:p>
            <a:r>
              <a:rPr lang="en-US" dirty="0"/>
              <a:t>Occasionally, there are things within SQL Server that can cause corruption. One example is shrinking </a:t>
            </a:r>
            <a:r>
              <a:rPr lang="en-US" dirty="0" err="1"/>
              <a:t>TempDB</a:t>
            </a:r>
            <a:r>
              <a:rPr lang="en-US" dirty="0"/>
              <a:t>. The noted KB article describes safe ways to shrink </a:t>
            </a:r>
            <a:r>
              <a:rPr lang="en-US" dirty="0" err="1"/>
              <a:t>TempDB</a:t>
            </a:r>
            <a:r>
              <a:rPr lang="en-US" dirty="0"/>
              <a:t>, but you will note that in the majority of cases, you must stop SQL Server in order to do so. If you have ever shrank </a:t>
            </a:r>
            <a:r>
              <a:rPr lang="en-US" dirty="0" err="1"/>
              <a:t>TempDB</a:t>
            </a:r>
            <a:r>
              <a:rPr lang="en-US" dirty="0"/>
              <a:t> as an online operation, you have likely caused corruption.</a:t>
            </a:r>
          </a:p>
          <a:p>
            <a:endParaRPr lang="en-US" dirty="0"/>
          </a:p>
          <a:p>
            <a:r>
              <a:rPr lang="en-US" dirty="0"/>
              <a:t>Corruption can possibly be delayed by proactive measures such as ensuring that all software that can be updated is updated, or by proactively replacing drives. However, there is no sure method to prevent corruption permanently. Power surges and physical damages happen to systems, drives fail, bad software updates get pushed out, etc.  These kinds of things are out of the DBA's control, and we can only prepare for the worst, while we hope for the best</a:t>
            </a:r>
            <a:r>
              <a:rPr lang="en-US" dirty="0" smtClean="0"/>
              <a:t>.</a:t>
            </a: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3</a:t>
            </a:fld>
            <a:endParaRPr lang="en-US"/>
          </a:p>
        </p:txBody>
      </p:sp>
    </p:spTree>
    <p:extLst>
      <p:ext uri="{BB962C8B-B14F-4D97-AF65-F5344CB8AC3E}">
        <p14:creationId xmlns:p14="http://schemas.microsoft.com/office/powerpoint/2010/main" val="311970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Considerations when planning for corruption: </a:t>
            </a:r>
            <a:br>
              <a:rPr lang="en-US" dirty="0"/>
            </a:br>
            <a:endParaRPr lang="en-US" dirty="0"/>
          </a:p>
          <a:p>
            <a:r>
              <a:rPr lang="en-US" dirty="0"/>
              <a:t>1. Know your SLAs.  RPO, RTO and Performance are all things that should be considered when designing a recovery strategy. </a:t>
            </a:r>
            <a:r>
              <a:rPr lang="en-US" dirty="0" smtClean="0"/>
              <a:t>For those of you who aren’t familiar with those terms: </a:t>
            </a:r>
          </a:p>
          <a:p>
            <a:r>
              <a:rPr lang="en-US" dirty="0" smtClean="0"/>
              <a:t>- SLA</a:t>
            </a:r>
            <a:r>
              <a:rPr lang="en-US" baseline="0" dirty="0" smtClean="0"/>
              <a:t> – Service Level Agreement. That’s the agreement between you and your boss or the business of safe, secure, and well-performing the database will be. </a:t>
            </a:r>
          </a:p>
          <a:p>
            <a:pPr marL="171450" indent="-171450">
              <a:buFontTx/>
              <a:buChar char="-"/>
            </a:pPr>
            <a:r>
              <a:rPr lang="en-US" baseline="0" dirty="0" smtClean="0"/>
              <a:t>RPO – Recovery Point Objective. To what point in time can you recover the data in the event of a failure. To wit: How much data can you afford to lose? Is last night’s backup OK, or do you need to be able to recover within the last 15 minutes? Or do you ned Zero data loss? You’ll need to design a restore strategy with this in mind, as well as… </a:t>
            </a:r>
          </a:p>
          <a:p>
            <a:pPr marL="171450" indent="-171450">
              <a:buFontTx/>
              <a:buChar char="-"/>
            </a:pPr>
            <a:r>
              <a:rPr lang="en-US" baseline="0" dirty="0" smtClean="0"/>
              <a:t>RTO – Recovery Time Objective. What amount of time will it take to restore service, or: How long can you be down? This will also dictate a significant portion of your recovery strategy. If you need to be back up in two hours, but it takes four hours to restore your backups, you’ll want to consider a different strategy.</a:t>
            </a:r>
            <a:r>
              <a:rPr lang="en-US" dirty="0"/>
              <a:t/>
            </a:r>
            <a:br>
              <a:rPr lang="en-US" dirty="0"/>
            </a:br>
            <a:endParaRPr lang="en-US" dirty="0"/>
          </a:p>
          <a:p>
            <a:r>
              <a:rPr lang="en-US" dirty="0"/>
              <a:t>2. Check for corruption regularly via CHECKDB jobs, and SQL Agent Alerts. - Remember that CHECKDB is a very resource-intensive operation. Probably not something you want to do during prime time, but off hours, or on another server.  Agent alerts should be enabled, and the operator should be a group, rather than a single person. (Can't tell you how many times the DBA has gone on vacation and nobody knew about issues for a week</a:t>
            </a:r>
            <a:r>
              <a:rPr lang="en-US" dirty="0" smtClean="0"/>
              <a:t>...) Included with this presentation is a script that will set up four basic page corruption alerts for you. </a:t>
            </a:r>
            <a:endParaRPr lang="en-US" dirty="0"/>
          </a:p>
          <a:p>
            <a:endParaRPr lang="en-US" dirty="0" smtClean="0"/>
          </a:p>
          <a:p>
            <a:r>
              <a:rPr lang="en-US" dirty="0" smtClean="0"/>
              <a:t>3</a:t>
            </a:r>
            <a:r>
              <a:rPr lang="en-US" dirty="0"/>
              <a:t>. Document and test your plan. Sit down with your team, boss, or whoever owns your applications, and determine what are the best steps to recover the database in the event of an outage, and write all that down. Now hand that plan to someone else and have them run with it.  Common wisdom says that the plan should be written by the most experienced person, and tested by the least experienced person.  Also, have multiple ways to restore service. You can repair or restore a database, but could you also get the data back from another location? Can it be regenerated from an application?  Repair and restore are the most talked about options, but not always the best options. </a:t>
            </a:r>
            <a:br>
              <a:rPr lang="en-US" dirty="0"/>
            </a:br>
            <a:endParaRPr lang="en-US" dirty="0"/>
          </a:p>
          <a:p>
            <a:r>
              <a:rPr lang="en-US" dirty="0"/>
              <a:t>4. Test your backups. I can't stress this one enough. I have a demo backup in one of my other presentations that passes testing with CHECKSUM and VERIFYONLY, but will not restore. Automated tests are not enough. Test your backups by restoring them to another location. (Also a good opportunity to run CHECKDB on them...)</a:t>
            </a:r>
          </a:p>
          <a:p>
            <a:endParaRPr lang="en-US" dirty="0" smtClean="0"/>
          </a:p>
          <a:p>
            <a:r>
              <a:rPr lang="en-US" dirty="0" smtClean="0"/>
              <a:t>5</a:t>
            </a:r>
            <a:r>
              <a:rPr lang="en-US" dirty="0"/>
              <a:t>. Practice - make time to do drills of your DR plan. Test all your different methods of recovery; restore, repair, regenerate, etc... There's value in this in more than one way. </a:t>
            </a:r>
            <a:br>
              <a:rPr lang="en-US" dirty="0"/>
            </a:b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4</a:t>
            </a:fld>
            <a:endParaRPr lang="en-US"/>
          </a:p>
        </p:txBody>
      </p:sp>
    </p:spTree>
    <p:extLst>
      <p:ext uri="{BB962C8B-B14F-4D97-AF65-F5344CB8AC3E}">
        <p14:creationId xmlns:p14="http://schemas.microsoft.com/office/powerpoint/2010/main" val="70879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we finally encounter corruption? </a:t>
            </a:r>
            <a:br>
              <a:rPr lang="en-US" dirty="0"/>
            </a:br>
            <a:endParaRPr lang="en-US" dirty="0"/>
          </a:p>
          <a:p>
            <a:r>
              <a:rPr lang="en-US" dirty="0"/>
              <a:t>1. Don't panic. I've seen some DBAs do some very 'interesting' things to try and recover from corruption. Not because they are unfamiliar with restore or repair, but because they panic. Having a plan, and having practiced it frequently will help you avoid that panic, especially when you get the call at 2:30 in the morning. </a:t>
            </a:r>
            <a:br>
              <a:rPr lang="en-US" dirty="0"/>
            </a:br>
            <a:endParaRPr lang="en-US" dirty="0"/>
          </a:p>
          <a:p>
            <a:r>
              <a:rPr lang="en-US" dirty="0"/>
              <a:t>2. Communicate appropriately. You should already have a communication chain as part of your plan. Act on it. Make sure you let your boss or supervisor handle communication to the rest of the business or management. You concentrate on communicating with the people that can directly help you solve the problem. </a:t>
            </a:r>
            <a:br>
              <a:rPr lang="en-US" dirty="0"/>
            </a:br>
            <a:endParaRPr lang="en-US" dirty="0"/>
          </a:p>
          <a:p>
            <a:r>
              <a:rPr lang="en-US" dirty="0"/>
              <a:t>3. Let CHECKDB Finish. Part of this is knowing how long it usually takes CHECKDB to run on your databases. If it normally runs for 20 minutes on </a:t>
            </a:r>
            <a:r>
              <a:rPr lang="en-US" dirty="0" err="1"/>
              <a:t>DatabaseA</a:t>
            </a:r>
            <a:r>
              <a:rPr lang="en-US" dirty="0"/>
              <a:t>, and it's been running for a few hours, then you most likely have a corruption issue. It's important that you let CHECKDB finish to find out exactly what the problem is. (Bank story.)</a:t>
            </a:r>
          </a:p>
          <a:p>
            <a:r>
              <a:rPr lang="en-US" dirty="0"/>
              <a:t>4. Examine CHECKDB's output carefully. CHECKDB can create a lot of output, and it's important that you read all of it, very carefully. Note that there is a limit to the output that Management Studio will display, which is 1000 error messages. If you are getting that many, you will want to run CHECKDB from a command line, and send the output to a text file or send the output to a table for review. </a:t>
            </a:r>
            <a:br>
              <a:rPr lang="en-US" dirty="0"/>
            </a:br>
            <a:endParaRPr lang="en-US" dirty="0"/>
          </a:p>
          <a:p>
            <a:r>
              <a:rPr lang="en-US" dirty="0"/>
              <a:t>5. Execute your plan as documented. While CHECKDB is executing is a good time to ensure you have all the pieces in place for your various plans. It's also helpful to have the plan documented so that you don't have to think on the fly. (Again, when you get called at 2:30 AM...)</a:t>
            </a:r>
            <a:br>
              <a:rPr lang="en-US" dirty="0"/>
            </a:br>
            <a:endParaRPr lang="en-US" dirty="0"/>
          </a:p>
          <a:p>
            <a:r>
              <a:rPr lang="en-US" dirty="0"/>
              <a:t>6. Do you even "Plan C", bro? Here is where having practiced over and over will help you. Eventually, even the best of plans may fail. Knowing and having practiced different methods of recovery will allow you to be flexible when your initial plans aren't working. </a:t>
            </a:r>
            <a:br>
              <a:rPr lang="en-US" dirty="0"/>
            </a:br>
            <a:endParaRPr lang="en-US" dirty="0"/>
          </a:p>
          <a:p>
            <a:r>
              <a:rPr lang="en-US" dirty="0"/>
              <a:t>7. Document everything that you have done, or attempted to do, so that you can review it later. This is usually referred to as root cause analysis or post-mortem. Doing so will allow you to adjust your plans to be more efficient and effective, should a corruption issue happen again. It will also serve as documentation to your boss or lead that you did what was discussed, whether that worked or not. </a:t>
            </a:r>
            <a:br>
              <a:rPr lang="en-US" dirty="0"/>
            </a:br>
            <a:endParaRPr lang="en-US" dirty="0"/>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5</a:t>
            </a:fld>
            <a:endParaRPr lang="en-US"/>
          </a:p>
        </p:txBody>
      </p:sp>
    </p:spTree>
    <p:extLst>
      <p:ext uri="{BB962C8B-B14F-4D97-AF65-F5344CB8AC3E}">
        <p14:creationId xmlns:p14="http://schemas.microsoft.com/office/powerpoint/2010/main" val="388640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errors that a DBA should know, but in this case, I want to cover four specific page corruption errors that you should be aware of. </a:t>
            </a:r>
          </a:p>
          <a:p>
            <a:endParaRPr lang="en-US" baseline="0" dirty="0" smtClean="0"/>
          </a:p>
          <a:p>
            <a:r>
              <a:rPr lang="en-US" baseline="0" dirty="0" smtClean="0"/>
              <a:t>SQL Server’s basic unit of storage is a ‘page’.  Pages are 8k in size, and are grouped into 64k extents. Lots of things can go wrong with pages, but here are four of the most common page errors you will encounter.  When encountering these errors, you will want to work with your system or storage administrator to diagnose and resolve the issue. You will have to either restore or repair the database in order to fix this kind of damage.</a:t>
            </a:r>
          </a:p>
          <a:p>
            <a:endParaRPr lang="en-US" baseline="0" dirty="0" smtClean="0"/>
          </a:p>
          <a:p>
            <a:r>
              <a:rPr lang="en-US" baseline="0" dirty="0" smtClean="0"/>
              <a:t>In the case of any of these page errors, it’s usually a good idea to check the </a:t>
            </a:r>
            <a:r>
              <a:rPr lang="en-US" baseline="0" dirty="0" err="1" smtClean="0"/>
              <a:t>msdb.dbo.suspect_pages</a:t>
            </a:r>
            <a:r>
              <a:rPr lang="en-US" baseline="0" dirty="0" smtClean="0"/>
              <a:t> table to see if any other damaged pages have been recorded. SQL Server keeps track of them there. </a:t>
            </a:r>
          </a:p>
          <a:p>
            <a:endParaRPr lang="en-US" baseline="0" dirty="0" smtClean="0"/>
          </a:p>
          <a:p>
            <a:r>
              <a:rPr lang="en-US" baseline="0" dirty="0" smtClean="0"/>
              <a:t>823: Page Read Failure. In this case, SQL Server attempted to read a page from disk and failed completely. Something on that 8k page is completely illegible to SQL Server. </a:t>
            </a:r>
          </a:p>
          <a:p>
            <a:endParaRPr lang="en-US" baseline="0" dirty="0" smtClean="0"/>
          </a:p>
          <a:p>
            <a:r>
              <a:rPr lang="en-US" baseline="0" dirty="0" smtClean="0"/>
              <a:t>824: Page Checksum Failure. If you have CHECKSUM page verification enabled on your database, SQL Server will calculate a checksum for the 8k page and store it with that page, on disk. When you return to read that page from disk, SQL Server will calculate the checksum for that page again, and compare that value to what is stored on disk. If the values do not match, then SQL knows that something has modified that page behind SQL Server’s back, so to speak. The page is not considered reliable any more, and an 824 error occurs.</a:t>
            </a:r>
          </a:p>
          <a:p>
            <a:endParaRPr lang="en-US" baseline="0" dirty="0" smtClean="0"/>
          </a:p>
          <a:p>
            <a:r>
              <a:rPr lang="en-US" baseline="0" dirty="0" smtClean="0"/>
              <a:t>825: Read Retry. SQL attempted to read a page from disk and encountered an 823 error – so it attempts to read the page again. It will try up to 5 times total. If, on one of those 5 attempts, the read succeeds, then you will get an 825 error instead of 823.  This one is a bit insidious because instead of being thrown as a high severity error like 823 or 824, 825 is quietly logged in the SQL Server error log as a Severity 10 informational message, and no error is returned to the application. This is why having SQL Server agent alerts are so important. You’re not going to know about this one unless you are actively parsing the SQL error logs regularly, or you have an alert set for it. </a:t>
            </a:r>
          </a:p>
          <a:p>
            <a:endParaRPr lang="en-US" baseline="0" dirty="0" smtClean="0"/>
          </a:p>
          <a:p>
            <a:r>
              <a:rPr lang="en-US" baseline="0" dirty="0" smtClean="0"/>
              <a:t>832: In-Memory Checksum Failure. This is probably the worst of the bunch. It’s the same as an 824 error, except this happens in the buffer pool RAM, instead of on disk. SQL Server will actually verify the checksum of a page that is in the buffer pool before it attempts to modify it. If it fails the checksum after it has been put in the buffer pool, you get the 832 error. This is indicative of either bad RAM or some rogue process writing directly to a memory address being used by SQL. Either way – bad news. </a:t>
            </a:r>
          </a:p>
        </p:txBody>
      </p:sp>
      <p:sp>
        <p:nvSpPr>
          <p:cNvPr id="4" name="Slide Number Placeholder 3"/>
          <p:cNvSpPr>
            <a:spLocks noGrp="1"/>
          </p:cNvSpPr>
          <p:nvPr>
            <p:ph type="sldNum" sz="quarter" idx="10"/>
          </p:nvPr>
        </p:nvSpPr>
        <p:spPr/>
        <p:txBody>
          <a:bodyPr/>
          <a:lstStyle/>
          <a:p>
            <a:fld id="{0D3371E7-12D0-40E1-8C7A-337DF7A97F3F}" type="slidenum">
              <a:rPr lang="en-US" smtClean="0"/>
              <a:t>6</a:t>
            </a:fld>
            <a:endParaRPr lang="en-US"/>
          </a:p>
        </p:txBody>
      </p:sp>
    </p:spTree>
    <p:extLst>
      <p:ext uri="{BB962C8B-B14F-4D97-AF65-F5344CB8AC3E}">
        <p14:creationId xmlns:p14="http://schemas.microsoft.com/office/powerpoint/2010/main" val="1966217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see the script files included in this presentation</a:t>
            </a:r>
            <a:r>
              <a:rPr lang="en-US" baseline="0" dirty="0" smtClean="0"/>
              <a:t> for instructions on how to run the demos. </a:t>
            </a: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7</a:t>
            </a:fld>
            <a:endParaRPr lang="en-US"/>
          </a:p>
        </p:txBody>
      </p:sp>
    </p:spTree>
    <p:extLst>
      <p:ext uri="{BB962C8B-B14F-4D97-AF65-F5344CB8AC3E}">
        <p14:creationId xmlns:p14="http://schemas.microsoft.com/office/powerpoint/2010/main" val="37668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Randal, having wrote the code for CHECKDB</a:t>
            </a:r>
            <a:r>
              <a:rPr lang="en-US" baseline="0" dirty="0" smtClean="0"/>
              <a:t> in SQL Server 2005, is the primary authority on the subject, and is very responsive to questions. If I don’t know the answer, I will probably either ask, or refer you to him – or one of his blog posts.</a:t>
            </a:r>
          </a:p>
          <a:p>
            <a:endParaRPr lang="en-US" baseline="0" dirty="0" smtClean="0"/>
          </a:p>
          <a:p>
            <a:r>
              <a:rPr lang="en-US" baseline="0" dirty="0" smtClean="0"/>
              <a:t>Ola </a:t>
            </a:r>
            <a:r>
              <a:rPr lang="en-US" baseline="0" dirty="0" err="1" smtClean="0"/>
              <a:t>Hallengren</a:t>
            </a:r>
            <a:r>
              <a:rPr lang="en-US" baseline="0" dirty="0" smtClean="0"/>
              <a:t> provides a set of maintenance scripts, including one to run CHECKDB on some or all of your databases. I recommend his solution highly, and use it on my own production servers. The solution is free, and can be downloaded from his site.</a:t>
            </a:r>
          </a:p>
          <a:p>
            <a:endParaRPr lang="en-US" baseline="0" dirty="0" smtClean="0"/>
          </a:p>
          <a:p>
            <a:r>
              <a:rPr lang="en-US" baseline="0" dirty="0" smtClean="0"/>
              <a:t>The Emergency Mode post of mine is about a database that required multiple repair attempts to get it to come online. I though you may be interested to see a database that was *really* damaged. </a:t>
            </a:r>
          </a:p>
        </p:txBody>
      </p:sp>
      <p:sp>
        <p:nvSpPr>
          <p:cNvPr id="4" name="Slide Number Placeholder 3"/>
          <p:cNvSpPr>
            <a:spLocks noGrp="1"/>
          </p:cNvSpPr>
          <p:nvPr>
            <p:ph type="sldNum" sz="quarter" idx="10"/>
          </p:nvPr>
        </p:nvSpPr>
        <p:spPr/>
        <p:txBody>
          <a:bodyPr/>
          <a:lstStyle/>
          <a:p>
            <a:fld id="{0D3371E7-12D0-40E1-8C7A-337DF7A97F3F}" type="slidenum">
              <a:rPr lang="en-US" smtClean="0"/>
              <a:t>8</a:t>
            </a:fld>
            <a:endParaRPr lang="en-US"/>
          </a:p>
        </p:txBody>
      </p:sp>
    </p:spTree>
    <p:extLst>
      <p:ext uri="{BB962C8B-B14F-4D97-AF65-F5344CB8AC3E}">
        <p14:creationId xmlns:p14="http://schemas.microsoft.com/office/powerpoint/2010/main" val="246182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r>
              <a:rPr lang="en-US" baseline="0" dirty="0" smtClean="0"/>
              <a:t> for downloading my presentation. I hope you find it useful.  Please feel free to contact me using any of the methods here. For the fastest, but shortest response, I recommend Twitter. For a slower, but more complete response, please email me. </a:t>
            </a:r>
          </a:p>
          <a:p>
            <a:endParaRPr lang="en-US" baseline="0" dirty="0" smtClean="0"/>
          </a:p>
          <a:p>
            <a:r>
              <a:rPr lang="en-US" baseline="0" dirty="0" smtClean="0"/>
              <a:t>Thanks for reading!</a:t>
            </a:r>
          </a:p>
          <a:p>
            <a:r>
              <a:rPr lang="en-US" baseline="0" dirty="0" smtClean="0"/>
              <a:t>-David.</a:t>
            </a:r>
            <a:endParaRPr lang="en-US" dirty="0"/>
          </a:p>
        </p:txBody>
      </p:sp>
      <p:sp>
        <p:nvSpPr>
          <p:cNvPr id="4" name="Slide Number Placeholder 3"/>
          <p:cNvSpPr>
            <a:spLocks noGrp="1"/>
          </p:cNvSpPr>
          <p:nvPr>
            <p:ph type="sldNum" sz="quarter" idx="10"/>
          </p:nvPr>
        </p:nvSpPr>
        <p:spPr/>
        <p:txBody>
          <a:bodyPr/>
          <a:lstStyle/>
          <a:p>
            <a:fld id="{0D3371E7-12D0-40E1-8C7A-337DF7A97F3F}" type="slidenum">
              <a:rPr lang="en-US" smtClean="0"/>
              <a:t>9</a:t>
            </a:fld>
            <a:endParaRPr lang="en-US"/>
          </a:p>
        </p:txBody>
      </p:sp>
    </p:spTree>
    <p:extLst>
      <p:ext uri="{BB962C8B-B14F-4D97-AF65-F5344CB8AC3E}">
        <p14:creationId xmlns:p14="http://schemas.microsoft.com/office/powerpoint/2010/main" val="607238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a:prstGeom prst="rect">
            <a:avLst/>
          </a:prstGeom>
        </p:spPr>
        <p:txBody>
          <a:bodyPr/>
          <a:lstStyle>
            <a:lvl1pPr>
              <a:defRPr>
                <a:solidFill>
                  <a:schemeClr val="bg1">
                    <a:lumMod val="75000"/>
                  </a:schemeClr>
                </a:solidFill>
              </a:defRPr>
            </a:lvl1pPr>
          </a:lstStyle>
          <a:p>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r>
              <a:rPr lang="en-US" dirty="0" smtClean="0"/>
              <a:t>DBA 911 – Database Corruption  </a:t>
            </a:r>
          </a:p>
          <a:p>
            <a:r>
              <a:rPr lang="en-US" dirty="0" smtClean="0"/>
              <a:t>David M Maxwell, </a:t>
            </a:r>
            <a:endParaRPr lang="en-US" dirty="0"/>
          </a:p>
        </p:txBody>
      </p:sp>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24741" y="6286903"/>
            <a:ext cx="1022722" cy="365125"/>
          </a:xfrm>
          <a:prstGeom prst="rect">
            <a:avLst/>
          </a:prstGeom>
        </p:spPr>
        <p:txBody>
          <a:bodyPr/>
          <a:lstStyle/>
          <a:p>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8/13/2014</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Footer Placeholder 4"/>
          <p:cNvSpPr>
            <a:spLocks noGrp="1"/>
          </p:cNvSpPr>
          <p:nvPr>
            <p:ph type="ftr" sz="quarter" idx="3"/>
          </p:nvPr>
        </p:nvSpPr>
        <p:spPr>
          <a:xfrm>
            <a:off x="457200"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DBA 911 – Database Corruption </a:t>
            </a:r>
          </a:p>
          <a:p>
            <a:r>
              <a:rPr lang="en-US" dirty="0" smtClean="0"/>
              <a:t>David M Maxwell</a:t>
            </a:r>
            <a:endParaRPr lang="en-US" dirty="0"/>
          </a:p>
        </p:txBody>
      </p:sp>
      <p:sp>
        <p:nvSpPr>
          <p:cNvPr id="9" name="Slide Number Placeholder 5"/>
          <p:cNvSpPr>
            <a:spLocks noGrp="1"/>
          </p:cNvSpPr>
          <p:nvPr>
            <p:ph type="sldNum" sz="quarter" idx="4"/>
          </p:nvPr>
        </p:nvSpPr>
        <p:spPr>
          <a:xfrm>
            <a:off x="5276995" y="6286903"/>
            <a:ext cx="895543" cy="365125"/>
          </a:xfrm>
          <a:prstGeom prst="rect">
            <a:avLst/>
          </a:prstGeom>
        </p:spPr>
        <p:txBody>
          <a:bodyPr vert="horz" lIns="91440" tIns="45720" rIns="91440" bIns="45720" rtlCol="0" anchor="ctr"/>
          <a:lstStyle>
            <a:lvl1pPr algn="r">
              <a:defRPr sz="1100">
                <a:solidFill>
                  <a:srgbClr val="FFFFFF"/>
                </a:solidFill>
              </a:defRPr>
            </a:lvl1pPr>
          </a:lstStyle>
          <a:p>
            <a:r>
              <a:rPr lang="en-US" dirty="0" smtClean="0"/>
              <a:t>Page </a:t>
            </a:r>
            <a:fld id="{87FD5303-69AD-2E4D-B18B-E5EED0F0A60B}" type="slidenum">
              <a:rPr lang="en-US" smtClean="0"/>
              <a:pPr/>
              <a:t>‹#›</a:t>
            </a:fld>
            <a:endParaRPr lang="en-US" dirty="0"/>
          </a:p>
        </p:txBody>
      </p: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DBA 911 – Database Corruption  David M Maxwell</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DBA 911 – Database Corruption  David M Maxwell, SQL Saturday #287</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DBA 911 – Database Corruption </a:t>
            </a:r>
          </a:p>
          <a:p>
            <a:r>
              <a:rPr lang="en-US" dirty="0" smtClean="0"/>
              <a:t>David M Maxwell</a:t>
            </a:r>
            <a:endParaRPr lang="en-US" dirty="0"/>
          </a:p>
        </p:txBody>
      </p:sp>
      <p:sp>
        <p:nvSpPr>
          <p:cNvPr id="6" name="Slide Number Placeholder 5"/>
          <p:cNvSpPr>
            <a:spLocks noGrp="1"/>
          </p:cNvSpPr>
          <p:nvPr>
            <p:ph type="sldNum" sz="quarter" idx="4"/>
          </p:nvPr>
        </p:nvSpPr>
        <p:spPr>
          <a:xfrm>
            <a:off x="5276995" y="6286903"/>
            <a:ext cx="895543" cy="365125"/>
          </a:xfrm>
          <a:prstGeom prst="rect">
            <a:avLst/>
          </a:prstGeom>
        </p:spPr>
        <p:txBody>
          <a:bodyPr vert="horz" lIns="91440" tIns="45720" rIns="91440" bIns="45720" rtlCol="0" anchor="ctr"/>
          <a:lstStyle>
            <a:lvl1pPr algn="r">
              <a:defRPr sz="1100">
                <a:solidFill>
                  <a:srgbClr val="FFFFFF"/>
                </a:solidFill>
              </a:defRPr>
            </a:lvl1pPr>
          </a:lstStyle>
          <a:p>
            <a:r>
              <a:rPr lang="en-US" dirty="0" smtClean="0"/>
              <a:t>Page </a:t>
            </a:r>
            <a:fld id="{87FD5303-69AD-2E4D-B18B-E5EED0F0A60B}" type="slidenum">
              <a:rPr lang="en-US" smtClean="0"/>
              <a:pPr/>
              <a:t>‹#›</a:t>
            </a:fld>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library/ms176064.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dmmaxwell.wordpress.com/2012/11/06/emergency-mode-repair-playtime/" TargetMode="External"/><Relationship Id="rId5" Type="http://schemas.openxmlformats.org/officeDocument/2006/relationships/hyperlink" Target="http://ola.hallengren.com/" TargetMode="External"/><Relationship Id="rId4" Type="http://schemas.openxmlformats.org/officeDocument/2006/relationships/hyperlink" Target="http://www.sqlskills.com/blogs/paul/category/checkdb-from-every-ang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dmmaxw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dmmaxwell.wordpress.com/" TargetMode="External"/><Relationship Id="rId4" Type="http://schemas.openxmlformats.org/officeDocument/2006/relationships/hyperlink" Target="mailto:dmmaxwell@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0"/>
            <a:ext cx="8203153" cy="1470025"/>
          </a:xfrm>
        </p:spPr>
        <p:txBody>
          <a:bodyPr/>
          <a:lstStyle/>
          <a:p>
            <a:r>
              <a:rPr lang="en-US" dirty="0">
                <a:cs typeface="Arial"/>
              </a:rPr>
              <a:t>DBA 911</a:t>
            </a:r>
            <a:endParaRPr lang="en-US" dirty="0"/>
          </a:p>
        </p:txBody>
      </p:sp>
      <p:sp>
        <p:nvSpPr>
          <p:cNvPr id="3" name="Subtitle 2"/>
          <p:cNvSpPr>
            <a:spLocks noGrp="1"/>
          </p:cNvSpPr>
          <p:nvPr>
            <p:ph type="subTitle" idx="1"/>
          </p:nvPr>
        </p:nvSpPr>
        <p:spPr>
          <a:xfrm>
            <a:off x="458408" y="2067525"/>
            <a:ext cx="7925349" cy="1752600"/>
          </a:xfrm>
        </p:spPr>
        <p:txBody>
          <a:bodyPr/>
          <a:lstStyle/>
          <a:p>
            <a:r>
              <a:rPr lang="en-US" dirty="0">
                <a:cs typeface="Arial"/>
              </a:rPr>
              <a:t>Database Corruption</a:t>
            </a:r>
            <a:endParaRPr lang="en-US" dirty="0"/>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idx="1"/>
          </p:nvPr>
        </p:nvSpPr>
        <p:spPr/>
        <p:txBody>
          <a:bodyPr/>
          <a:lstStyle/>
          <a:p>
            <a:r>
              <a:rPr lang="en-US" dirty="0" smtClean="0"/>
              <a:t>Definitions of Consistency and Corruption</a:t>
            </a:r>
          </a:p>
          <a:p>
            <a:r>
              <a:rPr lang="en-US" dirty="0" smtClean="0"/>
              <a:t>Planning and Practicing for Corruption</a:t>
            </a:r>
          </a:p>
          <a:p>
            <a:r>
              <a:rPr lang="en-US" dirty="0" smtClean="0"/>
              <a:t>Specific Page Errors </a:t>
            </a:r>
          </a:p>
          <a:p>
            <a:r>
              <a:rPr lang="en-US" dirty="0" smtClean="0"/>
              <a:t>Sample Corruption Scenarios</a:t>
            </a:r>
            <a:endParaRPr lang="en-US" dirty="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2</a:t>
            </a:fld>
            <a:endParaRPr lang="en-US" dirty="0"/>
          </a:p>
        </p:txBody>
      </p:sp>
    </p:spTree>
    <p:extLst>
      <p:ext uri="{BB962C8B-B14F-4D97-AF65-F5344CB8AC3E}">
        <p14:creationId xmlns:p14="http://schemas.microsoft.com/office/powerpoint/2010/main" val="13700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and Corruption</a:t>
            </a:r>
            <a:endParaRPr lang="en-US" dirty="0"/>
          </a:p>
        </p:txBody>
      </p:sp>
      <p:sp>
        <p:nvSpPr>
          <p:cNvPr id="3" name="Content Placeholder 2"/>
          <p:cNvSpPr>
            <a:spLocks noGrp="1"/>
          </p:cNvSpPr>
          <p:nvPr>
            <p:ph idx="1"/>
          </p:nvPr>
        </p:nvSpPr>
        <p:spPr/>
        <p:txBody>
          <a:bodyPr/>
          <a:lstStyle/>
          <a:p>
            <a:r>
              <a:rPr lang="en-US" dirty="0" smtClean="0"/>
              <a:t>Database Corruption is the loss of the Consistency Property of Transactions.</a:t>
            </a:r>
          </a:p>
          <a:p>
            <a:pPr lvl="1"/>
            <a:r>
              <a:rPr lang="en-US" dirty="0" smtClean="0"/>
              <a:t>ACID Properties</a:t>
            </a:r>
          </a:p>
          <a:p>
            <a:pPr lvl="2"/>
            <a:r>
              <a:rPr lang="en-US" dirty="0" smtClean="0"/>
              <a:t>C = Consistent. Transactions must follow rules.</a:t>
            </a:r>
          </a:p>
          <a:p>
            <a:r>
              <a:rPr lang="en-US" dirty="0" smtClean="0"/>
              <a:t>Almost always an IO Subsystem Error</a:t>
            </a:r>
          </a:p>
          <a:p>
            <a:r>
              <a:rPr lang="en-US" dirty="0" smtClean="0"/>
              <a:t>Occasionally a Software Bug</a:t>
            </a:r>
          </a:p>
          <a:p>
            <a:r>
              <a:rPr lang="en-US" dirty="0" smtClean="0"/>
              <a:t>Can be delayed. (Maybe.) Cannot be prevented.</a:t>
            </a:r>
            <a:endParaRPr lang="en-US" dirty="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3</a:t>
            </a:fld>
            <a:endParaRPr lang="en-US" dirty="0"/>
          </a:p>
        </p:txBody>
      </p:sp>
    </p:spTree>
    <p:extLst>
      <p:ext uri="{BB962C8B-B14F-4D97-AF65-F5344CB8AC3E}">
        <p14:creationId xmlns:p14="http://schemas.microsoft.com/office/powerpoint/2010/main" val="400398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Corruption: The Plan</a:t>
            </a:r>
            <a:endParaRPr lang="en-US" dirty="0"/>
          </a:p>
        </p:txBody>
      </p:sp>
      <p:sp>
        <p:nvSpPr>
          <p:cNvPr id="3" name="Content Placeholder 2"/>
          <p:cNvSpPr>
            <a:spLocks noGrp="1"/>
          </p:cNvSpPr>
          <p:nvPr>
            <p:ph idx="1"/>
          </p:nvPr>
        </p:nvSpPr>
        <p:spPr/>
        <p:txBody>
          <a:bodyPr/>
          <a:lstStyle/>
          <a:p>
            <a:r>
              <a:rPr lang="en-US" dirty="0" smtClean="0"/>
              <a:t>Know your SLAs</a:t>
            </a:r>
          </a:p>
          <a:p>
            <a:r>
              <a:rPr lang="en-US" dirty="0" smtClean="0"/>
              <a:t>Check for Corruption Regularly</a:t>
            </a:r>
          </a:p>
          <a:p>
            <a:pPr lvl="1"/>
            <a:r>
              <a:rPr lang="en-US" dirty="0" smtClean="0"/>
              <a:t>Scheduled Jobs</a:t>
            </a:r>
          </a:p>
          <a:p>
            <a:pPr lvl="1"/>
            <a:r>
              <a:rPr lang="en-US" dirty="0" smtClean="0"/>
              <a:t>SQL Agent Alerts</a:t>
            </a:r>
          </a:p>
          <a:p>
            <a:r>
              <a:rPr lang="en-US" dirty="0" smtClean="0"/>
              <a:t>Document and Test Your Action Plan</a:t>
            </a:r>
          </a:p>
          <a:p>
            <a:pPr lvl="1"/>
            <a:r>
              <a:rPr lang="en-US" dirty="0" smtClean="0"/>
              <a:t>Have Multiple Paths to Restore Service</a:t>
            </a:r>
          </a:p>
          <a:p>
            <a:r>
              <a:rPr lang="en-US" dirty="0" smtClean="0"/>
              <a:t>Test Your Backups</a:t>
            </a:r>
          </a:p>
          <a:p>
            <a:r>
              <a:rPr lang="en-US" dirty="0" smtClean="0"/>
              <a:t>Practice, Practice, Practice</a:t>
            </a:r>
            <a:endParaRPr lang="en-US" dirty="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4</a:t>
            </a:fld>
            <a:endParaRPr lang="en-US" dirty="0"/>
          </a:p>
        </p:txBody>
      </p:sp>
    </p:spTree>
    <p:extLst>
      <p:ext uri="{BB962C8B-B14F-4D97-AF65-F5344CB8AC3E}">
        <p14:creationId xmlns:p14="http://schemas.microsoft.com/office/powerpoint/2010/main" val="15383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Corruption: In Practice</a:t>
            </a:r>
            <a:endParaRPr lang="en-US" dirty="0"/>
          </a:p>
        </p:txBody>
      </p:sp>
      <p:sp>
        <p:nvSpPr>
          <p:cNvPr id="3" name="Content Placeholder 2"/>
          <p:cNvSpPr>
            <a:spLocks noGrp="1"/>
          </p:cNvSpPr>
          <p:nvPr>
            <p:ph idx="1"/>
          </p:nvPr>
        </p:nvSpPr>
        <p:spPr/>
        <p:txBody>
          <a:bodyPr/>
          <a:lstStyle/>
          <a:p>
            <a:r>
              <a:rPr lang="en-US" dirty="0">
                <a:cs typeface="Arial"/>
              </a:rPr>
              <a:t>Don't Panic</a:t>
            </a:r>
          </a:p>
          <a:p>
            <a:r>
              <a:rPr lang="en-US" dirty="0"/>
              <a:t>Communicate Appropriately</a:t>
            </a:r>
          </a:p>
          <a:p>
            <a:r>
              <a:rPr lang="en-US" dirty="0"/>
              <a:t>Let CHECKDB Finish</a:t>
            </a:r>
          </a:p>
          <a:p>
            <a:r>
              <a:rPr lang="en-US" dirty="0"/>
              <a:t>Examine the Output Carefully</a:t>
            </a:r>
          </a:p>
          <a:p>
            <a:r>
              <a:rPr lang="en-US" dirty="0"/>
              <a:t>Execute Plan A, then Plan B if Necessary</a:t>
            </a:r>
          </a:p>
          <a:p>
            <a:r>
              <a:rPr lang="en-US" dirty="0"/>
              <a:t>Do you have a plan C? </a:t>
            </a:r>
            <a:r>
              <a:rPr lang="en-US" dirty="0">
                <a:sym typeface="Wingdings" panose="05000000000000000000" pitchFamily="2" charset="2"/>
              </a:rPr>
              <a:t></a:t>
            </a:r>
          </a:p>
          <a:p>
            <a:r>
              <a:rPr lang="en-US" dirty="0">
                <a:sym typeface="Wingdings" panose="05000000000000000000" pitchFamily="2" charset="2"/>
              </a:rPr>
              <a:t>Document EVERYTHING</a:t>
            </a:r>
            <a:endParaRPr lang="en-US" dirty="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5</a:t>
            </a:fld>
            <a:endParaRPr lang="en-US" dirty="0"/>
          </a:p>
        </p:txBody>
      </p:sp>
    </p:spTree>
    <p:extLst>
      <p:ext uri="{BB962C8B-B14F-4D97-AF65-F5344CB8AC3E}">
        <p14:creationId xmlns:p14="http://schemas.microsoft.com/office/powerpoint/2010/main" val="13755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Corruption Errors</a:t>
            </a:r>
            <a:endParaRPr lang="en-US" dirty="0"/>
          </a:p>
        </p:txBody>
      </p:sp>
      <p:sp>
        <p:nvSpPr>
          <p:cNvPr id="3" name="Content Placeholder 2"/>
          <p:cNvSpPr>
            <a:spLocks noGrp="1"/>
          </p:cNvSpPr>
          <p:nvPr>
            <p:ph idx="1"/>
          </p:nvPr>
        </p:nvSpPr>
        <p:spPr>
          <a:xfrm>
            <a:off x="454368" y="1448809"/>
            <a:ext cx="8229600" cy="4525963"/>
          </a:xfrm>
        </p:spPr>
        <p:txBody>
          <a:bodyPr>
            <a:normAutofit lnSpcReduction="10000"/>
          </a:bodyPr>
          <a:lstStyle/>
          <a:p>
            <a:r>
              <a:rPr lang="en-US" sz="2800" dirty="0"/>
              <a:t>823 – Page IO Read Failure</a:t>
            </a:r>
          </a:p>
          <a:p>
            <a:pPr lvl="1"/>
            <a:r>
              <a:rPr lang="en-US" sz="2400" dirty="0"/>
              <a:t>SQL Server was unable to read from disk.</a:t>
            </a:r>
          </a:p>
          <a:p>
            <a:r>
              <a:rPr lang="en-US" sz="2800" dirty="0"/>
              <a:t>824 – Page Checksum Failure</a:t>
            </a:r>
          </a:p>
          <a:p>
            <a:pPr lvl="1"/>
            <a:r>
              <a:rPr lang="en-US" sz="2400" dirty="0"/>
              <a:t>The page checksum calculated did not match what was stored on the page. Requires CHECKSUM verification.</a:t>
            </a:r>
          </a:p>
          <a:p>
            <a:r>
              <a:rPr lang="en-US" sz="2800" dirty="0"/>
              <a:t>825 – Read Retry Error </a:t>
            </a:r>
          </a:p>
          <a:p>
            <a:pPr lvl="1"/>
            <a:r>
              <a:rPr lang="en-US" sz="2400" dirty="0"/>
              <a:t>Severity 10 – A read failed, then succeeded.</a:t>
            </a:r>
          </a:p>
          <a:p>
            <a:r>
              <a:rPr lang="en-US" sz="2800" dirty="0"/>
              <a:t>832 – In-Memory Checksum Failure</a:t>
            </a:r>
          </a:p>
          <a:p>
            <a:pPr lvl="1"/>
            <a:r>
              <a:rPr lang="en-US" sz="2400" dirty="0"/>
              <a:t>Checksum failed to match what was stored in the buffer pool memory.</a:t>
            </a:r>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6</a:t>
            </a:fld>
            <a:endParaRPr lang="en-US" dirty="0"/>
          </a:p>
        </p:txBody>
      </p:sp>
    </p:spTree>
    <p:extLst>
      <p:ext uri="{BB962C8B-B14F-4D97-AF65-F5344CB8AC3E}">
        <p14:creationId xmlns:p14="http://schemas.microsoft.com/office/powerpoint/2010/main" val="4557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Corruption Scenarios</a:t>
            </a:r>
            <a:endParaRPr lang="en-US" dirty="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7</a:t>
            </a:fld>
            <a:endParaRPr lang="en-US" dirty="0"/>
          </a:p>
        </p:txBody>
      </p:sp>
    </p:spTree>
    <p:extLst>
      <p:ext uri="{BB962C8B-B14F-4D97-AF65-F5344CB8AC3E}">
        <p14:creationId xmlns:p14="http://schemas.microsoft.com/office/powerpoint/2010/main" val="72638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BOL: CHECKDB</a:t>
            </a:r>
          </a:p>
          <a:p>
            <a:pPr lvl="1"/>
            <a:r>
              <a:rPr lang="en-US" sz="2000" dirty="0">
                <a:hlinkClick r:id="rId3"/>
              </a:rPr>
              <a:t>http://</a:t>
            </a:r>
            <a:r>
              <a:rPr lang="en-US" sz="2000" dirty="0" smtClean="0">
                <a:hlinkClick r:id="rId3"/>
              </a:rPr>
              <a:t>technet.microsoft.com/en-us/library/ms176064.aspx</a:t>
            </a:r>
            <a:r>
              <a:rPr lang="en-US" sz="2000" dirty="0" smtClean="0"/>
              <a:t> </a:t>
            </a:r>
          </a:p>
          <a:p>
            <a:r>
              <a:rPr lang="en-US" sz="2400" dirty="0" smtClean="0"/>
              <a:t>Paul Randal’s Blog</a:t>
            </a:r>
          </a:p>
          <a:p>
            <a:pPr lvl="1"/>
            <a:r>
              <a:rPr lang="en-US" sz="2000" dirty="0">
                <a:hlinkClick r:id="rId4"/>
              </a:rPr>
              <a:t>http://www.sqlskills.com/blogs/paul/category/checkdb-from-every-angle</a:t>
            </a:r>
            <a:r>
              <a:rPr lang="en-US" sz="2000" dirty="0" smtClean="0">
                <a:hlinkClick r:id="rId4"/>
              </a:rPr>
              <a:t>/</a:t>
            </a:r>
            <a:r>
              <a:rPr lang="en-US" sz="2000" dirty="0" smtClean="0"/>
              <a:t> </a:t>
            </a:r>
          </a:p>
          <a:p>
            <a:r>
              <a:rPr lang="en-US" sz="2400" dirty="0" smtClean="0"/>
              <a:t>Ola </a:t>
            </a:r>
            <a:r>
              <a:rPr lang="en-US" sz="2400" dirty="0" err="1" smtClean="0"/>
              <a:t>Hallengren’s</a:t>
            </a:r>
            <a:r>
              <a:rPr lang="en-US" sz="2400" dirty="0" smtClean="0"/>
              <a:t> Maintenance Procedures</a:t>
            </a:r>
          </a:p>
          <a:p>
            <a:pPr lvl="1"/>
            <a:r>
              <a:rPr lang="en-US" sz="2000" dirty="0">
                <a:hlinkClick r:id="rId5"/>
              </a:rPr>
              <a:t>http://ola.hallengren.com</a:t>
            </a:r>
            <a:r>
              <a:rPr lang="en-US" sz="2000" dirty="0" smtClean="0">
                <a:hlinkClick r:id="rId5"/>
              </a:rPr>
              <a:t>/</a:t>
            </a:r>
            <a:r>
              <a:rPr lang="en-US" sz="2000" dirty="0" smtClean="0"/>
              <a:t> </a:t>
            </a:r>
          </a:p>
          <a:p>
            <a:r>
              <a:rPr lang="en-US" sz="2400" dirty="0" smtClean="0"/>
              <a:t>Emergency Mode Repair Playtime</a:t>
            </a:r>
          </a:p>
          <a:p>
            <a:pPr lvl="1"/>
            <a:r>
              <a:rPr lang="en-US" sz="2000" dirty="0">
                <a:hlinkClick r:id="rId6"/>
              </a:rPr>
              <a:t>http://dmmaxwell.wordpress.com/2012/11/06/emergency-mode-repair-playtime</a:t>
            </a:r>
            <a:r>
              <a:rPr lang="en-US" sz="2000" dirty="0" smtClean="0">
                <a:hlinkClick r:id="rId6"/>
              </a:rPr>
              <a:t>/</a:t>
            </a:r>
            <a:r>
              <a:rPr lang="en-US" sz="2000" dirty="0" smtClean="0"/>
              <a:t> </a:t>
            </a:r>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8</a:t>
            </a:fld>
            <a:endParaRPr lang="en-US" dirty="0"/>
          </a:p>
        </p:txBody>
      </p:sp>
    </p:spTree>
    <p:extLst>
      <p:ext uri="{BB962C8B-B14F-4D97-AF65-F5344CB8AC3E}">
        <p14:creationId xmlns:p14="http://schemas.microsoft.com/office/powerpoint/2010/main" val="2763261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
        <p:nvSpPr>
          <p:cNvPr id="3" name="Content Placeholder 2"/>
          <p:cNvSpPr>
            <a:spLocks noGrp="1"/>
          </p:cNvSpPr>
          <p:nvPr>
            <p:ph idx="1"/>
          </p:nvPr>
        </p:nvSpPr>
        <p:spPr/>
        <p:txBody>
          <a:bodyPr/>
          <a:lstStyle/>
          <a:p>
            <a:r>
              <a:rPr lang="en-US" dirty="0" smtClean="0"/>
              <a:t>Contact me at: </a:t>
            </a:r>
          </a:p>
          <a:p>
            <a:pPr lvl="1"/>
            <a:r>
              <a:rPr lang="en-US" dirty="0" smtClean="0">
                <a:hlinkClick r:id="rId3"/>
              </a:rPr>
              <a:t>www.twitter.com/dmmaxwell</a:t>
            </a:r>
            <a:r>
              <a:rPr lang="en-US" dirty="0" smtClean="0"/>
              <a:t> </a:t>
            </a:r>
          </a:p>
          <a:p>
            <a:pPr lvl="1"/>
            <a:r>
              <a:rPr lang="en-US" dirty="0" smtClean="0">
                <a:hlinkClick r:id="rId4"/>
              </a:rPr>
              <a:t>dmmaxwell@gmail.com</a:t>
            </a:r>
            <a:r>
              <a:rPr lang="en-US" dirty="0" smtClean="0"/>
              <a:t>	</a:t>
            </a:r>
          </a:p>
          <a:p>
            <a:pPr lvl="1"/>
            <a:r>
              <a:rPr lang="en-US" dirty="0" smtClean="0">
                <a:hlinkClick r:id="rId5"/>
              </a:rPr>
              <a:t>dmmaxwell.wordpress.com</a:t>
            </a:r>
            <a:endParaRPr lang="en-US" dirty="0" smtClean="0"/>
          </a:p>
        </p:txBody>
      </p:sp>
      <p:sp>
        <p:nvSpPr>
          <p:cNvPr id="4" name="Footer Placeholder 3"/>
          <p:cNvSpPr>
            <a:spLocks noGrp="1"/>
          </p:cNvSpPr>
          <p:nvPr>
            <p:ph type="ftr" sz="quarter" idx="3"/>
          </p:nvPr>
        </p:nvSpPr>
        <p:spPr/>
        <p:txBody>
          <a:bodyPr/>
          <a:lstStyle/>
          <a:p>
            <a:r>
              <a:rPr lang="en-US" dirty="0" smtClean="0"/>
              <a:t>DBA 911 – Database Corruption </a:t>
            </a:r>
          </a:p>
          <a:p>
            <a:r>
              <a:rPr lang="en-US" dirty="0" smtClean="0"/>
              <a:t>David M Maxwell</a:t>
            </a:r>
            <a:endParaRPr lang="en-US" dirty="0"/>
          </a:p>
        </p:txBody>
      </p:sp>
      <p:sp>
        <p:nvSpPr>
          <p:cNvPr id="5" name="Slide Number Placeholder 4"/>
          <p:cNvSpPr>
            <a:spLocks noGrp="1"/>
          </p:cNvSpPr>
          <p:nvPr>
            <p:ph type="sldNum" sz="quarter" idx="4"/>
          </p:nvPr>
        </p:nvSpPr>
        <p:spPr/>
        <p:txBody>
          <a:bodyPr/>
          <a:lstStyle/>
          <a:p>
            <a:r>
              <a:rPr lang="en-US" smtClean="0"/>
              <a:t>Page </a:t>
            </a:r>
            <a:fld id="{87FD5303-69AD-2E4D-B18B-E5EED0F0A60B}" type="slidenum">
              <a:rPr lang="en-US" smtClean="0"/>
              <a:pPr/>
              <a:t>9</a:t>
            </a:fld>
            <a:endParaRPr lang="en-US" dirty="0"/>
          </a:p>
        </p:txBody>
      </p:sp>
    </p:spTree>
    <p:extLst>
      <p:ext uri="{BB962C8B-B14F-4D97-AF65-F5344CB8AC3E}">
        <p14:creationId xmlns:p14="http://schemas.microsoft.com/office/powerpoint/2010/main" val="650396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Saturday 287 Powerpoint.potx" id="{2E408158-2A44-4752-8D1C-F9BA15884AA6}" vid="{BFD8CF34-475B-4B52-B047-DFEB4531F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847E5936048442B42E1FEDF3DFC180" ma:contentTypeVersion="0" ma:contentTypeDescription="Create a new document." ma:contentTypeScope="" ma:versionID="975b47994e925f1e043c85bd8d0e56b2">
  <xsd:schema xmlns:xsd="http://www.w3.org/2001/XMLSchema" xmlns:xs="http://www.w3.org/2001/XMLSchema" xmlns:p="http://schemas.microsoft.com/office/2006/metadata/properties" targetNamespace="http://schemas.microsoft.com/office/2006/metadata/properties" ma:root="true" ma:fieldsID="d7f754e2abe6748695db49c62857cc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AC08D4-0749-4C8D-B194-AE14FB8AB2D1}">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69875C9E-F002-44D6-A87B-557C2E547F87}">
  <ds:schemaRefs>
    <ds:schemaRef ds:uri="http://schemas.microsoft.com/sharepoint/v3/contenttype/forms"/>
  </ds:schemaRefs>
</ds:datastoreItem>
</file>

<file path=customXml/itemProps3.xml><?xml version="1.0" encoding="utf-8"?>
<ds:datastoreItem xmlns:ds="http://schemas.openxmlformats.org/officeDocument/2006/customXml" ds:itemID="{F482CF46-B237-4E3A-AA2D-11AD2F785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523</TotalTime>
  <Words>1362</Words>
  <Application>Microsoft Office PowerPoint</Application>
  <PresentationFormat>On-screen Show (4:3)</PresentationFormat>
  <Paragraphs>153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DBA 911</vt:lpstr>
      <vt:lpstr>What we will cover:</vt:lpstr>
      <vt:lpstr>Consistency and Corruption</vt:lpstr>
      <vt:lpstr>Handling Corruption: The Plan</vt:lpstr>
      <vt:lpstr>Handling Corruption: In Practice</vt:lpstr>
      <vt:lpstr>Page Corruption Errors</vt:lpstr>
      <vt:lpstr>Sample Corruption Scenarios</vt:lpstr>
      <vt:lpstr>References</vt:lpstr>
      <vt:lpstr>Thank You For Your Time</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David Maxwell</cp:lastModifiedBy>
  <cp:revision>50</cp:revision>
  <dcterms:created xsi:type="dcterms:W3CDTF">2011-08-19T20:30:49Z</dcterms:created>
  <dcterms:modified xsi:type="dcterms:W3CDTF">2014-08-14T01:54:42Z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0x01010096847E5936048442B42E1FEDF3DFC180</vt:lpwstr>
  </property>
</Properties>
</file>