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  <p:sldMasterId id="2147483675" r:id="rId6"/>
  </p:sldMasterIdLst>
  <p:notesMasterIdLst>
    <p:notesMasterId r:id="rId57"/>
  </p:notesMasterIdLst>
  <p:handoutMasterIdLst>
    <p:handoutMasterId r:id="rId58"/>
  </p:handoutMasterIdLst>
  <p:sldIdLst>
    <p:sldId id="467" r:id="rId7"/>
    <p:sldId id="469" r:id="rId8"/>
    <p:sldId id="522" r:id="rId9"/>
    <p:sldId id="513" r:id="rId10"/>
    <p:sldId id="468" r:id="rId11"/>
    <p:sldId id="470" r:id="rId12"/>
    <p:sldId id="472" r:id="rId13"/>
    <p:sldId id="501" r:id="rId14"/>
    <p:sldId id="502" r:id="rId15"/>
    <p:sldId id="503" r:id="rId16"/>
    <p:sldId id="504" r:id="rId17"/>
    <p:sldId id="505" r:id="rId18"/>
    <p:sldId id="511" r:id="rId19"/>
    <p:sldId id="507" r:id="rId20"/>
    <p:sldId id="477" r:id="rId21"/>
    <p:sldId id="478" r:id="rId22"/>
    <p:sldId id="479" r:id="rId23"/>
    <p:sldId id="481" r:id="rId24"/>
    <p:sldId id="480" r:id="rId25"/>
    <p:sldId id="510" r:id="rId26"/>
    <p:sldId id="508" r:id="rId27"/>
    <p:sldId id="482" r:id="rId28"/>
    <p:sldId id="483" r:id="rId29"/>
    <p:sldId id="484" r:id="rId30"/>
    <p:sldId id="485" r:id="rId31"/>
    <p:sldId id="512" r:id="rId32"/>
    <p:sldId id="509" r:id="rId33"/>
    <p:sldId id="490" r:id="rId34"/>
    <p:sldId id="486" r:id="rId35"/>
    <p:sldId id="491" r:id="rId36"/>
    <p:sldId id="487" r:id="rId37"/>
    <p:sldId id="489" r:id="rId38"/>
    <p:sldId id="488" r:id="rId39"/>
    <p:sldId id="492" r:id="rId40"/>
    <p:sldId id="493" r:id="rId41"/>
    <p:sldId id="494" r:id="rId42"/>
    <p:sldId id="516" r:id="rId43"/>
    <p:sldId id="517" r:id="rId44"/>
    <p:sldId id="518" r:id="rId45"/>
    <p:sldId id="519" r:id="rId46"/>
    <p:sldId id="521" r:id="rId47"/>
    <p:sldId id="520" r:id="rId48"/>
    <p:sldId id="496" r:id="rId49"/>
    <p:sldId id="497" r:id="rId50"/>
    <p:sldId id="498" r:id="rId51"/>
    <p:sldId id="499" r:id="rId52"/>
    <p:sldId id="515" r:id="rId53"/>
    <p:sldId id="514" r:id="rId54"/>
    <p:sldId id="523" r:id="rId55"/>
    <p:sldId id="361" r:id="rId56"/>
  </p:sldIdLst>
  <p:sldSz cx="9144000" cy="5143500" type="screen16x9"/>
  <p:notesSz cx="7019925" cy="9305925"/>
  <p:defaultTextStyle>
    <a:defPPr>
      <a:defRPr lang="en-US"/>
    </a:defPPr>
    <a:lvl1pPr marL="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" initials="D" lastIdx="1" clrIdx="0"/>
  <p:cmAuthor id="1" name="Josh Adams" initials="JA" lastIdx="33" clrIdx="1"/>
  <p:cmAuthor id="2" name="Mike Mitchell" initials="MM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00"/>
    <a:srgbClr val="FC2307"/>
    <a:srgbClr val="FC2D07"/>
    <a:srgbClr val="649ED5"/>
    <a:srgbClr val="63BEBA"/>
    <a:srgbClr val="F9781B"/>
    <a:srgbClr val="F72C16"/>
    <a:srgbClr val="767676"/>
    <a:srgbClr val="FCFFFF"/>
    <a:srgbClr val="F54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616" autoAdjust="0"/>
  </p:normalViewPr>
  <p:slideViewPr>
    <p:cSldViewPr>
      <p:cViewPr varScale="1">
        <p:scale>
          <a:sx n="112" d="100"/>
          <a:sy n="112" d="100"/>
        </p:scale>
        <p:origin x="763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-4048" y="-12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2273" cy="464681"/>
          </a:xfrm>
          <a:prstGeom prst="rect">
            <a:avLst/>
          </a:prstGeom>
        </p:spPr>
        <p:txBody>
          <a:bodyPr vert="horz" lIns="88227" tIns="44114" rIns="88227" bIns="44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130" y="1"/>
            <a:ext cx="3042273" cy="464681"/>
          </a:xfrm>
          <a:prstGeom prst="rect">
            <a:avLst/>
          </a:prstGeom>
        </p:spPr>
        <p:txBody>
          <a:bodyPr vert="horz" lIns="88227" tIns="44114" rIns="88227" bIns="44114" rtlCol="0"/>
          <a:lstStyle>
            <a:lvl1pPr algn="r">
              <a:defRPr sz="1200"/>
            </a:lvl1pPr>
          </a:lstStyle>
          <a:p>
            <a:fld id="{64E024F5-2037-4357-A7D3-5ABD4E61F52A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9707"/>
            <a:ext cx="3042273" cy="464681"/>
          </a:xfrm>
          <a:prstGeom prst="rect">
            <a:avLst/>
          </a:prstGeom>
        </p:spPr>
        <p:txBody>
          <a:bodyPr vert="horz" lIns="88227" tIns="44114" rIns="88227" bIns="44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130" y="8839707"/>
            <a:ext cx="3042273" cy="464681"/>
          </a:xfrm>
          <a:prstGeom prst="rect">
            <a:avLst/>
          </a:prstGeom>
        </p:spPr>
        <p:txBody>
          <a:bodyPr vert="horz" lIns="88227" tIns="44114" rIns="88227" bIns="44114" rtlCol="0" anchor="b"/>
          <a:lstStyle>
            <a:lvl1pPr algn="r">
              <a:defRPr sz="1200"/>
            </a:lvl1pPr>
          </a:lstStyle>
          <a:p>
            <a:fld id="{20238A1B-9F9D-4407-9B9E-CB2D6DE03B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1968" cy="465296"/>
          </a:xfrm>
          <a:prstGeom prst="rect">
            <a:avLst/>
          </a:prstGeom>
        </p:spPr>
        <p:txBody>
          <a:bodyPr vert="horz" lIns="93265" tIns="46634" rIns="93265" bIns="466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1"/>
            <a:ext cx="3041968" cy="465296"/>
          </a:xfrm>
          <a:prstGeom prst="rect">
            <a:avLst/>
          </a:prstGeom>
        </p:spPr>
        <p:txBody>
          <a:bodyPr vert="horz" lIns="93265" tIns="46634" rIns="93265" bIns="46634" rtlCol="0"/>
          <a:lstStyle>
            <a:lvl1pPr algn="r">
              <a:defRPr sz="1300"/>
            </a:lvl1pPr>
          </a:lstStyle>
          <a:p>
            <a:fld id="{213B23AD-BCC4-49F3-96FD-6EDE9A0D7F96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5" tIns="46634" rIns="93265" bIns="466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65" tIns="46634" rIns="93265" bIns="4663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5"/>
            <a:ext cx="3041968" cy="465296"/>
          </a:xfrm>
          <a:prstGeom prst="rect">
            <a:avLst/>
          </a:prstGeom>
        </p:spPr>
        <p:txBody>
          <a:bodyPr vert="horz" lIns="93265" tIns="46634" rIns="93265" bIns="466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5"/>
            <a:ext cx="3041968" cy="465296"/>
          </a:xfrm>
          <a:prstGeom prst="rect">
            <a:avLst/>
          </a:prstGeom>
        </p:spPr>
        <p:txBody>
          <a:bodyPr vert="horz" lIns="93265" tIns="46634" rIns="93265" bIns="46634" rtlCol="0" anchor="b"/>
          <a:lstStyle>
            <a:lvl1pPr algn="r">
              <a:defRPr sz="1300"/>
            </a:lvl1pPr>
          </a:lstStyle>
          <a:p>
            <a:fld id="{59C3E0E8-F593-4B3A-9365-22C8C30AB8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0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0E8-F593-4B3A-9365-22C8C30AB86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60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0E8-F593-4B3A-9365-22C8C30AB86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6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352550"/>
            <a:ext cx="9144000" cy="160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pparatus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91" y="3486150"/>
            <a:ext cx="3177410" cy="69457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705350"/>
            <a:ext cx="9144000" cy="438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990600" y="1708149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Managed IT Solutions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69515"/>
            <a:ext cx="3008313" cy="871538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l">
              <a:defRPr sz="2000" b="1"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3000">
                <a:solidFill>
                  <a:srgbClr val="646464"/>
                </a:solidFill>
              </a:defRPr>
            </a:lvl1pPr>
            <a:lvl2pPr>
              <a:defRPr sz="2800">
                <a:solidFill>
                  <a:srgbClr val="646464"/>
                </a:solidFill>
              </a:defRPr>
            </a:lvl2pPr>
            <a:lvl3pPr>
              <a:defRPr sz="2400">
                <a:solidFill>
                  <a:srgbClr val="646464"/>
                </a:solidFill>
              </a:defRPr>
            </a:lvl3pPr>
            <a:lvl4pPr>
              <a:defRPr sz="2000">
                <a:solidFill>
                  <a:srgbClr val="646464"/>
                </a:solidFill>
              </a:defRPr>
            </a:lvl4pPr>
            <a:lvl5pPr>
              <a:defRPr sz="2000">
                <a:solidFill>
                  <a:srgbClr val="646464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41052"/>
            <a:ext cx="3008313" cy="315468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400">
                <a:solidFill>
                  <a:srgbClr val="646464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000"/>
            </a:lvl3pPr>
            <a:lvl4pPr marL="1371486" indent="0">
              <a:buNone/>
              <a:defRPr sz="900"/>
            </a:lvl4pPr>
            <a:lvl5pPr marL="1828648" indent="0">
              <a:buNone/>
              <a:defRPr sz="900"/>
            </a:lvl5pPr>
            <a:lvl6pPr marL="2285810" indent="0">
              <a:buNone/>
              <a:defRPr sz="900"/>
            </a:lvl6pPr>
            <a:lvl7pPr marL="2742972" indent="0">
              <a:buNone/>
              <a:defRPr sz="900"/>
            </a:lvl7pPr>
            <a:lvl8pPr marL="3200133" indent="0">
              <a:buNone/>
              <a:defRPr sz="900"/>
            </a:lvl8pPr>
            <a:lvl9pPr marL="365729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l">
              <a:defRPr sz="2000" b="1"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3200">
                <a:solidFill>
                  <a:srgbClr val="646464"/>
                </a:solidFill>
              </a:defRPr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400">
                <a:solidFill>
                  <a:srgbClr val="646464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000"/>
            </a:lvl3pPr>
            <a:lvl4pPr marL="1371486" indent="0">
              <a:buNone/>
              <a:defRPr sz="900"/>
            </a:lvl4pPr>
            <a:lvl5pPr marL="1828648" indent="0">
              <a:buNone/>
              <a:defRPr sz="900"/>
            </a:lvl5pPr>
            <a:lvl6pPr marL="2285810" indent="0">
              <a:buNone/>
              <a:defRPr sz="900"/>
            </a:lvl6pPr>
            <a:lvl7pPr marL="2742972" indent="0">
              <a:buNone/>
              <a:defRPr sz="900"/>
            </a:lvl7pPr>
            <a:lvl8pPr marL="3200133" indent="0">
              <a:buNone/>
              <a:defRPr sz="900"/>
            </a:lvl8pPr>
            <a:lvl9pPr marL="36572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432" tIns="45716" rIns="91432" bIns="45716"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57250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algn="l">
              <a:defRPr sz="3000">
                <a:solidFill>
                  <a:srgbClr val="F84D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1501"/>
            <a:ext cx="2057400" cy="4023122"/>
          </a:xfrm>
          <a:prstGeom prst="rect">
            <a:avLst/>
          </a:prstGeom>
        </p:spPr>
        <p:txBody>
          <a:bodyPr vert="eaVert" lIns="91432" tIns="45716" rIns="91432" bIns="45716"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1501"/>
            <a:ext cx="6019800" cy="4023122"/>
          </a:xfrm>
          <a:prstGeom prst="rect">
            <a:avLst/>
          </a:prstGeom>
        </p:spPr>
        <p:txBody>
          <a:bodyPr vert="eaVert" lIns="91432" tIns="45716" rIns="91432" bIns="45716"/>
          <a:lstStyle>
            <a:lvl1pPr>
              <a:defRPr>
                <a:solidFill>
                  <a:srgbClr val="646464"/>
                </a:solidFill>
              </a:defRPr>
            </a:lvl1pPr>
            <a:lvl2pPr>
              <a:defRPr>
                <a:solidFill>
                  <a:srgbClr val="646464"/>
                </a:solidFill>
              </a:defRPr>
            </a:lvl2pPr>
            <a:lvl3pPr>
              <a:defRPr>
                <a:solidFill>
                  <a:srgbClr val="646464"/>
                </a:solidFill>
              </a:defRPr>
            </a:lvl3pPr>
            <a:lvl4pPr>
              <a:defRPr>
                <a:solidFill>
                  <a:srgbClr val="646464"/>
                </a:solidFill>
              </a:defRPr>
            </a:lvl4pPr>
            <a:lvl5pPr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660"/>
            <a:ext cx="9143999" cy="5068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9" y="387514"/>
            <a:ext cx="8203153" cy="1102519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9" y="1430506"/>
            <a:ext cx="7925349" cy="1314450"/>
          </a:xfr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48211"/>
            <a:ext cx="1381761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10/24/2015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21407" y="4648210"/>
            <a:ext cx="5517313" cy="273844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2741777"/>
            <a:ext cx="2956559" cy="12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5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557213" indent="-214313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8572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2001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15430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674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0" b="20414"/>
          <a:stretch/>
        </p:blipFill>
        <p:spPr>
          <a:xfrm>
            <a:off x="1" y="802350"/>
            <a:ext cx="9143999" cy="2619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899" y="2352545"/>
            <a:ext cx="7404099" cy="1021556"/>
          </a:xfrm>
        </p:spPr>
        <p:txBody>
          <a:bodyPr anchor="t"/>
          <a:lstStyle>
            <a:lvl1pPr algn="l">
              <a:defRPr sz="3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66" y="754726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002060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3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0" b="20414"/>
          <a:stretch/>
        </p:blipFill>
        <p:spPr>
          <a:xfrm>
            <a:off x="2" y="802350"/>
            <a:ext cx="9143999" cy="2619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3700" y="869025"/>
            <a:ext cx="8203153" cy="1102519"/>
          </a:xfrm>
        </p:spPr>
        <p:txBody>
          <a:bodyPr>
            <a:normAutofit/>
          </a:bodyPr>
          <a:lstStyle>
            <a:lvl1pPr algn="l">
              <a:defRPr sz="495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4501" y="2114550"/>
            <a:ext cx="6159499" cy="1956137"/>
          </a:xfr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Demonstration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48211"/>
            <a:ext cx="1381761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10/24/2015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21407" y="4648210"/>
            <a:ext cx="5517313" cy="273844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9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8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7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197480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59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2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250"/>
            </a:lvl1pPr>
            <a:lvl2pPr>
              <a:defRPr sz="1950"/>
            </a:lvl2pPr>
            <a:lvl3pPr>
              <a:defRPr sz="16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8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67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z="825" smtClean="0"/>
              <a:pPr/>
              <a:t>10/24/2015</a:t>
            </a:fld>
            <a:r>
              <a:rPr lang="en-US" sz="825" smtClean="0"/>
              <a:t>  |</a:t>
            </a:r>
            <a:endParaRPr lang="en-US" sz="825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2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2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660"/>
            <a:ext cx="9143999" cy="5068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9" y="387514"/>
            <a:ext cx="8203153" cy="1102519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9" y="1430506"/>
            <a:ext cx="7925349" cy="1314450"/>
          </a:xfr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48211"/>
            <a:ext cx="1381761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10/24/2015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21407" y="4648210"/>
            <a:ext cx="5517313" cy="273844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2741777"/>
            <a:ext cx="2956559" cy="12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6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557213" indent="-214313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8572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2001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15430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40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0" b="20414"/>
          <a:stretch/>
        </p:blipFill>
        <p:spPr>
          <a:xfrm>
            <a:off x="1" y="802350"/>
            <a:ext cx="9143999" cy="2619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899" y="2352545"/>
            <a:ext cx="7404099" cy="1021556"/>
          </a:xfrm>
        </p:spPr>
        <p:txBody>
          <a:bodyPr anchor="t"/>
          <a:lstStyle>
            <a:lvl1pPr algn="l">
              <a:defRPr sz="3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66" y="754726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002060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1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0" b="20414"/>
          <a:stretch/>
        </p:blipFill>
        <p:spPr>
          <a:xfrm>
            <a:off x="2" y="802350"/>
            <a:ext cx="9143999" cy="2619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3700" y="869025"/>
            <a:ext cx="8203153" cy="1102519"/>
          </a:xfrm>
        </p:spPr>
        <p:txBody>
          <a:bodyPr>
            <a:normAutofit/>
          </a:bodyPr>
          <a:lstStyle>
            <a:lvl1pPr algn="l">
              <a:defRPr sz="495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4501" y="2114550"/>
            <a:ext cx="6159499" cy="1956137"/>
          </a:xfr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Demonstration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48211"/>
            <a:ext cx="1381761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10/24/2015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21407" y="4648210"/>
            <a:ext cx="5517313" cy="273844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9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Strip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52550"/>
            <a:ext cx="9144000" cy="160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3550"/>
            <a:ext cx="8229600" cy="85725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81537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85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7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3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1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250"/>
            </a:lvl1pPr>
            <a:lvl2pPr>
              <a:defRPr sz="1950"/>
            </a:lvl2pPr>
            <a:lvl3pPr>
              <a:defRPr sz="16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2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61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z="825" smtClean="0"/>
              <a:pPr/>
              <a:t>10/24/2015</a:t>
            </a:fld>
            <a:r>
              <a:rPr lang="en-US" sz="825" smtClean="0"/>
              <a:t>  |</a:t>
            </a:r>
            <a:endParaRPr lang="en-US" sz="825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7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7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57250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algn="l">
              <a:defRPr sz="2600">
                <a:solidFill>
                  <a:srgbClr val="FF4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32" tIns="45716" rIns="91432" bIns="45716"/>
          <a:lstStyle>
            <a:lvl1pPr marL="228600" indent="-228600">
              <a:buFont typeface="Arial"/>
              <a:buChar char="•"/>
              <a:defRPr sz="2200">
                <a:solidFill>
                  <a:srgbClr val="646464"/>
                </a:solidFill>
              </a:defRPr>
            </a:lvl1pPr>
            <a:lvl2pPr marL="742888" indent="-228600">
              <a:buFont typeface="Arial"/>
              <a:buChar char="•"/>
              <a:defRPr sz="2000">
                <a:solidFill>
                  <a:srgbClr val="646464"/>
                </a:solidFill>
              </a:defRPr>
            </a:lvl2pPr>
            <a:lvl3pPr marL="1142904" indent="-228582">
              <a:buFont typeface="Lucida Grande"/>
              <a:buChar char="-"/>
              <a:defRPr sz="2000">
                <a:solidFill>
                  <a:srgbClr val="646464"/>
                </a:solidFill>
              </a:defRPr>
            </a:lvl3pPr>
            <a:lvl4pPr marL="1600068" indent="-228582">
              <a:buFont typeface="Arial"/>
              <a:buChar char="•"/>
              <a:defRPr sz="1800">
                <a:solidFill>
                  <a:srgbClr val="646464"/>
                </a:solidFill>
              </a:defRPr>
            </a:lvl4pPr>
            <a:lvl5pPr>
              <a:defRPr sz="18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lIns="91432" tIns="45716" rIns="91432" bIns="45716" anchor="t"/>
          <a:lstStyle>
            <a:lvl1pPr algn="l">
              <a:defRPr sz="4000" b="1" cap="all"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000">
                <a:solidFill>
                  <a:srgbClr val="646464"/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800">
                <a:solidFill>
                  <a:srgbClr val="646464"/>
                </a:solidFill>
              </a:defRPr>
            </a:lvl1pPr>
            <a:lvl2pPr>
              <a:defRPr sz="2400">
                <a:solidFill>
                  <a:srgbClr val="646464"/>
                </a:solidFill>
              </a:defRPr>
            </a:lvl2pPr>
            <a:lvl3pPr>
              <a:defRPr sz="2000">
                <a:solidFill>
                  <a:srgbClr val="646464"/>
                </a:solidFill>
              </a:defRPr>
            </a:lvl3pPr>
            <a:lvl4pPr>
              <a:defRPr sz="1800">
                <a:solidFill>
                  <a:srgbClr val="646464"/>
                </a:solidFill>
              </a:defRPr>
            </a:lvl4pPr>
            <a:lvl5pPr>
              <a:defRPr sz="1800">
                <a:solidFill>
                  <a:srgbClr val="64646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800">
                <a:solidFill>
                  <a:srgbClr val="646464"/>
                </a:solidFill>
              </a:defRPr>
            </a:lvl1pPr>
            <a:lvl2pPr>
              <a:defRPr sz="2400">
                <a:solidFill>
                  <a:srgbClr val="646464"/>
                </a:solidFill>
              </a:defRPr>
            </a:lvl2pPr>
            <a:lvl3pPr>
              <a:defRPr sz="2000">
                <a:solidFill>
                  <a:srgbClr val="646464"/>
                </a:solidFill>
              </a:defRPr>
            </a:lvl3pPr>
            <a:lvl4pPr>
              <a:defRPr sz="1800">
                <a:solidFill>
                  <a:srgbClr val="646464"/>
                </a:solidFill>
              </a:defRPr>
            </a:lvl4pPr>
            <a:lvl5pPr>
              <a:defRPr sz="1800">
                <a:solidFill>
                  <a:srgbClr val="64646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57250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algn="l">
              <a:defRPr sz="2400">
                <a:solidFill>
                  <a:srgbClr val="F84D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400" b="1">
                <a:solidFill>
                  <a:srgbClr val="646464"/>
                </a:solidFill>
              </a:defRPr>
            </a:lvl1pPr>
            <a:lvl2pPr marL="457162" indent="0">
              <a:buNone/>
              <a:defRPr sz="2000" b="1"/>
            </a:lvl2pPr>
            <a:lvl3pPr marL="914324" indent="0">
              <a:buNone/>
              <a:defRPr sz="1800" b="1"/>
            </a:lvl3pPr>
            <a:lvl4pPr marL="1371486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10" indent="0">
              <a:buNone/>
              <a:defRPr sz="1600" b="1"/>
            </a:lvl6pPr>
            <a:lvl7pPr marL="2742972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400">
                <a:solidFill>
                  <a:srgbClr val="646464"/>
                </a:solidFill>
              </a:defRPr>
            </a:lvl1pPr>
            <a:lvl2pPr>
              <a:defRPr sz="2000">
                <a:solidFill>
                  <a:srgbClr val="646464"/>
                </a:solidFill>
              </a:defRPr>
            </a:lvl2pPr>
            <a:lvl3pPr>
              <a:defRPr sz="1800">
                <a:solidFill>
                  <a:srgbClr val="646464"/>
                </a:solidFill>
              </a:defRPr>
            </a:lvl3pPr>
            <a:lvl4pPr>
              <a:defRPr sz="1600">
                <a:solidFill>
                  <a:srgbClr val="646464"/>
                </a:solidFill>
              </a:defRPr>
            </a:lvl4pPr>
            <a:lvl5pPr>
              <a:defRPr sz="1600">
                <a:solidFill>
                  <a:srgbClr val="64646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400" b="1">
                <a:solidFill>
                  <a:srgbClr val="646464"/>
                </a:solidFill>
              </a:defRPr>
            </a:lvl1pPr>
            <a:lvl2pPr marL="457162" indent="0">
              <a:buNone/>
              <a:defRPr sz="2000" b="1"/>
            </a:lvl2pPr>
            <a:lvl3pPr marL="914324" indent="0">
              <a:buNone/>
              <a:defRPr sz="1800" b="1"/>
            </a:lvl3pPr>
            <a:lvl4pPr marL="1371486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10" indent="0">
              <a:buNone/>
              <a:defRPr sz="1600" b="1"/>
            </a:lvl6pPr>
            <a:lvl7pPr marL="2742972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400">
                <a:solidFill>
                  <a:srgbClr val="646464"/>
                </a:solidFill>
              </a:defRPr>
            </a:lvl1pPr>
            <a:lvl2pPr>
              <a:defRPr sz="2000">
                <a:solidFill>
                  <a:srgbClr val="646464"/>
                </a:solidFill>
              </a:defRPr>
            </a:lvl2pPr>
            <a:lvl3pPr>
              <a:defRPr sz="1800">
                <a:solidFill>
                  <a:srgbClr val="646464"/>
                </a:solidFill>
              </a:defRPr>
            </a:lvl3pPr>
            <a:lvl4pPr>
              <a:defRPr sz="1600">
                <a:solidFill>
                  <a:srgbClr val="646464"/>
                </a:solidFill>
              </a:defRPr>
            </a:lvl4pPr>
            <a:lvl5pPr>
              <a:defRPr sz="1600">
                <a:solidFill>
                  <a:srgbClr val="64646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57250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algn="l">
              <a:defRPr sz="2400">
                <a:solidFill>
                  <a:srgbClr val="F84D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57250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algn="l">
              <a:defRPr sz="2400">
                <a:solidFill>
                  <a:srgbClr val="F84D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7150"/>
          </a:xfrm>
          <a:prstGeom prst="rect">
            <a:avLst/>
          </a:prstGeom>
          <a:solidFill>
            <a:srgbClr val="649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18529" y="4857750"/>
            <a:ext cx="1305393" cy="23082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  <a:latin typeface="Helvetica"/>
                <a:cs typeface="Helvetica"/>
              </a:rPr>
              <a:t>Managed IT Solutions</a:t>
            </a:r>
            <a:endParaRPr lang="en-US" sz="900" dirty="0">
              <a:solidFill>
                <a:schemeClr val="accent4"/>
              </a:solidFill>
              <a:latin typeface="Helvetica"/>
              <a:cs typeface="Helvetica"/>
            </a:endParaRPr>
          </a:p>
        </p:txBody>
      </p:sp>
      <p:pic>
        <p:nvPicPr>
          <p:cNvPr id="5" name="Picture 4" descr="apparatuslogo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781551"/>
            <a:ext cx="1371600" cy="300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fade/>
  </p:transition>
  <p:hf hdr="0" ftr="0" dt="0"/>
  <p:txStyles>
    <p:titleStyle>
      <a:lvl1pPr algn="ctr" defTabSz="9143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6" algn="l" defTabSz="91432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8" indent="-228582" algn="l" defTabSz="91432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8" indent="-228582" algn="l" defTabSz="91432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2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9895"/>
            <a:ext cx="9144000" cy="9229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4554593"/>
            <a:ext cx="9143995" cy="5963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pPr defTabSz="342900"/>
            <a:fld id="{5942B21B-2ADA-A040-A652-A7305E1B99FE}" type="datetimeFigureOut">
              <a:rPr lang="en-US" smtClean="0"/>
              <a:pPr defTabSz="342900"/>
              <a:t>10/24/2015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pPr defTabSz="3429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pPr defTabSz="342900"/>
            <a:fld id="{87FD5303-69AD-2E4D-B18B-E5EED0F0A60B}" type="slidenum">
              <a:rPr lang="en-US" smtClean="0"/>
              <a:pPr defTabSz="342900"/>
              <a:t>‹#›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5" y="91522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0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Wingdings" charset="2"/>
        <a:buChar char="§"/>
        <a:defRPr sz="2250" kern="1200">
          <a:solidFill>
            <a:schemeClr val="tx2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Wingdings" charset="2"/>
        <a:buChar char="§"/>
        <a:defRPr sz="195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6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9895"/>
            <a:ext cx="9144000" cy="9229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4554593"/>
            <a:ext cx="9143995" cy="5963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pPr defTabSz="342900"/>
            <a:fld id="{5942B21B-2ADA-A040-A652-A7305E1B99FE}" type="datetimeFigureOut">
              <a:rPr lang="en-US" smtClean="0"/>
              <a:pPr defTabSz="342900"/>
              <a:t>10/24/2015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pPr defTabSz="3429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pPr defTabSz="342900"/>
            <a:fld id="{87FD5303-69AD-2E4D-B18B-E5EED0F0A60B}" type="slidenum">
              <a:rPr lang="en-US" smtClean="0"/>
              <a:pPr defTabSz="342900"/>
              <a:t>‹#›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5" y="91522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0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Wingdings" charset="2"/>
        <a:buChar char="§"/>
        <a:defRPr sz="2250" kern="1200">
          <a:solidFill>
            <a:schemeClr val="tx2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Wingdings" charset="2"/>
        <a:buChar char="§"/>
        <a:defRPr sz="195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6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g"/><Relationship Id="rId17" Type="http://schemas.openxmlformats.org/officeDocument/2006/relationships/image" Target="../media/image23.png"/><Relationship Id="rId2" Type="http://schemas.openxmlformats.org/officeDocument/2006/relationships/image" Target="../media/image8.gif"/><Relationship Id="rId16" Type="http://schemas.openxmlformats.org/officeDocument/2006/relationships/image" Target="../media/image22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jpg"/><Relationship Id="rId9" Type="http://schemas.openxmlformats.org/officeDocument/2006/relationships/image" Target="../media/image15.jpeg"/><Relationship Id="rId14" Type="http://schemas.openxmlformats.org/officeDocument/2006/relationships/image" Target="../media/image20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reebydba.com/" TargetMode="External"/><Relationship Id="rId2" Type="http://schemas.openxmlformats.org/officeDocument/2006/relationships/hyperlink" Target="mailto:skreebydba@gmail.com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skills.com/blogs/paul/category/checkdb-from-every-angle/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sonstrate.com/2013/04/a-replacement-for-dbcc-ind-in-sql-server-2012/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crosoft.com/kb/2015756" TargetMode="External"/><Relationship Id="rId2" Type="http://schemas.openxmlformats.org/officeDocument/2006/relationships/hyperlink" Target="http://www.sqlskills.com/blogs/paul/a-little-known-sign-of-impending-doom-error-825/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maas.handshake.de/delphi/freeware/xvi32/xvi32.htm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kreebydba.com/" TargetMode="External"/><Relationship Id="rId2" Type="http://schemas.openxmlformats.org/officeDocument/2006/relationships/hyperlink" Target="mailto:skreebydba@gmail.com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g"/><Relationship Id="rId17" Type="http://schemas.openxmlformats.org/officeDocument/2006/relationships/image" Target="../media/image23.png"/><Relationship Id="rId2" Type="http://schemas.openxmlformats.org/officeDocument/2006/relationships/image" Target="../media/image8.gif"/><Relationship Id="rId16" Type="http://schemas.openxmlformats.org/officeDocument/2006/relationships/image" Target="../media/image22.jp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jpg"/><Relationship Id="rId9" Type="http://schemas.openxmlformats.org/officeDocument/2006/relationships/image" Target="../media/image15.jpeg"/><Relationship Id="rId1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8916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Data Stored on 8KB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Once data is modified, the page will be written back to disk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6667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In-memory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88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Data Stored on 8KB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Once data is modified, the page will be written back to disk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57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Corruption occurs when data is modified on disk or while being written to disk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 smtClean="0">
                <a:solidFill>
                  <a:srgbClr val="C00000"/>
                </a:solidFill>
              </a:rPr>
              <a:t>xxxx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data data</a:t>
            </a: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533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Corruption occurs when data is modified on disk or while being written to disk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CORRUPTION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 smtClean="0">
                <a:solidFill>
                  <a:srgbClr val="C00000"/>
                </a:solidFill>
              </a:rPr>
              <a:t>xxxx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data data</a:t>
            </a: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968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4350"/>
            <a:ext cx="7807167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261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Identify Corruption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019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PAGE VERIFY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possible settings</a:t>
            </a:r>
          </a:p>
          <a:p>
            <a:pPr lvl="1"/>
            <a:r>
              <a:rPr lang="en-US" dirty="0" smtClean="0"/>
              <a:t>NONE </a:t>
            </a:r>
          </a:p>
          <a:p>
            <a:pPr lvl="1"/>
            <a:r>
              <a:rPr lang="en-US" dirty="0" smtClean="0"/>
              <a:t>TORN_PAGE_DETECTION</a:t>
            </a:r>
          </a:p>
          <a:p>
            <a:pPr lvl="1"/>
            <a:r>
              <a:rPr lang="en-US" dirty="0" smtClean="0"/>
              <a:t>CHECKSUM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4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TORN_PAGE_DETECTION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Server writes a bit after each 512-byte section of the page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68195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TORN_PAGE_DETECTION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As each 512-byte section is written to disk, the bit following is flipped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1 data </a:t>
            </a:r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1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26820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TORN_PAGE_DETECTION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If all of the bits on the page are not equal</a:t>
            </a:r>
          </a:p>
          <a:p>
            <a:pPr marL="0" indent="0"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0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0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0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0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23866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240" y="3409952"/>
            <a:ext cx="2159549" cy="535523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dirty="0" err="1" smtClean="0">
                <a:solidFill>
                  <a:schemeClr val="accent4"/>
                </a:solidFill>
                <a:latin typeface="Helvetica"/>
                <a:cs typeface="Helvetica"/>
              </a:rPr>
              <a:t>October</a:t>
            </a:r>
            <a:r>
              <a:rPr lang="fr-FR" smtClean="0">
                <a:solidFill>
                  <a:schemeClr val="accent4"/>
                </a:solidFill>
                <a:latin typeface="Helvetica"/>
                <a:cs typeface="Helvetica"/>
              </a:rPr>
              <a:t> 24th, </a:t>
            </a:r>
            <a:r>
              <a:rPr lang="fr-FR" dirty="0" smtClean="0">
                <a:solidFill>
                  <a:schemeClr val="accent4"/>
                </a:solidFill>
                <a:latin typeface="Helvetica"/>
                <a:cs typeface="Helvetica"/>
              </a:rPr>
              <a:t>2015</a:t>
            </a:r>
            <a:endParaRPr lang="fr-FR" dirty="0">
              <a:solidFill>
                <a:schemeClr val="accent4"/>
              </a:solidFill>
              <a:latin typeface="Helvetica"/>
              <a:cs typeface="Helvetica"/>
            </a:endParaRPr>
          </a:p>
          <a:p>
            <a:pPr algn="ctr">
              <a:lnSpc>
                <a:spcPct val="80000"/>
              </a:lnSpc>
            </a:pPr>
            <a:endParaRPr lang="fr-FR" dirty="0">
              <a:solidFill>
                <a:schemeClr val="accent4"/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62000" y="1581150"/>
            <a:ext cx="10668000" cy="1015655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  <a:latin typeface="Helvetica"/>
                <a:cs typeface="Helvetica"/>
              </a:rPr>
              <a:t>Database Corruption</a:t>
            </a:r>
            <a:endParaRPr lang="en-US" sz="60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9685" y="2596805"/>
            <a:ext cx="6524655" cy="553990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sz="3000" dirty="0" smtClean="0">
                <a:solidFill>
                  <a:srgbClr val="767676"/>
                </a:solidFill>
                <a:latin typeface="Helvetica"/>
                <a:cs typeface="Helvetica"/>
              </a:rPr>
              <a:t>How To Identify What Data Is Corrupt</a:t>
            </a:r>
            <a:endParaRPr lang="en-US" sz="3000" dirty="0">
              <a:solidFill>
                <a:srgbClr val="76767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83238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TORN_PAGE_DETECTION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If all of the bits on the page are not equal</a:t>
            </a:r>
          </a:p>
          <a:p>
            <a:r>
              <a:rPr lang="en-US" sz="4400" dirty="0" smtClean="0">
                <a:solidFill>
                  <a:schemeClr val="accent1"/>
                </a:solidFill>
              </a:rPr>
              <a:t>CORRUPTION</a:t>
            </a:r>
            <a:endParaRPr lang="en-US" sz="4400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0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0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0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0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78490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68" y="514350"/>
            <a:ext cx="7110430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98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calculates a CHECKSUM when a page is written to disk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646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calculates a CHECKSUM when a page is written to disk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4287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1177611990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129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calculates a CHECKSUM when a page is written to disk</a:t>
            </a:r>
          </a:p>
          <a:p>
            <a:r>
              <a:rPr lang="en-US" dirty="0" smtClean="0"/>
              <a:t>When the page is read back to memory the CHECKSUM is recalculated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4287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1177611990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210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calculates a CHECKSUM when a page is written to disk</a:t>
            </a:r>
          </a:p>
          <a:p>
            <a:r>
              <a:rPr lang="en-US" dirty="0" smtClean="0"/>
              <a:t>When the page is read back to memory the CHECKSUM is recalculated</a:t>
            </a:r>
          </a:p>
          <a:p>
            <a:r>
              <a:rPr lang="en-US" dirty="0" smtClean="0"/>
              <a:t>If the CHECKSUM changes</a:t>
            </a:r>
          </a:p>
          <a:p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4287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0991167711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640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calculates a CHECKSUM when a page is written to disk</a:t>
            </a:r>
          </a:p>
          <a:p>
            <a:r>
              <a:rPr lang="en-US" dirty="0" smtClean="0"/>
              <a:t>When the page is read back to memory the CHECKSUM is recalculated</a:t>
            </a:r>
          </a:p>
          <a:p>
            <a:r>
              <a:rPr lang="en-US" dirty="0" smtClean="0"/>
              <a:t>If the CHECKSUM changes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CORRUPTION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4287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0991167711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49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68" y="514350"/>
            <a:ext cx="7110430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2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Error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555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IO Error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823</a:t>
            </a:r>
            <a:r>
              <a:rPr lang="en-US" dirty="0"/>
              <a:t> </a:t>
            </a:r>
            <a:r>
              <a:rPr lang="en-US" dirty="0" smtClean="0"/>
              <a:t>– Operating system error</a:t>
            </a:r>
          </a:p>
          <a:p>
            <a:r>
              <a:rPr lang="en-US" dirty="0" smtClean="0"/>
              <a:t>824 – Logical consistency error</a:t>
            </a:r>
            <a:endParaRPr lang="en-US" dirty="0"/>
          </a:p>
          <a:p>
            <a:r>
              <a:rPr lang="en-US" dirty="0" smtClean="0"/>
              <a:t>825 – An 823 or 824 occurred but succeeded on retry</a:t>
            </a:r>
          </a:p>
        </p:txBody>
      </p:sp>
    </p:spTree>
    <p:extLst>
      <p:ext uri="{BB962C8B-B14F-4D97-AF65-F5344CB8AC3E}">
        <p14:creationId xmlns:p14="http://schemas.microsoft.com/office/powerpoint/2010/main" val="38513750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Support Our Sponsors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43" y="1712334"/>
            <a:ext cx="1165860" cy="4114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83" y="2540329"/>
            <a:ext cx="1269380" cy="321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95" y="3494118"/>
            <a:ext cx="734852" cy="57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85" y="3239130"/>
            <a:ext cx="1476064" cy="2237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17" y="3489664"/>
            <a:ext cx="1409052" cy="497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53" y="1635252"/>
            <a:ext cx="1140902" cy="40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76" y="2455288"/>
            <a:ext cx="1392278" cy="4913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96" y="2033888"/>
            <a:ext cx="815942" cy="456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51" y="2070417"/>
            <a:ext cx="815942" cy="405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038" y="1678583"/>
            <a:ext cx="1140258" cy="309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53" y="2510374"/>
            <a:ext cx="1080135" cy="3812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72" y="3096689"/>
            <a:ext cx="540068" cy="4114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73" y="3142118"/>
            <a:ext cx="1328967" cy="4114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26" y="1664556"/>
            <a:ext cx="1203592" cy="424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17" y="3513208"/>
            <a:ext cx="1061097" cy="424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00" y="2639429"/>
            <a:ext cx="1298717" cy="2175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85900" y="999613"/>
            <a:ext cx="6070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SQL Saturday is made possible with the generous support of these sponsors.  You can support them by opting-in and visiting them in the sponsor area.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04925" y="1612755"/>
            <a:ext cx="6553200" cy="1342470"/>
          </a:xfrm>
          <a:prstGeom prst="roundRect">
            <a:avLst>
              <a:gd name="adj" fmla="val 7112"/>
            </a:avLst>
          </a:prstGeom>
          <a:noFill/>
          <a:ln w="38100" cap="flat" cmpd="sng" algn="ctr">
            <a:solidFill>
              <a:srgbClr val="F6C84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srgbClr val="F7964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99003" y="2120736"/>
            <a:ext cx="914400" cy="4226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02" y="3645136"/>
            <a:ext cx="1214438" cy="4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6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DBCC CHECKDB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448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DBCC CHECKDB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VERIFY and IO errors check at the page level</a:t>
            </a:r>
          </a:p>
          <a:p>
            <a:r>
              <a:rPr lang="en-US" dirty="0" smtClean="0"/>
              <a:t>DBCC CHECKDB checks the entire database for corruption</a:t>
            </a:r>
          </a:p>
        </p:txBody>
      </p:sp>
    </p:spTree>
    <p:extLst>
      <p:ext uri="{BB962C8B-B14F-4D97-AF65-F5344CB8AC3E}">
        <p14:creationId xmlns:p14="http://schemas.microsoft.com/office/powerpoint/2010/main" val="32628118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DBCC CHECKDB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VERIFY and IO errors check at the page level</a:t>
            </a:r>
          </a:p>
          <a:p>
            <a:r>
              <a:rPr lang="en-US" dirty="0" smtClean="0"/>
              <a:t>DBCC CHECKDB checks the entire database for corruption</a:t>
            </a:r>
          </a:p>
        </p:txBody>
      </p:sp>
    </p:spTree>
    <p:extLst>
      <p:ext uri="{BB962C8B-B14F-4D97-AF65-F5344CB8AC3E}">
        <p14:creationId xmlns:p14="http://schemas.microsoft.com/office/powerpoint/2010/main" val="5160422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DBCC CHECKDB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</a:t>
            </a:r>
            <a:r>
              <a:rPr lang="en-US" dirty="0" err="1" smtClean="0"/>
              <a:t>transactionally</a:t>
            </a:r>
            <a:r>
              <a:rPr lang="en-US" dirty="0" smtClean="0"/>
              <a:t>-consistent snapshot of the database</a:t>
            </a:r>
          </a:p>
          <a:p>
            <a:r>
              <a:rPr lang="en-US" dirty="0" smtClean="0"/>
              <a:t>Check critical system tables for consistency</a:t>
            </a:r>
          </a:p>
          <a:p>
            <a:r>
              <a:rPr lang="en-US" dirty="0" smtClean="0"/>
              <a:t>Allocation checks</a:t>
            </a:r>
          </a:p>
          <a:p>
            <a:r>
              <a:rPr lang="en-US" dirty="0" smtClean="0"/>
              <a:t>Logical checks of system and user tables</a:t>
            </a:r>
          </a:p>
        </p:txBody>
      </p:sp>
    </p:spTree>
    <p:extLst>
      <p:ext uri="{BB962C8B-B14F-4D97-AF65-F5344CB8AC3E}">
        <p14:creationId xmlns:p14="http://schemas.microsoft.com/office/powerpoint/2010/main" val="16501138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DBCC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635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DBCC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Dumps the contents of an 8KB page</a:t>
            </a:r>
          </a:p>
          <a:p>
            <a:r>
              <a:rPr lang="en-US" dirty="0" smtClean="0"/>
              <a:t>Can be returned as text or table</a:t>
            </a:r>
          </a:p>
        </p:txBody>
      </p:sp>
    </p:spTree>
    <p:extLst>
      <p:ext uri="{BB962C8B-B14F-4D97-AF65-F5344CB8AC3E}">
        <p14:creationId xmlns:p14="http://schemas.microsoft.com/office/powerpoint/2010/main" val="37469271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Corrupt Data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705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Other DBCC CHECKDB Options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152602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Additional DBCC CHECKDB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DBCC CHECKDB has two options to repair data</a:t>
            </a:r>
          </a:p>
          <a:p>
            <a:r>
              <a:rPr lang="en-US" dirty="0" smtClean="0"/>
              <a:t>These options mirror the repair levels returned by DBCC CHECKDB</a:t>
            </a:r>
          </a:p>
          <a:p>
            <a:r>
              <a:rPr lang="en-US" dirty="0" smtClean="0"/>
              <a:t>DBCC CHECKDB REPAIR_REBUILD</a:t>
            </a:r>
          </a:p>
          <a:p>
            <a:r>
              <a:rPr lang="en-US" dirty="0" smtClean="0"/>
              <a:t>DBCC CHECKDB REPAIR_ALLOW_DATA_LOSS</a:t>
            </a:r>
          </a:p>
          <a:p>
            <a:r>
              <a:rPr lang="en-US" dirty="0" smtClean="0"/>
              <a:t>Both require the database be in SINGLE_USER mode</a:t>
            </a:r>
          </a:p>
        </p:txBody>
      </p:sp>
    </p:spTree>
    <p:extLst>
      <p:ext uri="{BB962C8B-B14F-4D97-AF65-F5344CB8AC3E}">
        <p14:creationId xmlns:p14="http://schemas.microsoft.com/office/powerpoint/2010/main" val="16411511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DBCC CHECKDB WITH REPAIR_REBUILD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repair issues with non-clustered indexes</a:t>
            </a:r>
          </a:p>
          <a:p>
            <a:r>
              <a:rPr lang="en-US" dirty="0" smtClean="0"/>
              <a:t>Rebuilds the affected non-clustered index</a:t>
            </a:r>
          </a:p>
          <a:p>
            <a:r>
              <a:rPr lang="en-US" dirty="0" smtClean="0"/>
              <a:t>If DBCC CHECKDB returns REPAIR_ALLOW_DATA_LOSS REPAIR_REBUILD will not work</a:t>
            </a:r>
          </a:p>
        </p:txBody>
      </p:sp>
    </p:spTree>
    <p:extLst>
      <p:ext uri="{BB962C8B-B14F-4D97-AF65-F5344CB8AC3E}">
        <p14:creationId xmlns:p14="http://schemas.microsoft.com/office/powerpoint/2010/main" val="3385872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to How To Tell What Data is Corrupt, with </a:t>
            </a:r>
            <a:r>
              <a:rPr lang="en-US" dirty="0"/>
              <a:t>your presenter Frank </a:t>
            </a:r>
            <a:r>
              <a:rPr lang="en-US" dirty="0" smtClean="0"/>
              <a:t>Gill</a:t>
            </a:r>
          </a:p>
          <a:p>
            <a:r>
              <a:rPr lang="en-US" smtClean="0"/>
              <a:t>16 </a:t>
            </a:r>
            <a:r>
              <a:rPr lang="en-US" dirty="0" smtClean="0"/>
              <a:t>years in IT, the last 8 as a SQL Server DBA</a:t>
            </a:r>
          </a:p>
          <a:p>
            <a:r>
              <a:rPr lang="en-US" dirty="0" smtClean="0"/>
              <a:t>Fan of all things internal (Talk to me about converting from binary to decimal to hex, in your head)</a:t>
            </a:r>
          </a:p>
          <a:p>
            <a:r>
              <a:rPr lang="en-US" dirty="0" smtClean="0"/>
              <a:t>Email – </a:t>
            </a:r>
            <a:r>
              <a:rPr lang="en-US" dirty="0" smtClean="0">
                <a:hlinkClick r:id="rId2"/>
              </a:rPr>
              <a:t>skreebydba@gmail.com</a:t>
            </a:r>
            <a:endParaRPr lang="en-US" dirty="0" smtClean="0"/>
          </a:p>
          <a:p>
            <a:r>
              <a:rPr lang="en-US" dirty="0" smtClean="0"/>
              <a:t>Blog – </a:t>
            </a:r>
            <a:r>
              <a:rPr lang="en-US" dirty="0" smtClean="0">
                <a:hlinkClick r:id="rId3"/>
              </a:rPr>
              <a:t>http://skreebydba.com</a:t>
            </a:r>
            <a:endParaRPr lang="en-US" dirty="0" smtClean="0"/>
          </a:p>
          <a:p>
            <a:r>
              <a:rPr lang="en-US" dirty="0" smtClean="0"/>
              <a:t>Twitter </a:t>
            </a:r>
            <a:r>
              <a:rPr lang="en-US" dirty="0"/>
              <a:t>– </a:t>
            </a:r>
            <a:r>
              <a:rPr lang="en-US" dirty="0" smtClean="0"/>
              <a:t>@</a:t>
            </a:r>
            <a:r>
              <a:rPr lang="en-US" dirty="0" err="1" smtClean="0"/>
              <a:t>skreebydba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4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DBCC CHECKDB REPAIR_ALLOW_DATA_LOSS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do whatever is necessary to repair corruption</a:t>
            </a:r>
          </a:p>
          <a:p>
            <a:r>
              <a:rPr lang="en-US" dirty="0" smtClean="0"/>
              <a:t>Including deleting data</a:t>
            </a:r>
          </a:p>
          <a:p>
            <a:r>
              <a:rPr lang="en-US" dirty="0" smtClean="0"/>
              <a:t>Note ALLOW_DATA_LOSS</a:t>
            </a:r>
          </a:p>
          <a:p>
            <a:r>
              <a:rPr lang="en-US" dirty="0" smtClean="0"/>
              <a:t>Does not know anything about constraints</a:t>
            </a:r>
          </a:p>
          <a:p>
            <a:r>
              <a:rPr lang="en-US" dirty="0" smtClean="0"/>
              <a:t>This is a last resort</a:t>
            </a:r>
          </a:p>
          <a:p>
            <a:r>
              <a:rPr lang="en-US" dirty="0" smtClean="0"/>
              <a:t>Backup your database before running this</a:t>
            </a:r>
          </a:p>
        </p:txBody>
      </p:sp>
    </p:spTree>
    <p:extLst>
      <p:ext uri="{BB962C8B-B14F-4D97-AF65-F5344CB8AC3E}">
        <p14:creationId xmlns:p14="http://schemas.microsoft.com/office/powerpoint/2010/main" val="27506573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DBCC CHECKDB REPAIR_ALLOW_DATA_LOSS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Warning!</a:t>
            </a:r>
          </a:p>
        </p:txBody>
      </p:sp>
    </p:spTree>
    <p:extLst>
      <p:ext uri="{BB962C8B-B14F-4D97-AF65-F5344CB8AC3E}">
        <p14:creationId xmlns:p14="http://schemas.microsoft.com/office/powerpoint/2010/main" val="7131616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DBCC CHECKDB REPAIR_ALLOW_DATA_LOSS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smtClean="0">
                <a:solidFill>
                  <a:schemeClr val="accent1">
                    <a:lumMod val="75000"/>
                  </a:schemeClr>
                </a:solidFill>
              </a:rPr>
              <a:t>Warning!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Running this command without following the previous suggestions may be a resume-updating event</a:t>
            </a:r>
          </a:p>
        </p:txBody>
      </p:sp>
    </p:spTree>
    <p:extLst>
      <p:ext uri="{BB962C8B-B14F-4D97-AF65-F5344CB8AC3E}">
        <p14:creationId xmlns:p14="http://schemas.microsoft.com/office/powerpoint/2010/main" val="32592888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096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 Randal’s CHECKDB from </a:t>
            </a:r>
            <a:r>
              <a:rPr lang="en-US" dirty="0"/>
              <a:t>every </a:t>
            </a:r>
            <a:r>
              <a:rPr lang="en-US" dirty="0" smtClean="0"/>
              <a:t>angle (start at the bottom)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http://www.sqlskills.com/blogs/paul/category/checkdb-from-every-angle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Paul Randal on DBCC PAGE - http://blogs.msdn.com/b/sqlserverstorageengine/archive/2006/12/13/more-undocumented-fun_3a00_-dbcc-ind_2c00_-dbcc-page_2c00_-and-off_2d00_row-columns.aspx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50870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Resources,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</a:t>
            </a:r>
            <a:r>
              <a:rPr lang="en-US" dirty="0" err="1" smtClean="0"/>
              <a:t>Strate</a:t>
            </a:r>
            <a:r>
              <a:rPr lang="en-US" dirty="0" smtClean="0"/>
              <a:t> on </a:t>
            </a:r>
            <a:r>
              <a:rPr lang="en-US" dirty="0" err="1" smtClean="0"/>
              <a:t>sys.dm_db_database_page_allocation</a:t>
            </a:r>
            <a:r>
              <a:rPr lang="en-US" dirty="0" smtClean="0"/>
              <a:t> (2012 </a:t>
            </a:r>
            <a:r>
              <a:rPr lang="en-US" dirty="0"/>
              <a:t>replacement for DBCC IND) - </a:t>
            </a:r>
            <a:r>
              <a:rPr lang="en-US" dirty="0">
                <a:hlinkClick r:id="rId2"/>
              </a:rPr>
              <a:t>http://www.jasonstrate.com/2013/04/a-replacement-for-dbcc-ind-in-sql-server-2012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PAGE_VERIFY – CHECKSUM vs. </a:t>
            </a:r>
            <a:r>
              <a:rPr lang="en-US" dirty="0"/>
              <a:t>TORN_PAGE_DETECTION - http://www.sqlservercentral.com/blogs/cleveland-dba/2012/06/07/page_verify-checksum-vs-torn-page-detection/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1949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Resources,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 Randal on Error 825 – A little known sign of impending doom!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http://www.sqlskills.com/blogs/paul/a-little-known-sign-of-impending-doom-error-825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Troubleshooting 823 Errors – http://support.microsoft.com/kb/2015755</a:t>
            </a:r>
          </a:p>
          <a:p>
            <a:r>
              <a:rPr lang="en-US" dirty="0"/>
              <a:t>Troubleshooting 824 Errors - </a:t>
            </a:r>
            <a:r>
              <a:rPr lang="en-US" dirty="0">
                <a:hlinkClick r:id="rId3"/>
              </a:rPr>
              <a:t>http://support.microsoft.com/kb/2015756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1106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Resources, Part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xvi32 </a:t>
            </a:r>
            <a:r>
              <a:rPr lang="en-US" dirty="0"/>
              <a:t>hex editor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www.chmaas.handshake.de/delphi/freeware/xvi32/xvi32.htm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19469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years in IT, the last 8 as a SQL Server DBA</a:t>
            </a:r>
          </a:p>
          <a:p>
            <a:r>
              <a:rPr lang="en-US" dirty="0" smtClean="0"/>
              <a:t>Fan of all things internal (Talk to me about converting from binary to hex, in your head)</a:t>
            </a:r>
          </a:p>
          <a:p>
            <a:r>
              <a:rPr lang="en-US" dirty="0" smtClean="0"/>
              <a:t>Frank Gill</a:t>
            </a:r>
          </a:p>
          <a:p>
            <a:r>
              <a:rPr lang="en-US" dirty="0" smtClean="0"/>
              <a:t>Email – </a:t>
            </a:r>
            <a:r>
              <a:rPr lang="en-US" dirty="0" smtClean="0">
                <a:hlinkClick r:id="rId2"/>
              </a:rPr>
              <a:t>skreebydba@gmail.com</a:t>
            </a:r>
            <a:endParaRPr lang="en-US" dirty="0" smtClean="0"/>
          </a:p>
          <a:p>
            <a:r>
              <a:rPr lang="en-US" dirty="0" smtClean="0"/>
              <a:t>Blog – </a:t>
            </a:r>
            <a:r>
              <a:rPr lang="en-US" dirty="0" smtClean="0">
                <a:hlinkClick r:id="rId3"/>
              </a:rPr>
              <a:t>http://skreebydba.com</a:t>
            </a:r>
            <a:endParaRPr lang="en-US" dirty="0" smtClean="0"/>
          </a:p>
          <a:p>
            <a:r>
              <a:rPr lang="en-US" dirty="0" smtClean="0"/>
              <a:t>Twitter </a:t>
            </a:r>
            <a:r>
              <a:rPr lang="en-US" dirty="0"/>
              <a:t>– </a:t>
            </a:r>
            <a:r>
              <a:rPr lang="en-US" dirty="0" smtClean="0"/>
              <a:t>@</a:t>
            </a:r>
            <a:r>
              <a:rPr lang="en-US" dirty="0" err="1" smtClean="0"/>
              <a:t>skreebydba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592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43" y="1712334"/>
            <a:ext cx="1165860" cy="4114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83" y="2540329"/>
            <a:ext cx="1269380" cy="321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95" y="3494118"/>
            <a:ext cx="734852" cy="57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85" y="3239130"/>
            <a:ext cx="1476064" cy="2237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17" y="3489664"/>
            <a:ext cx="1409052" cy="497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53" y="1635252"/>
            <a:ext cx="1140902" cy="40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76" y="2455288"/>
            <a:ext cx="1392278" cy="4913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96" y="2033888"/>
            <a:ext cx="815942" cy="456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51" y="2070417"/>
            <a:ext cx="815942" cy="405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038" y="1678583"/>
            <a:ext cx="1140258" cy="309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53" y="2510374"/>
            <a:ext cx="1080135" cy="3812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72" y="3096689"/>
            <a:ext cx="540068" cy="4114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73" y="3142118"/>
            <a:ext cx="1328967" cy="4114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26" y="1664556"/>
            <a:ext cx="1203592" cy="424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17" y="3513208"/>
            <a:ext cx="1061097" cy="424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00" y="2639429"/>
            <a:ext cx="1298717" cy="2175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85900" y="999613"/>
            <a:ext cx="6070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This FREE SQL Saturday is brought to you courtesy of these sponsors, speakers and volunteers who staff this event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04925" y="1612755"/>
            <a:ext cx="6553200" cy="1342470"/>
          </a:xfrm>
          <a:prstGeom prst="roundRect">
            <a:avLst>
              <a:gd name="adj" fmla="val 7112"/>
            </a:avLst>
          </a:prstGeom>
          <a:noFill/>
          <a:ln w="38100" cap="flat" cmpd="sng" algn="ctr">
            <a:solidFill>
              <a:srgbClr val="F6C84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srgbClr val="F7964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99003" y="2120736"/>
            <a:ext cx="914400" cy="4226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02" y="3645136"/>
            <a:ext cx="1214438" cy="4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corruption?</a:t>
            </a:r>
          </a:p>
          <a:p>
            <a:r>
              <a:rPr lang="en-US" dirty="0" smtClean="0"/>
              <a:t>Ways to identify corruption</a:t>
            </a:r>
          </a:p>
          <a:p>
            <a:r>
              <a:rPr lang="en-US" dirty="0" smtClean="0"/>
              <a:t>IO error codes</a:t>
            </a:r>
          </a:p>
          <a:p>
            <a:r>
              <a:rPr lang="en-US" dirty="0" smtClean="0"/>
              <a:t>DBCC CHECKDB</a:t>
            </a:r>
          </a:p>
          <a:p>
            <a:r>
              <a:rPr lang="en-US" dirty="0" smtClean="0"/>
              <a:t>DBCC PAGE</a:t>
            </a:r>
          </a:p>
          <a:p>
            <a:r>
              <a:rPr lang="en-US" dirty="0" smtClean="0"/>
              <a:t>How to identify data affected by corruption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02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mplify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7390" y="2105634"/>
            <a:ext cx="2649220" cy="7156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Corruption?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12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Data Stored on 8KB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Server stores all data on 8KB units called pages</a:t>
            </a:r>
          </a:p>
          <a:p>
            <a:r>
              <a:rPr lang="en-US" dirty="0" smtClean="0"/>
              <a:t>Pages reside </a:t>
            </a:r>
            <a:r>
              <a:rPr lang="en-US" smtClean="0"/>
              <a:t>in data </a:t>
            </a:r>
            <a:r>
              <a:rPr lang="en-US" dirty="0" smtClean="0"/>
              <a:t>files on disk</a:t>
            </a:r>
          </a:p>
          <a:p>
            <a:r>
              <a:rPr lang="en-US" dirty="0" smtClean="0"/>
              <a:t>All modifications take place in memory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887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Data Stored on 8KB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Pages reside in data files on disk</a:t>
            </a:r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996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Data Stored on 8KB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/>
              <a:t>A page is read into memory for SELECT, INSERT, UPDATE, and </a:t>
            </a:r>
            <a:r>
              <a:rPr lang="en-US" dirty="0" smtClean="0"/>
              <a:t>DELETE operations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6667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In-memory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867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2">
      <a:dk1>
        <a:srgbClr val="A5A5A5"/>
      </a:dk1>
      <a:lt1>
        <a:sysClr val="window" lastClr="FFFFFF"/>
      </a:lt1>
      <a:dk2>
        <a:srgbClr val="000000"/>
      </a:dk2>
      <a:lt2>
        <a:srgbClr val="EEECE1"/>
      </a:lt2>
      <a:accent1>
        <a:srgbClr val="FF4600"/>
      </a:accent1>
      <a:accent2>
        <a:srgbClr val="FF8C00"/>
      </a:accent2>
      <a:accent3>
        <a:srgbClr val="4DC4B8"/>
      </a:accent3>
      <a:accent4>
        <a:srgbClr val="6DAEE0"/>
      </a:accent4>
      <a:accent5>
        <a:srgbClr val="835CBC"/>
      </a:accent5>
      <a:accent6>
        <a:srgbClr val="5C5C5C"/>
      </a:accent6>
      <a:hlink>
        <a:srgbClr val="FF4600"/>
      </a:hlink>
      <a:folHlink>
        <a:srgbClr val="FF46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95273501925C48BD441B55665F44D0" ma:contentTypeVersion="0" ma:contentTypeDescription="Create a new document." ma:contentTypeScope="" ma:versionID="c130ed742a8d315b2aaba89d9b09ef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689373-667F-40D1-878D-2274529ADA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ED0614-9C17-47F2-8053-5086DCF08C2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0DC33AA-C120-45E4-B279-7822908A38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27895</TotalTime>
  <Words>1424</Words>
  <Application>Microsoft Office PowerPoint</Application>
  <PresentationFormat>On-screen Show (16:9)</PresentationFormat>
  <Paragraphs>283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Helvetica</vt:lpstr>
      <vt:lpstr>Lucida Grande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Please Support Our Sponsors</vt:lpstr>
      <vt:lpstr>About Me</vt:lpstr>
      <vt:lpstr>What We’ll Cover</vt:lpstr>
      <vt:lpstr>What Is Corruption?</vt:lpstr>
      <vt:lpstr>Data Stored on 8KB Pages</vt:lpstr>
      <vt:lpstr>Data Stored on 8KB Pages</vt:lpstr>
      <vt:lpstr>Data Stored on 8KB Pages</vt:lpstr>
      <vt:lpstr>Data Stored on 8KB Pages</vt:lpstr>
      <vt:lpstr>Data Stored on 8KB Pages</vt:lpstr>
      <vt:lpstr>Corruption</vt:lpstr>
      <vt:lpstr>Corruption</vt:lpstr>
      <vt:lpstr>PowerPoint Presentation</vt:lpstr>
      <vt:lpstr>How To Identify Corruption</vt:lpstr>
      <vt:lpstr>PAGE VERIFY</vt:lpstr>
      <vt:lpstr>TORN_PAGE_DETECTION</vt:lpstr>
      <vt:lpstr>TORN_PAGE_DETECTION</vt:lpstr>
      <vt:lpstr>TORN_PAGE_DETECTION</vt:lpstr>
      <vt:lpstr>TORN_PAGE_DETECTION</vt:lpstr>
      <vt:lpstr>PowerPoint Presentation</vt:lpstr>
      <vt:lpstr>CHECKSUM</vt:lpstr>
      <vt:lpstr>CHECKSUM</vt:lpstr>
      <vt:lpstr>CHECKSUM</vt:lpstr>
      <vt:lpstr>CHECKSUM</vt:lpstr>
      <vt:lpstr>CHECKSUM</vt:lpstr>
      <vt:lpstr>PowerPoint Presentation</vt:lpstr>
      <vt:lpstr>IO Error Codes</vt:lpstr>
      <vt:lpstr>IO Error Codes</vt:lpstr>
      <vt:lpstr>DBCC CHECKDB</vt:lpstr>
      <vt:lpstr>DBCC CHECKDB</vt:lpstr>
      <vt:lpstr>DBCC CHECKDB</vt:lpstr>
      <vt:lpstr>DBCC CHECKDB</vt:lpstr>
      <vt:lpstr>DBCC PAGE</vt:lpstr>
      <vt:lpstr>DBCC PAGE</vt:lpstr>
      <vt:lpstr>Identifying Corrupt Data Demo</vt:lpstr>
      <vt:lpstr>Other DBCC CHECKDB Options</vt:lpstr>
      <vt:lpstr>Additional DBCC CHECKDB Options</vt:lpstr>
      <vt:lpstr>DBCC CHECKDB WITH REPAIR_REBUILD</vt:lpstr>
      <vt:lpstr>DBCC CHECKDB REPAIR_ALLOW_DATA_LOSS</vt:lpstr>
      <vt:lpstr>DBCC CHECKDB REPAIR_ALLOW_DATA_LOSS</vt:lpstr>
      <vt:lpstr>DBCC CHECKDB REPAIR_ALLOW_DATA_LOSS</vt:lpstr>
      <vt:lpstr>Resources</vt:lpstr>
      <vt:lpstr>Resources</vt:lpstr>
      <vt:lpstr>Resources, Part 2</vt:lpstr>
      <vt:lpstr>Resources, Part 3</vt:lpstr>
      <vt:lpstr>Resources, Part 4</vt:lpstr>
      <vt:lpstr>About Me, Again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Apparatus Wide PowerPoint Template</dc:title>
  <dc:creator>MaryBeth Kowalinski</dc:creator>
  <cp:lastModifiedBy>Frank Gill</cp:lastModifiedBy>
  <cp:revision>496</cp:revision>
  <cp:lastPrinted>2010-12-15T17:38:08Z</cp:lastPrinted>
  <dcterms:created xsi:type="dcterms:W3CDTF">2011-01-27T21:05:27Z</dcterms:created>
  <dcterms:modified xsi:type="dcterms:W3CDTF">2015-10-24T16:21:50Z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0x010100F795273501925C48BD441B55665F44D0</vt:lpwstr>
  </property>
</Properties>
</file>