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  <p:sldMasterId id="2147483736" r:id="rId5"/>
    <p:sldMasterId id="2147483747" r:id="rId6"/>
  </p:sldMasterIdLst>
  <p:notesMasterIdLst>
    <p:notesMasterId r:id="rId59"/>
  </p:notesMasterIdLst>
  <p:sldIdLst>
    <p:sldId id="374" r:id="rId7"/>
    <p:sldId id="382" r:id="rId8"/>
    <p:sldId id="368" r:id="rId9"/>
    <p:sldId id="390" r:id="rId10"/>
    <p:sldId id="331" r:id="rId11"/>
    <p:sldId id="335" r:id="rId12"/>
    <p:sldId id="334" r:id="rId13"/>
    <p:sldId id="353" r:id="rId14"/>
    <p:sldId id="326" r:id="rId15"/>
    <p:sldId id="327" r:id="rId16"/>
    <p:sldId id="389" r:id="rId17"/>
    <p:sldId id="330" r:id="rId18"/>
    <p:sldId id="340" r:id="rId19"/>
    <p:sldId id="333" r:id="rId20"/>
    <p:sldId id="336" r:id="rId21"/>
    <p:sldId id="364" r:id="rId22"/>
    <p:sldId id="365" r:id="rId23"/>
    <p:sldId id="366" r:id="rId24"/>
    <p:sldId id="352" r:id="rId25"/>
    <p:sldId id="367" r:id="rId26"/>
    <p:sldId id="369" r:id="rId27"/>
    <p:sldId id="343" r:id="rId28"/>
    <p:sldId id="344" r:id="rId29"/>
    <p:sldId id="345" r:id="rId30"/>
    <p:sldId id="385" r:id="rId31"/>
    <p:sldId id="372" r:id="rId32"/>
    <p:sldId id="373" r:id="rId33"/>
    <p:sldId id="362" r:id="rId34"/>
    <p:sldId id="348" r:id="rId35"/>
    <p:sldId id="386" r:id="rId36"/>
    <p:sldId id="346" r:id="rId37"/>
    <p:sldId id="355" r:id="rId38"/>
    <p:sldId id="384" r:id="rId39"/>
    <p:sldId id="332" r:id="rId40"/>
    <p:sldId id="347" r:id="rId41"/>
    <p:sldId id="337" r:id="rId42"/>
    <p:sldId id="338" r:id="rId43"/>
    <p:sldId id="342" r:id="rId44"/>
    <p:sldId id="350" r:id="rId45"/>
    <p:sldId id="388" r:id="rId46"/>
    <p:sldId id="351" r:id="rId47"/>
    <p:sldId id="359" r:id="rId48"/>
    <p:sldId id="381" r:id="rId49"/>
    <p:sldId id="341" r:id="rId50"/>
    <p:sldId id="329" r:id="rId51"/>
    <p:sldId id="358" r:id="rId52"/>
    <p:sldId id="360" r:id="rId53"/>
    <p:sldId id="328" r:id="rId54"/>
    <p:sldId id="387" r:id="rId55"/>
    <p:sldId id="391" r:id="rId56"/>
    <p:sldId id="379" r:id="rId57"/>
    <p:sldId id="377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FF33"/>
    <a:srgbClr val="5B3A15"/>
    <a:srgbClr val="FFFFFF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5" autoAdjust="0"/>
    <p:restoredTop sz="90286" autoAdjust="0"/>
  </p:normalViewPr>
  <p:slideViewPr>
    <p:cSldViewPr>
      <p:cViewPr>
        <p:scale>
          <a:sx n="75" d="100"/>
          <a:sy n="75" d="100"/>
        </p:scale>
        <p:origin x="2364" y="10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01692-B899-4C77-BF47-5D6E94D5293B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95D65-F9D0-489D-BCF8-B935B2E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1C418-A307-4FD4-AF1B-8D3CE08983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3914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0"/>
            <a:ext cx="82296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8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8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23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86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2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26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90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2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4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36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62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3914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0"/>
            <a:ext cx="82296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870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661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94214"/>
            <a:ext cx="85344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45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31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838200"/>
            <a:ext cx="82296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59875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2438400" y="2122715"/>
            <a:ext cx="4267200" cy="2612571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1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93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60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846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3914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0"/>
            <a:ext cx="82296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1488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7391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3" r:id="rId2"/>
    <p:sldLayoutId id="214748374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224643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72908"/>
            <a:ext cx="8229600" cy="2942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8706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6" r:id="rId6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 cap="all" baseline="0">
          <a:solidFill>
            <a:srgbClr val="3D15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400" b="1" kern="1200" cap="none" baseline="0">
          <a:solidFill>
            <a:srgbClr val="7EBF3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000" kern="1200" baseline="0">
          <a:solidFill>
            <a:srgbClr val="3D15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b="1" kern="1200" baseline="0">
          <a:solidFill>
            <a:srgbClr val="3D15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rgbClr val="3D15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AAF0B-5B5D-46CB-A0DF-7B87FBC32D55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3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microsoft.com/kb/918992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bb669058(v=VS.110).aspx" TargetMode="External"/><Relationship Id="rId13" Type="http://schemas.openxmlformats.org/officeDocument/2006/relationships/hyperlink" Target="http://msdn.microsoft.com/en-us/library/ff929055(v=sql.110).aspx" TargetMode="External"/><Relationship Id="rId3" Type="http://schemas.openxmlformats.org/officeDocument/2006/relationships/hyperlink" Target="http://msdn.microsoft.com/en-us/library/ms144284(v=sql.110).aspx" TargetMode="External"/><Relationship Id="rId7" Type="http://schemas.openxmlformats.org/officeDocument/2006/relationships/hyperlink" Target="http://social.technet.microsoft.com/wiki/cfs-file.ashx/__key/communityserver-wikis-components-files/00-00-00-00-05/5710.Permissions_5F00_Poster_5F00_2008_5F00_R2_5F00_Wiki.pdf" TargetMode="External"/><Relationship Id="rId12" Type="http://schemas.openxmlformats.org/officeDocument/2006/relationships/hyperlink" Target="http://www.sqlservercentral.com/blogs/steve_jones/2009/06/01/sql-server-encryption-hashing-collisions/" TargetMode="External"/><Relationship Id="rId2" Type="http://schemas.openxmlformats.org/officeDocument/2006/relationships/hyperlink" Target="http://blogs.msdn.com/b/sqlsecurity/" TargetMode="External"/><Relationship Id="rId16" Type="http://schemas.openxmlformats.org/officeDocument/2006/relationships/hyperlink" Target="http://support.microsoft.com/kb/91899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sdn.microsoft.com/en-us/library/ms191291.aspx" TargetMode="External"/><Relationship Id="rId11" Type="http://schemas.openxmlformats.org/officeDocument/2006/relationships/hyperlink" Target="http://blogs.msdn.com/b/sqlsecurity/archive/2011/08/26/data-hashing.aspx" TargetMode="External"/><Relationship Id="rId5" Type="http://schemas.openxmlformats.org/officeDocument/2006/relationships/hyperlink" Target="http://msdn.microsoft.com/en-us/library/ms190387.aspx" TargetMode="External"/><Relationship Id="rId15" Type="http://schemas.openxmlformats.org/officeDocument/2006/relationships/hyperlink" Target="http://technet.microsoft.com/en-us/library/ms187359.aspx" TargetMode="External"/><Relationship Id="rId10" Type="http://schemas.openxmlformats.org/officeDocument/2006/relationships/hyperlink" Target="http://msdn.microsoft.com/en-us/library/ms191465.aspx" TargetMode="External"/><Relationship Id="rId4" Type="http://schemas.openxmlformats.org/officeDocument/2006/relationships/hyperlink" Target="http://msdn.microsoft.com/en-us/library/ms188908(v=sql.110).aspx" TargetMode="External"/><Relationship Id="rId9" Type="http://schemas.openxmlformats.org/officeDocument/2006/relationships/hyperlink" Target="http://blogs.msdn.com/b/sqlsecurity/archive/2011/08/25/database-engine-permission-basics.aspx" TargetMode="External"/><Relationship Id="rId14" Type="http://schemas.openxmlformats.org/officeDocument/2006/relationships/hyperlink" Target="http://msdn.microsoft.com/en-us/library/ff929071(v=sql.110).aspx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houston.sqlpass.org/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ouston.sqlpass.org" TargetMode="External"/><Relationship Id="rId2" Type="http://schemas.openxmlformats.org/officeDocument/2006/relationships/hyperlink" Target="http://www.brssug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oustontechfest.com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fontAlgn="base"/>
            <a:r>
              <a:rPr lang="en-US" sz="7200" dirty="0"/>
              <a:t>SQL Server Permissions and Security Principals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6304" y="4267200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William Assaf</a:t>
            </a:r>
          </a:p>
          <a:p>
            <a:pPr marL="0" indent="0" algn="ctr">
              <a:buNone/>
            </a:pPr>
            <a:r>
              <a:rPr lang="en-US" dirty="0" smtClean="0"/>
              <a:t>Sparkhound, Inc.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16304" y="76201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/>
              <a:t>SQLSAT </a:t>
            </a:r>
            <a:r>
              <a:rPr lang="en-US" sz="7200" dirty="0" smtClean="0"/>
              <a:t>CLUTCH CITY 2015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4055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229600" cy="5191125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 smtClean="0"/>
              <a:t>Windows Authentication is the </a:t>
            </a:r>
            <a:r>
              <a:rPr lang="en-US" dirty="0" smtClean="0"/>
              <a:t>default</a:t>
            </a:r>
            <a:r>
              <a:rPr lang="en-US" b="0" dirty="0" smtClean="0"/>
              <a:t> security model for SQL Server and cannot be disabled.</a:t>
            </a:r>
          </a:p>
          <a:p>
            <a:pPr>
              <a:buFont typeface="Arial" pitchFamily="34" charset="0"/>
              <a:buChar char="•"/>
            </a:pP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The Windows Authentication model creates Server Logins that are linked to Local Windows or Domain Accounts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Preferably linked to AD Security Groups,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0" dirty="0" smtClean="0"/>
              <a:t>not individuals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	so this membership is also managed by existing 	security infrastructure.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Choosing </a:t>
            </a:r>
            <a:r>
              <a:rPr lang="en-US" dirty="0" smtClean="0"/>
              <a:t>Mixed Mode </a:t>
            </a:r>
            <a:r>
              <a:rPr lang="en-US" b="0" dirty="0" smtClean="0"/>
              <a:t>as a server option enables SQL Logins and allows the “</a:t>
            </a:r>
            <a:r>
              <a:rPr lang="en-US" b="0" dirty="0" err="1" smtClean="0"/>
              <a:t>sa</a:t>
            </a:r>
            <a:r>
              <a:rPr lang="en-US" b="0" dirty="0" smtClean="0"/>
              <a:t>” account to be enabled.</a:t>
            </a:r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Windows vs SQL Auth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371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04800" y="1066800"/>
            <a:ext cx="8229600" cy="5191125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 smtClean="0"/>
              <a:t>Always assign permissions to AD groups, insist on it.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BUT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Be aware of who is a member of those groups, and what groups are a member of those groups you’re granting access to, and what groups are a member of </a:t>
            </a:r>
            <a:r>
              <a:rPr lang="en-US" dirty="0"/>
              <a:t>those groups, and what groups are a member of those </a:t>
            </a:r>
            <a:r>
              <a:rPr lang="en-US" dirty="0" smtClean="0"/>
              <a:t>groups…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Devs</a:t>
            </a:r>
            <a:r>
              <a:rPr lang="en-US" dirty="0" smtClean="0"/>
              <a:t> -&gt; App Support -&gt; QA -&gt; Financial Analysts…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On the topic of Groups…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64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28675"/>
            <a:ext cx="5105400" cy="5191125"/>
          </a:xfrm>
        </p:spPr>
        <p:txBody>
          <a:bodyPr/>
          <a:lstStyle/>
          <a:p>
            <a:r>
              <a:rPr lang="en-US" b="0" dirty="0" smtClean="0"/>
              <a:t>From an Internet-facing server, Kerberos may be required to authenticate a Windows User directly from the application server to the SQL Server.</a:t>
            </a:r>
          </a:p>
          <a:p>
            <a:pPr lvl="1"/>
            <a:r>
              <a:rPr lang="en-US" dirty="0" smtClean="0"/>
              <a:t>Can increase the complexity of an application </a:t>
            </a:r>
            <a:r>
              <a:rPr lang="en-US" dirty="0" err="1" smtClean="0"/>
              <a:t>loadout</a:t>
            </a:r>
            <a:r>
              <a:rPr lang="en-US" dirty="0" smtClean="0"/>
              <a:t>, but this is the Enterprise approach.</a:t>
            </a:r>
            <a:endParaRPr lang="en-US" b="0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Apps + windows </a:t>
            </a:r>
            <a:r>
              <a:rPr lang="en-US" sz="4000" b="1" cap="all" dirty="0" err="1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auth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5" y="1371600"/>
            <a:ext cx="40671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2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28675"/>
            <a:ext cx="8229600" cy="5191125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 smtClean="0"/>
              <a:t>Commonly requested Server Logins permissions:</a:t>
            </a:r>
          </a:p>
          <a:p>
            <a:pPr marL="0" indent="0">
              <a:buNone/>
            </a:pPr>
            <a:r>
              <a:rPr lang="en-US" b="0" dirty="0" smtClean="0"/>
              <a:t>(for non </a:t>
            </a:r>
            <a:r>
              <a:rPr lang="en-US" b="0" dirty="0" err="1" smtClean="0"/>
              <a:t>sysadmins</a:t>
            </a:r>
            <a:r>
              <a:rPr lang="en-US" b="0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b="1" dirty="0" smtClean="0"/>
              <a:t>ALTER TRACE </a:t>
            </a:r>
            <a:r>
              <a:rPr lang="en-US" sz="2800" dirty="0" smtClean="0"/>
              <a:t>				</a:t>
            </a:r>
            <a:r>
              <a:rPr lang="en-US" sz="2400" dirty="0" smtClean="0"/>
              <a:t>For SQL Profiler and traces.</a:t>
            </a:r>
          </a:p>
          <a:p>
            <a:pPr marL="0" indent="0">
              <a:buNone/>
            </a:pPr>
            <a:r>
              <a:rPr lang="en-US" sz="2800" b="1" dirty="0"/>
              <a:t>VIEW SERVER </a:t>
            </a:r>
            <a:r>
              <a:rPr lang="en-US" sz="2800" b="1" dirty="0" smtClean="0"/>
              <a:t>STATE		</a:t>
            </a:r>
            <a:r>
              <a:rPr lang="en-US" sz="2400" dirty="0" smtClean="0"/>
              <a:t>For some server-level DMV’s</a:t>
            </a:r>
          </a:p>
          <a:p>
            <a:pPr marL="0" indent="0">
              <a:buNone/>
            </a:pPr>
            <a:r>
              <a:rPr lang="en-US" sz="2800" b="1" dirty="0" smtClean="0"/>
              <a:t>VIEW ANY DEFINITION	</a:t>
            </a:r>
            <a:r>
              <a:rPr lang="en-US" sz="2400" dirty="0" smtClean="0"/>
              <a:t>For definitions of objects</a:t>
            </a:r>
          </a:p>
          <a:p>
            <a:pPr lvl="1"/>
            <a:endParaRPr lang="en-US" sz="2800" dirty="0"/>
          </a:p>
          <a:p>
            <a:pPr lvl="1"/>
            <a:endParaRPr lang="en-US" dirty="0"/>
          </a:p>
          <a:p>
            <a:r>
              <a:rPr lang="en-US" b="0" dirty="0" smtClean="0"/>
              <a:t>These permissions are given by the GRANT syntax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[SPARKHOUND\</a:t>
            </a:r>
            <a:r>
              <a:rPr lang="en-US" sz="24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william.assaf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US" b="1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Server logins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21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28675"/>
            <a:ext cx="8229600" cy="51911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SQL Logins are </a:t>
            </a:r>
            <a:r>
              <a:rPr lang="en-US" sz="2800" dirty="0" smtClean="0"/>
              <a:t>authenticated by SQL Server</a:t>
            </a:r>
            <a:r>
              <a:rPr lang="en-US" sz="2800" b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Strongly encouraged to Enforce password policy, which can include password expiration, inheriting from the same settings in Windows.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/>
              <a:t>Multiple failed SQL </a:t>
            </a:r>
            <a:r>
              <a:rPr lang="en-US" sz="2800" b="0" dirty="0" err="1"/>
              <a:t>auth</a:t>
            </a:r>
            <a:r>
              <a:rPr lang="en-US" sz="2800" b="0" dirty="0"/>
              <a:t> login attempts will Lock Out</a:t>
            </a:r>
            <a:r>
              <a:rPr lang="en-US" sz="2800" b="0" dirty="0" smtClean="0"/>
              <a:t>.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800"/>
            <a:ext cx="452004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err="1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</a:t>
            </a: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 logins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686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28675"/>
            <a:ext cx="8229600" cy="51911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 smtClean="0"/>
              <a:t>Remember, a Server Login is what authenticates a user connection to the SQL Instance.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A Database User provides a Login with database access.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“Login” is a server level security principal.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“User” </a:t>
            </a:r>
            <a:r>
              <a:rPr lang="en-US" b="0" dirty="0" smtClean="0"/>
              <a:t>is a database level security principal.</a:t>
            </a:r>
          </a:p>
          <a:p>
            <a:pPr>
              <a:buFont typeface="Arial" pitchFamily="34" charset="0"/>
              <a:buChar char="•"/>
            </a:pPr>
            <a:endParaRPr lang="en-US" b="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Database users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41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28675"/>
            <a:ext cx="8229600" cy="51911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dirty="0" smtClean="0"/>
              <a:t>User </a:t>
            </a:r>
            <a:r>
              <a:rPr lang="en-US" dirty="0"/>
              <a:t>can be linked to any Server Login – the names don’t actually have to match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Users </a:t>
            </a:r>
            <a:r>
              <a:rPr lang="en-US" dirty="0"/>
              <a:t>have a </a:t>
            </a:r>
            <a:r>
              <a:rPr lang="en-US" dirty="0" err="1" smtClean="0"/>
              <a:t>sid</a:t>
            </a:r>
            <a:r>
              <a:rPr lang="en-US" dirty="0" smtClean="0"/>
              <a:t> (</a:t>
            </a:r>
            <a:r>
              <a:rPr lang="en-US" dirty="0"/>
              <a:t>SID (</a:t>
            </a:r>
            <a:r>
              <a:rPr lang="en-US" dirty="0" smtClean="0"/>
              <a:t>Security-</a:t>
            </a:r>
            <a:r>
              <a:rPr lang="en-US" dirty="0" err="1" smtClean="0"/>
              <a:t>IDentifier</a:t>
            </a:r>
            <a:r>
              <a:rPr lang="en-US" dirty="0" smtClean="0"/>
              <a:t>) which </a:t>
            </a:r>
            <a:r>
              <a:rPr lang="en-US" dirty="0"/>
              <a:t>is shared by the linked </a:t>
            </a:r>
            <a:r>
              <a:rPr lang="en-US" dirty="0" smtClean="0"/>
              <a:t>Login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7239000" cy="3394559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users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65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829204"/>
            <a:ext cx="8229600" cy="5190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 smtClean="0"/>
              <a:t>Logins are mapped to Users in the User Mapping page of the Login properties dialog.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894" y="1524000"/>
            <a:ext cx="5510212" cy="496618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users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934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357437"/>
            <a:ext cx="6677025" cy="2143125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829204"/>
            <a:ext cx="8229600" cy="5190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 smtClean="0"/>
              <a:t>The mapping can be verified on the General page of the User properties dialog.</a:t>
            </a:r>
            <a:endParaRPr lang="en-US" sz="20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users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936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228600" y="990600"/>
            <a:ext cx="8839200" cy="5562600"/>
          </a:xfrm>
        </p:spPr>
        <p:txBody>
          <a:bodyPr>
            <a:normAutofit/>
          </a:bodyPr>
          <a:lstStyle/>
          <a:p>
            <a:pPr marL="0" indent="0"/>
            <a:r>
              <a:rPr lang="en-US" sz="3200" b="0" dirty="0" smtClean="0">
                <a:solidFill>
                  <a:schemeClr val="tx1"/>
                </a:solidFill>
              </a:rPr>
              <a:t>SQL </a:t>
            </a:r>
            <a:r>
              <a:rPr lang="en-US" sz="3200" b="0" dirty="0" err="1">
                <a:solidFill>
                  <a:schemeClr val="tx1"/>
                </a:solidFill>
              </a:rPr>
              <a:t>Auth</a:t>
            </a:r>
            <a:r>
              <a:rPr lang="en-US" sz="3200" b="0" dirty="0">
                <a:solidFill>
                  <a:schemeClr val="tx1"/>
                </a:solidFill>
              </a:rPr>
              <a:t> Logins can become disconnected from their Database </a:t>
            </a:r>
            <a:r>
              <a:rPr lang="en-US" sz="3200" b="0" dirty="0" smtClean="0">
                <a:solidFill>
                  <a:schemeClr val="tx1"/>
                </a:solidFill>
              </a:rPr>
              <a:t>Users </a:t>
            </a:r>
            <a:r>
              <a:rPr lang="en-US" sz="3200" b="0" dirty="0">
                <a:solidFill>
                  <a:schemeClr val="tx1"/>
                </a:solidFill>
              </a:rPr>
              <a:t>when a database is restored from another </a:t>
            </a:r>
            <a:r>
              <a:rPr lang="en-US" sz="3200" b="0" dirty="0" smtClean="0">
                <a:solidFill>
                  <a:schemeClr val="tx1"/>
                </a:solidFill>
              </a:rPr>
              <a:t>server.</a:t>
            </a:r>
          </a:p>
          <a:p>
            <a:pPr marL="400050" lvl="1" indent="0"/>
            <a:r>
              <a:rPr lang="en-US" sz="2800" i="1" dirty="0" smtClean="0">
                <a:solidFill>
                  <a:schemeClr val="tx1"/>
                </a:solidFill>
              </a:rPr>
              <a:t>Only </a:t>
            </a:r>
            <a:r>
              <a:rPr lang="en-US" sz="2800" dirty="0" smtClean="0">
                <a:solidFill>
                  <a:schemeClr val="tx1"/>
                </a:solidFill>
              </a:rPr>
              <a:t>occurs with SQL Authenticated Logins, not Windows Authenticated Logins</a:t>
            </a:r>
            <a:endParaRPr lang="en-US" sz="2800" b="0" i="1" dirty="0" smtClean="0">
              <a:solidFill>
                <a:schemeClr val="tx1"/>
              </a:solidFill>
            </a:endParaRPr>
          </a:p>
          <a:p>
            <a:pPr marL="0" indent="0"/>
            <a:r>
              <a:rPr lang="en-US" sz="3200" b="0" dirty="0" smtClean="0">
                <a:solidFill>
                  <a:schemeClr val="tx1"/>
                </a:solidFill>
              </a:rPr>
              <a:t>Commonly occurs when a database is restored from one server to another</a:t>
            </a:r>
          </a:p>
          <a:p>
            <a:pPr marL="0" indent="0">
              <a:buNone/>
            </a:pPr>
            <a:endParaRPr lang="en-US" sz="3200" b="0" dirty="0">
              <a:solidFill>
                <a:schemeClr val="tx1"/>
              </a:solidFill>
            </a:endParaRPr>
          </a:p>
          <a:p>
            <a:pPr marL="0" indent="0"/>
            <a:r>
              <a:rPr lang="en-US" sz="2800" dirty="0" smtClean="0">
                <a:solidFill>
                  <a:schemeClr val="tx1"/>
                </a:solidFill>
              </a:rPr>
              <a:t>To </a:t>
            </a:r>
            <a:r>
              <a:rPr lang="en-US" sz="2800" dirty="0">
                <a:solidFill>
                  <a:schemeClr val="tx1"/>
                </a:solidFill>
              </a:rPr>
              <a:t>re-associate a database user to a server </a:t>
            </a:r>
            <a:r>
              <a:rPr lang="en-US" sz="2800" dirty="0" smtClean="0">
                <a:solidFill>
                  <a:schemeClr val="tx1"/>
                </a:solidFill>
              </a:rPr>
              <a:t>login: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username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LOGIN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loginname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Orphaned </a:t>
            </a:r>
            <a:r>
              <a:rPr lang="en-US" sz="4000" b="1" cap="all" dirty="0" err="1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sid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2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28675"/>
            <a:ext cx="8229600" cy="51911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This is a ground-floor introduction for anyone who interacts with SQL Server.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SQL Admins and Developers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Business Intelligence Developers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.NET Developers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Sysadmins</a:t>
            </a:r>
            <a:endParaRPr lang="en-US" sz="2800" dirty="0" smtClean="0"/>
          </a:p>
          <a:p>
            <a:pPr marL="400050" lvl="1" indent="0"/>
            <a:endParaRPr lang="en-US" sz="2800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</a:t>
            </a: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THIS topic?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5" y="1371600"/>
            <a:ext cx="40671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5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28675"/>
            <a:ext cx="8229600" cy="51911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Fix: SQL </a:t>
            </a:r>
            <a:r>
              <a:rPr lang="en-US" sz="2800" dirty="0" err="1" smtClean="0"/>
              <a:t>Auth</a:t>
            </a:r>
            <a:r>
              <a:rPr lang="en-US" sz="2800" dirty="0" smtClean="0"/>
              <a:t> Login becomes disconnected from its Database User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" y="2136282"/>
            <a:ext cx="6281635" cy="2816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180611"/>
            <a:ext cx="5638800" cy="3210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" y="1697111"/>
            <a:ext cx="8404800" cy="451871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Fix orphaned </a:t>
            </a:r>
            <a:r>
              <a:rPr lang="en-US" sz="4000" b="1" cap="all" dirty="0" err="1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sid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160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6200" y="990600"/>
            <a:ext cx="8763000" cy="5486400"/>
          </a:xfrm>
        </p:spPr>
        <p:txBody>
          <a:bodyPr/>
          <a:lstStyle/>
          <a:p>
            <a:r>
              <a:rPr lang="en-US" dirty="0" smtClean="0"/>
              <a:t>It is not possible to reverse-engineer a SQL Authenticated Login’s password.</a:t>
            </a:r>
          </a:p>
          <a:p>
            <a:r>
              <a:rPr lang="en-US" dirty="0" smtClean="0"/>
              <a:t>When migration applications from one SQL Server instance to another, migration of SQL Logins is accomplished by:</a:t>
            </a:r>
          </a:p>
          <a:p>
            <a:pPr lvl="1"/>
            <a:r>
              <a:rPr lang="en-US" dirty="0" err="1" smtClean="0"/>
              <a:t>Backup+restore</a:t>
            </a:r>
            <a:r>
              <a:rPr lang="en-US" dirty="0" smtClean="0"/>
              <a:t> of the master database</a:t>
            </a:r>
          </a:p>
          <a:p>
            <a:pPr lvl="1"/>
            <a:r>
              <a:rPr lang="en-US" dirty="0" smtClean="0"/>
              <a:t>Creating matching SQL Logins with new password</a:t>
            </a:r>
          </a:p>
          <a:p>
            <a:pPr lvl="1"/>
            <a:r>
              <a:rPr lang="en-US" dirty="0" smtClean="0"/>
              <a:t>Generating a hash of the password (but not the </a:t>
            </a:r>
            <a:r>
              <a:rPr lang="en-US" dirty="0"/>
              <a:t>password itself</a:t>
            </a:r>
            <a:r>
              <a:rPr lang="en-US" dirty="0" smtClean="0"/>
              <a:t>): 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support.microsoft.com/kb/918992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err="1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</a:t>
            </a: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 login migration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64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28674"/>
            <a:ext cx="9753600" cy="5343525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sz="2400" u="sng" dirty="0" smtClean="0"/>
              <a:t>DML</a:t>
            </a:r>
            <a:r>
              <a:rPr lang="en-US" sz="2400" dirty="0" smtClean="0"/>
              <a:t>*</a:t>
            </a:r>
          </a:p>
          <a:p>
            <a:r>
              <a:rPr lang="en-US" sz="2400" b="0" dirty="0" smtClean="0"/>
              <a:t>SELECT</a:t>
            </a:r>
          </a:p>
          <a:p>
            <a:r>
              <a:rPr lang="en-US" sz="2400" b="0" dirty="0" smtClean="0"/>
              <a:t>DELETE</a:t>
            </a:r>
          </a:p>
          <a:p>
            <a:r>
              <a:rPr lang="en-US" sz="2400" b="0" dirty="0" smtClean="0"/>
              <a:t>UPDATE</a:t>
            </a:r>
          </a:p>
          <a:p>
            <a:r>
              <a:rPr lang="en-US" sz="2400" b="0" dirty="0" smtClean="0"/>
              <a:t>INSERT</a:t>
            </a:r>
          </a:p>
          <a:p>
            <a:r>
              <a:rPr lang="en-US" sz="2400" b="0" dirty="0" smtClean="0"/>
              <a:t>REFERENCES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*Data Manipulation </a:t>
            </a:r>
            <a:br>
              <a:rPr lang="en-US" sz="1600" dirty="0" smtClean="0"/>
            </a:br>
            <a:r>
              <a:rPr lang="en-US" sz="1600" dirty="0" smtClean="0"/>
              <a:t>Language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0" indent="0">
              <a:buNone/>
            </a:pPr>
            <a:r>
              <a:rPr lang="en-US" sz="2400" u="sng" dirty="0" smtClean="0"/>
              <a:t>DDL</a:t>
            </a:r>
            <a:r>
              <a:rPr lang="en-US" sz="2400" dirty="0" smtClean="0"/>
              <a:t>*</a:t>
            </a:r>
          </a:p>
          <a:p>
            <a:r>
              <a:rPr lang="en-US" sz="2400" b="0" dirty="0" smtClean="0"/>
              <a:t>ALTER</a:t>
            </a:r>
          </a:p>
          <a:p>
            <a:r>
              <a:rPr lang="en-US" sz="2400" b="0" dirty="0" smtClean="0"/>
              <a:t>CONTROL</a:t>
            </a:r>
          </a:p>
          <a:p>
            <a:r>
              <a:rPr lang="en-US" sz="2400" b="0" dirty="0" smtClean="0"/>
              <a:t>VIEW DEFINITION</a:t>
            </a:r>
          </a:p>
          <a:p>
            <a:r>
              <a:rPr lang="en-US" sz="2400" b="0" dirty="0" smtClean="0"/>
              <a:t>CREATE</a:t>
            </a:r>
          </a:p>
          <a:p>
            <a:r>
              <a:rPr lang="en-US" sz="2400" b="0" dirty="0" smtClean="0"/>
              <a:t>DROP</a:t>
            </a:r>
            <a:endParaRPr lang="en-US" sz="2400" b="0" dirty="0"/>
          </a:p>
          <a:p>
            <a:r>
              <a:rPr lang="en-US" sz="2400" b="0" dirty="0" smtClean="0"/>
              <a:t>EXECUTE</a:t>
            </a:r>
          </a:p>
          <a:p>
            <a:pPr marL="0" indent="0">
              <a:buNone/>
            </a:pP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1600" dirty="0" smtClean="0"/>
              <a:t>*Data Definition Language</a:t>
            </a:r>
          </a:p>
          <a:p>
            <a:pPr marL="0" indent="0">
              <a:buNone/>
            </a:pP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u="sng" dirty="0" smtClean="0"/>
              <a:t>Modify Security </a:t>
            </a:r>
            <a:endParaRPr lang="en-US" sz="2400" u="sng" dirty="0"/>
          </a:p>
          <a:p>
            <a:r>
              <a:rPr lang="en-US" sz="2400" b="0" dirty="0" smtClean="0"/>
              <a:t>GRANT</a:t>
            </a:r>
          </a:p>
          <a:p>
            <a:r>
              <a:rPr lang="en-US" sz="2400" b="0" dirty="0" smtClean="0"/>
              <a:t>REVOKE</a:t>
            </a:r>
          </a:p>
          <a:p>
            <a:r>
              <a:rPr lang="en-US" sz="2400" b="0" dirty="0" smtClean="0"/>
              <a:t>DENY</a:t>
            </a:r>
          </a:p>
          <a:p>
            <a:r>
              <a:rPr lang="en-US" sz="2400" b="0" dirty="0" smtClean="0"/>
              <a:t>IMPERSONATE</a:t>
            </a:r>
            <a:endParaRPr lang="en-US" sz="2400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Basic user permissions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89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4294967295"/>
          </p:nvPr>
        </p:nvSpPr>
        <p:spPr>
          <a:xfrm>
            <a:off x="0" y="838200"/>
            <a:ext cx="9144000" cy="765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Example Scenario:</a:t>
            </a: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game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PingPongScores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[PINGDOM\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game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spGetPingPongScore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[PINGDOM\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[PINGDOM\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--current database context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DEFINITION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game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spGetPingPongScore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[PINGDOM\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TRACE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[PINGDOM\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[PINGDOM\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endParaRPr lang="en-US" sz="4800" b="1" dirty="0" smtClean="0">
              <a:solidFill>
                <a:srgbClr val="7030A0"/>
              </a:solidFill>
              <a:latin typeface="+mj-lt"/>
            </a:endParaRPr>
          </a:p>
          <a:p>
            <a:endParaRPr lang="en-US" sz="48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Basic user permissions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30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915400" cy="5791200"/>
          </a:xfrm>
        </p:spPr>
        <p:txBody>
          <a:bodyPr>
            <a:normAutofit/>
          </a:bodyPr>
          <a:lstStyle/>
          <a:p>
            <a:r>
              <a:rPr lang="en-US" sz="2800" b="0" dirty="0" smtClean="0"/>
              <a:t>Stored procedures require EXECUTE to run, and do not require all underlying object permissions (SELECT, INSERT, DELETE)…</a:t>
            </a:r>
            <a:br>
              <a:rPr lang="en-US" sz="2800" b="0" dirty="0" smtClean="0"/>
            </a:br>
            <a:endParaRPr lang="en-US" sz="2800" b="0" dirty="0" smtClean="0"/>
          </a:p>
          <a:p>
            <a:pPr lvl="1"/>
            <a:r>
              <a:rPr lang="en-US" sz="2400" dirty="0"/>
              <a:t>…provided that the </a:t>
            </a:r>
            <a:r>
              <a:rPr lang="en-US" sz="2400" dirty="0" err="1"/>
              <a:t>sproc</a:t>
            </a:r>
            <a:r>
              <a:rPr lang="en-US" sz="2400" dirty="0"/>
              <a:t> doesn’t perform IDENTITY_INSERT on a table, which requires ALTER permissions not abstracted.</a:t>
            </a:r>
          </a:p>
          <a:p>
            <a:pPr lvl="1"/>
            <a:r>
              <a:rPr lang="en-US" sz="2400" b="0" dirty="0" smtClean="0"/>
              <a:t>…provided that all the underlying objects have the same ownership chain.  </a:t>
            </a:r>
          </a:p>
          <a:p>
            <a:pPr lvl="1"/>
            <a:r>
              <a:rPr lang="en-US" sz="2400" b="0" dirty="0" smtClean="0"/>
              <a:t>…provided that the stored procedures do not use dynamic </a:t>
            </a:r>
            <a:r>
              <a:rPr lang="en-US" sz="2400" b="0" dirty="0" err="1" smtClean="0"/>
              <a:t>sql</a:t>
            </a:r>
            <a:r>
              <a:rPr lang="en-US" sz="2400" b="0" dirty="0" smtClean="0"/>
              <a:t> commands 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b="0" dirty="0" smtClean="0">
                <a:solidFill>
                  <a:srgbClr val="7030A0"/>
                </a:solidFill>
              </a:rPr>
              <a:t>exec </a:t>
            </a:r>
            <a:r>
              <a:rPr lang="en-US" sz="2400" b="0" dirty="0" err="1" smtClean="0">
                <a:solidFill>
                  <a:srgbClr val="7030A0"/>
                </a:solidFill>
              </a:rPr>
              <a:t>sp_executesql</a:t>
            </a:r>
            <a:r>
              <a:rPr lang="en-US" sz="2400" b="0" dirty="0" smtClean="0">
                <a:solidFill>
                  <a:srgbClr val="7030A0"/>
                </a:solidFill>
              </a:rPr>
              <a:t> @SQL</a:t>
            </a:r>
            <a:r>
              <a:rPr lang="en-US" sz="2400" b="0" dirty="0"/>
              <a:t> </a:t>
            </a:r>
            <a:r>
              <a:rPr lang="en-US" sz="2400" b="0" dirty="0" smtClean="0"/>
              <a:t>or </a:t>
            </a:r>
            <a:r>
              <a:rPr lang="en-US" sz="2400" b="0" dirty="0" smtClean="0">
                <a:solidFill>
                  <a:srgbClr val="7030A0"/>
                </a:solidFill>
              </a:rPr>
              <a:t>EXEC(@SQL)</a:t>
            </a:r>
            <a:endParaRPr lang="en-US" sz="2400" b="0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Stored procedures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367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90600"/>
            <a:ext cx="438573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6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2533650"/>
          </a:xfrm>
        </p:spPr>
      </p:pic>
      <p:sp>
        <p:nvSpPr>
          <p:cNvPr id="2" name="Rectangle 1"/>
          <p:cNvSpPr/>
          <p:nvPr/>
        </p:nvSpPr>
        <p:spPr>
          <a:xfrm>
            <a:off x="3276600" y="510540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https://xkcd.com/327/</a:t>
            </a:r>
          </a:p>
        </p:txBody>
      </p:sp>
    </p:spTree>
    <p:extLst>
      <p:ext uri="{BB962C8B-B14F-4D97-AF65-F5344CB8AC3E}">
        <p14:creationId xmlns:p14="http://schemas.microsoft.com/office/powerpoint/2010/main" val="22145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8026400" cy="6019800"/>
          </a:xfrm>
        </p:spPr>
      </p:pic>
    </p:spTree>
    <p:extLst>
      <p:ext uri="{BB962C8B-B14F-4D97-AF65-F5344CB8AC3E}">
        <p14:creationId xmlns:p14="http://schemas.microsoft.com/office/powerpoint/2010/main" val="36298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28675"/>
            <a:ext cx="8229600" cy="5191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those conditions, </a:t>
            </a:r>
            <a:r>
              <a:rPr lang="en-US" dirty="0" smtClean="0"/>
              <a:t>thanks to the database permission chain, you </a:t>
            </a:r>
            <a:r>
              <a:rPr lang="en-US" dirty="0"/>
              <a:t>can </a:t>
            </a:r>
          </a:p>
          <a:p>
            <a:r>
              <a:rPr lang="en-US" dirty="0" smtClean="0"/>
              <a:t>GRANT </a:t>
            </a:r>
            <a:r>
              <a:rPr lang="en-US" dirty="0"/>
              <a:t>EXEC rights to </a:t>
            </a:r>
            <a:r>
              <a:rPr lang="en-US" dirty="0" err="1" smtClean="0"/>
              <a:t>sprocs</a:t>
            </a:r>
            <a:r>
              <a:rPr lang="en-US" dirty="0" smtClean="0"/>
              <a:t> </a:t>
            </a:r>
            <a:r>
              <a:rPr lang="en-US" dirty="0"/>
              <a:t>that </a:t>
            </a:r>
            <a:r>
              <a:rPr lang="en-US" dirty="0" smtClean="0"/>
              <a:t>INSERT UPDATE and SELECT from a table.</a:t>
            </a:r>
          </a:p>
          <a:p>
            <a:r>
              <a:rPr lang="en-US" dirty="0" smtClean="0"/>
              <a:t>GRANT no other permissions to the table!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user can read </a:t>
            </a:r>
            <a:r>
              <a:rPr lang="en-US" dirty="0" smtClean="0"/>
              <a:t>data in the </a:t>
            </a:r>
            <a:r>
              <a:rPr lang="en-US" dirty="0"/>
              <a:t>table using the </a:t>
            </a:r>
            <a:r>
              <a:rPr lang="en-US" dirty="0" err="1"/>
              <a:t>sproc</a:t>
            </a:r>
            <a:r>
              <a:rPr lang="en-US" dirty="0"/>
              <a:t> ONLY.</a:t>
            </a:r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Stored procedures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604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28675"/>
            <a:ext cx="8229600" cy="5191125"/>
          </a:xfrm>
        </p:spPr>
        <p:txBody>
          <a:bodyPr>
            <a:normAutofit/>
          </a:bodyPr>
          <a:lstStyle/>
          <a:p>
            <a:r>
              <a:rPr lang="en-US" sz="3200" b="0" dirty="0" smtClean="0"/>
              <a:t>Consider </a:t>
            </a:r>
            <a:r>
              <a:rPr lang="en-US" sz="3200" dirty="0" err="1" smtClean="0"/>
              <a:t>DENY</a:t>
            </a:r>
            <a:r>
              <a:rPr lang="en-US" sz="3200" b="0" dirty="0" err="1" smtClean="0"/>
              <a:t>ing</a:t>
            </a:r>
            <a:r>
              <a:rPr lang="en-US" sz="3200" b="0" dirty="0" smtClean="0"/>
              <a:t> </a:t>
            </a:r>
            <a:r>
              <a:rPr lang="en-US" sz="3200" dirty="0" smtClean="0"/>
              <a:t>SELECT </a:t>
            </a:r>
            <a:r>
              <a:rPr lang="en-US" sz="3200" b="0" dirty="0" smtClean="0"/>
              <a:t>rights to the public role, which is inherited by all user roles aside from </a:t>
            </a:r>
            <a:r>
              <a:rPr lang="en-US" sz="3200" b="0" dirty="0" err="1" smtClean="0"/>
              <a:t>db_owner</a:t>
            </a:r>
            <a:r>
              <a:rPr lang="en-US" sz="3200" b="0" dirty="0" smtClean="0"/>
              <a:t> and </a:t>
            </a:r>
            <a:r>
              <a:rPr lang="en-US" sz="3200" b="0" dirty="0" err="1" smtClean="0"/>
              <a:t>sysadmin</a:t>
            </a:r>
            <a:r>
              <a:rPr lang="en-US" sz="3200" b="0" dirty="0" smtClean="0"/>
              <a:t>.</a:t>
            </a:r>
          </a:p>
          <a:p>
            <a:endParaRPr lang="en-US" sz="3200" b="0" dirty="0" smtClean="0"/>
          </a:p>
          <a:p>
            <a:r>
              <a:rPr lang="en-US" sz="3200" b="0" dirty="0" smtClean="0"/>
              <a:t>Users will be prevented from accessing any tables or views directly, from any application (SSMS, Access, Excel!).  </a:t>
            </a:r>
          </a:p>
          <a:p>
            <a:r>
              <a:rPr lang="en-US" sz="3200" b="0" dirty="0" smtClean="0"/>
              <a:t>User access to data is forced through your stored procedures.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Stored procedures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24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28675"/>
            <a:ext cx="8229600" cy="51911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Proper implementation of SQL Server security principals:</a:t>
            </a:r>
          </a:p>
          <a:p>
            <a:pPr lvl="1"/>
            <a:r>
              <a:rPr lang="en-US" sz="2800" dirty="0" smtClean="0"/>
              <a:t>Decreases administrative effort</a:t>
            </a:r>
          </a:p>
          <a:p>
            <a:pPr lvl="1"/>
            <a:r>
              <a:rPr lang="en-US" sz="2800" dirty="0" smtClean="0"/>
              <a:t>Decreases application complexity</a:t>
            </a:r>
          </a:p>
          <a:p>
            <a:pPr lvl="1"/>
            <a:r>
              <a:rPr lang="en-US" sz="2800" dirty="0" smtClean="0"/>
              <a:t>Decreases database surface area</a:t>
            </a:r>
          </a:p>
          <a:p>
            <a:pPr lvl="1"/>
            <a:endParaRPr lang="en-US" sz="2800" dirty="0"/>
          </a:p>
          <a:p>
            <a:r>
              <a:rPr lang="en-US" sz="3200" dirty="0" smtClean="0"/>
              <a:t>Listen during this presentation for real-world applications of this knowledge, </a:t>
            </a:r>
            <a:br>
              <a:rPr lang="en-US" sz="3200" dirty="0" smtClean="0"/>
            </a:br>
            <a:r>
              <a:rPr lang="en-US" sz="3200" dirty="0" smtClean="0"/>
              <a:t>and feel free to ask questions or chime in</a:t>
            </a:r>
            <a:endParaRPr lang="en-US" sz="32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42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066800"/>
            <a:ext cx="4037541" cy="5191125"/>
          </a:xfr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Stored procedures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2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28675"/>
            <a:ext cx="8229600" cy="5191125"/>
          </a:xfrm>
        </p:spPr>
        <p:txBody>
          <a:bodyPr>
            <a:noAutofit/>
          </a:bodyPr>
          <a:lstStyle/>
          <a:p>
            <a:r>
              <a:rPr lang="en-US" sz="2800" dirty="0" smtClean="0"/>
              <a:t>Similar to stored procedures, a VIEW will allow a user to SELECT data from tables that the user does not have access to.</a:t>
            </a:r>
          </a:p>
          <a:p>
            <a:r>
              <a:rPr lang="en-US" sz="2800" dirty="0" smtClean="0"/>
              <a:t>Views are provisioned similarly to Tables and can even be </a:t>
            </a:r>
            <a:r>
              <a:rPr lang="en-US" sz="2800" dirty="0" err="1" smtClean="0"/>
              <a:t>UPDATEable</a:t>
            </a:r>
            <a:r>
              <a:rPr lang="en-US" sz="2800" dirty="0" smtClean="0"/>
              <a:t> (UPDATE, INSERT, DELETE) in the following conditions:</a:t>
            </a:r>
          </a:p>
          <a:p>
            <a:pPr marL="1206500" indent="-228600">
              <a:buFont typeface="Arial" pitchFamily="34" charset="0"/>
              <a:buChar char="•"/>
            </a:pPr>
            <a:r>
              <a:rPr lang="en-US" sz="2400" dirty="0" smtClean="0"/>
              <a:t>The view references only a single table.</a:t>
            </a:r>
          </a:p>
          <a:p>
            <a:pPr marL="1206500" indent="-228600">
              <a:buFont typeface="Arial" pitchFamily="34" charset="0"/>
              <a:buChar char="•"/>
            </a:pPr>
            <a:r>
              <a:rPr lang="en-US" sz="2400" dirty="0" smtClean="0"/>
              <a:t>No aggregations, UNION, distinct, 	GROUP, TOP</a:t>
            </a:r>
          </a:p>
          <a:p>
            <a:r>
              <a:rPr lang="en-US" sz="2800" dirty="0" smtClean="0"/>
              <a:t>In this way, views can be used to expose a vertically-partitioned version of a table.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Views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27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28675"/>
            <a:ext cx="8229600" cy="51911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Demonstrate how Stored Procedures and Views abstract the permissions necessary to view underlying table data.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Security p1.sql</a:t>
            </a:r>
          </a:p>
          <a:p>
            <a:r>
              <a:rPr lang="en-US" dirty="0" smtClean="0"/>
              <a:t>Security p2.sql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lab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17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And now for Something </a:t>
            </a:r>
          </a:p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completely different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ttps://glyph.twistedmatrix.com/images/cleese-at-ocean-de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a/ab/Monty_python_fo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781425"/>
            <a:ext cx="42100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669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fill="hold" nodeType="click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902 -0.1757 L -0.00902 -0.175 C -0.0085 -0.16389 -0.00781 -0.15162 -0.00746 -0.14028 C -0.00659 -0.12084 -0.00659 -0.10232 -0.00555 -0.08311 C -0.00555 -0.07917 -0.00468 -0.07662 -0.00399 -0.07269 C -0.00329 -0.06783 -0.00295 -0.06274 -0.00243 -0.05787 C -0.00104 -0.04561 -0.00104 -0.04676 0.00087 -0.0375 C 0.00157 -0.03102 0.00174 -0.02477 0.00244 -0.0176 C 0.00278 -0.01528 0.004 -0.01389 0.004 -0.01158 C 0.00504 -0.0044 0.00538 0.00254 0.00608 0.00972 C 0.00538 0.03865 0.00504 0.06736 0.004 0.09652 C 0.004 0.09976 0.00157 0.11157 0.00087 0.11504 C 0.00018 0.12245 -0.00243 0.15439 -0.00243 0.16226 C -0.00555 0.29814 -0.00034 0.23611 -0.00555 0.29375 C -0.00677 0.32523 -0.00677 0.35694 -0.00902 0.38912 C -0.00937 0.3956 -0.01112 0.4206 -0.01233 0.43009 C -0.01268 0.43194 -0.01355 0.43425 -0.01389 0.43588 C -0.01459 0.43981 -0.01494 0.44421 -0.01545 0.44768 L -0.02066 0.47152 C -0.021 0.4743 -0.02171 0.47731 -0.02223 0.47986 C -0.02292 0.48287 -0.02327 0.48634 -0.02395 0.48912 C -0.02414 0.49236 -0.02518 0.4949 -0.02553 0.49745 C -0.02744 0.50902 -0.02709 0.50787 -0.02709 0.51435 L -0.03021 0.53125 " pathEditMode="relative" rAng="0" ptsTypes="AAAAAAAAAAAAAAAAAAAAAAAA" p14:bounceEnd="45000">
                                          <p:cBhvr>
                                            <p:cTn id="6" dur="10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" y="353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902 -0.1757 L -0.00902 -0.175 C -0.0085 -0.16389 -0.00781 -0.15162 -0.00746 -0.14028 C -0.00659 -0.12084 -0.00659 -0.10232 -0.00555 -0.08311 C -0.00555 -0.07917 -0.00468 -0.07662 -0.00399 -0.07269 C -0.00329 -0.06783 -0.00295 -0.06274 -0.00243 -0.05787 C -0.00104 -0.04561 -0.00104 -0.04676 0.00087 -0.0375 C 0.00157 -0.03102 0.00174 -0.02477 0.00244 -0.0176 C 0.00278 -0.01528 0.004 -0.01389 0.004 -0.01158 C 0.00504 -0.0044 0.00538 0.00254 0.00608 0.00972 C 0.00538 0.03865 0.00504 0.06736 0.004 0.09652 C 0.004 0.09976 0.00157 0.11157 0.00087 0.11504 C 0.00018 0.12245 -0.00243 0.15439 -0.00243 0.16226 C -0.00555 0.29814 -0.00034 0.23611 -0.00555 0.29375 C -0.00677 0.32523 -0.00677 0.35694 -0.00902 0.38912 C -0.00937 0.3956 -0.01112 0.4206 -0.01233 0.43009 C -0.01268 0.43194 -0.01355 0.43425 -0.01389 0.43588 C -0.01459 0.43981 -0.01494 0.44421 -0.01545 0.44768 L -0.02066 0.47152 C -0.021 0.4743 -0.02171 0.47731 -0.02223 0.47986 C -0.02292 0.48287 -0.02327 0.48634 -0.02395 0.48912 C -0.02414 0.49236 -0.02518 0.4949 -0.02553 0.49745 C -0.02744 0.50902 -0.02709 0.50787 -0.02709 0.51435 L -0.03021 0.53125 " pathEditMode="relative" rAng="0" ptsTypes="AAAAAAAAAAAAAAAAAAAAAAAA">
                                          <p:cBhvr>
                                            <p:cTn id="6" dur="10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" y="353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28675"/>
            <a:ext cx="8229600" cy="5191125"/>
          </a:xfrm>
        </p:spPr>
        <p:txBody>
          <a:bodyPr>
            <a:normAutofit/>
          </a:bodyPr>
          <a:lstStyle/>
          <a:p>
            <a:r>
              <a:rPr lang="en-US" sz="2800" b="0" dirty="0" smtClean="0"/>
              <a:t>Prior to SQL 2008, [BUILTIN\Administrators] was a member of the SQL </a:t>
            </a:r>
            <a:r>
              <a:rPr lang="en-US" sz="2800" b="0" dirty="0" err="1" smtClean="0"/>
              <a:t>sysadmin</a:t>
            </a:r>
            <a:r>
              <a:rPr lang="en-US" sz="2800" b="0" dirty="0" smtClean="0"/>
              <a:t> role.  </a:t>
            </a:r>
          </a:p>
          <a:p>
            <a:endParaRPr lang="en-US" sz="2800" dirty="0"/>
          </a:p>
          <a:p>
            <a:r>
              <a:rPr lang="en-US" sz="2800" b="0" dirty="0" smtClean="0"/>
              <a:t>This was a security hole – allowing anyone who gained admin access to a Windows Server to automatically and easily have </a:t>
            </a:r>
            <a:r>
              <a:rPr lang="en-US" sz="2800" b="0" dirty="0" err="1" smtClean="0"/>
              <a:t>sysadmin</a:t>
            </a:r>
            <a:r>
              <a:rPr lang="en-US" sz="2800" b="0" dirty="0" smtClean="0"/>
              <a:t> access.</a:t>
            </a:r>
          </a:p>
          <a:p>
            <a:endParaRPr lang="en-US" sz="2800" b="0" dirty="0" smtClean="0"/>
          </a:p>
          <a:p>
            <a:r>
              <a:rPr lang="en-US" sz="2800" b="0" dirty="0" smtClean="0"/>
              <a:t>SQL 2008 – BUILTIN\Administrators no longer have automatic rights to the SQL server and should NOT be granted access.</a:t>
            </a:r>
          </a:p>
          <a:p>
            <a:endParaRPr lang="en-US" sz="2800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err="1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Builtin</a:t>
            </a: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\administrators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7653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915400" cy="5486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2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900" dirty="0" err="1">
                <a:solidFill>
                  <a:srgbClr val="008080"/>
                </a:solidFill>
                <a:latin typeface="Consolas" panose="020B0609020204030204" pitchFamily="49" charset="0"/>
              </a:rPr>
              <a:t>Paddles</a:t>
            </a:r>
            <a:r>
              <a:rPr lang="en-US" sz="2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SCHEMABINDING</a:t>
            </a:r>
            <a:r>
              <a:rPr lang="en-US" sz="2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AS…</a:t>
            </a:r>
            <a:endParaRPr lang="en-US" sz="2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35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3500" b="0" dirty="0" smtClean="0"/>
              <a:t>Prevents </a:t>
            </a:r>
            <a:r>
              <a:rPr lang="en-US" sz="3500" b="0" dirty="0" smtClean="0"/>
              <a:t>underlying tables and views from </a:t>
            </a:r>
            <a:r>
              <a:rPr lang="en-US" sz="3500" dirty="0" smtClean="0"/>
              <a:t>ALTER</a:t>
            </a:r>
            <a:r>
              <a:rPr lang="en-US" sz="3500" b="0" dirty="0" smtClean="0"/>
              <a:t> or </a:t>
            </a:r>
            <a:r>
              <a:rPr lang="en-US" sz="3500" dirty="0" smtClean="0"/>
              <a:t>DROP</a:t>
            </a:r>
            <a:r>
              <a:rPr lang="en-US" sz="3500" b="0" dirty="0" smtClean="0"/>
              <a:t>. </a:t>
            </a:r>
            <a:r>
              <a:rPr lang="en-US" sz="3500" b="0" dirty="0" smtClean="0"/>
              <a:t/>
            </a:r>
            <a:br>
              <a:rPr lang="en-US" sz="3500" b="0" dirty="0" smtClean="0"/>
            </a:br>
            <a:r>
              <a:rPr lang="en-US" sz="3500" b="0" dirty="0" smtClean="0"/>
              <a:t>The statements fail, </a:t>
            </a:r>
            <a:r>
              <a:rPr lang="en-US" sz="3500" b="0" dirty="0" smtClean="0"/>
              <a:t>preventing the VIEW from </a:t>
            </a:r>
            <a:r>
              <a:rPr lang="en-US" sz="3500" b="0" dirty="0" smtClean="0"/>
              <a:t>silently breaking.</a:t>
            </a:r>
            <a:endParaRPr lang="en-US" sz="3500" b="0" dirty="0" smtClean="0"/>
          </a:p>
          <a:p>
            <a:r>
              <a:rPr lang="en-US" sz="3500" b="0" dirty="0" smtClean="0"/>
              <a:t>Underlying </a:t>
            </a:r>
            <a:r>
              <a:rPr lang="en-US" sz="3500" b="0" dirty="0" smtClean="0"/>
              <a:t>objects referenced must use </a:t>
            </a:r>
            <a:r>
              <a:rPr lang="en-US" sz="3500" b="0" dirty="0"/>
              <a:t>2</a:t>
            </a:r>
            <a:r>
              <a:rPr lang="en-US" sz="3500" b="0" dirty="0" smtClean="0"/>
              <a:t>-part format: [</a:t>
            </a:r>
            <a:r>
              <a:rPr lang="en-US" sz="3500" b="0" i="1" dirty="0" err="1" smtClean="0"/>
              <a:t>schema.objectname</a:t>
            </a:r>
            <a:r>
              <a:rPr lang="en-US" sz="3500" b="0" dirty="0" smtClean="0"/>
              <a:t>]</a:t>
            </a:r>
          </a:p>
          <a:p>
            <a:pPr lvl="1"/>
            <a:r>
              <a:rPr lang="en-US" sz="3000" dirty="0" smtClean="0"/>
              <a:t>You </a:t>
            </a:r>
            <a:r>
              <a:rPr lang="en-US" sz="3000" dirty="0"/>
              <a:t>can’t SCHEMABIND across databases</a:t>
            </a:r>
            <a:r>
              <a:rPr lang="en-US" sz="3000" dirty="0" smtClean="0"/>
              <a:t>.</a:t>
            </a:r>
            <a:endParaRPr lang="en-US" sz="3000" b="0" dirty="0" smtClean="0"/>
          </a:p>
          <a:p>
            <a:pPr lvl="1"/>
            <a:r>
              <a:rPr lang="en-US" sz="3000" b="0" dirty="0" smtClean="0"/>
              <a:t>SELECT * is not allowed in schema-bound objects.</a:t>
            </a:r>
            <a:endParaRPr lang="en-US" sz="3000" b="0" dirty="0"/>
          </a:p>
          <a:p>
            <a:r>
              <a:rPr lang="en-US" sz="3500" dirty="0" smtClean="0"/>
              <a:t>Without </a:t>
            </a:r>
            <a:r>
              <a:rPr lang="en-US" sz="3500" dirty="0"/>
              <a:t>SCHEMABINDING, you might have to </a:t>
            </a:r>
            <a:r>
              <a:rPr lang="en-US" sz="3500" dirty="0"/>
              <a:t>exec </a:t>
            </a:r>
            <a:r>
              <a:rPr lang="en-US" sz="3500" dirty="0" err="1"/>
              <a:t>sp_refreshview</a:t>
            </a:r>
            <a:r>
              <a:rPr lang="en-US" sz="3500" dirty="0"/>
              <a:t> </a:t>
            </a:r>
            <a:endParaRPr lang="en-US" sz="31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err="1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schemabinding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74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28675"/>
            <a:ext cx="8229600" cy="5191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SQL 2000, </a:t>
            </a:r>
            <a:r>
              <a:rPr lang="en-US" dirty="0" err="1" smtClean="0"/>
              <a:t>sales.dbo.customers</a:t>
            </a:r>
            <a:r>
              <a:rPr lang="en-US" dirty="0" smtClean="0"/>
              <a:t> meant: </a:t>
            </a:r>
          </a:p>
          <a:p>
            <a:r>
              <a:rPr lang="en-US" dirty="0"/>
              <a:t>	</a:t>
            </a:r>
            <a:r>
              <a:rPr lang="en-US" b="0" dirty="0" err="1" smtClean="0"/>
              <a:t>databasename</a:t>
            </a:r>
            <a:r>
              <a:rPr lang="en-US" b="0" dirty="0" smtClean="0"/>
              <a:t> 	= sales</a:t>
            </a:r>
          </a:p>
          <a:p>
            <a:r>
              <a:rPr lang="en-US" b="0" dirty="0"/>
              <a:t>	</a:t>
            </a:r>
            <a:r>
              <a:rPr lang="en-US" b="0" dirty="0" smtClean="0"/>
              <a:t>owner 				= </a:t>
            </a:r>
            <a:r>
              <a:rPr lang="en-US" b="0" dirty="0" err="1" smtClean="0"/>
              <a:t>dbo</a:t>
            </a:r>
            <a:endParaRPr lang="en-US" b="0" dirty="0" smtClean="0"/>
          </a:p>
          <a:p>
            <a:r>
              <a:rPr lang="en-US" b="0" dirty="0"/>
              <a:t>	</a:t>
            </a:r>
            <a:r>
              <a:rPr lang="en-US" b="0" dirty="0" err="1" smtClean="0"/>
              <a:t>tablename</a:t>
            </a:r>
            <a:r>
              <a:rPr lang="en-US" b="0" dirty="0" smtClean="0"/>
              <a:t> 		= customers</a:t>
            </a:r>
          </a:p>
          <a:p>
            <a:endParaRPr lang="en-US" dirty="0"/>
          </a:p>
          <a:p>
            <a:r>
              <a:rPr lang="en-US" dirty="0" smtClean="0"/>
              <a:t>In 2005 and later, </a:t>
            </a:r>
            <a:r>
              <a:rPr lang="en-US" dirty="0" err="1" smtClean="0"/>
              <a:t>sales.dbo.customers</a:t>
            </a:r>
            <a:r>
              <a:rPr lang="en-US" dirty="0" smtClean="0"/>
              <a:t> meant:</a:t>
            </a:r>
          </a:p>
          <a:p>
            <a:r>
              <a:rPr lang="en-US" dirty="0"/>
              <a:t>	</a:t>
            </a:r>
            <a:r>
              <a:rPr lang="en-US" b="0" dirty="0" err="1"/>
              <a:t>databasename</a:t>
            </a:r>
            <a:r>
              <a:rPr lang="en-US" b="0" dirty="0"/>
              <a:t> </a:t>
            </a:r>
            <a:r>
              <a:rPr lang="en-US" b="0" dirty="0" smtClean="0"/>
              <a:t>	= </a:t>
            </a:r>
            <a:r>
              <a:rPr lang="en-US" b="0" dirty="0"/>
              <a:t>sales</a:t>
            </a:r>
          </a:p>
          <a:p>
            <a:r>
              <a:rPr lang="en-US" b="0" dirty="0"/>
              <a:t>	</a:t>
            </a:r>
            <a:r>
              <a:rPr lang="en-US" b="0" dirty="0" smtClean="0"/>
              <a:t>schema name</a:t>
            </a:r>
            <a:r>
              <a:rPr lang="en-US" b="0" dirty="0"/>
              <a:t>	</a:t>
            </a:r>
            <a:r>
              <a:rPr lang="en-US" b="0" dirty="0" smtClean="0"/>
              <a:t>= </a:t>
            </a:r>
            <a:r>
              <a:rPr lang="en-US" b="0" dirty="0" err="1" smtClean="0"/>
              <a:t>dbo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err="1"/>
              <a:t>tablename</a:t>
            </a:r>
            <a:r>
              <a:rPr lang="en-US" b="0" dirty="0"/>
              <a:t> </a:t>
            </a:r>
            <a:r>
              <a:rPr lang="en-US" b="0" dirty="0" smtClean="0"/>
              <a:t>		= </a:t>
            </a:r>
            <a:r>
              <a:rPr lang="en-US" b="0" dirty="0"/>
              <a:t>customers</a:t>
            </a:r>
          </a:p>
          <a:p>
            <a:endParaRPr lang="en-US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err="1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dbo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83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28675"/>
            <a:ext cx="8229600" cy="51911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SQL 2000, </a:t>
            </a:r>
            <a:r>
              <a:rPr lang="en-US" sz="2800" b="0" dirty="0" err="1" smtClean="0"/>
              <a:t>dbo</a:t>
            </a:r>
            <a:r>
              <a:rPr lang="en-US" sz="2800" b="0" dirty="0" smtClean="0"/>
              <a:t> was a special user inside each database with </a:t>
            </a:r>
            <a:r>
              <a:rPr lang="en-US" sz="2800" b="0" dirty="0" err="1" smtClean="0"/>
              <a:t>sysadmin</a:t>
            </a:r>
            <a:r>
              <a:rPr lang="en-US" sz="2800" b="0" dirty="0" smtClean="0"/>
              <a:t> permissions, which by default owned any object created by an admin.  The </a:t>
            </a:r>
            <a:r>
              <a:rPr lang="en-US" sz="2800" b="0" dirty="0" err="1" smtClean="0"/>
              <a:t>dbo</a:t>
            </a:r>
            <a:r>
              <a:rPr lang="en-US" sz="2800" b="0" dirty="0" smtClean="0"/>
              <a:t> user could not be deleted</a:t>
            </a:r>
            <a:r>
              <a:rPr lang="en-US" sz="2800" b="0" dirty="0" smtClean="0"/>
              <a:t>.</a:t>
            </a:r>
          </a:p>
          <a:p>
            <a:r>
              <a:rPr lang="en-US" sz="2800" dirty="0"/>
              <a:t>In SQL 2005 and above, </a:t>
            </a:r>
            <a:r>
              <a:rPr lang="en-US" sz="2800" dirty="0" err="1"/>
              <a:t>dbo</a:t>
            </a:r>
            <a:r>
              <a:rPr lang="en-US" sz="2800" dirty="0"/>
              <a:t> is the default schema and no longer a security object.  Saying a user has “</a:t>
            </a:r>
            <a:r>
              <a:rPr lang="en-US" sz="2800" dirty="0" err="1"/>
              <a:t>dbo</a:t>
            </a:r>
            <a:r>
              <a:rPr lang="en-US" sz="2800" dirty="0"/>
              <a:t> permissions” is incorrect.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[</a:t>
            </a:r>
            <a:r>
              <a:rPr lang="en-US" sz="2800" dirty="0" err="1"/>
              <a:t>db_owner</a:t>
            </a:r>
            <a:r>
              <a:rPr lang="en-US" sz="2800" dirty="0"/>
              <a:t>] is just a user role with no server-level permissions.</a:t>
            </a:r>
          </a:p>
          <a:p>
            <a:endParaRPr lang="en-US" sz="2800" dirty="0"/>
          </a:p>
          <a:p>
            <a:endParaRPr lang="en-US" sz="2800" b="0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err="1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dbo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82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229600" cy="5191125"/>
          </a:xfrm>
        </p:spPr>
        <p:txBody>
          <a:bodyPr>
            <a:normAutofit lnSpcReduction="10000"/>
          </a:bodyPr>
          <a:lstStyle/>
          <a:p>
            <a:r>
              <a:rPr lang="en-US" b="0" dirty="0" smtClean="0"/>
              <a:t>A </a:t>
            </a:r>
            <a:r>
              <a:rPr lang="en-US" b="0" dirty="0" smtClean="0"/>
              <a:t>schema is a container of objects, by default objects are owned by internal “</a:t>
            </a:r>
            <a:r>
              <a:rPr lang="en-US" b="0" dirty="0" err="1" smtClean="0"/>
              <a:t>dbo</a:t>
            </a:r>
            <a:r>
              <a:rPr lang="en-US" b="0" dirty="0" smtClean="0"/>
              <a:t>” user.</a:t>
            </a:r>
          </a:p>
          <a:p>
            <a:endParaRPr lang="en-US" b="0" dirty="0" smtClean="0"/>
          </a:p>
          <a:p>
            <a:r>
              <a:rPr lang="en-US" b="0" dirty="0" smtClean="0"/>
              <a:t>Additional user schemas can be created.  Permissions can be granted to schemas as a set.</a:t>
            </a:r>
          </a:p>
          <a:p>
            <a:pPr marL="0" indent="0">
              <a:buNone/>
            </a:pPr>
            <a:r>
              <a:rPr lang="en-US" b="0" dirty="0" smtClean="0"/>
              <a:t>Examples: </a:t>
            </a:r>
          </a:p>
          <a:p>
            <a:r>
              <a:rPr lang="en-US" dirty="0"/>
              <a:t> </a:t>
            </a:r>
            <a:r>
              <a:rPr lang="en-US" b="0" dirty="0" smtClean="0"/>
              <a:t>logical structuring </a:t>
            </a:r>
            <a:r>
              <a:rPr lang="en-US" b="0" dirty="0" smtClean="0">
                <a:solidFill>
                  <a:srgbClr val="7030A0"/>
                </a:solidFill>
              </a:rPr>
              <a:t>[Staging], [ODS], [Audit], [WH]</a:t>
            </a:r>
          </a:p>
          <a:p>
            <a:r>
              <a:rPr lang="en-US" b="0" dirty="0" smtClean="0"/>
              <a:t>	business structuring </a:t>
            </a:r>
            <a:r>
              <a:rPr lang="en-US" b="0" dirty="0" smtClean="0">
                <a:solidFill>
                  <a:srgbClr val="7030A0"/>
                </a:solidFill>
              </a:rPr>
              <a:t>[Sales], [HR], [Acct], [</a:t>
            </a:r>
            <a:r>
              <a:rPr lang="en-US" b="0" dirty="0" err="1" smtClean="0">
                <a:solidFill>
                  <a:srgbClr val="7030A0"/>
                </a:solidFill>
              </a:rPr>
              <a:t>Inv</a:t>
            </a:r>
            <a:r>
              <a:rPr lang="en-US" b="0" dirty="0" smtClean="0">
                <a:solidFill>
                  <a:srgbClr val="7030A0"/>
                </a:solidFill>
              </a:rPr>
              <a:t>]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Schemas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060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28675"/>
            <a:ext cx="8229600" cy="5191125"/>
          </a:xfrm>
        </p:spPr>
        <p:txBody>
          <a:bodyPr>
            <a:normAutofit/>
          </a:bodyPr>
          <a:lstStyle/>
          <a:p>
            <a:r>
              <a:rPr lang="en-US" b="0" dirty="0"/>
              <a:t>Schemas can have owners and permissions to schemas can be granted to database </a:t>
            </a:r>
            <a:r>
              <a:rPr lang="en-US" b="0" dirty="0" smtClean="0"/>
              <a:t>principals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 smtClean="0"/>
              <a:t>For example:	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[STAGING]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AUTHORIZATION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ETLAdminUser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[STAGING]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AuditLog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[STAGING]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ETLReadOnlyUser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schemas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27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95349"/>
            <a:ext cx="4572000" cy="41338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PEBKAC 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PICNIC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ID-10-T</a:t>
            </a:r>
            <a:endParaRPr lang="en-US" sz="32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Important acronyms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4294967295"/>
          </p:nvPr>
        </p:nvSpPr>
        <p:spPr>
          <a:xfrm>
            <a:off x="2514600" y="895350"/>
            <a:ext cx="6400800" cy="51911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Problem Exists Between Keyboard and Chair</a:t>
            </a:r>
          </a:p>
          <a:p>
            <a:endParaRPr lang="en-US" sz="3200" dirty="0"/>
          </a:p>
          <a:p>
            <a:r>
              <a:rPr lang="en-US" sz="3200" dirty="0" smtClean="0"/>
              <a:t>Problem in Chair, Not in Computer</a:t>
            </a:r>
          </a:p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6200" y="5410200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666666"/>
                </a:solidFill>
                <a:latin typeface="Arial" panose="020B0604020202020204" pitchFamily="34" charset="0"/>
              </a:rPr>
              <a:t>Did you know that 90</a:t>
            </a:r>
            <a:r>
              <a:rPr lang="en-US" sz="2800" dirty="0">
                <a:solidFill>
                  <a:srgbClr val="666666"/>
                </a:solidFill>
                <a:latin typeface="Arial" panose="020B0604020202020204" pitchFamily="34" charset="0"/>
              </a:rPr>
              <a:t>% of Security incidents are still caused by </a:t>
            </a:r>
            <a:r>
              <a:rPr lang="en-US" sz="2800" dirty="0" smtClean="0">
                <a:solidFill>
                  <a:srgbClr val="666666"/>
                </a:solidFill>
                <a:latin typeface="Arial" panose="020B0604020202020204" pitchFamily="34" charset="0"/>
              </a:rPr>
              <a:t>PEBKAC, PICNIC </a:t>
            </a:r>
            <a:r>
              <a:rPr lang="en-US" sz="2800" dirty="0">
                <a:solidFill>
                  <a:srgbClr val="666666"/>
                </a:solidFill>
                <a:latin typeface="Arial" panose="020B0604020202020204" pitchFamily="34" charset="0"/>
              </a:rPr>
              <a:t>and </a:t>
            </a:r>
            <a:r>
              <a:rPr lang="en-US" sz="2800" dirty="0" smtClean="0">
                <a:solidFill>
                  <a:srgbClr val="666666"/>
                </a:solidFill>
                <a:latin typeface="Arial" panose="020B0604020202020204" pitchFamily="34" charset="0"/>
              </a:rPr>
              <a:t>ID-10-T errors?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45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" y="990600"/>
            <a:ext cx="8610600" cy="5486400"/>
          </a:xfrm>
        </p:spPr>
        <p:txBody>
          <a:bodyPr>
            <a:normAutofit/>
          </a:bodyPr>
          <a:lstStyle/>
          <a:p>
            <a:r>
              <a:rPr lang="en-US" sz="3200" b="0" dirty="0" smtClean="0"/>
              <a:t>Every </a:t>
            </a:r>
            <a:r>
              <a:rPr lang="en-US" sz="3200" dirty="0" smtClean="0"/>
              <a:t>login and user </a:t>
            </a:r>
            <a:r>
              <a:rPr lang="en-US" sz="3200" b="0" dirty="0" smtClean="0"/>
              <a:t>is a member of “public”.</a:t>
            </a:r>
          </a:p>
          <a:p>
            <a:pPr marL="342900" lvl="1" indent="-342900"/>
            <a:r>
              <a:rPr lang="en-US" sz="3200" dirty="0"/>
              <a:t>Public is a server role that should never be granted any additional permissions, authorization or ownership. </a:t>
            </a:r>
            <a:endParaRPr lang="en-US" sz="3200" dirty="0" smtClean="0"/>
          </a:p>
          <a:p>
            <a:pPr marL="342900" lvl="1" indent="-342900"/>
            <a:r>
              <a:rPr lang="en-US" sz="3200" dirty="0" smtClean="0"/>
              <a:t>Every </a:t>
            </a:r>
            <a:r>
              <a:rPr lang="en-US" sz="3200" dirty="0"/>
              <a:t>database user/roles belongs to </a:t>
            </a:r>
            <a:r>
              <a:rPr lang="en-US" sz="3200" dirty="0" smtClean="0"/>
              <a:t>a public </a:t>
            </a:r>
            <a:r>
              <a:rPr lang="en-US" sz="3200" dirty="0"/>
              <a:t>database role. </a:t>
            </a:r>
            <a:endParaRPr lang="en-US" sz="3200" dirty="0" smtClean="0"/>
          </a:p>
          <a:p>
            <a:pPr marL="342900" lvl="1" indent="-342900"/>
            <a:r>
              <a:rPr lang="en-US" sz="3200" dirty="0" smtClean="0"/>
              <a:t>When </a:t>
            </a:r>
            <a:r>
              <a:rPr lang="en-US" sz="3200" dirty="0"/>
              <a:t>a user has not been granted or denied specific permissions on a securable, the user inherits the permissions granted to </a:t>
            </a:r>
            <a:r>
              <a:rPr lang="en-US" sz="3200" dirty="0" smtClean="0"/>
              <a:t>public. </a:t>
            </a:r>
            <a:endParaRPr lang="en-US" sz="3200" dirty="0"/>
          </a:p>
          <a:p>
            <a:endParaRPr lang="en-US" sz="3200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PUBLIC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90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229600" cy="5191125"/>
          </a:xfrm>
        </p:spPr>
        <p:txBody>
          <a:bodyPr>
            <a:noAutofit/>
          </a:bodyPr>
          <a:lstStyle/>
          <a:p>
            <a:r>
              <a:rPr lang="en-US" sz="3600" dirty="0" smtClean="0"/>
              <a:t>A </a:t>
            </a:r>
            <a:r>
              <a:rPr lang="en-US" sz="3600" dirty="0" err="1"/>
              <a:t>sproc</a:t>
            </a:r>
            <a:r>
              <a:rPr lang="en-US" sz="3600" dirty="0"/>
              <a:t>/view can return data from a table in another database without permissions, if the two databases share the same owner login, by enabling Cross-Database </a:t>
            </a:r>
            <a:r>
              <a:rPr lang="en-US" sz="3600" dirty="0" smtClean="0"/>
              <a:t>Ownership Chaining on </a:t>
            </a:r>
            <a:r>
              <a:rPr lang="en-US" sz="3600" dirty="0"/>
              <a:t>both databases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This is not enabled by default. It </a:t>
            </a:r>
            <a:r>
              <a:rPr lang="en-US" sz="3600" dirty="0" smtClean="0"/>
              <a:t>has to be enabled </a:t>
            </a:r>
            <a:r>
              <a:rPr lang="en-US" sz="3600" dirty="0" smtClean="0"/>
              <a:t>at the server level then activated in each </a:t>
            </a:r>
            <a:r>
              <a:rPr lang="en-US" sz="3600" dirty="0" smtClean="0"/>
              <a:t>database…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Cross database ownership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086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914400"/>
            <a:ext cx="8229600" cy="5191125"/>
          </a:xfrm>
        </p:spPr>
        <p:txBody>
          <a:bodyPr>
            <a:normAutofit/>
          </a:bodyPr>
          <a:lstStyle/>
          <a:p>
            <a:r>
              <a:rPr lang="en-US" sz="3200" dirty="0"/>
              <a:t>Any login </a:t>
            </a:r>
            <a:r>
              <a:rPr lang="en-US" sz="3200" dirty="0" smtClean="0"/>
              <a:t>can </a:t>
            </a:r>
            <a:r>
              <a:rPr lang="en-US" sz="3200" dirty="0"/>
              <a:t>take advantage of Cross-Database Ownership Chaining from another database.</a:t>
            </a:r>
          </a:p>
          <a:p>
            <a:r>
              <a:rPr lang="en-US" sz="3200" dirty="0"/>
              <a:t>Stored procedures and views – not queries - can then query other databases without any additional permissions. </a:t>
            </a:r>
            <a:endParaRPr lang="en-US" sz="3200" dirty="0" smtClean="0"/>
          </a:p>
          <a:p>
            <a:r>
              <a:rPr lang="en-US" sz="3200" dirty="0" smtClean="0"/>
              <a:t>Which </a:t>
            </a:r>
            <a:r>
              <a:rPr lang="en-US" sz="3200" dirty="0"/>
              <a:t>could be very helpful, or a security </a:t>
            </a:r>
            <a:r>
              <a:rPr lang="en-US" sz="3200" dirty="0" smtClean="0"/>
              <a:t>risk…</a:t>
            </a:r>
            <a:endParaRPr lang="en-US" sz="3200" dirty="0"/>
          </a:p>
          <a:p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Cross database ownership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013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229600" cy="51911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It </a:t>
            </a:r>
            <a:r>
              <a:rPr lang="en-US" sz="3200" dirty="0"/>
              <a:t>is possible that cross-database ownership can bypass your permissions by querying from </a:t>
            </a:r>
            <a:r>
              <a:rPr lang="en-US" sz="3200" dirty="0" smtClean="0"/>
              <a:t>the context of another database</a:t>
            </a:r>
            <a:r>
              <a:rPr lang="en-US" sz="3200" dirty="0"/>
              <a:t>!  </a:t>
            </a:r>
            <a:endParaRPr lang="en-US" sz="3200" dirty="0" smtClean="0"/>
          </a:p>
          <a:p>
            <a:r>
              <a:rPr lang="en-US" sz="3200" dirty="0" smtClean="0"/>
              <a:t>Enabling </a:t>
            </a:r>
            <a:r>
              <a:rPr lang="en-US" sz="3200" dirty="0"/>
              <a:t>Cross-Database Ownership Chaining increases the necessary complexity of securing your data with minimum permissions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You don’t need it, do it right.</a:t>
            </a:r>
            <a:endParaRPr lang="en-US" sz="32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Cross database ownership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096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28675"/>
            <a:ext cx="8229600" cy="5191125"/>
          </a:xfrm>
        </p:spPr>
        <p:txBody>
          <a:bodyPr>
            <a:normAutofit lnSpcReduction="10000"/>
          </a:bodyPr>
          <a:lstStyle/>
          <a:p>
            <a:r>
              <a:rPr lang="en-US" b="0" dirty="0" smtClean="0"/>
              <a:t>Microsoft is doing away with the terminology of Users or Logins “owning” objects, such as databases and schemas.</a:t>
            </a:r>
          </a:p>
          <a:p>
            <a:endParaRPr lang="en-US" dirty="0" smtClean="0"/>
          </a:p>
          <a:p>
            <a:r>
              <a:rPr lang="en-US" b="0" dirty="0" smtClean="0"/>
              <a:t>Changing the </a:t>
            </a:r>
            <a:r>
              <a:rPr lang="en-US" dirty="0" smtClean="0"/>
              <a:t>AUTHORIZATION</a:t>
            </a:r>
            <a:r>
              <a:rPr lang="en-US" b="0" dirty="0" smtClean="0"/>
              <a:t> is now the more accurate term to describe “ownership” of an object.  </a:t>
            </a:r>
          </a:p>
          <a:p>
            <a:endParaRPr lang="en-US" b="0" dirty="0"/>
          </a:p>
          <a:p>
            <a:r>
              <a:rPr lang="en-US" b="0" dirty="0" smtClean="0"/>
              <a:t>For example, </a:t>
            </a:r>
            <a:r>
              <a:rPr lang="en-US" dirty="0" err="1" smtClean="0"/>
              <a:t>sp_changedbowner</a:t>
            </a:r>
            <a:r>
              <a:rPr lang="en-US" dirty="0" smtClean="0"/>
              <a:t> </a:t>
            </a:r>
            <a:r>
              <a:rPr lang="en-US" b="0" dirty="0" smtClean="0"/>
              <a:t>is deprecated, replaced by </a:t>
            </a:r>
          </a:p>
          <a:p>
            <a:r>
              <a:rPr lang="en-US" b="0" dirty="0" smtClean="0"/>
              <a:t>	ALTER AUTHORIZATION</a:t>
            </a:r>
            <a:endParaRPr lang="en-US" dirty="0" smtClean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ownership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08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228600" y="914400"/>
            <a:ext cx="8382000" cy="5343525"/>
          </a:xfrm>
        </p:spPr>
        <p:txBody>
          <a:bodyPr>
            <a:noAutofit/>
          </a:bodyPr>
          <a:lstStyle/>
          <a:p>
            <a:r>
              <a:rPr lang="en-US" sz="2400" dirty="0" smtClean="0"/>
              <a:t>By executing </a:t>
            </a:r>
            <a:r>
              <a:rPr lang="en-US" sz="2400" b="0" dirty="0" err="1" smtClean="0"/>
              <a:t>sp_setapprole</a:t>
            </a:r>
            <a:r>
              <a:rPr lang="en-US" sz="2400" b="0" dirty="0" smtClean="0"/>
              <a:t>, </a:t>
            </a:r>
            <a:r>
              <a:rPr lang="en-US" sz="2400" b="0" dirty="0" smtClean="0"/>
              <a:t>an application can give a  </a:t>
            </a:r>
            <a:r>
              <a:rPr lang="en-US" sz="2400" b="0" dirty="0" smtClean="0"/>
              <a:t>user connection </a:t>
            </a:r>
            <a:r>
              <a:rPr lang="en-US" sz="2400" b="0" dirty="0" smtClean="0"/>
              <a:t>the permissions of an app role</a:t>
            </a:r>
            <a:r>
              <a:rPr lang="en-US" sz="2400" b="0" dirty="0" smtClean="0"/>
              <a:t>.</a:t>
            </a:r>
          </a:p>
          <a:p>
            <a:r>
              <a:rPr lang="en-US" sz="2400" b="0" dirty="0" smtClean="0"/>
              <a:t>The application role has no </a:t>
            </a:r>
            <a:r>
              <a:rPr lang="en-US" sz="2400" b="0" dirty="0" smtClean="0"/>
              <a:t>permanent members</a:t>
            </a:r>
            <a:r>
              <a:rPr lang="en-US" sz="2400" b="0" dirty="0" smtClean="0"/>
              <a:t>, but is assigned permissions and given a </a:t>
            </a:r>
            <a:r>
              <a:rPr lang="en-US" sz="2400" b="0" dirty="0" smtClean="0"/>
              <a:t>app-only password.</a:t>
            </a:r>
            <a:endParaRPr lang="en-US" sz="2400" b="0" dirty="0" smtClean="0"/>
          </a:p>
          <a:p>
            <a:r>
              <a:rPr lang="en-US" sz="2400" dirty="0" smtClean="0"/>
              <a:t>The user connection assumes only the permissions of the application role.</a:t>
            </a:r>
          </a:p>
          <a:p>
            <a:pPr marL="0" indent="0">
              <a:buNone/>
            </a:pPr>
            <a:r>
              <a:rPr lang="en-US" sz="2400" b="0" dirty="0" smtClean="0"/>
              <a:t>Cons: </a:t>
            </a:r>
          </a:p>
          <a:p>
            <a:r>
              <a:rPr lang="en-US" sz="2400" b="0" dirty="0"/>
              <a:t>	</a:t>
            </a:r>
            <a:r>
              <a:rPr lang="en-US" sz="2400" b="0" dirty="0" smtClean="0"/>
              <a:t>Accessing other databases requires the use of the guest role.</a:t>
            </a:r>
          </a:p>
          <a:p>
            <a:r>
              <a:rPr lang="en-US" sz="2400" b="0" dirty="0"/>
              <a:t>	</a:t>
            </a:r>
            <a:r>
              <a:rPr lang="en-US" sz="2400" b="0" dirty="0" smtClean="0"/>
              <a:t>Connection pooling can be problematic (cookies)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Application roles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804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28675"/>
            <a:ext cx="8229600" cy="5191125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Moves authentication from the Server level directly to the Database level.</a:t>
            </a:r>
          </a:p>
          <a:p>
            <a:endParaRPr lang="en-US" b="0" dirty="0" smtClean="0"/>
          </a:p>
          <a:p>
            <a:r>
              <a:rPr lang="en-US" b="0" dirty="0" smtClean="0"/>
              <a:t>A contained database owner, for example an Application owner, has full control over security in the database.  </a:t>
            </a:r>
          </a:p>
          <a:p>
            <a:pPr lvl="1"/>
            <a:r>
              <a:rPr lang="en-US" b="0" dirty="0" smtClean="0"/>
              <a:t>No server-level (or </a:t>
            </a:r>
            <a:r>
              <a:rPr lang="en-US" b="0" dirty="0" err="1" smtClean="0"/>
              <a:t>sysadmin</a:t>
            </a:r>
            <a:r>
              <a:rPr lang="en-US" b="0" dirty="0" smtClean="0"/>
              <a:t>) permissions necessary to administer a Contained Database.</a:t>
            </a:r>
          </a:p>
          <a:p>
            <a:endParaRPr lang="en-US" b="0" dirty="0" smtClean="0"/>
          </a:p>
          <a:p>
            <a:r>
              <a:rPr lang="en-US" b="0" dirty="0"/>
              <a:t>T</a:t>
            </a:r>
            <a:r>
              <a:rPr lang="en-US" b="0" dirty="0" smtClean="0"/>
              <a:t>he </a:t>
            </a:r>
            <a:r>
              <a:rPr lang="en-US" b="0" dirty="0"/>
              <a:t>database </a:t>
            </a:r>
            <a:r>
              <a:rPr lang="en-US" b="0" dirty="0" smtClean="0"/>
              <a:t>has </a:t>
            </a:r>
            <a:r>
              <a:rPr lang="en-US" b="0" dirty="0"/>
              <a:t>no configuration dependencies on the </a:t>
            </a:r>
            <a:r>
              <a:rPr lang="en-US" b="0" dirty="0" smtClean="0"/>
              <a:t>instance, it can be easily moved to </a:t>
            </a:r>
            <a:r>
              <a:rPr lang="en-US" b="0" dirty="0"/>
              <a:t>another </a:t>
            </a:r>
            <a:r>
              <a:rPr lang="en-US" b="0" dirty="0" smtClean="0"/>
              <a:t>instance.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047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229600" cy="5191125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Authentication can be made with Windows </a:t>
            </a:r>
            <a:r>
              <a:rPr lang="en-US" b="0" dirty="0" err="1"/>
              <a:t>Auth</a:t>
            </a:r>
            <a:r>
              <a:rPr lang="en-US" b="0" dirty="0"/>
              <a:t> logins or Contained Database Users where the password is maintained in the database.  No SQL </a:t>
            </a:r>
            <a:r>
              <a:rPr lang="en-US" b="0" dirty="0" err="1"/>
              <a:t>Auth</a:t>
            </a:r>
            <a:r>
              <a:rPr lang="en-US" b="0" dirty="0"/>
              <a:t> server logins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  <a:p>
            <a:r>
              <a:rPr lang="en-US" b="0" dirty="0" smtClean="0"/>
              <a:t>Agent </a:t>
            </a:r>
            <a:r>
              <a:rPr lang="en-US" b="0" dirty="0"/>
              <a:t>jobs, </a:t>
            </a:r>
            <a:r>
              <a:rPr lang="en-US" b="0" dirty="0" smtClean="0"/>
              <a:t>system error </a:t>
            </a:r>
            <a:r>
              <a:rPr lang="en-US" b="0" dirty="0"/>
              <a:t>messages, linked server information, and system </a:t>
            </a:r>
            <a:r>
              <a:rPr lang="en-US" b="0" dirty="0" smtClean="0"/>
              <a:t>settings are all inside </a:t>
            </a:r>
            <a:r>
              <a:rPr lang="en-US" dirty="0" smtClean="0"/>
              <a:t>the </a:t>
            </a:r>
            <a:r>
              <a:rPr lang="en-US" b="0" dirty="0" smtClean="0"/>
              <a:t> </a:t>
            </a:r>
            <a:r>
              <a:rPr lang="en-US" b="0" dirty="0" err="1" smtClean="0"/>
              <a:t>ContainedDB</a:t>
            </a:r>
            <a:r>
              <a:rPr lang="en-US" dirty="0"/>
              <a:t> </a:t>
            </a:r>
            <a:r>
              <a:rPr lang="en-US" b="0" dirty="0" smtClean="0"/>
              <a:t>instead of master or </a:t>
            </a:r>
            <a:r>
              <a:rPr lang="en-US" b="0" dirty="0" err="1" smtClean="0"/>
              <a:t>msdb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b="0" dirty="0"/>
              <a:t>Contained Databases simulate the </a:t>
            </a:r>
            <a:r>
              <a:rPr lang="en-US" b="0" dirty="0" smtClean="0"/>
              <a:t>isolation of </a:t>
            </a:r>
            <a:r>
              <a:rPr lang="en-US" b="0" dirty="0"/>
              <a:t>SQL Azure </a:t>
            </a:r>
            <a:r>
              <a:rPr lang="en-US" b="0" dirty="0" smtClean="0"/>
              <a:t>databases.  The </a:t>
            </a:r>
            <a:r>
              <a:rPr lang="en-US" b="0" dirty="0"/>
              <a:t>Contained DB is a foundational piece of the SQL 2012 AlwaysOn </a:t>
            </a:r>
            <a:r>
              <a:rPr lang="en-US" b="0" dirty="0" smtClean="0"/>
              <a:t>Availability </a:t>
            </a:r>
            <a:r>
              <a:rPr lang="en-US" dirty="0" smtClean="0"/>
              <a:t>Groups </a:t>
            </a:r>
            <a:r>
              <a:rPr lang="en-US" b="0" dirty="0" smtClean="0"/>
              <a:t>feature</a:t>
            </a:r>
            <a:r>
              <a:rPr lang="en-US" b="0" dirty="0"/>
              <a:t>.</a:t>
            </a:r>
          </a:p>
          <a:p>
            <a:endParaRPr lang="en-US" b="0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649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6200" y="914400"/>
            <a:ext cx="9067800" cy="5638800"/>
          </a:xfrm>
        </p:spPr>
        <p:txBody>
          <a:bodyPr>
            <a:normAutofit/>
          </a:bodyPr>
          <a:lstStyle/>
          <a:p>
            <a:r>
              <a:rPr lang="en-US" sz="1600" b="0" dirty="0" smtClean="0">
                <a:hlinkClick r:id="rId2"/>
              </a:rPr>
              <a:t>http</a:t>
            </a:r>
            <a:r>
              <a:rPr lang="en-US" sz="1600" b="0" dirty="0">
                <a:hlinkClick r:id="rId2"/>
              </a:rPr>
              <a:t>://blogs.msdn.com/b/sqlsecurity/</a:t>
            </a:r>
            <a:endParaRPr lang="en-US" sz="1600" b="0" dirty="0"/>
          </a:p>
          <a:p>
            <a:r>
              <a:rPr lang="en-US" sz="1600" b="0" dirty="0">
                <a:hlinkClick r:id="rId3"/>
              </a:rPr>
              <a:t>http://msdn.microsoft.com/en-us/library/ms144284(v=sql.110).</a:t>
            </a:r>
            <a:r>
              <a:rPr lang="en-US" sz="1600" b="0" dirty="0" smtClean="0">
                <a:hlinkClick r:id="rId3"/>
              </a:rPr>
              <a:t>aspx</a:t>
            </a:r>
            <a:endParaRPr lang="en-US" sz="1600" b="0" dirty="0" smtClean="0"/>
          </a:p>
          <a:p>
            <a:r>
              <a:rPr lang="en-US" sz="1600" b="0" dirty="0" smtClean="0">
                <a:hlinkClick r:id="rId4"/>
              </a:rPr>
              <a:t>http</a:t>
            </a:r>
            <a:r>
              <a:rPr lang="en-US" sz="1600" b="0" dirty="0">
                <a:hlinkClick r:id="rId4"/>
              </a:rPr>
              <a:t>://msdn.microsoft.com/en-us/library/ms188908(v=sql.110).</a:t>
            </a:r>
            <a:r>
              <a:rPr lang="en-US" sz="1600" b="0" dirty="0" smtClean="0">
                <a:hlinkClick r:id="rId4"/>
              </a:rPr>
              <a:t>aspx</a:t>
            </a:r>
            <a:endParaRPr lang="en-US" sz="1600" b="0" dirty="0" smtClean="0"/>
          </a:p>
          <a:p>
            <a:r>
              <a:rPr lang="en-US" sz="1600" b="0" dirty="0">
                <a:hlinkClick r:id="rId5"/>
              </a:rPr>
              <a:t>http://</a:t>
            </a:r>
            <a:r>
              <a:rPr lang="en-US" sz="1600" b="0" dirty="0" smtClean="0">
                <a:hlinkClick r:id="rId5"/>
              </a:rPr>
              <a:t>msdn.microsoft.com/en-us/library/ms190387.aspx</a:t>
            </a:r>
            <a:endParaRPr lang="en-US" sz="1600" b="0" dirty="0" smtClean="0"/>
          </a:p>
          <a:p>
            <a:r>
              <a:rPr lang="en-US" sz="1600" b="0" dirty="0">
                <a:hlinkClick r:id="rId6"/>
              </a:rPr>
              <a:t>http://</a:t>
            </a:r>
            <a:r>
              <a:rPr lang="en-US" sz="1600" b="0" dirty="0" smtClean="0">
                <a:hlinkClick r:id="rId6"/>
              </a:rPr>
              <a:t>msdn.microsoft.com/en-us/library/ms191291.aspx</a:t>
            </a:r>
            <a:endParaRPr lang="en-US" sz="1600" b="0" dirty="0" smtClean="0"/>
          </a:p>
          <a:p>
            <a:r>
              <a:rPr lang="en-US" sz="1600" b="0" dirty="0">
                <a:hlinkClick r:id="rId7"/>
              </a:rPr>
              <a:t>http://social.technet.microsoft.com/wiki/cfs-file.ashx/__</a:t>
            </a:r>
            <a:r>
              <a:rPr lang="en-US" sz="1600" b="0" dirty="0" smtClean="0">
                <a:hlinkClick r:id="rId7"/>
              </a:rPr>
              <a:t>key/communityserver-wikis-components-files/00-00-00-00-05/5710.Permissions_5F00_Poster_5F00_2008_5F00_R2_5F00_Wiki.pdf</a:t>
            </a:r>
            <a:endParaRPr lang="en-US" sz="1600" b="0" dirty="0" smtClean="0"/>
          </a:p>
          <a:p>
            <a:r>
              <a:rPr lang="en-US" sz="1600" b="0" dirty="0">
                <a:hlinkClick r:id="rId8"/>
              </a:rPr>
              <a:t>http://msdn.microsoft.com/en-us/library/bb669058(v=VS.110).aspx</a:t>
            </a:r>
            <a:endParaRPr lang="en-US" sz="1600" b="0" dirty="0" smtClean="0"/>
          </a:p>
          <a:p>
            <a:r>
              <a:rPr lang="en-US" sz="1600" b="0" dirty="0">
                <a:hlinkClick r:id="rId9"/>
              </a:rPr>
              <a:t>http://</a:t>
            </a:r>
            <a:r>
              <a:rPr lang="en-US" sz="1600" b="0" dirty="0" smtClean="0">
                <a:hlinkClick r:id="rId9"/>
              </a:rPr>
              <a:t>blogs.msdn.com/b/sqlsecurity/archive/2011/08/25/database-engine-permission-basics.aspx</a:t>
            </a:r>
            <a:endParaRPr lang="en-US" sz="1600" b="0" dirty="0" smtClean="0"/>
          </a:p>
          <a:p>
            <a:r>
              <a:rPr lang="en-US" sz="1600" b="0" dirty="0">
                <a:hlinkClick r:id="rId10"/>
              </a:rPr>
              <a:t>http://</a:t>
            </a:r>
            <a:r>
              <a:rPr lang="en-US" sz="1600" b="0" dirty="0" smtClean="0">
                <a:hlinkClick r:id="rId10"/>
              </a:rPr>
              <a:t>msdn.microsoft.com/en-us/library/ms191465.aspx</a:t>
            </a:r>
            <a:endParaRPr lang="en-US" sz="1600" b="0" dirty="0" smtClean="0"/>
          </a:p>
          <a:p>
            <a:r>
              <a:rPr lang="en-US" sz="1600" b="0" dirty="0">
                <a:hlinkClick r:id="rId11"/>
              </a:rPr>
              <a:t>http://</a:t>
            </a:r>
            <a:r>
              <a:rPr lang="en-US" sz="1600" b="0" dirty="0" smtClean="0">
                <a:hlinkClick r:id="rId11"/>
              </a:rPr>
              <a:t>blogs.msdn.com/b/sqlsecurity/archive/2011/08/26/data-hashing.aspx</a:t>
            </a:r>
            <a:endParaRPr lang="en-US" sz="1600" b="0" dirty="0" smtClean="0"/>
          </a:p>
          <a:p>
            <a:r>
              <a:rPr lang="en-US" sz="1600" b="0" dirty="0" smtClean="0">
                <a:hlinkClick r:id="rId12"/>
              </a:rPr>
              <a:t>http</a:t>
            </a:r>
            <a:r>
              <a:rPr lang="en-US" sz="1600" b="0" dirty="0">
                <a:hlinkClick r:id="rId12"/>
              </a:rPr>
              <a:t>://www.sqlservercentral.com/blogs/steve_jones/2009/06/01/sql-server-encryption-hashing-collisions/</a:t>
            </a:r>
            <a:endParaRPr lang="en-US" sz="1600" b="0" dirty="0"/>
          </a:p>
          <a:p>
            <a:r>
              <a:rPr lang="en-US" sz="1600" b="0" dirty="0">
                <a:hlinkClick r:id="rId13"/>
              </a:rPr>
              <a:t>http://msdn.microsoft.com/en-us/library/ff929055(v=sql.110).</a:t>
            </a:r>
            <a:r>
              <a:rPr lang="en-US" sz="1600" b="0" dirty="0" smtClean="0">
                <a:hlinkClick r:id="rId13"/>
              </a:rPr>
              <a:t>aspx</a:t>
            </a:r>
            <a:endParaRPr lang="en-US" sz="1600" b="0" dirty="0" smtClean="0"/>
          </a:p>
          <a:p>
            <a:r>
              <a:rPr lang="en-US" sz="1600" b="0" dirty="0">
                <a:hlinkClick r:id="rId14"/>
              </a:rPr>
              <a:t>http://msdn.microsoft.com/en-us/library/ff929071(v=sql.110).</a:t>
            </a:r>
            <a:r>
              <a:rPr lang="en-US" sz="1600" b="0" dirty="0" smtClean="0">
                <a:hlinkClick r:id="rId14"/>
              </a:rPr>
              <a:t>aspx</a:t>
            </a:r>
            <a:endParaRPr lang="en-US" sz="1600" b="0" dirty="0" smtClean="0"/>
          </a:p>
          <a:p>
            <a:r>
              <a:rPr lang="en-US" sz="1600" dirty="0">
                <a:hlinkClick r:id="rId15"/>
              </a:rPr>
              <a:t>http://</a:t>
            </a:r>
            <a:r>
              <a:rPr lang="en-US" sz="1600" dirty="0" smtClean="0">
                <a:hlinkClick r:id="rId15"/>
              </a:rPr>
              <a:t>technet.microsoft.com/en-us/library/ms187359.aspx</a:t>
            </a:r>
            <a:endParaRPr lang="en-US" sz="1600" dirty="0" smtClean="0"/>
          </a:p>
          <a:p>
            <a:r>
              <a:rPr lang="en-US" sz="1600" dirty="0">
                <a:hlinkClick r:id="rId16"/>
              </a:rPr>
              <a:t>http://</a:t>
            </a:r>
            <a:r>
              <a:rPr lang="en-US" sz="1600" dirty="0" smtClean="0">
                <a:hlinkClick r:id="rId16"/>
              </a:rPr>
              <a:t>support.microsoft.com/kb/918992</a:t>
            </a:r>
            <a:endParaRPr lang="en-US" sz="1600" dirty="0" smtClean="0"/>
          </a:p>
          <a:p>
            <a:endParaRPr lang="en-US" sz="1600" b="0" dirty="0" smtClean="0"/>
          </a:p>
          <a:p>
            <a:endParaRPr lang="en-US" sz="16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Continued reading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42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762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057275"/>
            <a:ext cx="4067175" cy="5229225"/>
          </a:xfrm>
        </p:spPr>
      </p:pic>
    </p:spTree>
    <p:extLst>
      <p:ext uri="{BB962C8B-B14F-4D97-AF65-F5344CB8AC3E}">
        <p14:creationId xmlns:p14="http://schemas.microsoft.com/office/powerpoint/2010/main" val="361394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3400" y="914400"/>
            <a:ext cx="4495800" cy="41549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  <a:latin typeface="+mj-lt"/>
              </a:rPr>
              <a:t>Server Login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Connect to a SQL 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Can be linked to AD (Windows)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Can have a password (SQL)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Assigned to Server Roles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Stored in the Master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Not affected by User DB Restore</a:t>
            </a:r>
            <a:br>
              <a:rPr lang="en-US" sz="2200" dirty="0" smtClean="0">
                <a:latin typeface="+mj-lt"/>
              </a:rPr>
            </a:br>
            <a:endParaRPr lang="en-US" sz="22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Given access to </a:t>
            </a:r>
            <a:r>
              <a:rPr lang="en-US" sz="22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BACKUP, RESTORE, </a:t>
            </a:r>
            <a:r>
              <a:rPr lang="en-US" sz="2200" dirty="0">
                <a:solidFill>
                  <a:schemeClr val="accent3">
                    <a:lumMod val="50000"/>
                  </a:schemeClr>
                </a:solidFill>
              </a:rPr>
              <a:t>CONNECT, CREATE </a:t>
            </a:r>
            <a:r>
              <a:rPr lang="en-US" sz="2200" dirty="0" smtClean="0">
                <a:solidFill>
                  <a:schemeClr val="accent3">
                    <a:lumMod val="50000"/>
                  </a:schemeClr>
                </a:solidFill>
              </a:rPr>
              <a:t>DATABASE</a:t>
            </a:r>
            <a:endParaRPr lang="en-US" sz="22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000" y="914400"/>
            <a:ext cx="4267200" cy="449353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  <a:latin typeface="+mj-lt"/>
              </a:rPr>
              <a:t>Database User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Set a database context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Linked to a Server Login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Does not have a password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Assigned to Database Roles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Stored </a:t>
            </a:r>
            <a:r>
              <a:rPr lang="en-US" sz="2200" dirty="0"/>
              <a:t>in the User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Brought along with a User DB Restore</a:t>
            </a:r>
            <a:br>
              <a:rPr lang="en-US" sz="2200" dirty="0" smtClean="0">
                <a:latin typeface="+mj-lt"/>
              </a:rPr>
            </a:br>
            <a:endParaRPr lang="en-US" sz="22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Given access to </a:t>
            </a:r>
            <a:r>
              <a:rPr lang="en-US" sz="22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SELECT, ALTER, </a:t>
            </a:r>
            <a:br>
              <a:rPr lang="en-US" sz="22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</a:br>
            <a:r>
              <a:rPr lang="en-US" sz="22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EXECUTE, CREATE TABLE</a:t>
            </a:r>
            <a:endParaRPr lang="en-US" sz="22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algn="ctr"/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Login vs user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140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6/13/2015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305138" y="978509"/>
            <a:ext cx="3624263" cy="1001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Visit the Sponsor tables to enter their end of day raffles.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656" y="2013856"/>
            <a:ext cx="34072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Turn in your completed Event Evaluation form at the end of the day in the Registration area to be entered in additional drawings.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Want more free training? Check out the </a:t>
            </a:r>
            <a:r>
              <a:rPr lang="en-US" b="1" dirty="0"/>
              <a:t>Houston Area SQL Server User Group</a:t>
            </a:r>
            <a:r>
              <a:rPr lang="en-US" dirty="0"/>
              <a:t> which meets on the 2</a:t>
            </a:r>
            <a:r>
              <a:rPr lang="en-US" baseline="30000" dirty="0"/>
              <a:t>nd</a:t>
            </a:r>
            <a:r>
              <a:rPr lang="en-US" dirty="0"/>
              <a:t> Tuesday of each month. </a:t>
            </a:r>
            <a:r>
              <a:rPr lang="en-US" dirty="0" smtClean="0"/>
              <a:t>Details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http://houston.sqlpass.org</a:t>
            </a:r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656" y="381000"/>
            <a:ext cx="362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Thank You Sponsors!</a:t>
            </a:r>
            <a:endParaRPr lang="en-US" sz="2400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81" y="5307065"/>
            <a:ext cx="556191" cy="55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86" y="304800"/>
            <a:ext cx="4713514" cy="555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327" y="5307064"/>
            <a:ext cx="556191" cy="55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1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762000"/>
          </a:xfrm>
        </p:spPr>
        <p:txBody>
          <a:bodyPr/>
          <a:lstStyle/>
          <a:p>
            <a:r>
              <a:rPr lang="en-US" dirty="0" smtClean="0"/>
              <a:t>NEARBY USER COMMUNITY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38200"/>
            <a:ext cx="8839200" cy="5334000"/>
          </a:xfrm>
        </p:spPr>
        <p:txBody>
          <a:bodyPr>
            <a:normAutofit/>
          </a:bodyPr>
          <a:lstStyle/>
          <a:p>
            <a:r>
              <a:rPr lang="en-US" sz="3200" dirty="0"/>
              <a:t>Baton Rouge Area </a:t>
            </a:r>
            <a:r>
              <a:rPr lang="en-US" sz="3200" dirty="0"/>
              <a:t>SQL Server User </a:t>
            </a:r>
            <a:r>
              <a:rPr lang="en-US" sz="3200" dirty="0"/>
              <a:t>Group</a:t>
            </a:r>
          </a:p>
          <a:p>
            <a:pPr lvl="1"/>
            <a:r>
              <a:rPr lang="en-US" sz="2800" dirty="0">
                <a:hlinkClick r:id="rId2"/>
              </a:rPr>
              <a:t>brssug.org</a:t>
            </a:r>
            <a:endParaRPr lang="en-US" sz="2800" dirty="0"/>
          </a:p>
          <a:p>
            <a:r>
              <a:rPr lang="en-US" sz="3200" dirty="0"/>
              <a:t>Houston Area SQL Server User Group</a:t>
            </a:r>
          </a:p>
          <a:p>
            <a:pPr lvl="1"/>
            <a:r>
              <a:rPr lang="en-US" sz="2800" dirty="0" smtClean="0">
                <a:hlinkClick r:id="rId3"/>
              </a:rPr>
              <a:t>houston.sqlpass.org</a:t>
            </a:r>
            <a:endParaRPr lang="en-US" sz="2800" dirty="0" smtClean="0"/>
          </a:p>
          <a:p>
            <a:r>
              <a:rPr lang="en-US" sz="3200" dirty="0" smtClean="0"/>
              <a:t>Houston Tech Fest </a:t>
            </a:r>
          </a:p>
          <a:p>
            <a:pPr lvl="1"/>
            <a:r>
              <a:rPr lang="en-US" sz="2800" dirty="0" smtClean="0">
                <a:hlinkClick r:id="rId4"/>
              </a:rPr>
              <a:t>houstontechfest.com</a:t>
            </a:r>
            <a:endParaRPr lang="en-US" sz="2800" dirty="0" smtClean="0"/>
          </a:p>
          <a:p>
            <a:r>
              <a:rPr lang="en-US" dirty="0" smtClean="0"/>
              <a:t>Baton Rouge SQL Saturday</a:t>
            </a:r>
          </a:p>
          <a:p>
            <a:pPr lvl="1"/>
            <a:r>
              <a:rPr lang="en-US" dirty="0" smtClean="0"/>
              <a:t>August 1 at LSU!</a:t>
            </a:r>
          </a:p>
          <a:p>
            <a:pPr lvl="1"/>
            <a:r>
              <a:rPr lang="en-US" dirty="0" smtClean="0"/>
              <a:t>Sqlsaturday.com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8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416430"/>
            <a:ext cx="9144000" cy="2679570"/>
          </a:xfrm>
        </p:spPr>
        <p:txBody>
          <a:bodyPr>
            <a:normAutofit/>
          </a:bodyPr>
          <a:lstStyle/>
          <a:p>
            <a:pPr marL="109537" indent="0" algn="ctr">
              <a:buNone/>
            </a:pPr>
            <a:r>
              <a:rPr lang="en-US" sz="2800" dirty="0" smtClean="0"/>
              <a:t>This </a:t>
            </a:r>
            <a:r>
              <a:rPr lang="en-US" sz="2800" dirty="0" smtClean="0"/>
              <a:t>presentation, including all source code and this slide deck, has been posted at my blog:</a:t>
            </a:r>
          </a:p>
          <a:p>
            <a:pPr marL="0" indent="0" algn="ctr">
              <a:buNone/>
            </a:pPr>
            <a:r>
              <a:rPr lang="en-US" sz="4800" b="1" dirty="0" smtClean="0">
                <a:hlinkClick r:id="rId2"/>
              </a:rPr>
              <a:t>SQLTact.com</a:t>
            </a:r>
            <a:endParaRPr lang="en-US" sz="4800" b="1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599" y="838200"/>
            <a:ext cx="8339138" cy="2413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William D Assaf, MCSE</a:t>
            </a:r>
          </a:p>
          <a:p>
            <a:r>
              <a:rPr lang="en-US" sz="2600" dirty="0" smtClean="0"/>
              <a:t>Past President</a:t>
            </a:r>
            <a:r>
              <a:rPr lang="en-US" sz="2600" dirty="0"/>
              <a:t>, Baton Rouge SQL Server User Group</a:t>
            </a:r>
          </a:p>
          <a:p>
            <a:r>
              <a:rPr lang="en-US" sz="2600" dirty="0" smtClean="0"/>
              <a:t>Principal Consultant, Team </a:t>
            </a:r>
            <a:r>
              <a:rPr lang="en-US" sz="2600" dirty="0" smtClean="0"/>
              <a:t>Lead at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Sparkhound</a:t>
            </a:r>
            <a:r>
              <a:rPr lang="en-US" sz="2600" dirty="0" smtClean="0"/>
              <a:t> </a:t>
            </a:r>
            <a:r>
              <a:rPr lang="en-US" sz="2600" dirty="0" smtClean="0"/>
              <a:t>Inc., </a:t>
            </a:r>
            <a:r>
              <a:rPr lang="en-US" sz="2000" dirty="0" smtClean="0">
                <a:hlinkClick r:id="rId3"/>
              </a:rPr>
              <a:t>William.Assaf@sparkhound.com</a:t>
            </a:r>
            <a:endParaRPr lang="en-US" sz="2000" dirty="0" smtClean="0"/>
          </a:p>
          <a:p>
            <a:r>
              <a:rPr lang="en-US" sz="2600" dirty="0"/>
              <a:t>Twitter: </a:t>
            </a:r>
            <a:r>
              <a:rPr lang="en-US" sz="2600" b="1" dirty="0"/>
              <a:t>@</a:t>
            </a:r>
            <a:r>
              <a:rPr lang="en-US" sz="2600" b="1" dirty="0" err="1"/>
              <a:t>william_a_dba</a:t>
            </a:r>
            <a:endParaRPr lang="en-US" sz="2600" b="1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Bio and contact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739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6368"/>
            <a:ext cx="3590925" cy="5762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66368"/>
            <a:ext cx="5825613" cy="3170099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Database User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Set a database context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Linked to a Server Login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Does not have a password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Assigned to Database Roles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Stored in the User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Brought along with a User DB Restore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Given access to SELECT, ALTER, 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EXECUTE, CREATE TABLE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66800" y="2604781"/>
            <a:ext cx="914400" cy="228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5800" y="4966981"/>
            <a:ext cx="914400" cy="228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47800" y="3519181"/>
            <a:ext cx="1676400" cy="152400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5500381"/>
            <a:ext cx="1692876" cy="152400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2040" y="5676593"/>
            <a:ext cx="1692876" cy="152400"/>
          </a:xfrm>
          <a:prstGeom prst="rect">
            <a:avLst/>
          </a:prstGeom>
          <a:solidFill>
            <a:srgbClr val="99FF33">
              <a:alpha val="22745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56724" y="3847793"/>
            <a:ext cx="1692876" cy="152400"/>
          </a:xfrm>
          <a:prstGeom prst="rect">
            <a:avLst/>
          </a:prstGeom>
          <a:solidFill>
            <a:srgbClr val="99FF33">
              <a:alpha val="22745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24200" y="3048000"/>
            <a:ext cx="5698613" cy="3416320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Server Login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Connect to a SQL 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Can be linked to AD (Windows Login)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Can have a password (SQL Login)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Assigned to Server Roles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Stored in the Master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Not affected by User DB Restore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Given access to BACKUP, RESTORE, </a:t>
            </a:r>
            <a:r>
              <a:rPr lang="en-US" sz="2000" dirty="0"/>
              <a:t>CONNECT, CREATE </a:t>
            </a:r>
            <a:r>
              <a:rPr lang="en-US" sz="2000" dirty="0" smtClean="0"/>
              <a:t>DATABASE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27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6200" y="1066800"/>
            <a:ext cx="8229600" cy="5191125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0" dirty="0"/>
              <a:t>A </a:t>
            </a:r>
            <a:r>
              <a:rPr lang="en-US" sz="2800" b="0" dirty="0" smtClean="0"/>
              <a:t>SQL server Login is </a:t>
            </a:r>
            <a:r>
              <a:rPr lang="en-US" sz="2800" b="0" dirty="0"/>
              <a:t>a </a:t>
            </a:r>
            <a:r>
              <a:rPr lang="en-US" sz="2800" b="0" dirty="0" smtClean="0"/>
              <a:t>server-level </a:t>
            </a:r>
            <a:r>
              <a:rPr lang="en-US" sz="2800" b="0" dirty="0"/>
              <a:t>security </a:t>
            </a:r>
            <a:r>
              <a:rPr lang="en-US" sz="2800" b="0" dirty="0" smtClean="0"/>
              <a:t>principal.</a:t>
            </a:r>
          </a:p>
          <a:p>
            <a:pPr>
              <a:buFont typeface="Arial" pitchFamily="34" charset="0"/>
              <a:buChar char="•"/>
            </a:pPr>
            <a:endParaRPr lang="en-US" sz="2800" b="0" dirty="0"/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Logins are given a default database.  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CONNECT will fail if the Default Database is not accessible.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Best practice- set Default Database to master.</a:t>
            </a:r>
            <a:endParaRPr lang="en-US" sz="2400" b="0" dirty="0" smtClean="0"/>
          </a:p>
          <a:p>
            <a:pPr>
              <a:buFont typeface="Arial" pitchFamily="34" charset="0"/>
              <a:buChar char="•"/>
            </a:pPr>
            <a:endParaRPr lang="en-US" sz="2800" b="0" dirty="0" smtClean="0"/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In order to access data in a database, </a:t>
            </a:r>
            <a:br>
              <a:rPr lang="en-US" sz="2800" b="0" dirty="0" smtClean="0"/>
            </a:br>
            <a:r>
              <a:rPr lang="en-US" sz="2800" b="0" dirty="0" smtClean="0"/>
              <a:t>must be linked to a Database User.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315200" cy="762000"/>
          </a:xfrm>
        </p:spPr>
        <p:txBody>
          <a:bodyPr>
            <a:normAutofit/>
          </a:bodyPr>
          <a:lstStyle/>
          <a:p>
            <a:pPr algn="ctr"/>
            <a:r>
              <a:rPr lang="en-US" b="1" cap="all" dirty="0">
                <a:solidFill>
                  <a:srgbClr val="3D156F"/>
                </a:solidFill>
              </a:rPr>
              <a:t>Logins</a:t>
            </a:r>
          </a:p>
        </p:txBody>
      </p:sp>
    </p:spTree>
    <p:extLst>
      <p:ext uri="{BB962C8B-B14F-4D97-AF65-F5344CB8AC3E}">
        <p14:creationId xmlns:p14="http://schemas.microsoft.com/office/powerpoint/2010/main" val="16152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24000" y="0"/>
            <a:ext cx="7543800" cy="76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Server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Roles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828675"/>
            <a:ext cx="5638800" cy="54959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Roles are security principals that can grant permissions to other security principals. 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/>
              <a:t>Logins</a:t>
            </a:r>
            <a:r>
              <a:rPr lang="en-US" sz="2400" dirty="0"/>
              <a:t> are </a:t>
            </a:r>
            <a:r>
              <a:rPr lang="en-US" sz="2400" dirty="0" smtClean="0"/>
              <a:t>added </a:t>
            </a:r>
            <a:r>
              <a:rPr lang="en-US" sz="2400" dirty="0"/>
              <a:t>to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Server</a:t>
            </a:r>
            <a:r>
              <a:rPr lang="en-US" sz="2400" dirty="0" smtClean="0"/>
              <a:t> Roles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Users</a:t>
            </a:r>
            <a:r>
              <a:rPr lang="en-US" sz="2400" dirty="0" smtClean="0"/>
              <a:t> are added to </a:t>
            </a:r>
            <a:br>
              <a:rPr lang="en-US" sz="2400" dirty="0" smtClean="0"/>
            </a:br>
            <a:r>
              <a:rPr lang="en-US" sz="2400" b="1" dirty="0" smtClean="0"/>
              <a:t>Database</a:t>
            </a:r>
            <a:r>
              <a:rPr lang="en-US" sz="2400" dirty="0" smtClean="0"/>
              <a:t> Roles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Built-in Roles to </a:t>
            </a:r>
            <a:r>
              <a:rPr lang="en-US" sz="2800" dirty="0"/>
              <a:t>provide a standard for access. 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Assign more </a:t>
            </a:r>
            <a:r>
              <a:rPr lang="en-US" sz="2400" dirty="0"/>
              <a:t>specific permissions </a:t>
            </a:r>
            <a:r>
              <a:rPr lang="en-US" sz="2400" dirty="0" smtClean="0"/>
              <a:t>when possible.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800" b="0" dirty="0" smtClean="0"/>
          </a:p>
          <a:p>
            <a:pPr>
              <a:buFont typeface="Arial" pitchFamily="34" charset="0"/>
              <a:buChar char="•"/>
            </a:pPr>
            <a:endParaRPr lang="en-US" sz="2800" b="0" dirty="0"/>
          </a:p>
          <a:p>
            <a:pPr>
              <a:buFont typeface="Arial" pitchFamily="34" charset="0"/>
              <a:buChar char="•"/>
            </a:pPr>
            <a:endParaRPr lang="en-US" sz="2800" b="0" dirty="0" smtClean="0"/>
          </a:p>
          <a:p>
            <a:pPr marL="0" indent="0"/>
            <a:endParaRPr lang="en-US" sz="2800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0"/>
          <a:stretch/>
        </p:blipFill>
        <p:spPr bwMode="auto">
          <a:xfrm>
            <a:off x="5105400" y="990600"/>
            <a:ext cx="2514600" cy="381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386" y="2667000"/>
            <a:ext cx="23336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229542" y="914400"/>
            <a:ext cx="8229600" cy="5191041"/>
          </a:xfrm>
        </p:spPr>
        <p:txBody>
          <a:bodyPr>
            <a:normAutofit/>
          </a:bodyPr>
          <a:lstStyle/>
          <a:p>
            <a:r>
              <a:rPr lang="en-US" sz="2800" dirty="0"/>
              <a:t>Remember, a Login is what authenticates the user to the SQL Server </a:t>
            </a:r>
            <a:r>
              <a:rPr lang="en-US" sz="2800" dirty="0" smtClean="0"/>
              <a:t>instance</a:t>
            </a:r>
            <a:r>
              <a:rPr lang="en-US" sz="2800" dirty="0" smtClean="0"/>
              <a:t>, not a User.</a:t>
            </a:r>
            <a:endParaRPr lang="en-US" sz="2800" dirty="0"/>
          </a:p>
          <a:p>
            <a:endParaRPr lang="en-US" sz="2800" b="0" dirty="0" smtClean="0"/>
          </a:p>
          <a:p>
            <a:r>
              <a:rPr lang="en-US" sz="2800" b="0" dirty="0" smtClean="0"/>
              <a:t>In a typical business environment,</a:t>
            </a:r>
          </a:p>
          <a:p>
            <a:pPr marL="0" indent="0">
              <a:buNone/>
            </a:pPr>
            <a:r>
              <a:rPr lang="en-US" sz="2800" b="0" dirty="0" smtClean="0"/>
              <a:t>	Windows Authentication means that</a:t>
            </a:r>
          </a:p>
          <a:p>
            <a:pPr marL="0" indent="0">
              <a:buNone/>
            </a:pPr>
            <a:r>
              <a:rPr lang="en-US" sz="2800" b="0" dirty="0"/>
              <a:t>			account </a:t>
            </a:r>
            <a:r>
              <a:rPr lang="en-US" sz="2800" b="0" dirty="0" smtClean="0"/>
              <a:t>creation/termination, </a:t>
            </a:r>
            <a:endParaRPr lang="en-US" sz="2800" b="0" dirty="0"/>
          </a:p>
          <a:p>
            <a:pPr marL="0" indent="0">
              <a:buNone/>
            </a:pPr>
            <a:r>
              <a:rPr lang="en-US" sz="2800" b="0" dirty="0"/>
              <a:t>	</a:t>
            </a:r>
            <a:r>
              <a:rPr lang="en-US" sz="2800" b="0" dirty="0" smtClean="0"/>
              <a:t>		security group membership, </a:t>
            </a:r>
          </a:p>
          <a:p>
            <a:pPr marL="0" indent="0">
              <a:buNone/>
            </a:pPr>
            <a:r>
              <a:rPr lang="en-US" sz="2800" b="0" dirty="0" smtClean="0"/>
              <a:t>			password policy,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0" dirty="0" smtClean="0"/>
              <a:t>are handled by an existing corporate security 	administration infrastructure. 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524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4000" b="1" cap="all" dirty="0" smtClean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Windows vs SQL Auth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36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harePoint Benefits for Marketers - 1 2 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74947"/>
    </a:dk2>
    <a:lt2>
      <a:srgbClr val="EEECE1"/>
    </a:lt2>
    <a:accent1>
      <a:srgbClr val="163764"/>
    </a:accent1>
    <a:accent2>
      <a:srgbClr val="75982F"/>
    </a:accent2>
    <a:accent3>
      <a:srgbClr val="16223C"/>
    </a:accent3>
    <a:accent4>
      <a:srgbClr val="B18126"/>
    </a:accent4>
    <a:accent5>
      <a:srgbClr val="00517C"/>
    </a:accent5>
    <a:accent6>
      <a:srgbClr val="F79646"/>
    </a:accent6>
    <a:hlink>
      <a:srgbClr val="75982F"/>
    </a:hlink>
    <a:folHlink>
      <a:srgbClr val="75982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9A375054727A4C945E2299B4DCA915" ma:contentTypeVersion="0" ma:contentTypeDescription="Create a new document." ma:contentTypeScope="" ma:versionID="de1b28439f8255a9718e7d9135f24bb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7AB5544-0152-4691-A7DA-1F72E45AA1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BA6386-D4B0-4B5D-8FF1-8B01CDAF86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19B95F1-6128-476B-B834-5ABE8BE5D07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11129</TotalTime>
  <Words>2032</Words>
  <Application>Microsoft Office PowerPoint</Application>
  <PresentationFormat>On-screen Show (4:3)</PresentationFormat>
  <Paragraphs>351</Paragraphs>
  <Slides>52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Wingdings</vt:lpstr>
      <vt:lpstr>SQLSaturday Powerpoint - New</vt:lpstr>
      <vt:lpstr>SharePoint Benefits for Marketers - 1 2 13</vt:lpstr>
      <vt:lpstr>Office Theme</vt:lpstr>
      <vt:lpstr>SQL Server Permissions and Security Principals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NEARBY USER COMMUNITY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Permissions and Security Principals</dc:title>
  <dc:creator>william assaf</dc:creator>
  <cp:lastModifiedBy>william a</cp:lastModifiedBy>
  <cp:revision>288</cp:revision>
  <dcterms:created xsi:type="dcterms:W3CDTF">2009-07-22T01:10:27Z</dcterms:created>
  <dcterms:modified xsi:type="dcterms:W3CDTF">2015-06-12T04:31:55Z</dcterms:modified>
</cp:coreProperties>
</file>