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7"/>
  </p:notesMasterIdLst>
  <p:sldIdLst>
    <p:sldId id="256" r:id="rId3"/>
    <p:sldId id="269" r:id="rId4"/>
    <p:sldId id="257" r:id="rId5"/>
    <p:sldId id="261" r:id="rId6"/>
    <p:sldId id="259" r:id="rId7"/>
    <p:sldId id="262" r:id="rId8"/>
    <p:sldId id="280" r:id="rId9"/>
    <p:sldId id="279" r:id="rId10"/>
    <p:sldId id="276" r:id="rId11"/>
    <p:sldId id="260" r:id="rId12"/>
    <p:sldId id="258" r:id="rId13"/>
    <p:sldId id="266" r:id="rId14"/>
    <p:sldId id="265" r:id="rId15"/>
    <p:sldId id="264" r:id="rId16"/>
    <p:sldId id="263" r:id="rId17"/>
    <p:sldId id="267" r:id="rId18"/>
    <p:sldId id="268" r:id="rId19"/>
    <p:sldId id="270" r:id="rId20"/>
    <p:sldId id="277" r:id="rId21"/>
    <p:sldId id="278" r:id="rId22"/>
    <p:sldId id="282" r:id="rId23"/>
    <p:sldId id="271" r:id="rId24"/>
    <p:sldId id="272" r:id="rId25"/>
    <p:sldId id="283" r:id="rId26"/>
    <p:sldId id="273" r:id="rId27"/>
    <p:sldId id="275" r:id="rId28"/>
    <p:sldId id="274" r:id="rId29"/>
    <p:sldId id="287" r:id="rId30"/>
    <p:sldId id="288" r:id="rId31"/>
    <p:sldId id="289" r:id="rId32"/>
    <p:sldId id="290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6" autoAdjust="0"/>
  </p:normalViewPr>
  <p:slideViewPr>
    <p:cSldViewPr>
      <p:cViewPr varScale="1">
        <p:scale>
          <a:sx n="173" d="100"/>
          <a:sy n="173" d="100"/>
        </p:scale>
        <p:origin x="-8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AFF70-829E-42B9-AF80-12C29AB8677F}" type="datetimeFigureOut">
              <a:rPr lang="en-US"/>
              <a:t>5/26/2015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2533-C97D-4921-9A40-9D77FB18671A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3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1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4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9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ie.net/go/p14a" TargetMode="External"/><Relationship Id="rId2" Type="http://schemas.openxmlformats.org/officeDocument/2006/relationships/hyperlink" Target="http://en.wikipedia.org/wiki/LM_ha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qkmGG0biXc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ie.net/go/p14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marskog.se/grantper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scs.com/category/data-securit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5292" y="541194"/>
            <a:ext cx="8427230" cy="530352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Security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57356" y="1255574"/>
            <a:ext cx="7135166" cy="5303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Superior Consulting Services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286000"/>
            <a:ext cx="39020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Rick Bielawski</a:t>
            </a:r>
          </a:p>
          <a:p>
            <a:endParaRPr lang="en-US" dirty="0"/>
          </a:p>
          <a:p>
            <a:r>
              <a:rPr lang="en-US" dirty="0"/>
              <a:t>350 West Burnsville Parkway </a:t>
            </a:r>
            <a:endParaRPr lang="en-US" dirty="0" smtClean="0"/>
          </a:p>
          <a:p>
            <a:r>
              <a:rPr lang="en-US" dirty="0" smtClean="0"/>
              <a:t>Suite </a:t>
            </a:r>
            <a:r>
              <a:rPr lang="en-US" dirty="0"/>
              <a:t>550 </a:t>
            </a:r>
            <a:endParaRPr lang="en-US" dirty="0" smtClean="0"/>
          </a:p>
          <a:p>
            <a:r>
              <a:rPr lang="en-US" dirty="0" smtClean="0"/>
              <a:t>Burnsville</a:t>
            </a:r>
            <a:r>
              <a:rPr lang="en-US" dirty="0"/>
              <a:t>, MN </a:t>
            </a:r>
            <a:r>
              <a:rPr lang="en-US" dirty="0" smtClean="0"/>
              <a:t>55337 </a:t>
            </a:r>
          </a:p>
          <a:p>
            <a:r>
              <a:rPr lang="en-US" dirty="0" smtClean="0"/>
              <a:t>www.teamscs.com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00600"/>
            <a:ext cx="2247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SCS Logo"/>
          <p:cNvSpPr>
            <a:spLocks noChangeAspect="1" noChangeArrowheads="1"/>
          </p:cNvSpPr>
          <p:nvPr/>
        </p:nvSpPr>
        <p:spPr bwMode="auto">
          <a:xfrm>
            <a:off x="155575" y="-319088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C:\Users\bielari\Downloads\scslogo-b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81418"/>
            <a:ext cx="2132080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securing?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about printed copies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Only policies and procedures can protect these.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about backups</a:t>
            </a:r>
            <a:br>
              <a:rPr lang="en-US" dirty="0" smtClean="0"/>
            </a:br>
            <a:r>
              <a:rPr lang="en-US" sz="2800" dirty="0">
                <a:solidFill>
                  <a:schemeClr val="tx1"/>
                </a:solidFill>
              </a:rPr>
              <a:t>Can they be stolen? 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the building is destroyed can you still recover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smtClean="0"/>
              <a:t>about transient locations</a:t>
            </a:r>
            <a:br>
              <a:rPr lang="en-US" dirty="0" smtClean="0"/>
            </a:br>
            <a:r>
              <a:rPr lang="en-US" sz="2800" dirty="0">
                <a:solidFill>
                  <a:schemeClr val="tx1"/>
                </a:solidFill>
              </a:rPr>
              <a:t>Memory scraping, network sniffing, paging file </a:t>
            </a:r>
            <a:r>
              <a:rPr lang="en-US" sz="2800" dirty="0" smtClean="0">
                <a:solidFill>
                  <a:schemeClr val="tx1"/>
                </a:solidFill>
              </a:rPr>
              <a:t>access, EMF monitoring…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0010101111001110101011 	</a:t>
            </a:r>
            <a:r>
              <a:rPr lang="en-US" dirty="0" smtClean="0"/>
              <a:t>Is it really just the database?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algn="l"/>
            <a:r>
              <a:rPr lang="en-US" dirty="0" smtClean="0"/>
              <a:t>The vast majority of important data is not deliberately accessible from the internet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Physical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ID/Password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Encryption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029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more barriers you have the harder you make it to reach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Unsecure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Accessible and readable without much or any manipulation.</a:t>
            </a:r>
          </a:p>
          <a:p>
            <a:pPr algn="l"/>
            <a:r>
              <a:rPr lang="en-US" dirty="0"/>
              <a:t>Secured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Access mechanisms </a:t>
            </a:r>
            <a:r>
              <a:rPr lang="en-US" sz="2600" dirty="0" smtClean="0">
                <a:solidFill>
                  <a:schemeClr val="tx1"/>
                </a:solidFill>
              </a:rPr>
              <a:t>refuse to </a:t>
            </a:r>
            <a:r>
              <a:rPr lang="en-US" sz="2600" dirty="0">
                <a:solidFill>
                  <a:schemeClr val="tx1"/>
                </a:solidFill>
              </a:rPr>
              <a:t>present </a:t>
            </a:r>
            <a:r>
              <a:rPr lang="en-US" sz="2600" dirty="0" smtClean="0">
                <a:solidFill>
                  <a:schemeClr val="tx1"/>
                </a:solidFill>
              </a:rPr>
              <a:t>the </a:t>
            </a:r>
            <a:r>
              <a:rPr lang="en-US" sz="2600" dirty="0">
                <a:solidFill>
                  <a:schemeClr val="tx1"/>
                </a:solidFill>
              </a:rPr>
              <a:t>data.</a:t>
            </a:r>
          </a:p>
          <a:p>
            <a:pPr algn="l"/>
            <a:r>
              <a:rPr lang="en-US" dirty="0"/>
              <a:t>Obfuscated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Information to return to clear text is available.</a:t>
            </a:r>
          </a:p>
          <a:p>
            <a:pPr algn="l"/>
            <a:r>
              <a:rPr lang="en-US" dirty="0" smtClean="0"/>
              <a:t>Encrypted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Additional </a:t>
            </a:r>
            <a:r>
              <a:rPr lang="en-US" sz="2400" dirty="0" smtClean="0">
                <a:solidFill>
                  <a:schemeClr val="tx1"/>
                </a:solidFill>
              </a:rPr>
              <a:t>information is required to get clear text.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Hashed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Can’t be reversed. </a:t>
            </a:r>
            <a:r>
              <a:rPr lang="en-US" sz="2600" dirty="0" smtClean="0">
                <a:solidFill>
                  <a:schemeClr val="tx1"/>
                </a:solidFill>
              </a:rPr>
              <a:t>Many data blocks produce </a:t>
            </a:r>
            <a:r>
              <a:rPr lang="en-US" sz="2600" dirty="0">
                <a:solidFill>
                  <a:schemeClr val="tx1"/>
                </a:solidFill>
              </a:rPr>
              <a:t>the same hash.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ID/Password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Obfuscating words is not </a:t>
            </a:r>
            <a:r>
              <a:rPr lang="en-US" dirty="0" smtClean="0"/>
              <a:t>effective against programs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Replacing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or S with $....</a:t>
            </a:r>
          </a:p>
          <a:p>
            <a:pPr algn="l"/>
            <a:r>
              <a:rPr lang="en-US" dirty="0" smtClean="0"/>
              <a:t>Use MORE than 14 characters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So the easily broken legacy </a:t>
            </a:r>
            <a:r>
              <a:rPr lang="en-US" sz="2400" dirty="0">
                <a:solidFill>
                  <a:schemeClr val="tx1"/>
                </a:solidFill>
              </a:rPr>
              <a:t>LM Hash </a:t>
            </a:r>
            <a:r>
              <a:rPr lang="en-US" sz="2400" dirty="0" smtClean="0">
                <a:solidFill>
                  <a:schemeClr val="tx1"/>
                </a:solidFill>
              </a:rPr>
              <a:t>is not computed.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en.wikipedia.org/wiki/LM_hash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Phrases or sentences </a:t>
            </a:r>
            <a:r>
              <a:rPr lang="en-US" sz="2400" b="1" dirty="0" smtClean="0">
                <a:solidFill>
                  <a:schemeClr val="tx1"/>
                </a:solidFill>
              </a:rPr>
              <a:t>are easier to remember </a:t>
            </a:r>
            <a:r>
              <a:rPr lang="en-US" sz="2400" dirty="0" smtClean="0">
                <a:solidFill>
                  <a:schemeClr val="tx1"/>
                </a:solidFill>
              </a:rPr>
              <a:t>than ‘p@$sw0rds!’.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dirty="0"/>
              <a:t>Passwords can contain ANY Unicode character</a:t>
            </a:r>
            <a:br>
              <a:rPr lang="en-US" dirty="0"/>
            </a:br>
            <a:r>
              <a:rPr lang="en-US" sz="2500" dirty="0">
                <a:solidFill>
                  <a:schemeClr val="tx1"/>
                </a:solidFill>
              </a:rPr>
              <a:t>Single </a:t>
            </a:r>
            <a:r>
              <a:rPr lang="en-US" sz="2500" dirty="0" smtClean="0">
                <a:solidFill>
                  <a:schemeClr val="tx1"/>
                </a:solidFill>
              </a:rPr>
              <a:t>sign-on systems reduce </a:t>
            </a:r>
            <a:r>
              <a:rPr lang="en-US" sz="2500" dirty="0">
                <a:solidFill>
                  <a:schemeClr val="tx1"/>
                </a:solidFill>
              </a:rPr>
              <a:t>your options to the LCD.  If forced: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	Use a keyboard pattern </a:t>
            </a:r>
            <a:r>
              <a:rPr lang="en-US" sz="2500" dirty="0" smtClean="0">
                <a:solidFill>
                  <a:schemeClr val="tx1"/>
                </a:solidFill>
              </a:rPr>
              <a:t>rather </a:t>
            </a:r>
            <a:r>
              <a:rPr lang="en-US" sz="2500" dirty="0">
                <a:solidFill>
                  <a:schemeClr val="tx1"/>
                </a:solidFill>
              </a:rPr>
              <a:t>than words.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	If possible include non-ASCII characters like &lt;alt&gt;0176 (° degree).</a:t>
            </a:r>
          </a:p>
          <a:p>
            <a:pPr algn="l"/>
            <a:r>
              <a:rPr lang="en-US" dirty="0" smtClean="0"/>
              <a:t>Don’t </a:t>
            </a:r>
            <a:r>
              <a:rPr lang="en-US" dirty="0"/>
              <a:t>use </a:t>
            </a:r>
            <a:r>
              <a:rPr lang="en-US" dirty="0" smtClean="0"/>
              <a:t>predictable patterns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DPAPI must store all prior passwords to </a:t>
            </a:r>
            <a:r>
              <a:rPr lang="en-US" sz="2400" dirty="0" smtClean="0">
                <a:solidFill>
                  <a:schemeClr val="tx1"/>
                </a:solidFill>
              </a:rPr>
              <a:t>work.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www.elie.net/go/p14a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machine holding the data</a:t>
            </a:r>
          </a:p>
          <a:p>
            <a:pPr algn="l"/>
            <a:r>
              <a:rPr lang="en-US" dirty="0" smtClean="0"/>
              <a:t>A network with access to the machine</a:t>
            </a:r>
          </a:p>
          <a:p>
            <a:pPr algn="l"/>
            <a:r>
              <a:rPr lang="en-US" dirty="0" smtClean="0"/>
              <a:t>Backups of the machine</a:t>
            </a:r>
          </a:p>
          <a:p>
            <a:pPr algn="l"/>
            <a:r>
              <a:rPr lang="en-US" dirty="0" smtClean="0"/>
              <a:t>User hardcopies</a:t>
            </a:r>
          </a:p>
          <a:p>
            <a:pPr algn="l"/>
            <a:r>
              <a:rPr lang="en-US" dirty="0" smtClean="0"/>
              <a:t>User storage media (phone, thumb drive…)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Means </a:t>
            </a:r>
            <a:r>
              <a:rPr lang="en-US" sz="2400" dirty="0"/>
              <a:t>Access to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13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52600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 Sweeper video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www.youtube.com/watch?v=WqkmGG0biXc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Nullifying the Physical Access Barrier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00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Nullifying the ID/Password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Network sniffing</a:t>
            </a:r>
          </a:p>
          <a:p>
            <a:pPr algn="l"/>
            <a:r>
              <a:rPr lang="en-US" dirty="0" smtClean="0"/>
              <a:t>EMF sniffing</a:t>
            </a:r>
          </a:p>
          <a:p>
            <a:pPr algn="l"/>
            <a:r>
              <a:rPr lang="en-US" dirty="0" smtClean="0"/>
              <a:t>Written or easily guessed passwords</a:t>
            </a:r>
          </a:p>
          <a:p>
            <a:pPr algn="l"/>
            <a:r>
              <a:rPr lang="en-US" dirty="0" smtClean="0"/>
              <a:t>Malware introduced by user activity</a:t>
            </a:r>
          </a:p>
          <a:p>
            <a:pPr algn="l"/>
            <a:r>
              <a:rPr lang="en-US" dirty="0"/>
              <a:t>Malware introduced </a:t>
            </a:r>
            <a:r>
              <a:rPr lang="en-US" dirty="0" smtClean="0"/>
              <a:t>through lack of barriers</a:t>
            </a:r>
          </a:p>
          <a:p>
            <a:pPr algn="l"/>
            <a:r>
              <a:rPr lang="en-US" dirty="0"/>
              <a:t>Malware </a:t>
            </a:r>
            <a:r>
              <a:rPr lang="en-US" dirty="0" smtClean="0"/>
              <a:t>introduced due to barrier weaknesses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3756819"/>
            <a:ext cx="8153400" cy="990600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EXCESSIVE ACCESS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155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Nullifying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/>
          </a:bodyPr>
          <a:lstStyle/>
          <a:p>
            <a:pPr algn="l">
              <a:spcBef>
                <a:spcPts val="1200"/>
              </a:spcBef>
            </a:pPr>
            <a:r>
              <a:rPr lang="en-US" sz="3000" dirty="0" smtClean="0"/>
              <a:t>Having strong keys and protecting them is paramount.</a:t>
            </a:r>
          </a:p>
          <a:p>
            <a:pPr algn="l">
              <a:spcBef>
                <a:spcPts val="1200"/>
              </a:spcBef>
            </a:pPr>
            <a:r>
              <a:rPr lang="en-US" sz="3000" dirty="0" smtClean="0"/>
              <a:t>Microsoft SQL Server uses DPAPI which is vulnerable to certain software attacks. </a:t>
            </a:r>
            <a:r>
              <a:rPr lang="en-US" sz="2200" dirty="0"/>
              <a:t>(See 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2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www.elie.net/go/p14a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It can’t protect its keys from an ‘inside job’.</a:t>
            </a:r>
          </a:p>
          <a:p>
            <a:pPr algn="l">
              <a:spcBef>
                <a:spcPts val="1200"/>
              </a:spcBef>
            </a:pPr>
            <a:r>
              <a:rPr lang="en-US" sz="2400" dirty="0"/>
              <a:t>Where security is truly critical a 3</a:t>
            </a:r>
            <a:r>
              <a:rPr lang="en-US" sz="2400" baseline="30000" dirty="0"/>
              <a:t>rd</a:t>
            </a:r>
            <a:r>
              <a:rPr lang="en-US" sz="2400" dirty="0"/>
              <a:t> party hardware based encryption system is almost mandatory</a:t>
            </a:r>
            <a:r>
              <a:rPr lang="en-US" sz="2400" dirty="0" smtClean="0"/>
              <a:t>.  These have no interface to reveal their keys.  Only the box can decrypt what it encrypts.</a:t>
            </a:r>
            <a:endParaRPr lang="en-US" sz="2400" dirty="0"/>
          </a:p>
          <a:p>
            <a:pPr algn="l">
              <a:spcBef>
                <a:spcPts val="1200"/>
              </a:spcBef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Microsoft SQL Server </a:t>
            </a:r>
            <a:r>
              <a:rPr lang="en-US" dirty="0" smtClean="0"/>
              <a:t>Service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 fontScale="92500"/>
          </a:bodyPr>
          <a:lstStyle/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Needs very little more than access to the directories where data, log and snapshot files are stored.  </a:t>
            </a:r>
            <a:br>
              <a:rPr lang="en-US" sz="2800" dirty="0" smtClean="0"/>
            </a:br>
            <a:r>
              <a:rPr lang="en-US" sz="2800" b="1" dirty="0" smtClean="0"/>
              <a:t>Don’t give it more.  Certainly not admin access!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Configure credentials for use in specific cases where additional authority is required for other tasks; be they agent jobs, replication, service broker etc.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Nothing else should ever be allowed to run under the service account.  </a:t>
            </a:r>
            <a:r>
              <a:rPr lang="en-US" sz="2800" dirty="0" smtClean="0"/>
              <a:t>DPAPI protects the keys protecting credentials</a:t>
            </a:r>
            <a:r>
              <a:rPr lang="en-US" sz="2800" dirty="0"/>
              <a:t>, certificates and </a:t>
            </a:r>
            <a:r>
              <a:rPr lang="en-US" sz="2800" dirty="0" smtClean="0"/>
              <a:t>data so anything using the same account can compromise those keys.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LOGINs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At the ‘Server Instance’ level the Instance: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Deals only with LOGINs </a:t>
            </a:r>
            <a:r>
              <a:rPr lang="en-US" sz="1800" dirty="0" smtClean="0"/>
              <a:t>(Stored in Master)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Performs </a:t>
            </a:r>
            <a:r>
              <a:rPr lang="en-US" dirty="0"/>
              <a:t>all </a:t>
            </a:r>
            <a:r>
              <a:rPr lang="en-US" dirty="0" smtClean="0"/>
              <a:t>authentication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Login only needs connect authority to be authenticated (given a session) in the instance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Once a session is granted</a:t>
            </a:r>
          </a:p>
          <a:p>
            <a:pPr marL="1257300" lvl="2" indent="-457200"/>
            <a:r>
              <a:rPr lang="en-US" dirty="0" smtClean="0"/>
              <a:t>Server level permissions control what server level operations can be performed.  None are required.</a:t>
            </a:r>
          </a:p>
          <a:p>
            <a:pPr marL="1257300" lvl="2" indent="-457200"/>
            <a:r>
              <a:rPr lang="en-US" dirty="0" smtClean="0"/>
              <a:t>Database permissions control database level activity</a:t>
            </a:r>
          </a:p>
        </p:txBody>
      </p:sp>
    </p:spTree>
    <p:extLst>
      <p:ext uri="{BB962C8B-B14F-4D97-AF65-F5344CB8AC3E}">
        <p14:creationId xmlns:p14="http://schemas.microsoft.com/office/powerpoint/2010/main" val="24956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Infrastructure Security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Data security requires a comprehensive environment-pervasive plan.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Database security requires more than access controls.</a:t>
            </a:r>
          </a:p>
          <a:p>
            <a:pPr algn="ctr"/>
            <a:r>
              <a:rPr lang="en-US" dirty="0"/>
              <a:t>SQL Server </a:t>
            </a:r>
            <a:r>
              <a:rPr lang="en-US" dirty="0" smtClean="0"/>
              <a:t>Security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The Database </a:t>
            </a:r>
            <a:r>
              <a:rPr lang="en-US" sz="2800" dirty="0" smtClean="0">
                <a:solidFill>
                  <a:schemeClr val="tx1"/>
                </a:solidFill>
              </a:rPr>
              <a:t>instance </a:t>
            </a:r>
            <a:r>
              <a:rPr lang="en-US" sz="2800" smtClean="0">
                <a:solidFill>
                  <a:schemeClr val="tx1"/>
                </a:solidFill>
              </a:rPr>
              <a:t>service account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Logins vs Users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Ownership Chaining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Impersonation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Certificate </a:t>
            </a:r>
            <a:r>
              <a:rPr lang="en-US" sz="2800" dirty="0">
                <a:solidFill>
                  <a:schemeClr val="tx1"/>
                </a:solidFill>
              </a:rPr>
              <a:t>Signing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TRUSTWORTHY &amp; </a:t>
            </a:r>
            <a:r>
              <a:rPr lang="en-US" sz="2800" dirty="0">
                <a:solidFill>
                  <a:schemeClr val="tx1"/>
                </a:solidFill>
              </a:rPr>
              <a:t>DB_CHAINING</a:t>
            </a:r>
          </a:p>
        </p:txBody>
      </p:sp>
    </p:spTree>
    <p:extLst>
      <p:ext uri="{BB962C8B-B14F-4D97-AF65-F5344CB8AC3E}">
        <p14:creationId xmlns:p14="http://schemas.microsoft.com/office/powerpoint/2010/main" val="1798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At the Database level a database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Deals only with USERs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Delegates any authentication back to the instance</a:t>
            </a:r>
            <a:br>
              <a:rPr lang="en-US" dirty="0" smtClean="0"/>
            </a:br>
            <a:r>
              <a:rPr lang="en-US" sz="1800" dirty="0" smtClean="0"/>
              <a:t>(Contained databases are only a technical exception)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Any unknown login is mapped to the GUEST user if enabled </a:t>
            </a:r>
            <a:r>
              <a:rPr lang="en-US" sz="2000" dirty="0" smtClean="0"/>
              <a:t>(It’s not, by default)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a login, certificate or asymmetric key isn’t mapped to a user NO access is granted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Ownership </a:t>
            </a:r>
            <a:r>
              <a:rPr lang="en-US" sz="2800" dirty="0">
                <a:solidFill>
                  <a:schemeClr val="accent6"/>
                </a:solidFill>
              </a:rPr>
              <a:t>C</a:t>
            </a:r>
            <a:r>
              <a:rPr lang="en-US" sz="2800" dirty="0" smtClean="0">
                <a:solidFill>
                  <a:schemeClr val="accent6"/>
                </a:solidFill>
              </a:rPr>
              <a:t>haining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476375"/>
            <a:ext cx="6181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Giving Permissions through Stored Procedures</a:t>
            </a:r>
          </a:p>
          <a:p>
            <a:pPr algn="ctr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www.sommarskog.se/grantperm.html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151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&amp; Execute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&amp; Execute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048000"/>
            <a:ext cx="1676400" cy="533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There are always 2 sets of permissions in effect when a procedure is running:  Yours &amp; the procedure’s.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Works for </a:t>
            </a:r>
            <a:r>
              <a:rPr lang="en-US" sz="2800" u="sng" dirty="0" smtClean="0"/>
              <a:t>row level</a:t>
            </a:r>
            <a:r>
              <a:rPr lang="en-US" sz="2800" dirty="0" smtClean="0"/>
              <a:t> access &amp; </a:t>
            </a:r>
            <a:r>
              <a:rPr lang="en-US" sz="2800" u="sng" dirty="0" smtClean="0"/>
              <a:t>execute</a:t>
            </a:r>
            <a:r>
              <a:rPr lang="en-US" sz="2800" dirty="0" smtClean="0"/>
              <a:t> only.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you have access to a view, function or procedure, that access automatically extends to any other view, function, procedure or table owned by that object’s owner.  No extra authority needs to be granted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Applies to any view, function or procedure you can use </a:t>
            </a:r>
            <a:r>
              <a:rPr lang="en-US" sz="1800" dirty="0" smtClean="0"/>
              <a:t>(for any reason: grant, chaining, execute-as, signing certificate).</a:t>
            </a:r>
            <a:endParaRPr lang="en-US" sz="2800" dirty="0" smtClean="0"/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Includes cross database access in specific cases.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This permission </a:t>
            </a:r>
            <a:r>
              <a:rPr lang="en-US" sz="2800" b="1" u="sng" dirty="0" smtClean="0"/>
              <a:t>is NOT</a:t>
            </a:r>
            <a:r>
              <a:rPr lang="en-US" sz="2800" b="1" dirty="0" smtClean="0"/>
              <a:t> </a:t>
            </a:r>
            <a:r>
              <a:rPr lang="en-US" sz="2800" dirty="0" smtClean="0"/>
              <a:t>affected by a </a:t>
            </a:r>
            <a:r>
              <a:rPr lang="en-US" sz="2800" b="1" dirty="0" smtClean="0"/>
              <a:t>DENY</a:t>
            </a:r>
            <a:r>
              <a:rPr lang="en-US" sz="2800" dirty="0" smtClean="0"/>
              <a:t> on the user executing the statement.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1800"/>
              </a:spcBef>
            </a:pPr>
            <a:r>
              <a:rPr lang="en-US" dirty="0" smtClean="0"/>
              <a:t>Doesn’t work when: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Referenced objects are owned by another user. </a:t>
            </a:r>
            <a:r>
              <a:rPr lang="en-US" sz="1900" dirty="0" smtClean="0"/>
              <a:t>(breaks chain)</a:t>
            </a:r>
            <a:endParaRPr lang="en-US" dirty="0" smtClean="0"/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Dynamic SQL is executed</a:t>
            </a:r>
            <a:r>
              <a:rPr lang="en-US" dirty="0"/>
              <a:t>. </a:t>
            </a:r>
            <a:r>
              <a:rPr lang="en-US" sz="1900" dirty="0" smtClean="0"/>
              <a:t>(no owner - breaks </a:t>
            </a:r>
            <a:r>
              <a:rPr lang="en-US" sz="1900" dirty="0"/>
              <a:t>chain)</a:t>
            </a:r>
            <a:endParaRPr lang="en-US" dirty="0" smtClean="0"/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 cross database situations where:</a:t>
            </a:r>
          </a:p>
          <a:p>
            <a:pPr marL="8572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SERVER LEVEL setting of ‘cross db ownership chaining’ is off </a:t>
            </a:r>
            <a:r>
              <a:rPr lang="en-US" sz="1900" dirty="0" smtClean="0"/>
              <a:t>(off by default</a:t>
            </a:r>
            <a:r>
              <a:rPr lang="en-US" sz="1900" dirty="0"/>
              <a:t>)</a:t>
            </a:r>
            <a:r>
              <a:rPr lang="en-US" sz="2600" dirty="0"/>
              <a:t>.</a:t>
            </a:r>
            <a:endParaRPr lang="en-US" dirty="0"/>
          </a:p>
          <a:p>
            <a:pPr marL="8572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request isn’t made by a Login mapped to a user in the referenced database </a:t>
            </a:r>
            <a:r>
              <a:rPr lang="en-US" sz="1900" dirty="0" smtClean="0"/>
              <a:t>(not a user)</a:t>
            </a:r>
          </a:p>
          <a:p>
            <a:pPr marL="8572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EXECUTE AS &lt;User&gt; is specified.</a:t>
            </a:r>
            <a:br>
              <a:rPr lang="en-US" dirty="0" smtClean="0"/>
            </a:br>
            <a:r>
              <a:rPr lang="en-US" sz="1900" dirty="0" smtClean="0"/>
              <a:t>Only Logins can make cross database calls.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8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33375"/>
            <a:ext cx="63722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137159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CREATE … WITH EXECUTE </a:t>
            </a:r>
            <a:r>
              <a:rPr lang="en-US" dirty="0" smtClean="0"/>
              <a:t>AS {owner|caller|self}</a:t>
            </a:r>
            <a:endParaRPr lang="en-US" dirty="0"/>
          </a:p>
          <a:p>
            <a:pPr algn="l"/>
            <a:r>
              <a:rPr lang="en-US" dirty="0" smtClean="0"/>
              <a:t>CREATE … WITH </a:t>
            </a:r>
            <a:r>
              <a:rPr lang="en-US" dirty="0"/>
              <a:t>EXECUTE </a:t>
            </a:r>
            <a:r>
              <a:rPr lang="en-US" dirty="0" smtClean="0"/>
              <a:t>AS [user = </a:t>
            </a:r>
            <a:r>
              <a:rPr lang="en-US" dirty="0"/>
              <a:t>] </a:t>
            </a:r>
            <a:r>
              <a:rPr lang="en-US" dirty="0" smtClean="0"/>
              <a:t>'</a:t>
            </a:r>
            <a:r>
              <a:rPr lang="en-US" dirty="0" err="1" smtClean="0"/>
              <a:t>dbUser</a:t>
            </a:r>
            <a:r>
              <a:rPr lang="en-US" dirty="0" smtClean="0"/>
              <a:t>'</a:t>
            </a:r>
          </a:p>
          <a:p>
            <a:pPr algn="l"/>
            <a:r>
              <a:rPr lang="en-US" dirty="0"/>
              <a:t>CREATE … WITH EXECUTE </a:t>
            </a:r>
            <a:r>
              <a:rPr lang="en-US" dirty="0" smtClean="0"/>
              <a:t>AS LOGIN = 'Domain\User'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658" y="2667000"/>
            <a:ext cx="822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Works on Multi-statement functions, stored procedures, triggers and queues.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Operates as if that ID executed the function or procedure.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DO NOT </a:t>
            </a:r>
            <a:r>
              <a:rPr lang="en-US" sz="2800" dirty="0" smtClean="0"/>
              <a:t>impersonate authoritative users such as dbo, OWNER or SELF (violates least privilege).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Ownership chaining continues to work</a:t>
            </a:r>
          </a:p>
        </p:txBody>
      </p:sp>
    </p:spTree>
    <p:extLst>
      <p:ext uri="{BB962C8B-B14F-4D97-AF65-F5344CB8AC3E}">
        <p14:creationId xmlns:p14="http://schemas.microsoft.com/office/powerpoint/2010/main" val="31081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8" y="2362200"/>
            <a:ext cx="8229600" cy="3886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Permissions 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assigned by granting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them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the user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(or login) associated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with the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certificate.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Works on Multi-statement functions, stored procedures, triggers and queues</a:t>
            </a:r>
            <a:r>
              <a:rPr lang="en-US" sz="2400" dirty="0" smtClean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An object can be signed by multiple certificates.</a:t>
            </a: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permissions</a:t>
            </a:r>
            <a:r>
              <a:rPr lang="en-US" sz="2400" dirty="0"/>
              <a:t> the signature imparts are not inherited by referenced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Ownership chaining continues to work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CERTIFICATE CertForUser …</a:t>
            </a:r>
          </a:p>
          <a:p>
            <a:r>
              <a:rPr lang="en-US" dirty="0"/>
              <a:t>CREATE USER CertUser FROM CERTIFICATE CertForUser</a:t>
            </a:r>
          </a:p>
          <a:p>
            <a:r>
              <a:rPr lang="en-US" dirty="0"/>
              <a:t>ADD SIGNATURE TO SensitiveProc BY CERTIFICATE CertForUser …</a:t>
            </a:r>
          </a:p>
        </p:txBody>
      </p:sp>
    </p:spTree>
    <p:extLst>
      <p:ext uri="{BB962C8B-B14F-4D97-AF65-F5344CB8AC3E}">
        <p14:creationId xmlns:p14="http://schemas.microsoft.com/office/powerpoint/2010/main" val="3460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certificate user and a user without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1200"/>
              </a:spcBef>
            </a:pPr>
            <a:r>
              <a:rPr lang="en-US" dirty="0" smtClean="0"/>
              <a:t>You can assign a procedure permissions from multiple certificates but you can only execute AS a single login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Execute AS persists as nested calls are made</a:t>
            </a:r>
            <a:br>
              <a:rPr lang="en-US" dirty="0" smtClean="0"/>
            </a:br>
            <a:r>
              <a:rPr lang="en-US" sz="2600" dirty="0" smtClean="0"/>
              <a:t>(unless another EXECUTE AS intervenes)</a:t>
            </a:r>
            <a:r>
              <a:rPr lang="en-US" dirty="0" smtClean="0"/>
              <a:t> 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Execute AS changes CURRENT_USER() thus auditing should refer to ORIGINAL_LOGIN()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Certificate permissions don’t persist</a:t>
            </a:r>
            <a:br>
              <a:rPr lang="en-US" dirty="0" smtClean="0"/>
            </a:br>
            <a:r>
              <a:rPr lang="en-US" dirty="0" smtClean="0"/>
              <a:t>(although ownership chaining does)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085850"/>
            <a:ext cx="67341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4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0906"/>
            <a:ext cx="58007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8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what I can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9" y="2514600"/>
            <a:ext cx="8229600" cy="3429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thousands of points of vulnerability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chemeClr val="tx1"/>
                </a:solidFill>
                <a:hlinkClick r:id="rId3"/>
              </a:rPr>
              <a:t>http://www.teamscs.com/category/data-security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Hundreds of tools readily available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An infinite combination of implementation strategies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are ‘Best Practices’ &amp; who decides?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security is an enormous </a:t>
            </a:r>
            <a:r>
              <a:rPr lang="en-US" sz="2000" dirty="0" smtClean="0"/>
              <a:t>topic</a:t>
            </a:r>
            <a:br>
              <a:rPr lang="en-US" sz="2000" dirty="0" smtClean="0"/>
            </a:br>
            <a:r>
              <a:rPr lang="en-US" sz="2000" dirty="0" smtClean="0"/>
              <a:t>	To cover the basics of every feature would take 2 days.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6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8675"/>
            <a:ext cx="58007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5312"/>
            <a:ext cx="5715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0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Trustworthy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dirty="0" smtClean="0"/>
              <a:t>Pros:</a:t>
            </a:r>
          </a:p>
          <a:p>
            <a:pPr marL="8572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server level permission is granted to a specific database, not all databases.</a:t>
            </a:r>
          </a:p>
          <a:p>
            <a:pPr marL="8572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 database used</a:t>
            </a:r>
            <a:r>
              <a:rPr lang="en-US" dirty="0"/>
              <a:t> only</a:t>
            </a:r>
            <a:r>
              <a:rPr lang="en-US" dirty="0" smtClean="0"/>
              <a:t> by the SA has the potential to be a ‘trustworthy’ database.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Cons:</a:t>
            </a:r>
          </a:p>
          <a:p>
            <a:pPr marL="8572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Once granted, the database can impersonate any login – including logins with SA access!</a:t>
            </a:r>
          </a:p>
        </p:txBody>
      </p:sp>
    </p:spTree>
    <p:extLst>
      <p:ext uri="{BB962C8B-B14F-4D97-AF65-F5344CB8AC3E}">
        <p14:creationId xmlns:p14="http://schemas.microsoft.com/office/powerpoint/2010/main" val="8422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Pros: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 system level permissions can be compromised because only EXEC and row-level operations are affected</a:t>
            </a:r>
          </a:p>
          <a:p>
            <a:pPr marL="0" indent="0" algn="l"/>
            <a:r>
              <a:rPr lang="en-US" dirty="0" smtClean="0"/>
              <a:t>Cons: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setting isn’t database specific.  All databases are affected.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 a DBO I can add any ID that exists in another database then use chaining to read/update/delete rows in any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I didn’t have time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SSL – Requiring encrypted </a:t>
            </a:r>
            <a:r>
              <a:rPr lang="en-US" dirty="0" smtClean="0"/>
              <a:t>connections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Dedicated Admin Connection</a:t>
            </a:r>
            <a:r>
              <a:rPr lang="en-US" dirty="0"/>
              <a:t> </a:t>
            </a:r>
            <a:r>
              <a:rPr lang="en-US" dirty="0" smtClean="0"/>
              <a:t>considerations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Impersonating non-database 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Auditing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Using the </a:t>
            </a:r>
            <a:r>
              <a:rPr lang="en-US" smtClean="0"/>
              <a:t>Login trigger &amp; </a:t>
            </a:r>
            <a:r>
              <a:rPr lang="en-US"/>
              <a:t>CONTEXT_INFO</a:t>
            </a:r>
            <a:r>
              <a:rPr lang="en-US" smtClean="0"/>
              <a:t>()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Allowing non-SA users </a:t>
            </a:r>
            <a:r>
              <a:rPr lang="en-US" dirty="0" smtClean="0"/>
              <a:t>to perform bulk insert.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Implementing row level security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Encryption (backups, TDE, 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1828801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smtClean="0"/>
              <a:t>Easier to troubleshoot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Easier to enhance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Easier to secure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00423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IOW: Over time – cost less to maintain than other design choices.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practices </a:t>
            </a:r>
            <a:r>
              <a:rPr lang="en-US" dirty="0"/>
              <a:t>that, over time, have proven to be:</a:t>
            </a:r>
          </a:p>
        </p:txBody>
      </p:sp>
    </p:spTree>
    <p:extLst>
      <p:ext uri="{BB962C8B-B14F-4D97-AF65-F5344CB8AC3E}">
        <p14:creationId xmlns:p14="http://schemas.microsoft.com/office/powerpoint/2010/main" val="26902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The single most important </a:t>
            </a:r>
            <a:br>
              <a:rPr lang="en-US" sz="3600" dirty="0" smtClean="0"/>
            </a:br>
            <a:r>
              <a:rPr lang="en-US" sz="3600" dirty="0" smtClean="0"/>
              <a:t>Design best-practice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2590800"/>
          </a:xfrm>
        </p:spPr>
        <p:txBody>
          <a:bodyPr>
            <a:normAutofit/>
          </a:bodyPr>
          <a:lstStyle/>
          <a:p>
            <a:pPr marL="0" indent="0" algn="l"/>
            <a:r>
              <a:rPr lang="en-US" dirty="0" smtClean="0"/>
              <a:t>Build to interfaces not implementations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 the database world</a:t>
            </a:r>
            <a:br>
              <a:rPr lang="en-US" dirty="0" smtClean="0"/>
            </a:br>
            <a:r>
              <a:rPr lang="en-US" sz="1800" dirty="0"/>
              <a:t>(almost) </a:t>
            </a:r>
            <a:r>
              <a:rPr lang="en-US" dirty="0" smtClean="0"/>
              <a:t>NOBODY seems to follow this rule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/>
              <a:t>TABLES </a:t>
            </a:r>
            <a:r>
              <a:rPr lang="en-US" dirty="0" smtClean="0"/>
              <a:t>are</a:t>
            </a:r>
            <a:r>
              <a:rPr lang="en-US" b="1" dirty="0" smtClean="0"/>
              <a:t> IMPLEMENTATIONS!</a:t>
            </a:r>
          </a:p>
        </p:txBody>
      </p:sp>
    </p:spTree>
    <p:extLst>
      <p:ext uri="{BB962C8B-B14F-4D97-AF65-F5344CB8AC3E}">
        <p14:creationId xmlns:p14="http://schemas.microsoft.com/office/powerpoint/2010/main" val="21138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Design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" y="1600200"/>
            <a:ext cx="815340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Create at least two types of schemas: Public and Private. </a:t>
            </a:r>
            <a:br>
              <a:rPr lang="en-US" sz="2400" dirty="0"/>
            </a:br>
            <a:r>
              <a:rPr lang="en-US" dirty="0"/>
              <a:t>Use a naming </a:t>
            </a:r>
            <a:r>
              <a:rPr lang="en-US" dirty="0" smtClean="0"/>
              <a:t>convention to denote the schema type.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Tables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are ALWAYS in a private schema.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/>
              <a:t>NOBODY is granted access to these.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Access is only granted to interface schemas.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/>
              <a:t>These schemas </a:t>
            </a:r>
            <a:r>
              <a:rPr lang="en-US" sz="2000" b="1" dirty="0"/>
              <a:t>NEVER</a:t>
            </a:r>
            <a:r>
              <a:rPr lang="en-US" sz="2000" dirty="0"/>
              <a:t> contain </a:t>
            </a:r>
            <a:r>
              <a:rPr lang="en-US" sz="2000" b="1" dirty="0"/>
              <a:t>tables</a:t>
            </a:r>
            <a:r>
              <a:rPr lang="en-US" sz="2000" dirty="0"/>
              <a:t>!</a:t>
            </a:r>
            <a:br>
              <a:rPr lang="en-US" sz="2000" dirty="0"/>
            </a:br>
            <a:r>
              <a:rPr lang="en-US" sz="2000" b="1" dirty="0"/>
              <a:t>V</a:t>
            </a:r>
            <a:r>
              <a:rPr lang="en-US" sz="2000" b="1" dirty="0" smtClean="0"/>
              <a:t>iews</a:t>
            </a:r>
            <a:r>
              <a:rPr lang="en-US" sz="2000" dirty="0" smtClean="0"/>
              <a:t> </a:t>
            </a:r>
            <a:r>
              <a:rPr lang="en-US" sz="2000" dirty="0"/>
              <a:t>in an interface schema </a:t>
            </a:r>
            <a:r>
              <a:rPr lang="en-US" sz="2000" dirty="0" smtClean="0"/>
              <a:t>always specify</a:t>
            </a:r>
            <a:r>
              <a:rPr lang="en-US" sz="2000" b="1" dirty="0" smtClean="0"/>
              <a:t> </a:t>
            </a:r>
            <a:r>
              <a:rPr lang="en-US" sz="2000" dirty="0"/>
              <a:t>“</a:t>
            </a:r>
            <a:r>
              <a:rPr lang="en-US" sz="2000" b="1" dirty="0"/>
              <a:t>WITH VIEW_METADATA</a:t>
            </a:r>
            <a:r>
              <a:rPr lang="en-US" sz="2000" dirty="0"/>
              <a:t>”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Optionally a ‘Protected’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schema type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used to join data from multiple private schemas for use by multiple public schemas.</a:t>
            </a:r>
          </a:p>
        </p:txBody>
      </p:sp>
    </p:spTree>
    <p:extLst>
      <p:ext uri="{BB962C8B-B14F-4D97-AF65-F5344CB8AC3E}">
        <p14:creationId xmlns:p14="http://schemas.microsoft.com/office/powerpoint/2010/main" val="36010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476375"/>
            <a:ext cx="6181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3374"/>
            <a:ext cx="6462713" cy="58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Security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Least Privileges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Least </a:t>
            </a:r>
            <a:r>
              <a:rPr lang="en-US" sz="2800" dirty="0" smtClean="0"/>
              <a:t>Privileges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Least </a:t>
            </a:r>
            <a:r>
              <a:rPr lang="en-US" sz="2800" dirty="0" smtClean="0"/>
              <a:t>Privileges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Monitor access failures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INVESTIGATE access failures!</a:t>
            </a:r>
          </a:p>
          <a:p>
            <a:pPr marL="0" indent="0" algn="ctr">
              <a:spcBef>
                <a:spcPts val="2400"/>
              </a:spcBef>
            </a:pPr>
            <a:r>
              <a:rPr lang="en-US" dirty="0" smtClean="0">
                <a:solidFill>
                  <a:schemeClr val="tx1"/>
                </a:solidFill>
              </a:rPr>
              <a:t>If you don’t stop an attacker BEFORE they succeed they WILL eventually succeed!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usDsgSld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design slides (Burgundy Wave design)</Template>
  <TotalTime>2164</TotalTime>
  <Words>1008</Words>
  <Application>Microsoft Office PowerPoint</Application>
  <PresentationFormat>On-screen Show (4:3)</PresentationFormat>
  <Paragraphs>190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BusDsgSld</vt:lpstr>
      <vt:lpstr>Data Security</vt:lpstr>
      <vt:lpstr>Agenda</vt:lpstr>
      <vt:lpstr>Limits to what I can cover</vt:lpstr>
      <vt:lpstr>Design Best Practices</vt:lpstr>
      <vt:lpstr>The single most important  Design best-practice </vt:lpstr>
      <vt:lpstr>Data Access Design Pattern</vt:lpstr>
      <vt:lpstr>PowerPoint Presentation</vt:lpstr>
      <vt:lpstr>PowerPoint Presentation</vt:lpstr>
      <vt:lpstr>Top 5 Security Best Practices</vt:lpstr>
      <vt:lpstr>What are you securing?</vt:lpstr>
      <vt:lpstr>Barriers to access</vt:lpstr>
      <vt:lpstr>Terms</vt:lpstr>
      <vt:lpstr>ID/Password</vt:lpstr>
      <vt:lpstr>Physical Access</vt:lpstr>
      <vt:lpstr>PowerPoint Presentation</vt:lpstr>
      <vt:lpstr>Nullifying the ID/Password barrier</vt:lpstr>
      <vt:lpstr>Nullifying Encryption</vt:lpstr>
      <vt:lpstr>Microsoft SQL Server Service Account</vt:lpstr>
      <vt:lpstr>Understanding LOGINs</vt:lpstr>
      <vt:lpstr>Understanding USERs</vt:lpstr>
      <vt:lpstr>PowerPoint Presentation</vt:lpstr>
      <vt:lpstr>Ownership Chaining</vt:lpstr>
      <vt:lpstr>Ownership Chaining</vt:lpstr>
      <vt:lpstr>PowerPoint Presentation</vt:lpstr>
      <vt:lpstr>Impersonation</vt:lpstr>
      <vt:lpstr>Certificate Signing</vt:lpstr>
      <vt:lpstr>Differences between certificate user and a user without login</vt:lpstr>
      <vt:lpstr>Test Script</vt:lpstr>
      <vt:lpstr>Chaining</vt:lpstr>
      <vt:lpstr>Certificate</vt:lpstr>
      <vt:lpstr>Execute AS</vt:lpstr>
      <vt:lpstr>Trustworthy</vt:lpstr>
      <vt:lpstr>Database Chaining</vt:lpstr>
      <vt:lpstr>Concepts I didn’t have time to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</dc:title>
  <dc:creator>Rick Bielawski</dc:creator>
  <cp:lastModifiedBy>Bielawski, Rick</cp:lastModifiedBy>
  <cp:revision>122</cp:revision>
  <dcterms:created xsi:type="dcterms:W3CDTF">2015-05-19T00:07:03Z</dcterms:created>
  <dcterms:modified xsi:type="dcterms:W3CDTF">2015-05-26T19:27:10Z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