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7" r:id="rId4"/>
    <p:sldId id="257" r:id="rId5"/>
    <p:sldId id="258" r:id="rId6"/>
    <p:sldId id="345" r:id="rId7"/>
    <p:sldId id="288" r:id="rId8"/>
    <p:sldId id="286" r:id="rId9"/>
    <p:sldId id="328" r:id="rId10"/>
    <p:sldId id="329" r:id="rId11"/>
    <p:sldId id="330" r:id="rId12"/>
    <p:sldId id="331" r:id="rId13"/>
    <p:sldId id="333" r:id="rId14"/>
    <p:sldId id="332" r:id="rId15"/>
    <p:sldId id="334" r:id="rId16"/>
    <p:sldId id="335" r:id="rId17"/>
    <p:sldId id="336" r:id="rId18"/>
    <p:sldId id="344" r:id="rId19"/>
    <p:sldId id="337" r:id="rId20"/>
    <p:sldId id="338" r:id="rId21"/>
    <p:sldId id="339" r:id="rId22"/>
    <p:sldId id="340" r:id="rId23"/>
    <p:sldId id="341" r:id="rId24"/>
    <p:sldId id="342" r:id="rId25"/>
    <p:sldId id="343" r:id="rId26"/>
    <p:sldId id="346" r:id="rId27"/>
    <p:sldId id="347" r:id="rId28"/>
    <p:sldId id="32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ui" initials="j" lastIdx="18" clrIdx="0"/>
  <p:cmAuthor id="1" name="Bank of America" initials="BA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9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9-05-01T10:59:26.169" idx="1">
    <p:pos x="5328" y="3064"/>
    <p:text>1. REMOVED period at end of URL
2. aligned URL with bullet point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9-05-01T11:00:39.391" idx="2">
    <p:pos x="3680" y="1048"/>
    <p:text>1. REMOVED the "s" from needs
2. Changed gray font to one shade darker (should be easier for audience to view on big screen)</p:text>
  </p:cm>
  <p:cm authorId="0" dt="2009-05-01T11:04:11.567" idx="3">
    <p:pos x="2881" y="1590"/>
    <p:text>1. ADDED word "down" to "narrow down"</p:text>
  </p:cm>
  <p:cm authorId="0" dt="2009-05-01T11:09:56.081" idx="4">
    <p:pos x="3261" y="3525"/>
    <p:text>1. ADDED comma after phrase "When..."
2. REMOVED "the" before "extra data"
3. REMOVED "will" beofre lock the table
4. ADDED "s" to lock the table
5. REMOVED "a" before "table scan"
6. REMOVED "can" before "flush out"
7. ADDED "es" to "flush"</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540B91-85EF-449E-94EF-3C8E22054245}"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40B91-85EF-449E-94EF-3C8E22054245}"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40B91-85EF-449E-94EF-3C8E22054245}"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40B91-85EF-449E-94EF-3C8E22054245}"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540B91-85EF-449E-94EF-3C8E22054245}" type="datetimeFigureOut">
              <a:rPr lang="en-US" smtClean="0"/>
              <a:pPr/>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540B91-85EF-449E-94EF-3C8E22054245}"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540B91-85EF-449E-94EF-3C8E22054245}" type="datetimeFigureOut">
              <a:rPr lang="en-US" smtClean="0"/>
              <a:pPr/>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540B91-85EF-449E-94EF-3C8E22054245}" type="datetimeFigureOut">
              <a:rPr lang="en-US" smtClean="0"/>
              <a:pPr/>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0B91-85EF-449E-94EF-3C8E22054245}" type="datetimeFigureOut">
              <a:rPr lang="en-US" smtClean="0"/>
              <a:pPr/>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40B91-85EF-449E-94EF-3C8E22054245}"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40B91-85EF-449E-94EF-3C8E22054245}" type="datetimeFigureOut">
              <a:rPr lang="en-US" smtClean="0"/>
              <a:pPr/>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5C3ED-DE5B-4EDA-AE55-AED48CECC2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40B91-85EF-449E-94EF-3C8E22054245}" type="datetimeFigureOut">
              <a:rPr lang="en-US" smtClean="0"/>
              <a:pPr/>
              <a:t>5/6/2016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5C3ED-DE5B-4EDA-AE55-AED48CECC2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408222">
            <a:off x="3926001" y="1117170"/>
            <a:ext cx="6400800" cy="1752600"/>
          </a:xfrm>
        </p:spPr>
        <p:txBody>
          <a:bodyPr/>
          <a:lstStyle/>
          <a:p>
            <a:r>
              <a:rPr lang="en-US" dirty="0" smtClean="0">
                <a:solidFill>
                  <a:schemeClr val="accent5">
                    <a:lumMod val="75000"/>
                  </a:schemeClr>
                </a:solidFill>
              </a:rPr>
              <a:t>WELCOME!</a:t>
            </a:r>
          </a:p>
          <a:p>
            <a:r>
              <a:rPr lang="en-US" dirty="0" smtClean="0">
                <a:solidFill>
                  <a:schemeClr val="tx2">
                    <a:lumMod val="60000"/>
                    <a:lumOff val="40000"/>
                  </a:schemeClr>
                </a:solidFill>
              </a:rPr>
              <a:t>SQL Server Security</a:t>
            </a:r>
            <a:endParaRPr lang="en-US" dirty="0">
              <a:solidFill>
                <a:schemeClr val="tx2">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5" y="3124200"/>
            <a:ext cx="1314450" cy="324802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71462"/>
            <a:ext cx="4238625" cy="57054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850956747"/>
              </p:ext>
            </p:extLst>
          </p:nvPr>
        </p:nvGraphicFramePr>
        <p:xfrm>
          <a:off x="0" y="0"/>
          <a:ext cx="9144000" cy="6196206"/>
        </p:xfrm>
        <a:graphic>
          <a:graphicData uri="http://schemas.openxmlformats.org/drawingml/2006/table">
            <a:tbl>
              <a:tblPr firstRow="1" bandRow="1">
                <a:tableStyleId>{5C22544A-7EE6-4342-B048-85BDC9FD1C3A}</a:tableStyleId>
              </a:tblPr>
              <a:tblGrid>
                <a:gridCol w="2286000"/>
                <a:gridCol w="6858000"/>
              </a:tblGrid>
              <a:tr h="602592">
                <a:tc>
                  <a:txBody>
                    <a:bodyPr/>
                    <a:lstStyle/>
                    <a:p>
                      <a:r>
                        <a:rPr lang="en-US" dirty="0" smtClean="0"/>
                        <a:t>Fixed server-level role</a:t>
                      </a:r>
                      <a:endParaRPr lang="en-US" dirty="0"/>
                    </a:p>
                  </a:txBody>
                  <a:tcPr/>
                </a:tc>
                <a:tc>
                  <a:txBody>
                    <a:bodyPr/>
                    <a:lstStyle/>
                    <a:p>
                      <a:r>
                        <a:rPr lang="en-US" dirty="0" smtClean="0"/>
                        <a:t>Description</a:t>
                      </a:r>
                      <a:endParaRPr lang="en-US" dirty="0"/>
                    </a:p>
                  </a:txBody>
                  <a:tcPr/>
                </a:tc>
              </a:tr>
              <a:tr h="602592">
                <a:tc>
                  <a:txBody>
                    <a:bodyPr/>
                    <a:lstStyle/>
                    <a:p>
                      <a:r>
                        <a:rPr lang="en-US" dirty="0" err="1" smtClean="0"/>
                        <a:t>Sysadmin</a:t>
                      </a:r>
                      <a:r>
                        <a:rPr lang="en-US" dirty="0" smtClean="0"/>
                        <a:t> (AKA  </a:t>
                      </a:r>
                      <a:r>
                        <a:rPr lang="en-US" dirty="0" smtClean="0">
                          <a:solidFill>
                            <a:srgbClr val="FF0000"/>
                          </a:solidFill>
                        </a:rPr>
                        <a:t>SA</a:t>
                      </a:r>
                      <a:r>
                        <a:rPr lang="en-US" dirty="0" smtClean="0"/>
                        <a:t>)</a:t>
                      </a:r>
                    </a:p>
                  </a:txBody>
                  <a:tcPr/>
                </a:tc>
                <a:tc>
                  <a:txBody>
                    <a:bodyPr/>
                    <a:lstStyle/>
                    <a:p>
                      <a:pPr algn="l" fontAlgn="ctr"/>
                      <a:r>
                        <a:rPr lang="en-US" sz="1600" b="0" i="0" u="none" strike="noStrike" dirty="0">
                          <a:solidFill>
                            <a:srgbClr val="2A2A2A"/>
                          </a:solidFill>
                          <a:effectLst/>
                          <a:latin typeface="Segoe UI" panose="020B0502040204020203" pitchFamily="34" charset="0"/>
                        </a:rPr>
                        <a:t>Members of the </a:t>
                      </a:r>
                      <a:r>
                        <a:rPr lang="en-US" sz="1600" b="0" i="0" u="none" strike="noStrike" dirty="0" err="1">
                          <a:solidFill>
                            <a:srgbClr val="2A2A2A"/>
                          </a:solidFill>
                          <a:effectLst/>
                          <a:latin typeface="Segoe UI" panose="020B0502040204020203" pitchFamily="34" charset="0"/>
                        </a:rPr>
                        <a:t>sysadmin</a:t>
                      </a:r>
                      <a:r>
                        <a:rPr lang="en-US" sz="1600" b="0" i="0" u="none" strike="noStrike" dirty="0">
                          <a:solidFill>
                            <a:srgbClr val="2A2A2A"/>
                          </a:solidFill>
                          <a:effectLst/>
                          <a:latin typeface="Segoe UI" panose="020B0502040204020203" pitchFamily="34" charset="0"/>
                        </a:rPr>
                        <a:t> fixed server role can perform any activity in the server.</a:t>
                      </a:r>
                    </a:p>
                  </a:txBody>
                  <a:tcPr marL="9525" marR="9525" marT="9525" marB="0" anchor="ctr"/>
                </a:tc>
              </a:tr>
              <a:tr h="1066011">
                <a:tc>
                  <a:txBody>
                    <a:bodyPr/>
                    <a:lstStyle/>
                    <a:p>
                      <a:r>
                        <a:rPr lang="en-US" dirty="0" err="1" smtClean="0"/>
                        <a:t>serveradmin</a:t>
                      </a:r>
                      <a:endParaRPr lang="en-US" dirty="0"/>
                    </a:p>
                  </a:txBody>
                  <a:tcPr/>
                </a:tc>
                <a:tc>
                  <a:txBody>
                    <a:bodyPr/>
                    <a:lstStyle/>
                    <a:p>
                      <a:r>
                        <a:rPr lang="en-US" dirty="0" smtClean="0"/>
                        <a:t>Members of the </a:t>
                      </a:r>
                      <a:r>
                        <a:rPr lang="en-US" dirty="0" err="1" smtClean="0"/>
                        <a:t>serveradmin</a:t>
                      </a:r>
                      <a:r>
                        <a:rPr lang="en-US" dirty="0" smtClean="0"/>
                        <a:t> fixed server role can change server-wide configuration options and shut down the server.</a:t>
                      </a:r>
                      <a:endParaRPr lang="en-US" dirty="0"/>
                    </a:p>
                  </a:txBody>
                  <a:tcPr/>
                </a:tc>
              </a:tr>
              <a:tr h="1767405">
                <a:tc rowSpan="3">
                  <a:txBody>
                    <a:bodyPr/>
                    <a:lstStyle/>
                    <a:p>
                      <a:r>
                        <a:rPr lang="en-US" dirty="0" err="1" smtClean="0"/>
                        <a:t>securityadmin</a:t>
                      </a:r>
                      <a:endParaRPr lang="en-US" dirty="0"/>
                    </a:p>
                  </a:txBody>
                  <a:tcPr/>
                </a:tc>
                <a:tc>
                  <a:txBody>
                    <a:bodyPr/>
                    <a:lstStyle/>
                    <a:p>
                      <a:r>
                        <a:rPr lang="en-US" dirty="0" smtClean="0"/>
                        <a:t>Members of the </a:t>
                      </a:r>
                      <a:r>
                        <a:rPr lang="en-US" dirty="0" err="1" smtClean="0"/>
                        <a:t>securityadmin</a:t>
                      </a:r>
                      <a:r>
                        <a:rPr lang="en-US" dirty="0" smtClean="0"/>
                        <a:t> fixed server role manage logins and their properties. They can GRANT, DENY, and REVOKE server-level permissions. They can also GRANT, DENY, and REVOKE database-level permissions if they have access to a database. Additionally, they can reset passwords for SQL Server logins.</a:t>
                      </a:r>
                      <a:endParaRPr lang="en-US" dirty="0"/>
                    </a:p>
                  </a:txBody>
                  <a:tcPr/>
                </a:tc>
              </a:tr>
              <a:tr h="228600">
                <a:tc vMerge="1">
                  <a:txBody>
                    <a:bodyPr/>
                    <a:lstStyle/>
                    <a:p>
                      <a:endParaRPr lang="en-US"/>
                    </a:p>
                  </a:txBody>
                  <a:tcPr/>
                </a:tc>
                <a:tc>
                  <a:txBody>
                    <a:bodyPr/>
                    <a:lstStyle/>
                    <a:p>
                      <a:pPr algn="l" fontAlgn="b"/>
                      <a:r>
                        <a:rPr lang="en-US" sz="1600" b="1" i="0" u="none" strike="noStrike" dirty="0">
                          <a:solidFill>
                            <a:srgbClr val="636363"/>
                          </a:solidFill>
                          <a:effectLst/>
                          <a:latin typeface="Segoe UI" panose="020B0502040204020203" pitchFamily="34" charset="0"/>
                        </a:rPr>
                        <a:t> </a:t>
                      </a:r>
                      <a:r>
                        <a:rPr lang="en-US" dirty="0">
                          <a:solidFill>
                            <a:srgbClr val="FF0000"/>
                          </a:solidFill>
                        </a:rPr>
                        <a:t>Security Note</a:t>
                      </a:r>
                      <a:endParaRPr lang="en-US" sz="1100" b="0" i="0" u="none" strike="noStrike" dirty="0">
                        <a:solidFill>
                          <a:srgbClr val="FF0000"/>
                        </a:solidFill>
                        <a:effectLst/>
                        <a:latin typeface="Calibri" panose="020F0502020204030204" pitchFamily="34" charset="0"/>
                      </a:endParaRPr>
                    </a:p>
                  </a:txBody>
                  <a:tcPr marL="0" marR="0" marT="0" marB="0" anchor="ctr"/>
                </a:tc>
              </a:tr>
              <a:tr h="1137078">
                <a:tc vMerge="1">
                  <a:txBody>
                    <a:bodyPr/>
                    <a:lstStyle/>
                    <a:p>
                      <a:endParaRPr lang="en-US"/>
                    </a:p>
                  </a:txBody>
                  <a:tcPr/>
                </a:tc>
                <a:tc>
                  <a:txBody>
                    <a:bodyPr/>
                    <a:lstStyle/>
                    <a:p>
                      <a:pPr algn="l" fontAlgn="ctr"/>
                      <a:r>
                        <a:rPr lang="en-US" sz="1600" b="0" i="0" u="none" strike="noStrike" dirty="0">
                          <a:solidFill>
                            <a:srgbClr val="2A2A2A"/>
                          </a:solidFill>
                          <a:effectLst/>
                          <a:latin typeface="Segoe UI" panose="020B0502040204020203" pitchFamily="34" charset="0"/>
                        </a:rPr>
                        <a:t>The ability to grant access to the Database Engine and to configure user permissions allows the security admin to assign most server permissions. The </a:t>
                      </a:r>
                      <a:r>
                        <a:rPr lang="en-US" sz="1600" b="1" i="0" u="none" strike="noStrike" dirty="0" err="1">
                          <a:solidFill>
                            <a:srgbClr val="2A2A2A"/>
                          </a:solidFill>
                          <a:effectLst/>
                          <a:latin typeface="Segoe UI" panose="020B0502040204020203" pitchFamily="34" charset="0"/>
                        </a:rPr>
                        <a:t>securityadmin</a:t>
                      </a:r>
                      <a:r>
                        <a:rPr lang="en-US" sz="1600" b="0" i="0" u="none" strike="noStrike" dirty="0">
                          <a:solidFill>
                            <a:srgbClr val="2A2A2A"/>
                          </a:solidFill>
                          <a:effectLst/>
                          <a:latin typeface="Segoe UI" panose="020B0502040204020203" pitchFamily="34" charset="0"/>
                        </a:rPr>
                        <a:t> role should be treated as equivalent to the </a:t>
                      </a:r>
                      <a:r>
                        <a:rPr lang="en-US" sz="1600" b="1" i="0" u="none" strike="noStrike" dirty="0" err="1">
                          <a:solidFill>
                            <a:srgbClr val="2A2A2A"/>
                          </a:solidFill>
                          <a:effectLst/>
                          <a:latin typeface="Segoe UI" panose="020B0502040204020203" pitchFamily="34" charset="0"/>
                        </a:rPr>
                        <a:t>sysadmin</a:t>
                      </a:r>
                      <a:r>
                        <a:rPr lang="en-US" sz="1600" b="0" i="0" u="none" strike="noStrike" dirty="0">
                          <a:solidFill>
                            <a:srgbClr val="2A2A2A"/>
                          </a:solidFill>
                          <a:effectLst/>
                          <a:latin typeface="Segoe UI" panose="020B0502040204020203" pitchFamily="34" charset="0"/>
                        </a:rPr>
                        <a:t> role.</a:t>
                      </a:r>
                    </a:p>
                  </a:txBody>
                  <a:tcPr marL="0" marR="0" marT="0" marB="0" anchor="ctr"/>
                </a:tc>
              </a:tr>
              <a:tr h="746208">
                <a:tc>
                  <a:txBody>
                    <a:bodyPr/>
                    <a:lstStyle/>
                    <a:p>
                      <a:r>
                        <a:rPr lang="en-US" dirty="0" err="1" smtClean="0"/>
                        <a:t>Dbcreator</a:t>
                      </a:r>
                      <a:endParaRPr lang="en-US" dirty="0"/>
                    </a:p>
                  </a:txBody>
                  <a:tcPr/>
                </a:tc>
                <a:tc>
                  <a:txBody>
                    <a:bodyPr/>
                    <a:lstStyle/>
                    <a:p>
                      <a:r>
                        <a:rPr lang="en-US" dirty="0" smtClean="0"/>
                        <a:t>Members of the </a:t>
                      </a:r>
                      <a:r>
                        <a:rPr lang="en-US" dirty="0" err="1" smtClean="0"/>
                        <a:t>dbcreator</a:t>
                      </a:r>
                      <a:r>
                        <a:rPr lang="en-US" dirty="0" smtClean="0"/>
                        <a:t> fixed server role can create, alter, drop, and restore any database. </a:t>
                      </a:r>
                      <a:endParaRPr lang="en-US" dirty="0"/>
                    </a:p>
                  </a:txBody>
                  <a:tcPr/>
                </a:tc>
              </a:tr>
            </a:tbl>
          </a:graphicData>
        </a:graphic>
      </p:graphicFrame>
      <p:pic>
        <p:nvPicPr>
          <p:cNvPr id="2049" name="Picture 1" descr="System_CAPS_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stem_CAPS_no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9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59792352"/>
              </p:ext>
            </p:extLst>
          </p:nvPr>
        </p:nvGraphicFramePr>
        <p:xfrm>
          <a:off x="0" y="0"/>
          <a:ext cx="9144000" cy="6857999"/>
        </p:xfrm>
        <a:graphic>
          <a:graphicData uri="http://schemas.openxmlformats.org/drawingml/2006/table">
            <a:tbl>
              <a:tblPr firstRow="1" bandRow="1">
                <a:tableStyleId>{5C22544A-7EE6-4342-B048-85BDC9FD1C3A}</a:tableStyleId>
              </a:tblPr>
              <a:tblGrid>
                <a:gridCol w="2939969"/>
                <a:gridCol w="6204031"/>
              </a:tblGrid>
              <a:tr h="838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Fixed server-level role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r>
              <a:tr h="28938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SQL Server login belongs to the public server role. When a server principal has not been granted or denied specific permissions on a securable object, the user inherits the permissions granted to public on that object. Only assign public permissions on any object when you want the object to be available to all users. You cannot change membership in public.</a:t>
                      </a:r>
                    </a:p>
                    <a:p>
                      <a:endParaRPr lang="en-US" dirty="0"/>
                    </a:p>
                  </a:txBody>
                  <a:tcPr/>
                </a:tc>
              </a:tr>
              <a:tr h="810288">
                <a:tc>
                  <a:txBody>
                    <a:bodyPr/>
                    <a:lstStyle/>
                    <a:p>
                      <a:r>
                        <a:rPr lang="en-US" dirty="0" err="1" smtClean="0">
                          <a:solidFill>
                            <a:schemeClr val="accent6">
                              <a:lumMod val="75000"/>
                            </a:schemeClr>
                          </a:solidFill>
                        </a:rPr>
                        <a:t>processadmin</a:t>
                      </a:r>
                      <a:endParaRPr lang="en-US" dirty="0">
                        <a:solidFill>
                          <a:schemeClr val="accent6">
                            <a:lumMod val="75000"/>
                          </a:schemeClr>
                        </a:solidFill>
                      </a:endParaRPr>
                    </a:p>
                  </a:txBody>
                  <a:tcPr/>
                </a:tc>
                <a:tc>
                  <a:txBody>
                    <a:bodyPr/>
                    <a:lstStyle/>
                    <a:p>
                      <a:r>
                        <a:rPr lang="en-US" dirty="0" smtClean="0"/>
                        <a:t>Members of the </a:t>
                      </a:r>
                      <a:r>
                        <a:rPr lang="en-US" dirty="0" err="1" smtClean="0"/>
                        <a:t>processadmin</a:t>
                      </a:r>
                      <a:r>
                        <a:rPr lang="en-US" dirty="0" smtClean="0"/>
                        <a:t> fixed server role can end processes that are running in an instance of SQL Server.</a:t>
                      </a:r>
                      <a:endParaRPr lang="en-US" dirty="0"/>
                    </a:p>
                  </a:txBody>
                  <a:tcPr/>
                </a:tc>
              </a:tr>
              <a:tr h="1504821">
                <a:tc>
                  <a:txBody>
                    <a:bodyPr/>
                    <a:lstStyle/>
                    <a:p>
                      <a:r>
                        <a:rPr lang="en-US" dirty="0" err="1" smtClean="0">
                          <a:solidFill>
                            <a:schemeClr val="accent6">
                              <a:lumMod val="75000"/>
                            </a:schemeClr>
                          </a:solidFill>
                        </a:rPr>
                        <a:t>setupadmin</a:t>
                      </a:r>
                      <a:endParaRPr lang="en-US" dirty="0">
                        <a:solidFill>
                          <a:schemeClr val="accent6">
                            <a:lumMod val="75000"/>
                          </a:schemeClr>
                        </a:solidFill>
                      </a:endParaRPr>
                    </a:p>
                  </a:txBody>
                  <a:tcPr/>
                </a:tc>
                <a:tc>
                  <a:txBody>
                    <a:bodyPr/>
                    <a:lstStyle/>
                    <a:p>
                      <a:r>
                        <a:rPr lang="en-US" dirty="0" smtClean="0"/>
                        <a:t>Members of the </a:t>
                      </a:r>
                      <a:r>
                        <a:rPr lang="en-US" dirty="0" err="1" smtClean="0"/>
                        <a:t>setupadmin</a:t>
                      </a:r>
                      <a:r>
                        <a:rPr lang="en-US" dirty="0" smtClean="0"/>
                        <a:t> fixed server role can add and remove linked servers by using Transact-SQL statements. (</a:t>
                      </a:r>
                      <a:r>
                        <a:rPr lang="en-US" dirty="0" err="1" smtClean="0"/>
                        <a:t>sysadmin</a:t>
                      </a:r>
                      <a:r>
                        <a:rPr lang="en-US" dirty="0" smtClean="0"/>
                        <a:t> membership is needed when using Management Studio.)</a:t>
                      </a:r>
                      <a:endParaRPr lang="en-US" dirty="0"/>
                    </a:p>
                  </a:txBody>
                  <a:tcPr/>
                </a:tc>
              </a:tr>
              <a:tr h="810288">
                <a:tc>
                  <a:txBody>
                    <a:bodyPr/>
                    <a:lstStyle/>
                    <a:p>
                      <a:r>
                        <a:rPr lang="en-US" dirty="0" err="1" smtClean="0">
                          <a:solidFill>
                            <a:schemeClr val="accent6">
                              <a:lumMod val="75000"/>
                            </a:schemeClr>
                          </a:solidFill>
                        </a:rPr>
                        <a:t>bulkadmin</a:t>
                      </a:r>
                      <a:endParaRPr lang="en-US" dirty="0">
                        <a:solidFill>
                          <a:schemeClr val="accent6">
                            <a:lumMod val="75000"/>
                          </a:schemeClr>
                        </a:solidFill>
                      </a:endParaRPr>
                    </a:p>
                  </a:txBody>
                  <a:tcPr/>
                </a:tc>
                <a:tc>
                  <a:txBody>
                    <a:bodyPr/>
                    <a:lstStyle/>
                    <a:p>
                      <a:r>
                        <a:rPr lang="en-US" dirty="0" smtClean="0"/>
                        <a:t>Members of the </a:t>
                      </a:r>
                      <a:r>
                        <a:rPr lang="en-US" dirty="0" err="1" smtClean="0"/>
                        <a:t>bulkadmin</a:t>
                      </a:r>
                      <a:r>
                        <a:rPr lang="en-US" dirty="0" smtClean="0"/>
                        <a:t> fixed server role can run the BULK INSERT statement.</a:t>
                      </a:r>
                      <a:endParaRPr lang="en-US" dirty="0"/>
                    </a:p>
                  </a:txBody>
                  <a:tcPr/>
                </a:tc>
              </a:tr>
            </a:tbl>
          </a:graphicData>
        </a:graphic>
      </p:graphicFrame>
    </p:spTree>
    <p:extLst>
      <p:ext uri="{BB962C8B-B14F-4D97-AF65-F5344CB8AC3E}">
        <p14:creationId xmlns:p14="http://schemas.microsoft.com/office/powerpoint/2010/main" val="77445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Server Role Membership</a:t>
            </a:r>
            <a:endParaRPr lang="en-US" dirty="0"/>
          </a:p>
        </p:txBody>
      </p:sp>
      <p:pic>
        <p:nvPicPr>
          <p:cNvPr id="5" name="Content Placeholder 4"/>
          <p:cNvPicPr>
            <a:picLocks noGrp="1" noChangeAspect="1"/>
          </p:cNvPicPr>
          <p:nvPr>
            <p:ph idx="1"/>
          </p:nvPr>
        </p:nvPicPr>
        <p:blipFill>
          <a:blip r:embed="rId2"/>
          <a:stretch>
            <a:fillRect/>
          </a:stretch>
        </p:blipFill>
        <p:spPr>
          <a:xfrm>
            <a:off x="685800" y="1295400"/>
            <a:ext cx="7543800" cy="5313872"/>
          </a:xfrm>
          <a:prstGeom prst="rect">
            <a:avLst/>
          </a:prstGeom>
        </p:spPr>
      </p:pic>
    </p:spTree>
    <p:extLst>
      <p:ext uri="{BB962C8B-B14F-4D97-AF65-F5344CB8AC3E}">
        <p14:creationId xmlns:p14="http://schemas.microsoft.com/office/powerpoint/2010/main" val="330971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Databases in Server</a:t>
            </a:r>
            <a:endParaRPr lang="en-US" dirty="0"/>
          </a:p>
        </p:txBody>
      </p:sp>
      <p:pic>
        <p:nvPicPr>
          <p:cNvPr id="4" name="Picture 3"/>
          <p:cNvPicPr>
            <a:picLocks noChangeAspect="1"/>
          </p:cNvPicPr>
          <p:nvPr/>
        </p:nvPicPr>
        <p:blipFill>
          <a:blip r:embed="rId2"/>
          <a:stretch>
            <a:fillRect/>
          </a:stretch>
        </p:blipFill>
        <p:spPr>
          <a:xfrm>
            <a:off x="1676400" y="1382804"/>
            <a:ext cx="5549156" cy="4548815"/>
          </a:xfrm>
          <a:prstGeom prst="rect">
            <a:avLst/>
          </a:prstGeom>
        </p:spPr>
      </p:pic>
    </p:spTree>
    <p:extLst>
      <p:ext uri="{BB962C8B-B14F-4D97-AF65-F5344CB8AC3E}">
        <p14:creationId xmlns:p14="http://schemas.microsoft.com/office/powerpoint/2010/main" val="176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274638"/>
            <a:ext cx="4953000" cy="1143000"/>
          </a:xfrm>
        </p:spPr>
        <p:txBody>
          <a:bodyPr/>
          <a:lstStyle/>
          <a:p>
            <a:r>
              <a:rPr lang="en-US" dirty="0" smtClean="0"/>
              <a:t>Database Users</a:t>
            </a:r>
            <a:endParaRPr lang="en-US" dirty="0"/>
          </a:p>
        </p:txBody>
      </p:sp>
      <p:pic>
        <p:nvPicPr>
          <p:cNvPr id="4" name="Content Placeholder 3"/>
          <p:cNvPicPr>
            <a:picLocks noGrp="1" noChangeAspect="1"/>
          </p:cNvPicPr>
          <p:nvPr>
            <p:ph idx="1"/>
          </p:nvPr>
        </p:nvPicPr>
        <p:blipFill>
          <a:blip r:embed="rId2"/>
          <a:stretch>
            <a:fillRect/>
          </a:stretch>
        </p:blipFill>
        <p:spPr>
          <a:xfrm>
            <a:off x="0" y="274638"/>
            <a:ext cx="4048332" cy="6461125"/>
          </a:xfrm>
          <a:prstGeom prst="rect">
            <a:avLst/>
          </a:prstGeom>
        </p:spPr>
      </p:pic>
      <p:pic>
        <p:nvPicPr>
          <p:cNvPr id="6" name="Picture 5"/>
          <p:cNvPicPr>
            <a:picLocks noChangeAspect="1"/>
          </p:cNvPicPr>
          <p:nvPr/>
        </p:nvPicPr>
        <p:blipFill>
          <a:blip r:embed="rId3"/>
          <a:stretch>
            <a:fillRect/>
          </a:stretch>
        </p:blipFill>
        <p:spPr>
          <a:xfrm>
            <a:off x="4067249" y="1417638"/>
            <a:ext cx="4848151" cy="5211762"/>
          </a:xfrm>
          <a:prstGeom prst="rect">
            <a:avLst/>
          </a:prstGeom>
        </p:spPr>
      </p:pic>
    </p:spTree>
    <p:extLst>
      <p:ext uri="{BB962C8B-B14F-4D97-AF65-F5344CB8AC3E}">
        <p14:creationId xmlns:p14="http://schemas.microsoft.com/office/powerpoint/2010/main" val="377409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8"/>
            <a:ext cx="5105400" cy="1143000"/>
          </a:xfrm>
        </p:spPr>
        <p:txBody>
          <a:bodyPr>
            <a:normAutofit/>
          </a:bodyPr>
          <a:lstStyle/>
          <a:p>
            <a:r>
              <a:rPr lang="en-US" dirty="0" smtClean="0"/>
              <a:t>Database Roles</a:t>
            </a:r>
            <a:endParaRPr lang="en-US" dirty="0"/>
          </a:p>
        </p:txBody>
      </p:sp>
      <p:pic>
        <p:nvPicPr>
          <p:cNvPr id="4" name="Picture 3"/>
          <p:cNvPicPr>
            <a:picLocks noChangeAspect="1"/>
          </p:cNvPicPr>
          <p:nvPr/>
        </p:nvPicPr>
        <p:blipFill>
          <a:blip r:embed="rId2"/>
          <a:stretch>
            <a:fillRect/>
          </a:stretch>
        </p:blipFill>
        <p:spPr>
          <a:xfrm>
            <a:off x="152400" y="152400"/>
            <a:ext cx="3915902" cy="6578600"/>
          </a:xfrm>
          <a:prstGeom prst="rect">
            <a:avLst/>
          </a:prstGeom>
        </p:spPr>
      </p:pic>
      <p:pic>
        <p:nvPicPr>
          <p:cNvPr id="5" name="Picture 4"/>
          <p:cNvPicPr>
            <a:picLocks noChangeAspect="1"/>
          </p:cNvPicPr>
          <p:nvPr/>
        </p:nvPicPr>
        <p:blipFill>
          <a:blip r:embed="rId3"/>
          <a:stretch>
            <a:fillRect/>
          </a:stretch>
        </p:blipFill>
        <p:spPr>
          <a:xfrm>
            <a:off x="4039999" y="1395928"/>
            <a:ext cx="4800600" cy="5417742"/>
          </a:xfrm>
          <a:prstGeom prst="rect">
            <a:avLst/>
          </a:prstGeom>
        </p:spPr>
      </p:pic>
    </p:spTree>
    <p:extLst>
      <p:ext uri="{BB962C8B-B14F-4D97-AF65-F5344CB8AC3E}">
        <p14:creationId xmlns:p14="http://schemas.microsoft.com/office/powerpoint/2010/main" val="195628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9006010"/>
              </p:ext>
            </p:extLst>
          </p:nvPr>
        </p:nvGraphicFramePr>
        <p:xfrm>
          <a:off x="10886" y="0"/>
          <a:ext cx="8991600" cy="6853256"/>
        </p:xfrm>
        <a:graphic>
          <a:graphicData uri="http://schemas.openxmlformats.org/drawingml/2006/table">
            <a:tbl>
              <a:tblPr firstRow="1" bandRow="1">
                <a:tableStyleId>{5C22544A-7EE6-4342-B048-85BDC9FD1C3A}</a:tableStyleId>
              </a:tblPr>
              <a:tblGrid>
                <a:gridCol w="2819400"/>
                <a:gridCol w="6172200"/>
              </a:tblGrid>
              <a:tr h="531003">
                <a:tc>
                  <a:txBody>
                    <a:bodyPr/>
                    <a:lstStyle/>
                    <a:p>
                      <a:pPr algn="l"/>
                      <a:r>
                        <a:rPr lang="en-US" dirty="0">
                          <a:solidFill>
                            <a:srgbClr val="2A2A2A"/>
                          </a:solidFill>
                          <a:effectLst/>
                        </a:rPr>
                        <a:t>Database-level role name</a:t>
                      </a:r>
                    </a:p>
                  </a:txBody>
                  <a:tcPr marL="76200" marR="76200" marT="95250" marB="95250" anchor="ctr"/>
                </a:tc>
                <a:tc>
                  <a:txBody>
                    <a:bodyPr/>
                    <a:lstStyle/>
                    <a:p>
                      <a:pPr algn="l"/>
                      <a:r>
                        <a:rPr lang="en-US" dirty="0">
                          <a:solidFill>
                            <a:srgbClr val="2A2A2A"/>
                          </a:solidFill>
                          <a:effectLst/>
                        </a:rPr>
                        <a:t>Description</a:t>
                      </a:r>
                    </a:p>
                  </a:txBody>
                  <a:tcPr marL="76200" marR="76200" marT="95250" marB="95250" anchor="ctr"/>
                </a:tc>
              </a:tr>
              <a:tr h="992997">
                <a:tc>
                  <a:txBody>
                    <a:bodyPr/>
                    <a:lstStyle/>
                    <a:p>
                      <a:pPr fontAlgn="t"/>
                      <a:r>
                        <a:rPr lang="en-US" b="1">
                          <a:solidFill>
                            <a:srgbClr val="2A2A2A"/>
                          </a:solidFill>
                          <a:effectLst/>
                        </a:rPr>
                        <a:t>db_owner</a:t>
                      </a:r>
                      <a:endParaRPr lang="en-US">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db_owner</a:t>
                      </a:r>
                      <a:r>
                        <a:rPr lang="en-US">
                          <a:solidFill>
                            <a:srgbClr val="2A2A2A"/>
                          </a:solidFill>
                          <a:effectLst/>
                        </a:rPr>
                        <a:t> fixed database role can perform all configuration and maintenance activities on the database, and can also drop the database.</a:t>
                      </a:r>
                    </a:p>
                  </a:txBody>
                  <a:tcPr marL="76200" marR="76200" marT="95250" marB="95250"/>
                </a:tc>
              </a:tr>
              <a:tr h="1274937">
                <a:tc>
                  <a:txBody>
                    <a:bodyPr/>
                    <a:lstStyle/>
                    <a:p>
                      <a:pPr fontAlgn="t"/>
                      <a:r>
                        <a:rPr lang="en-US" b="1">
                          <a:solidFill>
                            <a:srgbClr val="2A2A2A"/>
                          </a:solidFill>
                          <a:effectLst/>
                        </a:rPr>
                        <a:t>db_securityadmin</a:t>
                      </a:r>
                      <a:endParaRPr lang="en-US">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db_securityadmin</a:t>
                      </a:r>
                      <a:r>
                        <a:rPr lang="en-US">
                          <a:solidFill>
                            <a:srgbClr val="2A2A2A"/>
                          </a:solidFill>
                          <a:effectLst/>
                        </a:rPr>
                        <a:t> fixed database role can modify role membership and manage permissions. Adding principals to this role could enable unintended privilege escalation.</a:t>
                      </a:r>
                    </a:p>
                  </a:txBody>
                  <a:tcPr marL="76200" marR="76200" marT="95250" marB="95250"/>
                </a:tc>
              </a:tr>
              <a:tr h="1274937">
                <a:tc>
                  <a:txBody>
                    <a:bodyPr/>
                    <a:lstStyle/>
                    <a:p>
                      <a:pPr fontAlgn="t"/>
                      <a:r>
                        <a:rPr lang="en-US" b="1">
                          <a:solidFill>
                            <a:srgbClr val="2A2A2A"/>
                          </a:solidFill>
                          <a:effectLst/>
                        </a:rPr>
                        <a:t>db_accessadmin</a:t>
                      </a:r>
                      <a:endParaRPr lang="en-US">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db_accessadmin</a:t>
                      </a:r>
                      <a:r>
                        <a:rPr lang="en-US">
                          <a:solidFill>
                            <a:srgbClr val="2A2A2A"/>
                          </a:solidFill>
                          <a:effectLst/>
                        </a:rPr>
                        <a:t> fixed database role can add or remove access to the database for Windows logins, Windows groups, and SQL Server logins.</a:t>
                      </a:r>
                    </a:p>
                  </a:txBody>
                  <a:tcPr marL="76200" marR="76200" marT="95250" marB="95250"/>
                </a:tc>
              </a:tr>
              <a:tr h="1274937">
                <a:tc>
                  <a:txBody>
                    <a:bodyPr/>
                    <a:lstStyle/>
                    <a:p>
                      <a:pPr fontAlgn="t"/>
                      <a:r>
                        <a:rPr lang="en-US" b="1">
                          <a:solidFill>
                            <a:srgbClr val="2A2A2A"/>
                          </a:solidFill>
                          <a:effectLst/>
                        </a:rPr>
                        <a:t>db_backupoperator</a:t>
                      </a:r>
                      <a:endParaRPr lang="en-US">
                        <a:solidFill>
                          <a:srgbClr val="2A2A2A"/>
                        </a:solidFill>
                        <a:effectLst/>
                      </a:endParaRPr>
                    </a:p>
                  </a:txBody>
                  <a:tcPr marL="76200" marR="76200" marT="95250" marB="95250"/>
                </a:tc>
                <a:tc>
                  <a:txBody>
                    <a:bodyPr/>
                    <a:lstStyle/>
                    <a:p>
                      <a:pPr fontAlgn="t"/>
                      <a:r>
                        <a:rPr lang="en-US" dirty="0">
                          <a:solidFill>
                            <a:srgbClr val="2A2A2A"/>
                          </a:solidFill>
                          <a:effectLst/>
                        </a:rPr>
                        <a:t>Members of the </a:t>
                      </a:r>
                      <a:r>
                        <a:rPr lang="en-US" b="1" dirty="0" err="1">
                          <a:solidFill>
                            <a:srgbClr val="2A2A2A"/>
                          </a:solidFill>
                          <a:effectLst/>
                        </a:rPr>
                        <a:t>db_backupoperator</a:t>
                      </a:r>
                      <a:r>
                        <a:rPr lang="en-US" dirty="0">
                          <a:solidFill>
                            <a:srgbClr val="2A2A2A"/>
                          </a:solidFill>
                          <a:effectLst/>
                        </a:rPr>
                        <a:t> fixed database role can back up the database.</a:t>
                      </a:r>
                    </a:p>
                  </a:txBody>
                  <a:tcPr marL="76200" marR="76200" marT="95250" marB="95250"/>
                </a:tc>
              </a:tr>
              <a:tr h="1471139">
                <a:tc>
                  <a:txBody>
                    <a:bodyPr/>
                    <a:lstStyle/>
                    <a:p>
                      <a:pPr fontAlgn="t"/>
                      <a:r>
                        <a:rPr lang="en-US" b="1">
                          <a:solidFill>
                            <a:srgbClr val="2A2A2A"/>
                          </a:solidFill>
                          <a:effectLst/>
                        </a:rPr>
                        <a:t>db_ddladmin</a:t>
                      </a:r>
                      <a:endParaRPr lang="en-US">
                        <a:solidFill>
                          <a:srgbClr val="2A2A2A"/>
                        </a:solidFill>
                        <a:effectLst/>
                      </a:endParaRPr>
                    </a:p>
                  </a:txBody>
                  <a:tcPr marL="76200" marR="76200" marT="95250" marB="95250"/>
                </a:tc>
                <a:tc>
                  <a:txBody>
                    <a:bodyPr/>
                    <a:lstStyle/>
                    <a:p>
                      <a:pPr fontAlgn="t"/>
                      <a:r>
                        <a:rPr lang="en-US" dirty="0">
                          <a:solidFill>
                            <a:srgbClr val="2A2A2A"/>
                          </a:solidFill>
                          <a:effectLst/>
                        </a:rPr>
                        <a:t>Members of the </a:t>
                      </a:r>
                      <a:r>
                        <a:rPr lang="en-US" b="1" dirty="0" err="1">
                          <a:solidFill>
                            <a:srgbClr val="2A2A2A"/>
                          </a:solidFill>
                          <a:effectLst/>
                        </a:rPr>
                        <a:t>db_ddladmin</a:t>
                      </a:r>
                      <a:r>
                        <a:rPr lang="en-US" dirty="0">
                          <a:solidFill>
                            <a:srgbClr val="2A2A2A"/>
                          </a:solidFill>
                          <a:effectLst/>
                        </a:rPr>
                        <a:t> fixed database role can run any Data Definition Language (DDL) command in a database</a:t>
                      </a:r>
                      <a:r>
                        <a:rPr lang="en-US" dirty="0" smtClean="0">
                          <a:solidFill>
                            <a:srgbClr val="2A2A2A"/>
                          </a:solidFill>
                          <a:effectLst/>
                        </a:rPr>
                        <a:t>. </a:t>
                      </a:r>
                      <a:r>
                        <a:rPr lang="en-US" dirty="0" smtClean="0">
                          <a:solidFill>
                            <a:srgbClr val="FF0000"/>
                          </a:solidFill>
                          <a:effectLst/>
                        </a:rPr>
                        <a:t>MAKE NEW STUFF (Tables/Stored </a:t>
                      </a:r>
                      <a:r>
                        <a:rPr lang="en-US" dirty="0" err="1" smtClean="0">
                          <a:solidFill>
                            <a:srgbClr val="FF0000"/>
                          </a:solidFill>
                          <a:effectLst/>
                        </a:rPr>
                        <a:t>Procs</a:t>
                      </a:r>
                      <a:r>
                        <a:rPr lang="en-US" dirty="0" smtClean="0">
                          <a:solidFill>
                            <a:srgbClr val="FF0000"/>
                          </a:solidFill>
                          <a:effectLst/>
                        </a:rPr>
                        <a:t>/Functions)</a:t>
                      </a:r>
                      <a:endParaRPr lang="en-US" dirty="0">
                        <a:solidFill>
                          <a:srgbClr val="FF0000"/>
                        </a:solidFill>
                        <a:effectLst/>
                      </a:endParaRPr>
                    </a:p>
                  </a:txBody>
                  <a:tcPr marL="76200" marR="76200" marT="95250" marB="95250"/>
                </a:tc>
              </a:tr>
            </a:tbl>
          </a:graphicData>
        </a:graphic>
      </p:graphicFrame>
    </p:spTree>
    <p:extLst>
      <p:ext uri="{BB962C8B-B14F-4D97-AF65-F5344CB8AC3E}">
        <p14:creationId xmlns:p14="http://schemas.microsoft.com/office/powerpoint/2010/main" val="41198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722789"/>
              </p:ext>
            </p:extLst>
          </p:nvPr>
        </p:nvGraphicFramePr>
        <p:xfrm>
          <a:off x="0" y="381000"/>
          <a:ext cx="9067800" cy="5562600"/>
        </p:xfrm>
        <a:graphic>
          <a:graphicData uri="http://schemas.openxmlformats.org/drawingml/2006/table">
            <a:tbl>
              <a:tblPr firstRow="1" bandRow="1">
                <a:tableStyleId>{5C22544A-7EE6-4342-B048-85BDC9FD1C3A}</a:tableStyleId>
              </a:tblPr>
              <a:tblGrid>
                <a:gridCol w="2667000"/>
                <a:gridCol w="6400800"/>
              </a:tblGrid>
              <a:tr h="1112520">
                <a:tc>
                  <a:txBody>
                    <a:bodyPr/>
                    <a:lstStyle/>
                    <a:p>
                      <a:pPr algn="l"/>
                      <a:r>
                        <a:rPr lang="en-US" dirty="0">
                          <a:solidFill>
                            <a:srgbClr val="2A2A2A"/>
                          </a:solidFill>
                          <a:effectLst/>
                        </a:rPr>
                        <a:t>Database-level role name</a:t>
                      </a:r>
                    </a:p>
                  </a:txBody>
                  <a:tcPr marL="76200" marR="76200" marT="95250" marB="95250" anchor="ctr"/>
                </a:tc>
                <a:tc>
                  <a:txBody>
                    <a:bodyPr/>
                    <a:lstStyle/>
                    <a:p>
                      <a:pPr algn="l"/>
                      <a:r>
                        <a:rPr lang="en-US" dirty="0">
                          <a:solidFill>
                            <a:srgbClr val="2A2A2A"/>
                          </a:solidFill>
                          <a:effectLst/>
                        </a:rPr>
                        <a:t>Description</a:t>
                      </a:r>
                    </a:p>
                  </a:txBody>
                  <a:tcPr marL="76200" marR="76200" marT="95250" marB="95250" anchor="ctr"/>
                </a:tc>
              </a:tr>
              <a:tr h="1112520">
                <a:tc>
                  <a:txBody>
                    <a:bodyPr/>
                    <a:lstStyle/>
                    <a:p>
                      <a:pPr fontAlgn="t"/>
                      <a:r>
                        <a:rPr lang="en-US" b="1" dirty="0" err="1">
                          <a:solidFill>
                            <a:srgbClr val="2A2A2A"/>
                          </a:solidFill>
                          <a:effectLst/>
                        </a:rPr>
                        <a:t>db_datawriter</a:t>
                      </a:r>
                      <a:endParaRPr lang="en-US" dirty="0">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db_datawriter</a:t>
                      </a:r>
                      <a:r>
                        <a:rPr lang="en-US">
                          <a:solidFill>
                            <a:srgbClr val="2A2A2A"/>
                          </a:solidFill>
                          <a:effectLst/>
                        </a:rPr>
                        <a:t> fixed database role can add, delete, or change data in all user tables.</a:t>
                      </a:r>
                    </a:p>
                  </a:txBody>
                  <a:tcPr marL="76200" marR="76200" marT="95250" marB="95250"/>
                </a:tc>
              </a:tr>
              <a:tr h="1112520">
                <a:tc>
                  <a:txBody>
                    <a:bodyPr/>
                    <a:lstStyle/>
                    <a:p>
                      <a:pPr fontAlgn="t"/>
                      <a:r>
                        <a:rPr lang="en-US" b="1">
                          <a:solidFill>
                            <a:srgbClr val="2A2A2A"/>
                          </a:solidFill>
                          <a:effectLst/>
                        </a:rPr>
                        <a:t>db_datareader</a:t>
                      </a:r>
                      <a:endParaRPr lang="en-US">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db_datareader </a:t>
                      </a:r>
                      <a:r>
                        <a:rPr lang="en-US">
                          <a:solidFill>
                            <a:srgbClr val="2A2A2A"/>
                          </a:solidFill>
                          <a:effectLst/>
                        </a:rPr>
                        <a:t>fixed database role can read all data from all user tables.</a:t>
                      </a:r>
                    </a:p>
                  </a:txBody>
                  <a:tcPr marL="76200" marR="76200" marT="95250" marB="95250"/>
                </a:tc>
              </a:tr>
              <a:tr h="1112520">
                <a:tc>
                  <a:txBody>
                    <a:bodyPr/>
                    <a:lstStyle/>
                    <a:p>
                      <a:pPr fontAlgn="t"/>
                      <a:r>
                        <a:rPr lang="en-US" b="1">
                          <a:solidFill>
                            <a:srgbClr val="2A2A2A"/>
                          </a:solidFill>
                          <a:effectLst/>
                        </a:rPr>
                        <a:t>db_denydatawriter</a:t>
                      </a:r>
                      <a:endParaRPr lang="en-US">
                        <a:solidFill>
                          <a:srgbClr val="2A2A2A"/>
                        </a:solidFill>
                        <a:effectLst/>
                      </a:endParaRPr>
                    </a:p>
                  </a:txBody>
                  <a:tcPr marL="76200" marR="76200" marT="95250" marB="95250"/>
                </a:tc>
                <a:tc>
                  <a:txBody>
                    <a:bodyPr/>
                    <a:lstStyle/>
                    <a:p>
                      <a:pPr fontAlgn="t"/>
                      <a:r>
                        <a:rPr lang="en-US">
                          <a:solidFill>
                            <a:srgbClr val="2A2A2A"/>
                          </a:solidFill>
                          <a:effectLst/>
                        </a:rPr>
                        <a:t>Members of the </a:t>
                      </a:r>
                      <a:r>
                        <a:rPr lang="en-US" b="1">
                          <a:solidFill>
                            <a:srgbClr val="2A2A2A"/>
                          </a:solidFill>
                          <a:effectLst/>
                        </a:rPr>
                        <a:t>db_denydatawriter</a:t>
                      </a:r>
                      <a:r>
                        <a:rPr lang="en-US">
                          <a:solidFill>
                            <a:srgbClr val="2A2A2A"/>
                          </a:solidFill>
                          <a:effectLst/>
                        </a:rPr>
                        <a:t> fixed database role cannot add, modify, or delete any data in the user tables within a database.</a:t>
                      </a:r>
                    </a:p>
                  </a:txBody>
                  <a:tcPr marL="76200" marR="76200" marT="95250" marB="95250"/>
                </a:tc>
              </a:tr>
              <a:tr h="1112520">
                <a:tc>
                  <a:txBody>
                    <a:bodyPr/>
                    <a:lstStyle/>
                    <a:p>
                      <a:pPr fontAlgn="t"/>
                      <a:r>
                        <a:rPr lang="en-US" b="1">
                          <a:solidFill>
                            <a:srgbClr val="2A2A2A"/>
                          </a:solidFill>
                          <a:effectLst/>
                        </a:rPr>
                        <a:t>db_denydatareader</a:t>
                      </a:r>
                      <a:endParaRPr lang="en-US">
                        <a:solidFill>
                          <a:srgbClr val="2A2A2A"/>
                        </a:solidFill>
                        <a:effectLst/>
                      </a:endParaRPr>
                    </a:p>
                  </a:txBody>
                  <a:tcPr marL="76200" marR="76200" marT="95250" marB="95250"/>
                </a:tc>
                <a:tc>
                  <a:txBody>
                    <a:bodyPr/>
                    <a:lstStyle/>
                    <a:p>
                      <a:pPr fontAlgn="t"/>
                      <a:r>
                        <a:rPr lang="en-US" dirty="0">
                          <a:solidFill>
                            <a:srgbClr val="2A2A2A"/>
                          </a:solidFill>
                          <a:effectLst/>
                        </a:rPr>
                        <a:t>Members of the </a:t>
                      </a:r>
                      <a:r>
                        <a:rPr lang="en-US" b="1" dirty="0" err="1">
                          <a:solidFill>
                            <a:srgbClr val="2A2A2A"/>
                          </a:solidFill>
                          <a:effectLst/>
                        </a:rPr>
                        <a:t>db_denydatareader</a:t>
                      </a:r>
                      <a:r>
                        <a:rPr lang="en-US" dirty="0">
                          <a:solidFill>
                            <a:srgbClr val="2A2A2A"/>
                          </a:solidFill>
                          <a:effectLst/>
                        </a:rPr>
                        <a:t> fixed database role cannot read any data in the user tables within a database.</a:t>
                      </a:r>
                    </a:p>
                  </a:txBody>
                  <a:tcPr marL="76200" marR="76200" marT="95250" marB="95250"/>
                </a:tc>
              </a:tr>
            </a:tbl>
          </a:graphicData>
        </a:graphic>
      </p:graphicFrame>
    </p:spTree>
    <p:extLst>
      <p:ext uri="{BB962C8B-B14F-4D97-AF65-F5344CB8AC3E}">
        <p14:creationId xmlns:p14="http://schemas.microsoft.com/office/powerpoint/2010/main" val="416625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Orphaned user</a:t>
            </a:r>
            <a:endParaRPr lang="en-US" dirty="0"/>
          </a:p>
        </p:txBody>
      </p:sp>
      <p:sp>
        <p:nvSpPr>
          <p:cNvPr id="3" name="Content Placeholder 2"/>
          <p:cNvSpPr>
            <a:spLocks noGrp="1"/>
          </p:cNvSpPr>
          <p:nvPr>
            <p:ph idx="1"/>
          </p:nvPr>
        </p:nvSpPr>
        <p:spPr/>
        <p:txBody>
          <a:bodyPr>
            <a:normAutofit/>
          </a:bodyPr>
          <a:lstStyle/>
          <a:p>
            <a:r>
              <a:rPr lang="en-US" dirty="0"/>
              <a:t>Troubleshoot Orphaned Users (SQL Server)</a:t>
            </a:r>
          </a:p>
          <a:p>
            <a:endParaRPr lang="en-US" dirty="0" smtClean="0"/>
          </a:p>
          <a:p>
            <a:r>
              <a:rPr lang="en-US" dirty="0" smtClean="0"/>
              <a:t>Find out which users are orphans</a:t>
            </a:r>
            <a:br>
              <a:rPr lang="en-US" dirty="0" smtClean="0"/>
            </a:br>
            <a:r>
              <a:rPr lang="en-US" sz="2800" dirty="0" smtClean="0"/>
              <a:t>Exec </a:t>
            </a:r>
            <a:r>
              <a:rPr lang="en-US" sz="2800" dirty="0" err="1" smtClean="0"/>
              <a:t>sp_change_users_login</a:t>
            </a:r>
            <a:r>
              <a:rPr lang="en-US" sz="2800" dirty="0" smtClean="0"/>
              <a:t> </a:t>
            </a:r>
            <a:r>
              <a:rPr lang="en-US" sz="2800" dirty="0"/>
              <a:t>@Action='Report</a:t>
            </a:r>
            <a:r>
              <a:rPr lang="en-US" sz="2800" dirty="0" smtClean="0"/>
              <a:t>';</a:t>
            </a:r>
          </a:p>
          <a:p>
            <a:pPr marL="0" indent="0">
              <a:buNone/>
            </a:pPr>
            <a:endParaRPr lang="en-US" sz="2800" dirty="0" smtClean="0"/>
          </a:p>
          <a:p>
            <a:r>
              <a:rPr lang="en-US" sz="2800" dirty="0" smtClean="0"/>
              <a:t>Fix Them</a:t>
            </a:r>
            <a:br>
              <a:rPr lang="en-US" sz="2800" dirty="0" smtClean="0"/>
            </a:br>
            <a:r>
              <a:rPr lang="en-US" sz="2800" dirty="0" smtClean="0"/>
              <a:t>Exec </a:t>
            </a:r>
            <a:r>
              <a:rPr lang="en-US" sz="2800" dirty="0" err="1" smtClean="0"/>
              <a:t>sp_change_users_login</a:t>
            </a:r>
            <a:r>
              <a:rPr lang="en-US" sz="2800" dirty="0" smtClean="0"/>
              <a:t> </a:t>
            </a:r>
            <a:r>
              <a:rPr lang="en-US" sz="2800" dirty="0"/>
              <a:t>@Action='</a:t>
            </a:r>
            <a:r>
              <a:rPr lang="en-US" sz="2800" dirty="0" err="1"/>
              <a:t>update_one</a:t>
            </a:r>
            <a:r>
              <a:rPr lang="en-US" sz="2800" dirty="0"/>
              <a:t>', @</a:t>
            </a:r>
            <a:r>
              <a:rPr lang="en-US" sz="2800" dirty="0" err="1"/>
              <a:t>UserNamePattern</a:t>
            </a:r>
            <a:r>
              <a:rPr lang="en-US" sz="2800" dirty="0"/>
              <a:t>='&lt;user&gt;', @</a:t>
            </a:r>
            <a:r>
              <a:rPr lang="en-US" sz="2800" dirty="0" err="1"/>
              <a:t>LoginName</a:t>
            </a:r>
            <a:r>
              <a:rPr lang="en-US" sz="2800" dirty="0"/>
              <a:t>='&lt;_name&gt;';</a:t>
            </a:r>
          </a:p>
        </p:txBody>
      </p:sp>
    </p:spTree>
    <p:extLst>
      <p:ext uri="{BB962C8B-B14F-4D97-AF65-F5344CB8AC3E}">
        <p14:creationId xmlns:p14="http://schemas.microsoft.com/office/powerpoint/2010/main" val="47499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SSIS / SQL Agent </a:t>
            </a:r>
            <a:r>
              <a:rPr lang="en-US" dirty="0"/>
              <a:t>/ </a:t>
            </a:r>
            <a:r>
              <a:rPr lang="en-US" dirty="0" err="1"/>
              <a:t>sp_send_dbmail</a:t>
            </a:r>
            <a:endParaRPr lang="en-US" dirty="0"/>
          </a:p>
        </p:txBody>
      </p:sp>
      <p:pic>
        <p:nvPicPr>
          <p:cNvPr id="3074" name="Picture 2" descr="http://i.huffpost.com/gen/1544404/images/o-POSTAL-TRUCK-STUCK-facebook.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05781"/>
            <a:ext cx="8229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0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Scott Gleason</a:t>
            </a:r>
            <a:endParaRPr lang="en-US" dirty="0"/>
          </a:p>
        </p:txBody>
      </p:sp>
      <p:sp>
        <p:nvSpPr>
          <p:cNvPr id="3" name="Content Placeholder 2"/>
          <p:cNvSpPr>
            <a:spLocks noGrp="1"/>
          </p:cNvSpPr>
          <p:nvPr>
            <p:ph idx="1"/>
          </p:nvPr>
        </p:nvSpPr>
        <p:spPr/>
        <p:txBody>
          <a:bodyPr>
            <a:normAutofit/>
          </a:bodyPr>
          <a:lstStyle/>
          <a:p>
            <a:r>
              <a:rPr lang="en-US" i="1" dirty="0" smtClean="0"/>
              <a:t>This is my 9</a:t>
            </a:r>
            <a:r>
              <a:rPr lang="en-US" i="1" baseline="30000" dirty="0" smtClean="0"/>
              <a:t>th</a:t>
            </a:r>
            <a:r>
              <a:rPr lang="en-US" i="1" dirty="0" smtClean="0"/>
              <a:t> Jacksonville SQL Saturday</a:t>
            </a:r>
            <a:endParaRPr lang="en-US" i="1" dirty="0" smtClean="0"/>
          </a:p>
          <a:p>
            <a:endParaRPr lang="en-US" i="1" dirty="0"/>
          </a:p>
          <a:p>
            <a:r>
              <a:rPr lang="en-US" i="1" dirty="0" smtClean="0"/>
              <a:t>Over ten years DBA experience</a:t>
            </a:r>
            <a:endParaRPr lang="en-US" i="1" dirty="0" smtClean="0"/>
          </a:p>
          <a:p>
            <a:endParaRPr lang="en-US" i="1" dirty="0" smtClean="0"/>
          </a:p>
          <a:p>
            <a:r>
              <a:rPr lang="en-US" i="1" dirty="0" smtClean="0"/>
              <a:t>Director of Database Operations</a:t>
            </a:r>
            <a:endParaRPr lang="en-US" i="1" dirty="0" smtClean="0"/>
          </a:p>
          <a:p>
            <a:pPr>
              <a:buNone/>
            </a:pPr>
            <a:endParaRPr lang="en-US" i="1" dirty="0" smtClean="0"/>
          </a:p>
          <a:p>
            <a:r>
              <a:rPr lang="en-US" i="1" dirty="0" smtClean="0">
                <a:solidFill>
                  <a:srgbClr val="FF0000"/>
                </a:solidFill>
              </a:rPr>
              <a:t>SQLScottGleason@Gmail.com</a:t>
            </a:r>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04800"/>
            <a:ext cx="4191000" cy="2163762"/>
          </a:xfrm>
        </p:spPr>
        <p:txBody>
          <a:bodyPr/>
          <a:lstStyle/>
          <a:p>
            <a:r>
              <a:rPr lang="en-US" dirty="0" smtClean="0"/>
              <a:t>MSDB Roles (make it stop)</a:t>
            </a:r>
            <a:endParaRPr lang="en-US" dirty="0"/>
          </a:p>
        </p:txBody>
      </p:sp>
      <p:pic>
        <p:nvPicPr>
          <p:cNvPr id="4" name="Picture 3"/>
          <p:cNvPicPr>
            <a:picLocks noChangeAspect="1"/>
          </p:cNvPicPr>
          <p:nvPr/>
        </p:nvPicPr>
        <p:blipFill>
          <a:blip r:embed="rId2"/>
          <a:stretch>
            <a:fillRect/>
          </a:stretch>
        </p:blipFill>
        <p:spPr>
          <a:xfrm>
            <a:off x="76200" y="76200"/>
            <a:ext cx="3314700" cy="6496050"/>
          </a:xfrm>
          <a:prstGeom prst="rect">
            <a:avLst/>
          </a:prstGeom>
        </p:spPr>
      </p:pic>
    </p:spTree>
    <p:extLst>
      <p:ext uri="{BB962C8B-B14F-4D97-AF65-F5344CB8AC3E}">
        <p14:creationId xmlns:p14="http://schemas.microsoft.com/office/powerpoint/2010/main" val="253846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
            <a:ext cx="8229600" cy="655638"/>
          </a:xfrm>
        </p:spPr>
        <p:txBody>
          <a:bodyPr>
            <a:normAutofit fontScale="90000"/>
          </a:bodyPr>
          <a:lstStyle/>
          <a:p>
            <a:r>
              <a:rPr lang="en-US" dirty="0" smtClean="0"/>
              <a:t>SSIS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0157497"/>
              </p:ext>
            </p:extLst>
          </p:nvPr>
        </p:nvGraphicFramePr>
        <p:xfrm>
          <a:off x="0" y="659992"/>
          <a:ext cx="9144000" cy="7380119"/>
        </p:xfrm>
        <a:graphic>
          <a:graphicData uri="http://schemas.openxmlformats.org/drawingml/2006/table">
            <a:tbl>
              <a:tblPr firstRow="1" bandRow="1">
                <a:tableStyleId>{5C22544A-7EE6-4342-B048-85BDC9FD1C3A}</a:tableStyleId>
              </a:tblPr>
              <a:tblGrid>
                <a:gridCol w="3048000"/>
                <a:gridCol w="3048000"/>
                <a:gridCol w="3048000"/>
              </a:tblGrid>
              <a:tr h="490992">
                <a:tc>
                  <a:txBody>
                    <a:bodyPr/>
                    <a:lstStyle/>
                    <a:p>
                      <a:pPr algn="l"/>
                      <a:r>
                        <a:rPr lang="en-US" dirty="0">
                          <a:solidFill>
                            <a:srgbClr val="2A2A2A"/>
                          </a:solidFill>
                          <a:effectLst/>
                        </a:rPr>
                        <a:t>Role</a:t>
                      </a:r>
                    </a:p>
                  </a:txBody>
                  <a:tcPr marL="76200" marR="76200" marT="95250" marB="95250" anchor="ctr"/>
                </a:tc>
                <a:tc>
                  <a:txBody>
                    <a:bodyPr/>
                    <a:lstStyle/>
                    <a:p>
                      <a:pPr algn="l"/>
                      <a:r>
                        <a:rPr lang="en-US">
                          <a:solidFill>
                            <a:srgbClr val="2A2A2A"/>
                          </a:solidFill>
                          <a:effectLst/>
                        </a:rPr>
                        <a:t>Read action</a:t>
                      </a:r>
                    </a:p>
                  </a:txBody>
                  <a:tcPr marL="76200" marR="76200" marT="95250" marB="95250" anchor="ctr"/>
                </a:tc>
                <a:tc>
                  <a:txBody>
                    <a:bodyPr/>
                    <a:lstStyle/>
                    <a:p>
                      <a:pPr algn="l"/>
                      <a:r>
                        <a:rPr lang="en-US" dirty="0">
                          <a:solidFill>
                            <a:srgbClr val="2A2A2A"/>
                          </a:solidFill>
                          <a:effectLst/>
                        </a:rPr>
                        <a:t>Write action</a:t>
                      </a:r>
                    </a:p>
                  </a:txBody>
                  <a:tcPr marL="76200" marR="76200" marT="95250" marB="95250" anchor="ctr"/>
                </a:tc>
              </a:tr>
              <a:tr h="3098886">
                <a:tc>
                  <a:txBody>
                    <a:bodyPr/>
                    <a:lstStyle/>
                    <a:p>
                      <a:pPr fontAlgn="t"/>
                      <a:r>
                        <a:rPr lang="en-US" b="1" dirty="0" err="1">
                          <a:solidFill>
                            <a:srgbClr val="2A2A2A"/>
                          </a:solidFill>
                          <a:effectLst/>
                        </a:rPr>
                        <a:t>db_ssisadmin</a:t>
                      </a:r>
                      <a:endParaRPr lang="en-US" dirty="0">
                        <a:solidFill>
                          <a:srgbClr val="2A2A2A"/>
                        </a:solidFill>
                        <a:effectLst/>
                      </a:endParaRPr>
                    </a:p>
                    <a:p>
                      <a:pPr fontAlgn="t"/>
                      <a:r>
                        <a:rPr lang="en-US" dirty="0">
                          <a:solidFill>
                            <a:srgbClr val="2A2A2A"/>
                          </a:solidFill>
                          <a:effectLst/>
                        </a:rPr>
                        <a:t>or</a:t>
                      </a:r>
                    </a:p>
                    <a:p>
                      <a:pPr fontAlgn="t"/>
                      <a:r>
                        <a:rPr lang="en-US" b="1" dirty="0" err="1" smtClean="0">
                          <a:solidFill>
                            <a:srgbClr val="2A2A2A"/>
                          </a:solidFill>
                          <a:effectLst/>
                        </a:rPr>
                        <a:t>Sysadmin</a:t>
                      </a:r>
                      <a:r>
                        <a:rPr lang="en-US" b="1" dirty="0" smtClean="0">
                          <a:solidFill>
                            <a:srgbClr val="2A2A2A"/>
                          </a:solidFill>
                          <a:effectLst/>
                        </a:rPr>
                        <a:t/>
                      </a:r>
                      <a:br>
                        <a:rPr lang="en-US" b="1" dirty="0" smtClean="0">
                          <a:solidFill>
                            <a:srgbClr val="2A2A2A"/>
                          </a:solidFill>
                          <a:effectLst/>
                        </a:rPr>
                      </a:br>
                      <a:r>
                        <a:rPr lang="en-US" b="1" dirty="0" smtClean="0">
                          <a:solidFill>
                            <a:srgbClr val="2A2A2A"/>
                          </a:solidFill>
                          <a:effectLst/>
                        </a:rPr>
                        <a:t/>
                      </a:r>
                      <a:br>
                        <a:rPr lang="en-US" b="1" dirty="0" smtClean="0">
                          <a:solidFill>
                            <a:srgbClr val="2A2A2A"/>
                          </a:solidFill>
                          <a:effectLst/>
                        </a:rPr>
                      </a:br>
                      <a:r>
                        <a:rPr lang="en-US" b="1" dirty="0" smtClean="0">
                          <a:solidFill>
                            <a:srgbClr val="2A2A2A"/>
                          </a:solidFill>
                          <a:effectLst/>
                        </a:rPr>
                        <a:t>(</a:t>
                      </a:r>
                      <a:r>
                        <a:rPr lang="en-US" sz="1800" b="1" i="0" kern="1200" dirty="0" smtClean="0">
                          <a:solidFill>
                            <a:schemeClr val="dk1"/>
                          </a:solidFill>
                          <a:effectLst/>
                          <a:latin typeface="+mn-lt"/>
                          <a:ea typeface="+mn-ea"/>
                          <a:cs typeface="+mn-cs"/>
                        </a:rPr>
                        <a:t>Windows administrators) &lt;- can view running packages</a:t>
                      </a:r>
                      <a:r>
                        <a:rPr lang="en-US" sz="1800" b="1" i="0" kern="1200" baseline="0" dirty="0" smtClean="0">
                          <a:solidFill>
                            <a:schemeClr val="dk1"/>
                          </a:solidFill>
                          <a:effectLst/>
                          <a:latin typeface="+mn-lt"/>
                          <a:ea typeface="+mn-ea"/>
                          <a:cs typeface="+mn-cs"/>
                        </a:rPr>
                        <a:t> and stop them.</a:t>
                      </a:r>
                      <a:endParaRPr lang="en-US" dirty="0">
                        <a:solidFill>
                          <a:srgbClr val="2A2A2A"/>
                        </a:solidFill>
                        <a:effectLst/>
                      </a:endParaRPr>
                    </a:p>
                  </a:txBody>
                  <a:tcPr marL="76200" marR="76200" marT="95250" marB="95250"/>
                </a:tc>
                <a:tc>
                  <a:txBody>
                    <a:bodyPr/>
                    <a:lstStyle/>
                    <a:p>
                      <a:pPr fontAlgn="t"/>
                      <a:r>
                        <a:rPr lang="en-US">
                          <a:solidFill>
                            <a:srgbClr val="2A2A2A"/>
                          </a:solidFill>
                          <a:effectLst/>
                        </a:rPr>
                        <a:t>Enumerate own packages.</a:t>
                      </a:r>
                    </a:p>
                    <a:p>
                      <a:pPr fontAlgn="t"/>
                      <a:r>
                        <a:rPr lang="en-US">
                          <a:solidFill>
                            <a:srgbClr val="2A2A2A"/>
                          </a:solidFill>
                          <a:effectLst/>
                        </a:rPr>
                        <a:t>Enumerate all packages.</a:t>
                      </a:r>
                    </a:p>
                    <a:p>
                      <a:pPr fontAlgn="t"/>
                      <a:r>
                        <a:rPr lang="en-US">
                          <a:solidFill>
                            <a:srgbClr val="2A2A2A"/>
                          </a:solidFill>
                          <a:effectLst/>
                        </a:rPr>
                        <a:t>View own packages.</a:t>
                      </a:r>
                    </a:p>
                    <a:p>
                      <a:pPr fontAlgn="t"/>
                      <a:r>
                        <a:rPr lang="en-US">
                          <a:solidFill>
                            <a:srgbClr val="2A2A2A"/>
                          </a:solidFill>
                          <a:effectLst/>
                        </a:rPr>
                        <a:t>View all packages.</a:t>
                      </a:r>
                    </a:p>
                    <a:p>
                      <a:pPr fontAlgn="t"/>
                      <a:r>
                        <a:rPr lang="en-US">
                          <a:solidFill>
                            <a:srgbClr val="2A2A2A"/>
                          </a:solidFill>
                          <a:effectLst/>
                        </a:rPr>
                        <a:t>Execute own packages.</a:t>
                      </a:r>
                    </a:p>
                    <a:p>
                      <a:pPr fontAlgn="t"/>
                      <a:r>
                        <a:rPr lang="en-US">
                          <a:solidFill>
                            <a:srgbClr val="2A2A2A"/>
                          </a:solidFill>
                          <a:effectLst/>
                        </a:rPr>
                        <a:t>Execute all packages.</a:t>
                      </a:r>
                    </a:p>
                    <a:p>
                      <a:pPr fontAlgn="t"/>
                      <a:r>
                        <a:rPr lang="en-US">
                          <a:solidFill>
                            <a:srgbClr val="2A2A2A"/>
                          </a:solidFill>
                          <a:effectLst/>
                        </a:rPr>
                        <a:t>Export own packages.</a:t>
                      </a:r>
                    </a:p>
                    <a:p>
                      <a:pPr fontAlgn="t"/>
                      <a:r>
                        <a:rPr lang="en-US">
                          <a:solidFill>
                            <a:srgbClr val="2A2A2A"/>
                          </a:solidFill>
                          <a:effectLst/>
                        </a:rPr>
                        <a:t>Export all packages.</a:t>
                      </a:r>
                    </a:p>
                    <a:p>
                      <a:pPr fontAlgn="t"/>
                      <a:r>
                        <a:rPr lang="en-US">
                          <a:solidFill>
                            <a:srgbClr val="2A2A2A"/>
                          </a:solidFill>
                          <a:effectLst/>
                        </a:rPr>
                        <a:t>Execute all packages in SQL Server Agent.</a:t>
                      </a:r>
                    </a:p>
                  </a:txBody>
                  <a:tcPr marL="76200" marR="76200" marT="95250" marB="95250"/>
                </a:tc>
                <a:tc>
                  <a:txBody>
                    <a:bodyPr/>
                    <a:lstStyle/>
                    <a:p>
                      <a:pPr fontAlgn="t"/>
                      <a:r>
                        <a:rPr lang="en-US" dirty="0">
                          <a:solidFill>
                            <a:srgbClr val="2A2A2A"/>
                          </a:solidFill>
                          <a:effectLst/>
                        </a:rPr>
                        <a:t>Import packages.</a:t>
                      </a:r>
                    </a:p>
                    <a:p>
                      <a:pPr fontAlgn="t"/>
                      <a:r>
                        <a:rPr lang="en-US" dirty="0">
                          <a:solidFill>
                            <a:srgbClr val="2A2A2A"/>
                          </a:solidFill>
                          <a:effectLst/>
                        </a:rPr>
                        <a:t>Delete own packages.</a:t>
                      </a:r>
                    </a:p>
                    <a:p>
                      <a:pPr fontAlgn="t"/>
                      <a:r>
                        <a:rPr lang="en-US" dirty="0">
                          <a:solidFill>
                            <a:srgbClr val="2A2A2A"/>
                          </a:solidFill>
                          <a:effectLst/>
                        </a:rPr>
                        <a:t>Delete all packages.</a:t>
                      </a:r>
                    </a:p>
                    <a:p>
                      <a:pPr fontAlgn="t"/>
                      <a:r>
                        <a:rPr lang="en-US" dirty="0">
                          <a:solidFill>
                            <a:srgbClr val="2A2A2A"/>
                          </a:solidFill>
                          <a:effectLst/>
                        </a:rPr>
                        <a:t>Change own package roles.</a:t>
                      </a:r>
                    </a:p>
                    <a:p>
                      <a:pPr fontAlgn="t"/>
                      <a:r>
                        <a:rPr lang="en-US" dirty="0">
                          <a:solidFill>
                            <a:srgbClr val="2A2A2A"/>
                          </a:solidFill>
                          <a:effectLst/>
                        </a:rPr>
                        <a:t>Change all package roles.</a:t>
                      </a:r>
                    </a:p>
                  </a:txBody>
                  <a:tcPr marL="76200" marR="76200" marT="95250" marB="95250"/>
                </a:tc>
              </a:tr>
              <a:tr h="391721">
                <a:tc>
                  <a:txBody>
                    <a:bodyPr/>
                    <a:lstStyle/>
                    <a:p>
                      <a:pPr fontAlgn="t"/>
                      <a:r>
                        <a:rPr lang="en-US" b="1" dirty="0" err="1">
                          <a:solidFill>
                            <a:srgbClr val="2A2A2A"/>
                          </a:solidFill>
                          <a:effectLst/>
                        </a:rPr>
                        <a:t>db_ssisltduser</a:t>
                      </a:r>
                      <a:endParaRPr lang="en-US" dirty="0">
                        <a:solidFill>
                          <a:srgbClr val="2A2A2A"/>
                        </a:solidFill>
                        <a:effectLst/>
                      </a:endParaRPr>
                    </a:p>
                  </a:txBody>
                  <a:tcPr marL="76200" marR="76200" marT="95250" marB="95250"/>
                </a:tc>
                <a:tc>
                  <a:txBody>
                    <a:bodyPr/>
                    <a:lstStyle/>
                    <a:p>
                      <a:pPr fontAlgn="t"/>
                      <a:r>
                        <a:rPr lang="en-US" dirty="0">
                          <a:solidFill>
                            <a:srgbClr val="2A2A2A"/>
                          </a:solidFill>
                          <a:effectLst/>
                        </a:rPr>
                        <a:t>Enumerate own packages.</a:t>
                      </a:r>
                    </a:p>
                    <a:p>
                      <a:pPr fontAlgn="t"/>
                      <a:r>
                        <a:rPr lang="en-US" dirty="0">
                          <a:solidFill>
                            <a:srgbClr val="2A2A2A"/>
                          </a:solidFill>
                          <a:effectLst/>
                        </a:rPr>
                        <a:t>Enumerate all packages.</a:t>
                      </a:r>
                    </a:p>
                    <a:p>
                      <a:pPr fontAlgn="t"/>
                      <a:r>
                        <a:rPr lang="en-US" dirty="0">
                          <a:solidFill>
                            <a:srgbClr val="2A2A2A"/>
                          </a:solidFill>
                          <a:effectLst/>
                        </a:rPr>
                        <a:t>View own packages.</a:t>
                      </a:r>
                    </a:p>
                    <a:p>
                      <a:pPr fontAlgn="t"/>
                      <a:r>
                        <a:rPr lang="en-US" dirty="0">
                          <a:solidFill>
                            <a:srgbClr val="2A2A2A"/>
                          </a:solidFill>
                          <a:effectLst/>
                        </a:rPr>
                        <a:t>Execute own packages.</a:t>
                      </a:r>
                    </a:p>
                    <a:p>
                      <a:pPr fontAlgn="t"/>
                      <a:r>
                        <a:rPr lang="en-US" dirty="0">
                          <a:solidFill>
                            <a:srgbClr val="2A2A2A"/>
                          </a:solidFill>
                          <a:effectLst/>
                        </a:rPr>
                        <a:t>Export own packages.</a:t>
                      </a:r>
                    </a:p>
                  </a:txBody>
                  <a:tcPr marL="76200" marR="76200" marT="95250" marB="95250"/>
                </a:tc>
                <a:tc>
                  <a:txBody>
                    <a:bodyPr/>
                    <a:lstStyle/>
                    <a:p>
                      <a:pPr fontAlgn="t"/>
                      <a:r>
                        <a:rPr lang="en-US" dirty="0">
                          <a:solidFill>
                            <a:srgbClr val="2A2A2A"/>
                          </a:solidFill>
                          <a:effectLst/>
                        </a:rPr>
                        <a:t>Import packages.</a:t>
                      </a:r>
                    </a:p>
                    <a:p>
                      <a:pPr fontAlgn="t"/>
                      <a:r>
                        <a:rPr lang="en-US" dirty="0">
                          <a:solidFill>
                            <a:srgbClr val="2A2A2A"/>
                          </a:solidFill>
                          <a:effectLst/>
                        </a:rPr>
                        <a:t>Delete own packages.</a:t>
                      </a:r>
                    </a:p>
                    <a:p>
                      <a:pPr fontAlgn="t"/>
                      <a:r>
                        <a:rPr lang="en-US" dirty="0">
                          <a:solidFill>
                            <a:srgbClr val="2A2A2A"/>
                          </a:solidFill>
                          <a:effectLst/>
                        </a:rPr>
                        <a:t>Change own</a:t>
                      </a:r>
                    </a:p>
                  </a:txBody>
                  <a:tcPr marL="76200" marR="76200" marT="95250" marB="95250"/>
                </a:tc>
              </a:tr>
              <a:tr h="391721">
                <a:tc>
                  <a:txBody>
                    <a:bodyPr/>
                    <a:lstStyle/>
                    <a:p>
                      <a:pPr fontAlgn="t"/>
                      <a:r>
                        <a:rPr lang="en-US" b="1" dirty="0" err="1">
                          <a:solidFill>
                            <a:srgbClr val="2A2A2A"/>
                          </a:solidFill>
                          <a:effectLst/>
                        </a:rPr>
                        <a:t>db_ssisoperator</a:t>
                      </a:r>
                      <a:endParaRPr lang="en-US" dirty="0">
                        <a:solidFill>
                          <a:srgbClr val="2A2A2A"/>
                        </a:solidFill>
                        <a:effectLst/>
                      </a:endParaRPr>
                    </a:p>
                  </a:txBody>
                  <a:tcPr marL="76200" marR="76200" marT="95250" marB="95250"/>
                </a:tc>
                <a:tc>
                  <a:txBody>
                    <a:bodyPr/>
                    <a:lstStyle/>
                    <a:p>
                      <a:pPr fontAlgn="t"/>
                      <a:r>
                        <a:rPr lang="en-US" dirty="0">
                          <a:solidFill>
                            <a:srgbClr val="2A2A2A"/>
                          </a:solidFill>
                          <a:effectLst/>
                        </a:rPr>
                        <a:t>Enumerate all packages.</a:t>
                      </a:r>
                    </a:p>
                    <a:p>
                      <a:pPr fontAlgn="t"/>
                      <a:r>
                        <a:rPr lang="en-US" dirty="0">
                          <a:solidFill>
                            <a:srgbClr val="2A2A2A"/>
                          </a:solidFill>
                          <a:effectLst/>
                        </a:rPr>
                        <a:t>View all packages.</a:t>
                      </a:r>
                    </a:p>
                    <a:p>
                      <a:pPr fontAlgn="t"/>
                      <a:r>
                        <a:rPr lang="en-US" dirty="0">
                          <a:solidFill>
                            <a:srgbClr val="2A2A2A"/>
                          </a:solidFill>
                          <a:effectLst/>
                        </a:rPr>
                        <a:t>Execute all packages.</a:t>
                      </a:r>
                    </a:p>
                    <a:p>
                      <a:pPr fontAlgn="t"/>
                      <a:r>
                        <a:rPr lang="en-US" dirty="0">
                          <a:solidFill>
                            <a:srgbClr val="2A2A2A"/>
                          </a:solidFill>
                          <a:effectLst/>
                        </a:rPr>
                        <a:t>Export all packages.</a:t>
                      </a:r>
                    </a:p>
                    <a:p>
                      <a:pPr fontAlgn="t"/>
                      <a:r>
                        <a:rPr lang="en-US" dirty="0">
                          <a:solidFill>
                            <a:srgbClr val="2A2A2A"/>
                          </a:solidFill>
                          <a:effectLst/>
                        </a:rPr>
                        <a:t>Execute all packages in SQL Server Agent.</a:t>
                      </a:r>
                    </a:p>
                  </a:txBody>
                  <a:tcPr marL="76200" marR="76200" marT="95250" marB="95250"/>
                </a:tc>
                <a:tc>
                  <a:txBody>
                    <a:bodyPr/>
                    <a:lstStyle/>
                    <a:p>
                      <a:pPr fontAlgn="t"/>
                      <a:r>
                        <a:rPr lang="en-US" dirty="0">
                          <a:solidFill>
                            <a:srgbClr val="2A2A2A"/>
                          </a:solidFill>
                          <a:effectLst/>
                        </a:rPr>
                        <a:t>Non</a:t>
                      </a:r>
                    </a:p>
                  </a:txBody>
                  <a:tcPr marL="76200" marR="76200" marT="95250" marB="95250"/>
                </a:tc>
              </a:tr>
              <a:tr h="391721">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861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
            <a:ext cx="8229600" cy="655638"/>
          </a:xfrm>
        </p:spPr>
        <p:txBody>
          <a:bodyPr>
            <a:normAutofit fontScale="90000"/>
          </a:bodyPr>
          <a:lstStyle/>
          <a:p>
            <a:r>
              <a:rPr lang="en-US" dirty="0" smtClean="0"/>
              <a:t>SQL Agent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7833766"/>
              </p:ext>
            </p:extLst>
          </p:nvPr>
        </p:nvGraphicFramePr>
        <p:xfrm>
          <a:off x="0" y="659992"/>
          <a:ext cx="9067800" cy="5675329"/>
        </p:xfrm>
        <a:graphic>
          <a:graphicData uri="http://schemas.openxmlformats.org/drawingml/2006/table">
            <a:tbl>
              <a:tblPr firstRow="1" bandRow="1">
                <a:tableStyleId>{5C22544A-7EE6-4342-B048-85BDC9FD1C3A}</a:tableStyleId>
              </a:tblPr>
              <a:tblGrid>
                <a:gridCol w="2438400"/>
                <a:gridCol w="6629400"/>
              </a:tblGrid>
              <a:tr h="490992">
                <a:tc>
                  <a:txBody>
                    <a:bodyPr/>
                    <a:lstStyle/>
                    <a:p>
                      <a:pPr algn="l"/>
                      <a:r>
                        <a:rPr lang="en-US" dirty="0">
                          <a:solidFill>
                            <a:srgbClr val="2A2A2A"/>
                          </a:solidFill>
                          <a:effectLst/>
                        </a:rPr>
                        <a:t>Role</a:t>
                      </a:r>
                    </a:p>
                  </a:txBody>
                  <a:tcPr marL="76200" marR="76200" marT="95250" marB="95250" anchor="ctr"/>
                </a:tc>
                <a:tc>
                  <a:txBody>
                    <a:bodyPr/>
                    <a:lstStyle/>
                    <a:p>
                      <a:pPr algn="l"/>
                      <a:r>
                        <a:rPr lang="en-US" dirty="0" smtClean="0">
                          <a:solidFill>
                            <a:srgbClr val="2A2A2A"/>
                          </a:solidFill>
                          <a:effectLst/>
                        </a:rPr>
                        <a:t>action</a:t>
                      </a:r>
                      <a:endParaRPr lang="en-US" dirty="0">
                        <a:solidFill>
                          <a:srgbClr val="2A2A2A"/>
                        </a:solidFill>
                        <a:effectLst/>
                      </a:endParaRPr>
                    </a:p>
                  </a:txBody>
                  <a:tcPr marL="76200" marR="76200" marT="95250" marB="95250" anchor="ctr"/>
                </a:tc>
              </a:tr>
              <a:tr h="1668416">
                <a:tc>
                  <a:txBody>
                    <a:bodyPr/>
                    <a:lstStyle/>
                    <a:p>
                      <a:r>
                        <a:rPr lang="en-US" sz="1800" b="1" i="0" kern="1200" dirty="0" err="1" smtClean="0">
                          <a:solidFill>
                            <a:schemeClr val="dk1"/>
                          </a:solidFill>
                          <a:effectLst/>
                          <a:latin typeface="+mn-lt"/>
                          <a:ea typeface="+mn-ea"/>
                          <a:cs typeface="+mn-cs"/>
                        </a:rPr>
                        <a:t>SQLAgentUserRole</a:t>
                      </a:r>
                      <a:endParaRPr lang="en-US" sz="1800" b="0" i="0" kern="1200" dirty="0">
                        <a:solidFill>
                          <a:schemeClr val="dk1"/>
                        </a:solidFill>
                        <a:effectLst/>
                        <a:latin typeface="+mn-lt"/>
                        <a:ea typeface="+mn-ea"/>
                        <a:cs typeface="+mn-cs"/>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The least privileged of the SQL Server Agent fixed database roles. It has permissions on only operators, local jobs, and job schedules. Members of </a:t>
                      </a:r>
                      <a:r>
                        <a:rPr lang="en-US" sz="1800" b="1" i="0" kern="1200" dirty="0" err="1" smtClean="0">
                          <a:solidFill>
                            <a:schemeClr val="dk1"/>
                          </a:solidFill>
                          <a:effectLst/>
                          <a:latin typeface="+mn-lt"/>
                          <a:ea typeface="+mn-ea"/>
                          <a:cs typeface="+mn-cs"/>
                        </a:rPr>
                        <a:t>SQLAgentUserRole</a:t>
                      </a:r>
                      <a:r>
                        <a:rPr lang="en-US" sz="1800" b="0" i="0" kern="1200" dirty="0" smtClean="0">
                          <a:solidFill>
                            <a:schemeClr val="dk1"/>
                          </a:solidFill>
                          <a:effectLst/>
                          <a:latin typeface="+mn-lt"/>
                          <a:ea typeface="+mn-ea"/>
                          <a:cs typeface="+mn-cs"/>
                        </a:rPr>
                        <a:t> have permissions on only local jobs and job schedules that they own.</a:t>
                      </a:r>
                      <a:endParaRPr lang="en-US" dirty="0">
                        <a:solidFill>
                          <a:srgbClr val="2A2A2A"/>
                        </a:solidFill>
                        <a:effectLst/>
                      </a:endParaRPr>
                    </a:p>
                  </a:txBody>
                  <a:tcPr marL="76200" marR="76200" marT="95250" marB="95250"/>
                </a:tc>
              </a:tr>
              <a:tr h="391721">
                <a:tc>
                  <a:txBody>
                    <a:bodyPr/>
                    <a:lstStyle/>
                    <a:p>
                      <a:r>
                        <a:rPr lang="en-US" sz="1800" b="1" i="0" kern="1200" dirty="0" err="1" smtClean="0">
                          <a:solidFill>
                            <a:schemeClr val="dk1"/>
                          </a:solidFill>
                          <a:effectLst/>
                          <a:latin typeface="+mn-lt"/>
                          <a:ea typeface="+mn-ea"/>
                          <a:cs typeface="+mn-cs"/>
                        </a:rPr>
                        <a:t>SQLAgentReaderRole</a:t>
                      </a:r>
                      <a:endParaRPr lang="en-US" sz="1800" b="0" i="0" kern="1200" dirty="0">
                        <a:solidFill>
                          <a:schemeClr val="dk1"/>
                        </a:solidFill>
                        <a:effectLst/>
                        <a:latin typeface="+mn-lt"/>
                        <a:ea typeface="+mn-ea"/>
                        <a:cs typeface="+mn-cs"/>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includes all the </a:t>
                      </a:r>
                      <a:r>
                        <a:rPr lang="en-US" sz="1800" b="1" i="0" kern="1200" dirty="0" err="1" smtClean="0">
                          <a:solidFill>
                            <a:schemeClr val="dk1"/>
                          </a:solidFill>
                          <a:effectLst/>
                          <a:latin typeface="+mn-lt"/>
                          <a:ea typeface="+mn-ea"/>
                          <a:cs typeface="+mn-cs"/>
                        </a:rPr>
                        <a:t>SQLAgentUserRole</a:t>
                      </a:r>
                      <a:r>
                        <a:rPr lang="en-US" sz="1800" b="0" i="0" kern="1200" dirty="0" smtClean="0">
                          <a:solidFill>
                            <a:schemeClr val="dk1"/>
                          </a:solidFill>
                          <a:effectLst/>
                          <a:latin typeface="+mn-lt"/>
                          <a:ea typeface="+mn-ea"/>
                          <a:cs typeface="+mn-cs"/>
                        </a:rPr>
                        <a:t> permissions. Members of this role can also view the list of all available jobs and job schedules and their properties, not just those jobs and job schedules that they own. </a:t>
                      </a:r>
                      <a:r>
                        <a:rPr lang="en-US" sz="1800" b="1" i="0" kern="1200" dirty="0" err="1" smtClean="0">
                          <a:solidFill>
                            <a:schemeClr val="dk1"/>
                          </a:solidFill>
                          <a:effectLst/>
                          <a:latin typeface="+mn-lt"/>
                          <a:ea typeface="+mn-ea"/>
                          <a:cs typeface="+mn-cs"/>
                        </a:rPr>
                        <a:t>SQLAgentReaderRole</a:t>
                      </a:r>
                      <a:r>
                        <a:rPr lang="en-US" sz="1800" b="0" i="0" kern="1200" dirty="0" smtClean="0">
                          <a:solidFill>
                            <a:schemeClr val="dk1"/>
                          </a:solidFill>
                          <a:effectLst/>
                          <a:latin typeface="+mn-lt"/>
                          <a:ea typeface="+mn-ea"/>
                          <a:cs typeface="+mn-cs"/>
                        </a:rPr>
                        <a:t> members cannot change job ownership to gain access to jobs that they do not already own.</a:t>
                      </a:r>
                      <a:endParaRPr lang="en-US" dirty="0">
                        <a:solidFill>
                          <a:srgbClr val="2A2A2A"/>
                        </a:solidFill>
                        <a:effectLst/>
                      </a:endParaRPr>
                    </a:p>
                  </a:txBody>
                  <a:tcPr marL="76200" marR="76200" marT="95250" marB="95250"/>
                </a:tc>
              </a:tr>
              <a:tr h="391721">
                <a:tc>
                  <a:txBody>
                    <a:bodyPr/>
                    <a:lstStyle/>
                    <a:p>
                      <a:r>
                        <a:rPr lang="en-US" sz="1800" b="1" i="0" kern="1200" dirty="0" err="1" smtClean="0">
                          <a:solidFill>
                            <a:schemeClr val="dk1"/>
                          </a:solidFill>
                          <a:effectLst/>
                          <a:latin typeface="+mn-lt"/>
                          <a:ea typeface="+mn-ea"/>
                          <a:cs typeface="+mn-cs"/>
                        </a:rPr>
                        <a:t>SQLAgentOperatorRole</a:t>
                      </a:r>
                      <a:endParaRPr lang="en-US" sz="1800" b="0" i="0" kern="1200" dirty="0">
                        <a:solidFill>
                          <a:schemeClr val="dk1"/>
                        </a:solidFill>
                        <a:effectLst/>
                        <a:latin typeface="+mn-lt"/>
                        <a:ea typeface="+mn-ea"/>
                        <a:cs typeface="+mn-cs"/>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is the most privileged of the SQL Server Agent fixed database roles. It includes all the permissions </a:t>
                      </a:r>
                      <a:r>
                        <a:rPr lang="en-US" sz="1800" b="0" i="0" kern="1200" dirty="0" err="1" smtClean="0">
                          <a:solidFill>
                            <a:schemeClr val="dk1"/>
                          </a:solidFill>
                          <a:effectLst/>
                          <a:latin typeface="+mn-lt"/>
                          <a:ea typeface="+mn-ea"/>
                          <a:cs typeface="+mn-cs"/>
                        </a:rPr>
                        <a:t>of</a:t>
                      </a:r>
                      <a:r>
                        <a:rPr lang="en-US" sz="1800" b="1" i="0" kern="1200" dirty="0" err="1" smtClean="0">
                          <a:solidFill>
                            <a:schemeClr val="dk1"/>
                          </a:solidFill>
                          <a:effectLst/>
                          <a:latin typeface="+mn-lt"/>
                          <a:ea typeface="+mn-ea"/>
                          <a:cs typeface="+mn-cs"/>
                        </a:rPr>
                        <a:t>SQLAgentUserRole</a:t>
                      </a:r>
                      <a:r>
                        <a:rPr lang="en-US" sz="1800" b="0" i="0" kern="1200" dirty="0" smtClean="0">
                          <a:solidFill>
                            <a:schemeClr val="dk1"/>
                          </a:solidFill>
                          <a:effectLst/>
                          <a:latin typeface="+mn-lt"/>
                          <a:ea typeface="+mn-ea"/>
                          <a:cs typeface="+mn-cs"/>
                        </a:rPr>
                        <a:t> and </a:t>
                      </a:r>
                      <a:r>
                        <a:rPr lang="en-US" sz="1800" b="1" i="0" kern="1200" dirty="0" err="1" smtClean="0">
                          <a:solidFill>
                            <a:schemeClr val="dk1"/>
                          </a:solidFill>
                          <a:effectLst/>
                          <a:latin typeface="+mn-lt"/>
                          <a:ea typeface="+mn-ea"/>
                          <a:cs typeface="+mn-cs"/>
                        </a:rPr>
                        <a:t>SQLAgentReaderRole</a:t>
                      </a:r>
                      <a:r>
                        <a:rPr lang="en-US" sz="1800" b="0" i="0" kern="1200" dirty="0" smtClean="0">
                          <a:solidFill>
                            <a:schemeClr val="dk1"/>
                          </a:solidFill>
                          <a:effectLst/>
                          <a:latin typeface="+mn-lt"/>
                          <a:ea typeface="+mn-ea"/>
                          <a:cs typeface="+mn-cs"/>
                        </a:rPr>
                        <a:t>. Members of this role can also view properties for operators and proxies, and enumerate available proxies and alerts on the server.</a:t>
                      </a:r>
                      <a:endParaRPr lang="en-US" dirty="0">
                        <a:solidFill>
                          <a:srgbClr val="2A2A2A"/>
                        </a:solidFill>
                        <a:effectLst/>
                      </a:endParaRPr>
                    </a:p>
                  </a:txBody>
                  <a:tcPr marL="76200" marR="76200" marT="95250" marB="95250"/>
                </a:tc>
              </a:tr>
              <a:tr h="391721">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7418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mail</a:t>
            </a:r>
            <a:endParaRPr lang="en-US" dirty="0"/>
          </a:p>
        </p:txBody>
      </p:sp>
      <p:pic>
        <p:nvPicPr>
          <p:cNvPr id="6" name="Content Placeholder 5"/>
          <p:cNvPicPr>
            <a:picLocks noGrp="1" noChangeAspect="1"/>
          </p:cNvPicPr>
          <p:nvPr>
            <p:ph idx="1"/>
          </p:nvPr>
        </p:nvPicPr>
        <p:blipFill>
          <a:blip r:embed="rId2"/>
          <a:stretch>
            <a:fillRect/>
          </a:stretch>
        </p:blipFill>
        <p:spPr>
          <a:xfrm>
            <a:off x="-23929" y="1981200"/>
            <a:ext cx="9197960" cy="3733799"/>
          </a:xfrm>
          <a:prstGeom prst="rect">
            <a:avLst/>
          </a:prstGeom>
        </p:spPr>
      </p:pic>
    </p:spTree>
    <p:extLst>
      <p:ext uri="{BB962C8B-B14F-4D97-AF65-F5344CB8AC3E}">
        <p14:creationId xmlns:p14="http://schemas.microsoft.com/office/powerpoint/2010/main" val="8539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03" y="152400"/>
            <a:ext cx="8229600" cy="533400"/>
          </a:xfrm>
        </p:spPr>
        <p:txBody>
          <a:bodyPr>
            <a:normAutofit fontScale="90000"/>
          </a:bodyPr>
          <a:lstStyle/>
          <a:p>
            <a:r>
              <a:rPr lang="en-US" dirty="0" smtClean="0"/>
              <a:t>Bigger</a:t>
            </a:r>
            <a:endParaRPr lang="en-US" dirty="0"/>
          </a:p>
        </p:txBody>
      </p:sp>
      <p:pic>
        <p:nvPicPr>
          <p:cNvPr id="4" name="Content Placeholder 3"/>
          <p:cNvPicPr>
            <a:picLocks noGrp="1" noChangeAspect="1"/>
          </p:cNvPicPr>
          <p:nvPr>
            <p:ph idx="1"/>
          </p:nvPr>
        </p:nvPicPr>
        <p:blipFill>
          <a:blip r:embed="rId2"/>
          <a:stretch>
            <a:fillRect/>
          </a:stretch>
        </p:blipFill>
        <p:spPr>
          <a:xfrm>
            <a:off x="-194" y="762000"/>
            <a:ext cx="9067994" cy="6150547"/>
          </a:xfrm>
          <a:prstGeom prst="rect">
            <a:avLst/>
          </a:prstGeom>
        </p:spPr>
      </p:pic>
    </p:spTree>
    <p:extLst>
      <p:ext uri="{BB962C8B-B14F-4D97-AF65-F5344CB8AC3E}">
        <p14:creationId xmlns:p14="http://schemas.microsoft.com/office/powerpoint/2010/main" val="304969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Hey.. What about execute?	</a:t>
            </a:r>
            <a:endParaRPr lang="en-US" dirty="0"/>
          </a:p>
        </p:txBody>
      </p:sp>
      <p:sp>
        <p:nvSpPr>
          <p:cNvPr id="3" name="Content Placeholder 2"/>
          <p:cNvSpPr>
            <a:spLocks noGrp="1"/>
          </p:cNvSpPr>
          <p:nvPr>
            <p:ph idx="1"/>
          </p:nvPr>
        </p:nvSpPr>
        <p:spPr/>
        <p:txBody>
          <a:bodyPr>
            <a:normAutofit fontScale="92500"/>
          </a:bodyPr>
          <a:lstStyle/>
          <a:p>
            <a:r>
              <a:rPr lang="en-US" dirty="0" smtClean="0"/>
              <a:t>Need to run stored </a:t>
            </a:r>
            <a:r>
              <a:rPr lang="en-US" dirty="0" err="1" smtClean="0"/>
              <a:t>procs</a:t>
            </a:r>
            <a:r>
              <a:rPr lang="en-US" dirty="0" smtClean="0"/>
              <a:t>?  Yea.. MSFT never gave us that.. and they had </a:t>
            </a:r>
            <a:r>
              <a:rPr lang="en-US" smtClean="0"/>
              <a:t>a reason for doing so.</a:t>
            </a:r>
            <a:r>
              <a:rPr lang="en-US" dirty="0" smtClean="0"/>
              <a:t/>
            </a:r>
            <a:br>
              <a:rPr lang="en-US" dirty="0" smtClean="0"/>
            </a:br>
            <a:r>
              <a:rPr lang="en-US" dirty="0" smtClean="0"/>
              <a:t/>
            </a:r>
            <a:br>
              <a:rPr lang="en-US" dirty="0" smtClean="0"/>
            </a:br>
            <a:r>
              <a:rPr lang="en-US" dirty="0" smtClean="0"/>
              <a:t>So you CAN create new roles (server &amp; database)   and you can grant execute on DBO(schema) to your new role name </a:t>
            </a:r>
            <a:r>
              <a:rPr lang="en-US" dirty="0" err="1" smtClean="0"/>
              <a:t>db_data_execute</a:t>
            </a:r>
            <a:endParaRPr lang="en-US" dirty="0" smtClean="0"/>
          </a:p>
          <a:p>
            <a:endParaRPr lang="en-US" dirty="0"/>
          </a:p>
          <a:p>
            <a:r>
              <a:rPr lang="en-US" dirty="0" smtClean="0"/>
              <a:t>But.. Let the </a:t>
            </a:r>
            <a:r>
              <a:rPr lang="en-US" dirty="0" err="1" smtClean="0"/>
              <a:t>devs</a:t>
            </a:r>
            <a:r>
              <a:rPr lang="en-US" dirty="0" smtClean="0"/>
              <a:t> do that.</a:t>
            </a:r>
            <a:endParaRPr lang="en-US" dirty="0"/>
          </a:p>
        </p:txBody>
      </p:sp>
    </p:spTree>
    <p:extLst>
      <p:ext uri="{BB962C8B-B14F-4D97-AF65-F5344CB8AC3E}">
        <p14:creationId xmlns:p14="http://schemas.microsoft.com/office/powerpoint/2010/main" val="1775391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aka WHO DONE DID IT ?</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188964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Job</a:t>
            </a:r>
            <a:endParaRPr lang="en-US" dirty="0"/>
          </a:p>
        </p:txBody>
      </p:sp>
      <p:sp>
        <p:nvSpPr>
          <p:cNvPr id="3" name="Content Placeholder 2"/>
          <p:cNvSpPr>
            <a:spLocks noGrp="1"/>
          </p:cNvSpPr>
          <p:nvPr>
            <p:ph idx="1"/>
          </p:nvPr>
        </p:nvSpPr>
        <p:spPr/>
        <p:txBody>
          <a:bodyPr/>
          <a:lstStyle/>
          <a:p>
            <a:r>
              <a:rPr lang="en-US" dirty="0" smtClean="0"/>
              <a:t>Demo a </a:t>
            </a:r>
            <a:r>
              <a:rPr lang="en-US" dirty="0" err="1" smtClean="0"/>
              <a:t>Jobby</a:t>
            </a:r>
            <a:r>
              <a:rPr lang="en-US" dirty="0" smtClean="0"/>
              <a:t>-Job</a:t>
            </a:r>
            <a:endParaRPr lang="en-US" dirty="0"/>
          </a:p>
        </p:txBody>
      </p:sp>
    </p:spTree>
    <p:extLst>
      <p:ext uri="{BB962C8B-B14F-4D97-AF65-F5344CB8AC3E}">
        <p14:creationId xmlns:p14="http://schemas.microsoft.com/office/powerpoint/2010/main" val="26640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SQLScottGleason@Gmail.com</a:t>
            </a:r>
            <a:endParaRPr lang="en-US" dirty="0"/>
          </a:p>
        </p:txBody>
      </p:sp>
      <p:sp>
        <p:nvSpPr>
          <p:cNvPr id="3" name="Content Placeholder 2"/>
          <p:cNvSpPr>
            <a:spLocks noGrp="1"/>
          </p:cNvSpPr>
          <p:nvPr>
            <p:ph idx="1"/>
          </p:nvPr>
        </p:nvSpPr>
        <p:spPr/>
        <p:txBody>
          <a:bodyPr>
            <a:normAutofit/>
          </a:bodyPr>
          <a:lstStyle/>
          <a:p>
            <a:r>
              <a:rPr lang="en-US" dirty="0" err="1" smtClean="0"/>
              <a:t>Kinda</a:t>
            </a:r>
            <a:r>
              <a:rPr lang="en-US" dirty="0" smtClean="0"/>
              <a:t> knows what he is talking about</a:t>
            </a:r>
          </a:p>
          <a:p>
            <a:r>
              <a:rPr lang="en-US" dirty="0" smtClean="0"/>
              <a:t>Might really have a few years of exp</a:t>
            </a:r>
          </a:p>
          <a:p>
            <a:r>
              <a:rPr lang="en-US" dirty="0" smtClean="0"/>
              <a:t>Did I leave the Iron on?</a:t>
            </a:r>
          </a:p>
          <a:p>
            <a:endParaRPr lang="en-US" dirty="0" smtClean="0"/>
          </a:p>
          <a:p>
            <a:r>
              <a:rPr lang="en-US" dirty="0" smtClean="0"/>
              <a:t>Kindly nudge the </a:t>
            </a:r>
            <a:r>
              <a:rPr lang="en-US" dirty="0" smtClean="0"/>
              <a:t>person next </a:t>
            </a:r>
            <a:r>
              <a:rPr lang="en-US" dirty="0" smtClean="0"/>
              <a:t>to you and </a:t>
            </a:r>
            <a:r>
              <a:rPr lang="en-US" dirty="0" smtClean="0"/>
              <a:t>let them </a:t>
            </a:r>
            <a:r>
              <a:rPr lang="en-US" dirty="0" smtClean="0"/>
              <a:t>know </a:t>
            </a:r>
            <a:r>
              <a:rPr lang="en-US" dirty="0" smtClean="0"/>
              <a:t>the session is over and it is </a:t>
            </a:r>
            <a:r>
              <a:rPr lang="en-US" dirty="0" smtClean="0"/>
              <a:t>time to wake up.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login SQL Server with another sysadmin us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467600" cy="563159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This is what were talking about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Please don’t use SA</a:t>
            </a:r>
            <a:endParaRPr lang="en-US" dirty="0"/>
          </a:p>
        </p:txBody>
      </p:sp>
      <p:sp>
        <p:nvSpPr>
          <p:cNvPr id="3" name="Content Placeholder 2"/>
          <p:cNvSpPr>
            <a:spLocks noGrp="1"/>
          </p:cNvSpPr>
          <p:nvPr>
            <p:ph idx="1"/>
          </p:nvPr>
        </p:nvSpPr>
        <p:spPr/>
        <p:txBody>
          <a:bodyPr>
            <a:normAutofit/>
          </a:bodyPr>
          <a:lstStyle/>
          <a:p>
            <a:r>
              <a:rPr lang="en-US" dirty="0" smtClean="0"/>
              <a:t>SA allows the server to be crashed and recovered.</a:t>
            </a:r>
          </a:p>
          <a:p>
            <a:endParaRPr lang="en-US" dirty="0" smtClean="0"/>
          </a:p>
          <a:p>
            <a:r>
              <a:rPr lang="en-US" dirty="0" smtClean="0"/>
              <a:t>It is more difficulty to tell two things:</a:t>
            </a:r>
            <a:br>
              <a:rPr lang="en-US" dirty="0" smtClean="0"/>
            </a:br>
            <a:r>
              <a:rPr lang="en-US" dirty="0" smtClean="0"/>
              <a:t>	Who did </a:t>
            </a:r>
            <a:r>
              <a:rPr lang="en-US" dirty="0" smtClean="0"/>
              <a:t>it </a:t>
            </a:r>
            <a:r>
              <a:rPr lang="en-US" sz="1800" dirty="0" smtClean="0"/>
              <a:t>(service account</a:t>
            </a:r>
            <a:r>
              <a:rPr lang="en-US" sz="1800" dirty="0" smtClean="0"/>
              <a:t>? </a:t>
            </a:r>
            <a:r>
              <a:rPr lang="en-US" sz="1800" dirty="0"/>
              <a:t>NT </a:t>
            </a:r>
            <a:r>
              <a:rPr lang="en-US" sz="1800" dirty="0" smtClean="0"/>
              <a:t>Service\MSSQLSERVER)</a:t>
            </a:r>
            <a:endParaRPr lang="en-US" sz="1800" dirty="0" smtClean="0"/>
          </a:p>
          <a:p>
            <a:pPr marL="457200" lvl="1" indent="0">
              <a:buNone/>
            </a:pPr>
            <a:r>
              <a:rPr lang="en-US" dirty="0"/>
              <a:t> </a:t>
            </a:r>
            <a:r>
              <a:rPr lang="en-US" dirty="0" smtClean="0"/>
              <a:t>     Should *</a:t>
            </a:r>
            <a:r>
              <a:rPr lang="en-US" b="1" dirty="0" smtClean="0"/>
              <a:t>that</a:t>
            </a:r>
            <a:r>
              <a:rPr lang="en-US" dirty="0" smtClean="0"/>
              <a:t>* have really happened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20000"/>
          </a:bodyPr>
          <a:lstStyle/>
          <a:p>
            <a:r>
              <a:rPr lang="en-US" b="1" dirty="0"/>
              <a:t>System Administrator (</a:t>
            </a:r>
            <a:r>
              <a:rPr lang="en-US" b="1" dirty="0" err="1"/>
              <a:t>sa</a:t>
            </a:r>
            <a:r>
              <a:rPr lang="en-US" b="1" dirty="0"/>
              <a:t>) </a:t>
            </a:r>
            <a:r>
              <a:rPr lang="en-US" b="1" dirty="0" smtClean="0"/>
              <a:t>Login SQL </a:t>
            </a:r>
            <a:r>
              <a:rPr lang="en-US" b="1" dirty="0"/>
              <a:t>Server 2000 </a:t>
            </a:r>
            <a:endParaRPr lang="en-US" dirty="0"/>
          </a:p>
          <a:p>
            <a:endParaRPr lang="en-US" b="1" dirty="0" smtClean="0"/>
          </a:p>
          <a:p>
            <a:r>
              <a:rPr lang="en-US" b="1" dirty="0"/>
              <a:t>  </a:t>
            </a:r>
            <a:r>
              <a:rPr lang="en-US" b="1" u="sng" dirty="0"/>
              <a:t>New Information - SQL Server 2000 SP3.</a:t>
            </a:r>
            <a:endParaRPr lang="en-US" u="sng" dirty="0"/>
          </a:p>
          <a:p>
            <a:r>
              <a:rPr lang="en-US" dirty="0"/>
              <a:t>System administrator (</a:t>
            </a:r>
            <a:r>
              <a:rPr lang="en-US" b="1" dirty="0" err="1"/>
              <a:t>sa</a:t>
            </a:r>
            <a:r>
              <a:rPr lang="en-US" dirty="0"/>
              <a:t>) is a special login provided for backward compatibility. By default, it is assigned to the </a:t>
            </a:r>
            <a:r>
              <a:rPr lang="en-US" b="1" dirty="0" err="1"/>
              <a:t>sysadmin</a:t>
            </a:r>
            <a:r>
              <a:rPr lang="en-US" dirty="0"/>
              <a:t> fixed server role and cannot be changed. Although </a:t>
            </a:r>
            <a:r>
              <a:rPr lang="en-US" b="1" dirty="0" err="1"/>
              <a:t>sa</a:t>
            </a:r>
            <a:r>
              <a:rPr lang="en-US" dirty="0"/>
              <a:t> is a built-in administrator login, do not use it routinely. Instead, make system administrators members of the </a:t>
            </a:r>
            <a:r>
              <a:rPr lang="en-US" b="1" dirty="0" err="1"/>
              <a:t>sysadmin</a:t>
            </a:r>
            <a:r>
              <a:rPr lang="en-US" dirty="0"/>
              <a:t> fixed server role, and have them log on using their own logins. Use </a:t>
            </a:r>
            <a:r>
              <a:rPr lang="en-US" b="1" dirty="0" err="1"/>
              <a:t>sa</a:t>
            </a:r>
            <a:r>
              <a:rPr lang="en-US" dirty="0"/>
              <a:t> only when there is no other way to log in to an instance of Microsoft® SQL Server™ (for example, when other system administrators are unavailable or have forgotten their passwords).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Connections</a:t>
            </a:r>
            <a:endParaRPr lang="en-US" dirty="0"/>
          </a:p>
        </p:txBody>
      </p:sp>
      <p:pic>
        <p:nvPicPr>
          <p:cNvPr id="4" name="Content Placeholder 3"/>
          <p:cNvPicPr>
            <a:picLocks noGrp="1" noChangeAspect="1"/>
          </p:cNvPicPr>
          <p:nvPr>
            <p:ph idx="1"/>
          </p:nvPr>
        </p:nvPicPr>
        <p:blipFill>
          <a:blip r:embed="rId2"/>
          <a:stretch>
            <a:fillRect/>
          </a:stretch>
        </p:blipFill>
        <p:spPr>
          <a:xfrm>
            <a:off x="893464" y="1417638"/>
            <a:ext cx="7357071" cy="3796506"/>
          </a:xfrm>
          <a:prstGeom prst="rect">
            <a:avLst/>
          </a:prstGeom>
        </p:spPr>
      </p:pic>
    </p:spTree>
    <p:extLst>
      <p:ext uri="{BB962C8B-B14F-4D97-AF65-F5344CB8AC3E}">
        <p14:creationId xmlns:p14="http://schemas.microsoft.com/office/powerpoint/2010/main" val="397854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SQL Authentication</a:t>
            </a:r>
            <a:endParaRPr lang="en-US" dirty="0"/>
          </a:p>
        </p:txBody>
      </p:sp>
      <p:sp>
        <p:nvSpPr>
          <p:cNvPr id="3" name="Content Placeholder 2"/>
          <p:cNvSpPr>
            <a:spLocks noGrp="1"/>
          </p:cNvSpPr>
          <p:nvPr>
            <p:ph idx="1"/>
          </p:nvPr>
        </p:nvSpPr>
        <p:spPr/>
        <p:txBody>
          <a:bodyPr/>
          <a:lstStyle/>
          <a:p>
            <a:r>
              <a:rPr lang="en-US" dirty="0" smtClean="0">
                <a:solidFill>
                  <a:schemeClr val="accent6"/>
                </a:solidFill>
              </a:rPr>
              <a:t>Mixed Mode (allows SQL Logins)</a:t>
            </a:r>
          </a:p>
          <a:p>
            <a:r>
              <a:rPr lang="en-US" dirty="0" smtClean="0"/>
              <a:t>Used when applications can’t connect using windows authentication or connecting from non trusted domains</a:t>
            </a:r>
          </a:p>
          <a:p>
            <a:endParaRPr lang="en-US" dirty="0"/>
          </a:p>
          <a:p>
            <a:r>
              <a:rPr lang="en-US" dirty="0" smtClean="0">
                <a:solidFill>
                  <a:schemeClr val="accent6"/>
                </a:solidFill>
              </a:rPr>
              <a:t>Windows Authentication</a:t>
            </a:r>
          </a:p>
          <a:p>
            <a:r>
              <a:rPr lang="en-US" dirty="0" smtClean="0"/>
              <a:t>Domain controller </a:t>
            </a:r>
            <a:r>
              <a:rPr lang="en-US" dirty="0" smtClean="0">
                <a:sym typeface="Wingdings" pitchFamily="2" charset="2"/>
              </a:rPr>
              <a:t></a:t>
            </a:r>
          </a:p>
          <a:p>
            <a:r>
              <a:rPr lang="en-US" dirty="0" smtClean="0">
                <a:sym typeface="Wingdings" pitchFamily="2" charset="2"/>
              </a:rPr>
              <a:t>Easy to change passwords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Server Logins. What are they?</a:t>
            </a:r>
            <a:endParaRPr lang="en-US" dirty="0"/>
          </a:p>
        </p:txBody>
      </p:sp>
      <p:pic>
        <p:nvPicPr>
          <p:cNvPr id="7" name="Content Placeholder 6"/>
          <p:cNvPicPr>
            <a:picLocks noGrp="1" noChangeAspect="1"/>
          </p:cNvPicPr>
          <p:nvPr>
            <p:ph idx="1"/>
          </p:nvPr>
        </p:nvPicPr>
        <p:blipFill>
          <a:blip r:embed="rId2"/>
          <a:stretch>
            <a:fillRect/>
          </a:stretch>
        </p:blipFill>
        <p:spPr>
          <a:xfrm>
            <a:off x="98443" y="1219200"/>
            <a:ext cx="8816957" cy="52110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Roles</a:t>
            </a:r>
            <a:endParaRPr lang="en-US" dirty="0"/>
          </a:p>
        </p:txBody>
      </p:sp>
      <p:pic>
        <p:nvPicPr>
          <p:cNvPr id="4" name="Content Placeholder 3"/>
          <p:cNvPicPr>
            <a:picLocks noGrp="1" noChangeAspect="1"/>
          </p:cNvPicPr>
          <p:nvPr>
            <p:ph idx="1"/>
          </p:nvPr>
        </p:nvPicPr>
        <p:blipFill>
          <a:blip r:embed="rId2"/>
          <a:stretch>
            <a:fillRect/>
          </a:stretch>
        </p:blipFill>
        <p:spPr>
          <a:xfrm>
            <a:off x="181572" y="1143000"/>
            <a:ext cx="8855162" cy="5486400"/>
          </a:xfrm>
          <a:prstGeom prst="rect">
            <a:avLst/>
          </a:prstGeom>
        </p:spPr>
      </p:pic>
    </p:spTree>
    <p:extLst>
      <p:ext uri="{BB962C8B-B14F-4D97-AF65-F5344CB8AC3E}">
        <p14:creationId xmlns:p14="http://schemas.microsoft.com/office/powerpoint/2010/main" val="295696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2644</TotalTime>
  <Words>534</Words>
  <Application>Microsoft Office PowerPoint</Application>
  <PresentationFormat>On-screen Show (4:3)</PresentationFormat>
  <Paragraphs>148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Segoe UI</vt:lpstr>
      <vt:lpstr>Wingdings</vt:lpstr>
      <vt:lpstr>Office Theme</vt:lpstr>
      <vt:lpstr>PowerPoint Presentation</vt:lpstr>
      <vt:lpstr>Scott Gleason</vt:lpstr>
      <vt:lpstr>This is what were talking about</vt:lpstr>
      <vt:lpstr>Please don’t use SA</vt:lpstr>
      <vt:lpstr>PowerPoint Presentation</vt:lpstr>
      <vt:lpstr>Database Connections</vt:lpstr>
      <vt:lpstr>SQL Authentication</vt:lpstr>
      <vt:lpstr>Server Logins. What are they?</vt:lpstr>
      <vt:lpstr>Server Roles</vt:lpstr>
      <vt:lpstr>PowerPoint Presentation</vt:lpstr>
      <vt:lpstr>PowerPoint Presentation</vt:lpstr>
      <vt:lpstr>Viewing Server Role Membership</vt:lpstr>
      <vt:lpstr>Multiple Databases in Server</vt:lpstr>
      <vt:lpstr>Database Users</vt:lpstr>
      <vt:lpstr>Database Roles</vt:lpstr>
      <vt:lpstr>PowerPoint Presentation</vt:lpstr>
      <vt:lpstr>PowerPoint Presentation</vt:lpstr>
      <vt:lpstr>Orphaned user</vt:lpstr>
      <vt:lpstr>SSIS / SQL Agent / sp_send_dbmail</vt:lpstr>
      <vt:lpstr>MSDB Roles (make it stop)</vt:lpstr>
      <vt:lpstr>SSIS</vt:lpstr>
      <vt:lpstr>SQL Agent</vt:lpstr>
      <vt:lpstr>Send mail</vt:lpstr>
      <vt:lpstr>Bigger</vt:lpstr>
      <vt:lpstr>Hey.. What about execute? </vt:lpstr>
      <vt:lpstr>Auditing aka WHO DONE DID IT ?</vt:lpstr>
      <vt:lpstr>SQL Job</vt:lpstr>
      <vt:lpstr>SQLScottGleason@Gmail.com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sgleason</dc:creator>
  <cp:lastModifiedBy>Scott Gleason</cp:lastModifiedBy>
  <cp:revision>180</cp:revision>
  <dcterms:created xsi:type="dcterms:W3CDTF">2009-04-30T23:05:09Z</dcterms:created>
  <dcterms:modified xsi:type="dcterms:W3CDTF">2016-05-06T21:09:26Z</dcterms:modified>
</cp:coreProperties>
</file>