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68" r:id="rId2"/>
    <p:sldId id="263" r:id="rId3"/>
    <p:sldId id="261" r:id="rId4"/>
    <p:sldId id="274" r:id="rId5"/>
    <p:sldId id="257" r:id="rId6"/>
    <p:sldId id="258" r:id="rId7"/>
    <p:sldId id="279" r:id="rId8"/>
    <p:sldId id="280" r:id="rId9"/>
    <p:sldId id="267" r:id="rId10"/>
    <p:sldId id="269" r:id="rId11"/>
    <p:sldId id="270" r:id="rId12"/>
    <p:sldId id="266" r:id="rId13"/>
    <p:sldId id="276" r:id="rId14"/>
    <p:sldId id="275" r:id="rId15"/>
    <p:sldId id="262" r:id="rId16"/>
    <p:sldId id="278" r:id="rId17"/>
    <p:sldId id="272" r:id="rId18"/>
    <p:sldId id="264" r:id="rId19"/>
    <p:sldId id="259" r:id="rId20"/>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ndsay Clark" initials="LC"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4" autoAdjust="0"/>
    <p:restoredTop sz="80969" autoAdjust="0"/>
  </p:normalViewPr>
  <p:slideViewPr>
    <p:cSldViewPr snapToGrid="0">
      <p:cViewPr>
        <p:scale>
          <a:sx n="60" d="100"/>
          <a:sy n="60" d="100"/>
        </p:scale>
        <p:origin x="-1044"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90" d="100"/>
          <a:sy n="90" d="100"/>
        </p:scale>
        <p:origin x="60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59040A2E-D3A6-4082-877E-A4B64D8E1075}" type="datetimeFigureOut">
              <a:rPr lang="en-US" smtClean="0"/>
              <a:t>6/27/2015</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996E5BCC-D5CC-4827-B630-5CF3D15F6DEF}" type="slidenum">
              <a:rPr lang="en-US" smtClean="0"/>
              <a:t>‹#›</a:t>
            </a:fld>
            <a:endParaRPr lang="en-US"/>
          </a:p>
        </p:txBody>
      </p:sp>
    </p:spTree>
    <p:extLst>
      <p:ext uri="{BB962C8B-B14F-4D97-AF65-F5344CB8AC3E}">
        <p14:creationId xmlns:p14="http://schemas.microsoft.com/office/powerpoint/2010/main" val="3057295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996E5BCC-D5CC-4827-B630-5CF3D15F6DEF}" type="slidenum">
              <a:rPr lang="en-US" smtClean="0"/>
              <a:t>1</a:t>
            </a:fld>
            <a:endParaRPr lang="en-US"/>
          </a:p>
        </p:txBody>
      </p:sp>
    </p:spTree>
    <p:extLst>
      <p:ext uri="{BB962C8B-B14F-4D97-AF65-F5344CB8AC3E}">
        <p14:creationId xmlns:p14="http://schemas.microsoft.com/office/powerpoint/2010/main" val="950439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AutoNum type="romanUcPeriod"/>
            </a:pPr>
            <a:endParaRPr lang="en-US" baseline="0" dirty="0" smtClean="0"/>
          </a:p>
        </p:txBody>
      </p:sp>
      <p:sp>
        <p:nvSpPr>
          <p:cNvPr id="4" name="Slide Number Placeholder 3"/>
          <p:cNvSpPr>
            <a:spLocks noGrp="1"/>
          </p:cNvSpPr>
          <p:nvPr>
            <p:ph type="sldNum" sz="quarter" idx="10"/>
          </p:nvPr>
        </p:nvSpPr>
        <p:spPr/>
        <p:txBody>
          <a:bodyPr/>
          <a:lstStyle/>
          <a:p>
            <a:fld id="{996E5BCC-D5CC-4827-B630-5CF3D15F6DEF}" type="slidenum">
              <a:rPr lang="en-US" smtClean="0"/>
              <a:t>11</a:t>
            </a:fld>
            <a:endParaRPr lang="en-US"/>
          </a:p>
        </p:txBody>
      </p:sp>
    </p:spTree>
    <p:extLst>
      <p:ext uri="{BB962C8B-B14F-4D97-AF65-F5344CB8AC3E}">
        <p14:creationId xmlns:p14="http://schemas.microsoft.com/office/powerpoint/2010/main" val="1677225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6E5BCC-D5CC-4827-B630-5CF3D15F6DEF}" type="slidenum">
              <a:rPr lang="en-US" smtClean="0"/>
              <a:t>12</a:t>
            </a:fld>
            <a:endParaRPr lang="en-US"/>
          </a:p>
        </p:txBody>
      </p:sp>
    </p:spTree>
    <p:extLst>
      <p:ext uri="{BB962C8B-B14F-4D97-AF65-F5344CB8AC3E}">
        <p14:creationId xmlns:p14="http://schemas.microsoft.com/office/powerpoint/2010/main" val="1677225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lgn="l" defTabSz="914400" rtl="0" eaLnBrk="1" fontAlgn="auto" latinLnBrk="0" hangingPunct="1">
              <a:lnSpc>
                <a:spcPct val="100000"/>
              </a:lnSpc>
              <a:spcBef>
                <a:spcPts val="0"/>
              </a:spcBef>
              <a:spcAft>
                <a:spcPts val="0"/>
              </a:spcAft>
              <a:buClrTx/>
              <a:buSzTx/>
              <a:buFontTx/>
              <a:buAutoNum type="romanUcPeriod"/>
              <a:tabLst/>
              <a:defRPr/>
            </a:pPr>
            <a:endParaRPr lang="en-US" b="0" baseline="0" dirty="0" smtClean="0"/>
          </a:p>
          <a:p>
            <a:pPr marL="285750" marR="0" indent="-285750" algn="l" defTabSz="914400" rtl="0" eaLnBrk="1" fontAlgn="auto" latinLnBrk="0" hangingPunct="1">
              <a:lnSpc>
                <a:spcPct val="100000"/>
              </a:lnSpc>
              <a:spcBef>
                <a:spcPts val="0"/>
              </a:spcBef>
              <a:spcAft>
                <a:spcPts val="0"/>
              </a:spcAft>
              <a:buClrTx/>
              <a:buSzTx/>
              <a:buFontTx/>
              <a:buAutoNum type="romanUcPeriod"/>
              <a:tabLst/>
              <a:defRPr/>
            </a:pPr>
            <a:endParaRPr lang="en-US" b="0" dirty="0" smtClean="0"/>
          </a:p>
          <a:p>
            <a:pPr marL="0" indent="0">
              <a:buNone/>
            </a:pPr>
            <a:endParaRPr lang="en-US" dirty="0"/>
          </a:p>
        </p:txBody>
      </p:sp>
      <p:sp>
        <p:nvSpPr>
          <p:cNvPr id="4" name="Slide Number Placeholder 3"/>
          <p:cNvSpPr>
            <a:spLocks noGrp="1"/>
          </p:cNvSpPr>
          <p:nvPr>
            <p:ph type="sldNum" sz="quarter" idx="10"/>
          </p:nvPr>
        </p:nvSpPr>
        <p:spPr/>
        <p:txBody>
          <a:bodyPr/>
          <a:lstStyle/>
          <a:p>
            <a:fld id="{996E5BCC-D5CC-4827-B630-5CF3D15F6DEF}" type="slidenum">
              <a:rPr lang="en-US" smtClean="0"/>
              <a:t>13</a:t>
            </a:fld>
            <a:endParaRPr lang="en-US"/>
          </a:p>
        </p:txBody>
      </p:sp>
    </p:spTree>
    <p:extLst>
      <p:ext uri="{BB962C8B-B14F-4D97-AF65-F5344CB8AC3E}">
        <p14:creationId xmlns:p14="http://schemas.microsoft.com/office/powerpoint/2010/main" val="361288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996E5BCC-D5CC-4827-B630-5CF3D15F6DEF}" type="slidenum">
              <a:rPr lang="en-US" smtClean="0"/>
              <a:t>14</a:t>
            </a:fld>
            <a:endParaRPr lang="en-US"/>
          </a:p>
        </p:txBody>
      </p:sp>
    </p:spTree>
    <p:extLst>
      <p:ext uri="{BB962C8B-B14F-4D97-AF65-F5344CB8AC3E}">
        <p14:creationId xmlns:p14="http://schemas.microsoft.com/office/powerpoint/2010/main" val="3201783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996E5BCC-D5CC-4827-B630-5CF3D15F6DEF}" type="slidenum">
              <a:rPr lang="en-US" smtClean="0"/>
              <a:t>15</a:t>
            </a:fld>
            <a:endParaRPr lang="en-US"/>
          </a:p>
        </p:txBody>
      </p:sp>
    </p:spTree>
    <p:extLst>
      <p:ext uri="{BB962C8B-B14F-4D97-AF65-F5344CB8AC3E}">
        <p14:creationId xmlns:p14="http://schemas.microsoft.com/office/powerpoint/2010/main" val="1966831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6E5BCC-D5CC-4827-B630-5CF3D15F6DEF}" type="slidenum">
              <a:rPr lang="en-US" smtClean="0"/>
              <a:t>16</a:t>
            </a:fld>
            <a:endParaRPr lang="en-US"/>
          </a:p>
        </p:txBody>
      </p:sp>
    </p:spTree>
    <p:extLst>
      <p:ext uri="{BB962C8B-B14F-4D97-AF65-F5344CB8AC3E}">
        <p14:creationId xmlns:p14="http://schemas.microsoft.com/office/powerpoint/2010/main" val="22420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AutoNum type="romanUcPeriod"/>
            </a:pPr>
            <a:endParaRPr lang="en-US" baseline="0" dirty="0" smtClean="0"/>
          </a:p>
        </p:txBody>
      </p:sp>
      <p:sp>
        <p:nvSpPr>
          <p:cNvPr id="4" name="Slide Number Placeholder 3"/>
          <p:cNvSpPr>
            <a:spLocks noGrp="1"/>
          </p:cNvSpPr>
          <p:nvPr>
            <p:ph type="sldNum" sz="quarter" idx="10"/>
          </p:nvPr>
        </p:nvSpPr>
        <p:spPr/>
        <p:txBody>
          <a:bodyPr/>
          <a:lstStyle/>
          <a:p>
            <a:fld id="{996E5BCC-D5CC-4827-B630-5CF3D15F6DEF}" type="slidenum">
              <a:rPr lang="en-US" smtClean="0"/>
              <a:t>17</a:t>
            </a:fld>
            <a:endParaRPr lang="en-US"/>
          </a:p>
        </p:txBody>
      </p:sp>
    </p:spTree>
    <p:extLst>
      <p:ext uri="{BB962C8B-B14F-4D97-AF65-F5344CB8AC3E}">
        <p14:creationId xmlns:p14="http://schemas.microsoft.com/office/powerpoint/2010/main" val="3999877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996E5BCC-D5CC-4827-B630-5CF3D15F6DEF}" type="slidenum">
              <a:rPr lang="en-US" smtClean="0"/>
              <a:t>2</a:t>
            </a:fld>
            <a:endParaRPr lang="en-US"/>
          </a:p>
        </p:txBody>
      </p:sp>
    </p:spTree>
    <p:extLst>
      <p:ext uri="{BB962C8B-B14F-4D97-AF65-F5344CB8AC3E}">
        <p14:creationId xmlns:p14="http://schemas.microsoft.com/office/powerpoint/2010/main" val="1950062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6E5BCC-D5CC-4827-B630-5CF3D15F6DEF}" type="slidenum">
              <a:rPr lang="en-US" smtClean="0"/>
              <a:t>3</a:t>
            </a:fld>
            <a:endParaRPr lang="en-US"/>
          </a:p>
        </p:txBody>
      </p:sp>
    </p:spTree>
    <p:extLst>
      <p:ext uri="{BB962C8B-B14F-4D97-AF65-F5344CB8AC3E}">
        <p14:creationId xmlns:p14="http://schemas.microsoft.com/office/powerpoint/2010/main" val="2152225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996E5BCC-D5CC-4827-B630-5CF3D15F6DEF}" type="slidenum">
              <a:rPr lang="en-US" smtClean="0"/>
              <a:t>4</a:t>
            </a:fld>
            <a:endParaRPr lang="en-US"/>
          </a:p>
        </p:txBody>
      </p:sp>
    </p:spTree>
    <p:extLst>
      <p:ext uri="{BB962C8B-B14F-4D97-AF65-F5344CB8AC3E}">
        <p14:creationId xmlns:p14="http://schemas.microsoft.com/office/powerpoint/2010/main" val="1133082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14400" y="3300412"/>
            <a:ext cx="7315200" cy="3417888"/>
          </a:xfrm>
        </p:spPr>
        <p:txBody>
          <a:bodyPr/>
          <a:lstStyle/>
          <a:p>
            <a:pPr marL="0" indent="0">
              <a:buNone/>
            </a:pPr>
            <a:endParaRPr lang="en-US" dirty="0" smtClean="0"/>
          </a:p>
        </p:txBody>
      </p:sp>
      <p:sp>
        <p:nvSpPr>
          <p:cNvPr id="4" name="Slide Number Placeholder 3"/>
          <p:cNvSpPr>
            <a:spLocks noGrp="1"/>
          </p:cNvSpPr>
          <p:nvPr>
            <p:ph type="sldNum" sz="quarter" idx="10"/>
          </p:nvPr>
        </p:nvSpPr>
        <p:spPr/>
        <p:txBody>
          <a:bodyPr/>
          <a:lstStyle/>
          <a:p>
            <a:fld id="{996E5BCC-D5CC-4827-B630-5CF3D15F6DEF}" type="slidenum">
              <a:rPr lang="en-US" smtClean="0"/>
              <a:t>5</a:t>
            </a:fld>
            <a:endParaRPr lang="en-US"/>
          </a:p>
        </p:txBody>
      </p:sp>
    </p:spTree>
    <p:extLst>
      <p:ext uri="{BB962C8B-B14F-4D97-AF65-F5344CB8AC3E}">
        <p14:creationId xmlns:p14="http://schemas.microsoft.com/office/powerpoint/2010/main" val="4018842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96E5BCC-D5CC-4827-B630-5CF3D15F6DEF}" type="slidenum">
              <a:rPr lang="en-US" smtClean="0"/>
              <a:t>6</a:t>
            </a:fld>
            <a:endParaRPr lang="en-US"/>
          </a:p>
        </p:txBody>
      </p:sp>
    </p:spTree>
    <p:extLst>
      <p:ext uri="{BB962C8B-B14F-4D97-AF65-F5344CB8AC3E}">
        <p14:creationId xmlns:p14="http://schemas.microsoft.com/office/powerpoint/2010/main" val="1677225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96E5BCC-D5CC-4827-B630-5CF3D15F6DEF}" type="slidenum">
              <a:rPr lang="en-US" smtClean="0"/>
              <a:t>8</a:t>
            </a:fld>
            <a:endParaRPr lang="en-US"/>
          </a:p>
        </p:txBody>
      </p:sp>
    </p:spTree>
    <p:extLst>
      <p:ext uri="{BB962C8B-B14F-4D97-AF65-F5344CB8AC3E}">
        <p14:creationId xmlns:p14="http://schemas.microsoft.com/office/powerpoint/2010/main" val="1519623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996E5BCC-D5CC-4827-B630-5CF3D15F6DEF}" type="slidenum">
              <a:rPr lang="en-US" smtClean="0"/>
              <a:t>9</a:t>
            </a:fld>
            <a:endParaRPr lang="en-US"/>
          </a:p>
        </p:txBody>
      </p:sp>
    </p:spTree>
    <p:extLst>
      <p:ext uri="{BB962C8B-B14F-4D97-AF65-F5344CB8AC3E}">
        <p14:creationId xmlns:p14="http://schemas.microsoft.com/office/powerpoint/2010/main" val="1677225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AutoNum type="romanUcPeriod"/>
            </a:pPr>
            <a:endParaRPr lang="en-US" baseline="0" dirty="0" smtClean="0"/>
          </a:p>
        </p:txBody>
      </p:sp>
      <p:sp>
        <p:nvSpPr>
          <p:cNvPr id="4" name="Slide Number Placeholder 3"/>
          <p:cNvSpPr>
            <a:spLocks noGrp="1"/>
          </p:cNvSpPr>
          <p:nvPr>
            <p:ph type="sldNum" sz="quarter" idx="10"/>
          </p:nvPr>
        </p:nvSpPr>
        <p:spPr/>
        <p:txBody>
          <a:bodyPr/>
          <a:lstStyle/>
          <a:p>
            <a:fld id="{996E5BCC-D5CC-4827-B630-5CF3D15F6DEF}" type="slidenum">
              <a:rPr lang="en-US" smtClean="0"/>
              <a:t>10</a:t>
            </a:fld>
            <a:endParaRPr lang="en-US"/>
          </a:p>
        </p:txBody>
      </p:sp>
    </p:spTree>
    <p:extLst>
      <p:ext uri="{BB962C8B-B14F-4D97-AF65-F5344CB8AC3E}">
        <p14:creationId xmlns:p14="http://schemas.microsoft.com/office/powerpoint/2010/main" val="1677225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FD00DE2-7AEC-46AD-AD2D-D91670872552}" type="datetimeFigureOut">
              <a:rPr lang="en-US" smtClean="0"/>
              <a:t>6/27/2015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9E77D-5ABD-44A0-9956-CCC27FCA24F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4471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D00DE2-7AEC-46AD-AD2D-D91670872552}" type="datetimeFigureOut">
              <a:rPr lang="en-US" smtClean="0"/>
              <a:t>6/27/2015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9E77D-5ABD-44A0-9956-CCC27FCA24FF}" type="slidenum">
              <a:rPr lang="en-US" smtClean="0"/>
              <a:t>‹#›</a:t>
            </a:fld>
            <a:endParaRPr lang="en-US"/>
          </a:p>
        </p:txBody>
      </p:sp>
    </p:spTree>
    <p:extLst>
      <p:ext uri="{BB962C8B-B14F-4D97-AF65-F5344CB8AC3E}">
        <p14:creationId xmlns:p14="http://schemas.microsoft.com/office/powerpoint/2010/main" val="1378854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D00DE2-7AEC-46AD-AD2D-D91670872552}" type="datetimeFigureOut">
              <a:rPr lang="en-US" smtClean="0"/>
              <a:t>6/27/2015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9E77D-5ABD-44A0-9956-CCC27FCA24FF}" type="slidenum">
              <a:rPr lang="en-US" smtClean="0"/>
              <a:t>‹#›</a:t>
            </a:fld>
            <a:endParaRPr lang="en-US"/>
          </a:p>
        </p:txBody>
      </p:sp>
    </p:spTree>
    <p:extLst>
      <p:ext uri="{BB962C8B-B14F-4D97-AF65-F5344CB8AC3E}">
        <p14:creationId xmlns:p14="http://schemas.microsoft.com/office/powerpoint/2010/main" val="1927678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D00DE2-7AEC-46AD-AD2D-D91670872552}" type="datetimeFigureOut">
              <a:rPr lang="en-US" smtClean="0"/>
              <a:t>6/27/2015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9E77D-5ABD-44A0-9956-CCC27FCA24FF}" type="slidenum">
              <a:rPr lang="en-US" smtClean="0"/>
              <a:t>‹#›</a:t>
            </a:fld>
            <a:endParaRPr lang="en-US"/>
          </a:p>
        </p:txBody>
      </p:sp>
    </p:spTree>
    <p:extLst>
      <p:ext uri="{BB962C8B-B14F-4D97-AF65-F5344CB8AC3E}">
        <p14:creationId xmlns:p14="http://schemas.microsoft.com/office/powerpoint/2010/main" val="1997177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D00DE2-7AEC-46AD-AD2D-D91670872552}" type="datetimeFigureOut">
              <a:rPr lang="en-US" smtClean="0"/>
              <a:t>6/27/2015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9E77D-5ABD-44A0-9956-CCC27FCA24F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5931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FD00DE2-7AEC-46AD-AD2D-D91670872552}" type="datetimeFigureOut">
              <a:rPr lang="en-US" smtClean="0"/>
              <a:t>6/27/2015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E9E77D-5ABD-44A0-9956-CCC27FCA24FF}" type="slidenum">
              <a:rPr lang="en-US" smtClean="0"/>
              <a:t>‹#›</a:t>
            </a:fld>
            <a:endParaRPr lang="en-US"/>
          </a:p>
        </p:txBody>
      </p:sp>
    </p:spTree>
    <p:extLst>
      <p:ext uri="{BB962C8B-B14F-4D97-AF65-F5344CB8AC3E}">
        <p14:creationId xmlns:p14="http://schemas.microsoft.com/office/powerpoint/2010/main" val="730403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FD00DE2-7AEC-46AD-AD2D-D91670872552}" type="datetimeFigureOut">
              <a:rPr lang="en-US" smtClean="0"/>
              <a:t>6/27/2015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E9E77D-5ABD-44A0-9956-CCC27FCA24FF}" type="slidenum">
              <a:rPr lang="en-US" smtClean="0"/>
              <a:t>‹#›</a:t>
            </a:fld>
            <a:endParaRPr lang="en-US"/>
          </a:p>
        </p:txBody>
      </p:sp>
    </p:spTree>
    <p:extLst>
      <p:ext uri="{BB962C8B-B14F-4D97-AF65-F5344CB8AC3E}">
        <p14:creationId xmlns:p14="http://schemas.microsoft.com/office/powerpoint/2010/main" val="3035138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FD00DE2-7AEC-46AD-AD2D-D91670872552}" type="datetimeFigureOut">
              <a:rPr lang="en-US" smtClean="0"/>
              <a:t>6/27/2015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E9E77D-5ABD-44A0-9956-CCC27FCA24FF}" type="slidenum">
              <a:rPr lang="en-US" smtClean="0"/>
              <a:t>‹#›</a:t>
            </a:fld>
            <a:endParaRPr lang="en-US"/>
          </a:p>
        </p:txBody>
      </p:sp>
    </p:spTree>
    <p:extLst>
      <p:ext uri="{BB962C8B-B14F-4D97-AF65-F5344CB8AC3E}">
        <p14:creationId xmlns:p14="http://schemas.microsoft.com/office/powerpoint/2010/main" val="1071464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FD00DE2-7AEC-46AD-AD2D-D91670872552}" type="datetimeFigureOut">
              <a:rPr lang="en-US" smtClean="0"/>
              <a:t>6/27/2015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8E9E77D-5ABD-44A0-9956-CCC27FCA24FF}" type="slidenum">
              <a:rPr lang="en-US" smtClean="0"/>
              <a:t>‹#›</a:t>
            </a:fld>
            <a:endParaRPr lang="en-US"/>
          </a:p>
        </p:txBody>
      </p:sp>
    </p:spTree>
    <p:extLst>
      <p:ext uri="{BB962C8B-B14F-4D97-AF65-F5344CB8AC3E}">
        <p14:creationId xmlns:p14="http://schemas.microsoft.com/office/powerpoint/2010/main" val="1665939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FD00DE2-7AEC-46AD-AD2D-D91670872552}" type="datetimeFigureOut">
              <a:rPr lang="en-US" smtClean="0"/>
              <a:t>6/27/2015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8E9E77D-5ABD-44A0-9956-CCC27FCA24FF}" type="slidenum">
              <a:rPr lang="en-US" smtClean="0"/>
              <a:t>‹#›</a:t>
            </a:fld>
            <a:endParaRPr lang="en-US"/>
          </a:p>
        </p:txBody>
      </p:sp>
    </p:spTree>
    <p:extLst>
      <p:ext uri="{BB962C8B-B14F-4D97-AF65-F5344CB8AC3E}">
        <p14:creationId xmlns:p14="http://schemas.microsoft.com/office/powerpoint/2010/main" val="2492573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D00DE2-7AEC-46AD-AD2D-D91670872552}" type="datetimeFigureOut">
              <a:rPr lang="en-US" smtClean="0"/>
              <a:t>6/27/2015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E9E77D-5ABD-44A0-9956-CCC27FCA24FF}" type="slidenum">
              <a:rPr lang="en-US" smtClean="0"/>
              <a:t>‹#›</a:t>
            </a:fld>
            <a:endParaRPr lang="en-US"/>
          </a:p>
        </p:txBody>
      </p:sp>
    </p:spTree>
    <p:extLst>
      <p:ext uri="{BB962C8B-B14F-4D97-AF65-F5344CB8AC3E}">
        <p14:creationId xmlns:p14="http://schemas.microsoft.com/office/powerpoint/2010/main" val="3967914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FD00DE2-7AEC-46AD-AD2D-D91670872552}" type="datetimeFigureOut">
              <a:rPr lang="en-US" smtClean="0"/>
              <a:t>6/27/2015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8E9E77D-5ABD-44A0-9956-CCC27FCA24F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52272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sqlservercentral.com/blogs/brian_kelley/2012/11/27/are-your-protecting-your-db-backups/" TargetMode="External"/><Relationship Id="rId2" Type="http://schemas.openxmlformats.org/officeDocument/2006/relationships/hyperlink" Target="https://www.simple-talk.com/sql/database-administration/brads-sure-dba-checklist/#_Toc20958559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sirwrenitey1@gmail.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SQL Server Security   </a:t>
            </a:r>
            <a:r>
              <a:rPr lang="en-US" dirty="0" smtClean="0">
                <a:solidFill>
                  <a:schemeClr val="accent2">
                    <a:lumMod val="75000"/>
                  </a:schemeClr>
                </a:solidFill>
              </a:rPr>
              <a:t>The Low Hanging Fruit</a:t>
            </a:r>
            <a:endParaRPr lang="en-US" dirty="0">
              <a:solidFill>
                <a:schemeClr val="accent2">
                  <a:lumMod val="75000"/>
                </a:schemeClr>
              </a:solidFill>
            </a:endParaRPr>
          </a:p>
        </p:txBody>
      </p:sp>
    </p:spTree>
    <p:extLst>
      <p:ext uri="{BB962C8B-B14F-4D97-AF65-F5344CB8AC3E}">
        <p14:creationId xmlns:p14="http://schemas.microsoft.com/office/powerpoint/2010/main" val="14260757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Account for Each SQL Server Instance</a:t>
            </a:r>
            <a:endParaRPr lang="en-US" dirty="0"/>
          </a:p>
        </p:txBody>
      </p:sp>
      <p:sp>
        <p:nvSpPr>
          <p:cNvPr id="3" name="Content Placeholder 2"/>
          <p:cNvSpPr>
            <a:spLocks noGrp="1"/>
          </p:cNvSpPr>
          <p:nvPr>
            <p:ph idx="1"/>
          </p:nvPr>
        </p:nvSpPr>
        <p:spPr>
          <a:xfrm>
            <a:off x="1097280" y="1845734"/>
            <a:ext cx="6362299" cy="4023360"/>
          </a:xfrm>
        </p:spPr>
        <p:txBody>
          <a:bodyPr>
            <a:normAutofit/>
          </a:bodyPr>
          <a:lstStyle/>
          <a:p>
            <a:endParaRPr lang="en-US" dirty="0" smtClean="0"/>
          </a:p>
          <a:p>
            <a:endParaRPr lang="en-US" dirty="0"/>
          </a:p>
          <a:p>
            <a:endParaRPr lang="en-US" dirty="0" smtClean="0"/>
          </a:p>
          <a:p>
            <a:endParaRPr lang="en-US" dirty="0" smtClean="0"/>
          </a:p>
          <a:p>
            <a:endParaRPr lang="en-US" dirty="0"/>
          </a:p>
        </p:txBody>
      </p:sp>
      <p:sp>
        <p:nvSpPr>
          <p:cNvPr id="4" name="TextBox 3"/>
          <p:cNvSpPr txBox="1"/>
          <p:nvPr/>
        </p:nvSpPr>
        <p:spPr>
          <a:xfrm>
            <a:off x="892743" y="2189747"/>
            <a:ext cx="10467473" cy="2031325"/>
          </a:xfrm>
          <a:prstGeom prst="rect">
            <a:avLst/>
          </a:prstGeom>
          <a:noFill/>
        </p:spPr>
        <p:txBody>
          <a:bodyPr wrap="square" rtlCol="0">
            <a:spAutoFit/>
          </a:bodyPr>
          <a:lstStyle/>
          <a:p>
            <a:endParaRPr lang="en-US" dirty="0" smtClean="0"/>
          </a:p>
          <a:p>
            <a:r>
              <a:rPr lang="en-US" dirty="0" smtClean="0"/>
              <a:t>I.  More secure </a:t>
            </a:r>
          </a:p>
          <a:p>
            <a:endParaRPr lang="en-US" dirty="0" smtClean="0"/>
          </a:p>
          <a:p>
            <a:r>
              <a:rPr lang="en-US" dirty="0" smtClean="0"/>
              <a:t>II.  Smaller </a:t>
            </a:r>
            <a:r>
              <a:rPr lang="en-US" dirty="0"/>
              <a:t>batches for reboots after password changes</a:t>
            </a:r>
          </a:p>
          <a:p>
            <a:pPr marL="400050" indent="-400050">
              <a:buAutoNum type="romanUcPeriod"/>
            </a:pPr>
            <a:endParaRPr lang="en-US" dirty="0" smtClean="0"/>
          </a:p>
          <a:p>
            <a:r>
              <a:rPr lang="en-US" dirty="0" smtClean="0"/>
              <a:t>III.  Going to require password maintenance</a:t>
            </a:r>
          </a:p>
          <a:p>
            <a:endParaRPr lang="en-US" dirty="0" smtClean="0"/>
          </a:p>
        </p:txBody>
      </p:sp>
    </p:spTree>
    <p:extLst>
      <p:ext uri="{BB962C8B-B14F-4D97-AF65-F5344CB8AC3E}">
        <p14:creationId xmlns:p14="http://schemas.microsoft.com/office/powerpoint/2010/main" val="12754384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Account for Each SQL Server Service</a:t>
            </a:r>
            <a:endParaRPr lang="en-US" dirty="0"/>
          </a:p>
        </p:txBody>
      </p:sp>
      <p:sp>
        <p:nvSpPr>
          <p:cNvPr id="3" name="Content Placeholder 2"/>
          <p:cNvSpPr>
            <a:spLocks noGrp="1"/>
          </p:cNvSpPr>
          <p:nvPr>
            <p:ph idx="1"/>
          </p:nvPr>
        </p:nvSpPr>
        <p:spPr>
          <a:xfrm>
            <a:off x="1097280" y="1845734"/>
            <a:ext cx="6362299" cy="4023360"/>
          </a:xfrm>
        </p:spPr>
        <p:txBody>
          <a:bodyPr>
            <a:normAutofit/>
          </a:bodyPr>
          <a:lstStyle/>
          <a:p>
            <a:endParaRPr lang="en-US" dirty="0" smtClean="0"/>
          </a:p>
          <a:p>
            <a:endParaRPr lang="en-US" dirty="0"/>
          </a:p>
          <a:p>
            <a:endParaRPr lang="en-US" dirty="0" smtClean="0"/>
          </a:p>
          <a:p>
            <a:endParaRPr lang="en-US" dirty="0" smtClean="0"/>
          </a:p>
          <a:p>
            <a:endParaRPr lang="en-US" dirty="0"/>
          </a:p>
        </p:txBody>
      </p:sp>
      <p:sp>
        <p:nvSpPr>
          <p:cNvPr id="4" name="TextBox 3"/>
          <p:cNvSpPr txBox="1"/>
          <p:nvPr/>
        </p:nvSpPr>
        <p:spPr>
          <a:xfrm>
            <a:off x="866274" y="2189747"/>
            <a:ext cx="10467473" cy="2031325"/>
          </a:xfrm>
          <a:prstGeom prst="rect">
            <a:avLst/>
          </a:prstGeom>
          <a:noFill/>
        </p:spPr>
        <p:txBody>
          <a:bodyPr wrap="square" rtlCol="0">
            <a:spAutoFit/>
          </a:bodyPr>
          <a:lstStyle/>
          <a:p>
            <a:endParaRPr lang="en-US" dirty="0" smtClean="0"/>
          </a:p>
          <a:p>
            <a:r>
              <a:rPr lang="en-US" dirty="0" smtClean="0"/>
              <a:t>I.  Most secure</a:t>
            </a:r>
          </a:p>
          <a:p>
            <a:pPr marL="400050" indent="-400050">
              <a:buAutoNum type="romanUcPeriod"/>
            </a:pPr>
            <a:endParaRPr lang="en-US" dirty="0"/>
          </a:p>
          <a:p>
            <a:r>
              <a:rPr lang="en-US" dirty="0" smtClean="0"/>
              <a:t>II.  Smaller </a:t>
            </a:r>
            <a:r>
              <a:rPr lang="en-US" dirty="0"/>
              <a:t>batches for reboots after password changes will require a </a:t>
            </a:r>
            <a:r>
              <a:rPr lang="en-US" dirty="0" smtClean="0"/>
              <a:t>plan</a:t>
            </a:r>
          </a:p>
          <a:p>
            <a:endParaRPr lang="en-US" dirty="0" smtClean="0"/>
          </a:p>
          <a:p>
            <a:r>
              <a:rPr lang="en-US" dirty="0" smtClean="0"/>
              <a:t>III.  Password maintenance is a must at this point and should require a secure password management tool </a:t>
            </a:r>
          </a:p>
          <a:p>
            <a:endParaRPr lang="en-US" dirty="0" smtClean="0"/>
          </a:p>
        </p:txBody>
      </p:sp>
    </p:spTree>
    <p:extLst>
      <p:ext uri="{BB962C8B-B14F-4D97-AF65-F5344CB8AC3E}">
        <p14:creationId xmlns:p14="http://schemas.microsoft.com/office/powerpoint/2010/main" val="27147416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 Rights needed by SQL </a:t>
            </a:r>
            <a:endParaRPr lang="en-US" dirty="0"/>
          </a:p>
        </p:txBody>
      </p:sp>
      <p:sp>
        <p:nvSpPr>
          <p:cNvPr id="3" name="Content Placeholder 2"/>
          <p:cNvSpPr>
            <a:spLocks noGrp="1"/>
          </p:cNvSpPr>
          <p:nvPr>
            <p:ph idx="1"/>
          </p:nvPr>
        </p:nvSpPr>
        <p:spPr/>
        <p:txBody>
          <a:bodyPr>
            <a:normAutofit/>
          </a:bodyPr>
          <a:lstStyle/>
          <a:p>
            <a:r>
              <a:rPr lang="en-US" dirty="0" smtClean="0"/>
              <a:t>I.  The service account will need to be able to log on to the server as a service</a:t>
            </a:r>
          </a:p>
          <a:p>
            <a:r>
              <a:rPr lang="en-US" dirty="0" smtClean="0"/>
              <a:t>II.  Adjust memory for allocation to SQL Server</a:t>
            </a:r>
          </a:p>
          <a:p>
            <a:r>
              <a:rPr lang="en-US" dirty="0" smtClean="0"/>
              <a:t>III. Prior to 2008 permission to the data files necessary. Previously it had to be manually adjusted this is no longer the case.</a:t>
            </a:r>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30947802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19200" y="226379"/>
            <a:ext cx="10058400" cy="535621"/>
          </a:xfrm>
        </p:spPr>
        <p:txBody>
          <a:bodyPr>
            <a:normAutofit fontScale="90000"/>
          </a:bodyPr>
          <a:lstStyle/>
          <a:p>
            <a:r>
              <a:rPr lang="en-US" sz="3600" dirty="0" smtClean="0"/>
              <a:t>Server Level Roles</a:t>
            </a:r>
            <a:endParaRPr lang="en-US" sz="3600" dirty="0"/>
          </a:p>
        </p:txBody>
      </p:sp>
      <p:sp>
        <p:nvSpPr>
          <p:cNvPr id="7" name="Content Placeholder 2"/>
          <p:cNvSpPr txBox="1">
            <a:spLocks/>
          </p:cNvSpPr>
          <p:nvPr/>
        </p:nvSpPr>
        <p:spPr>
          <a:xfrm>
            <a:off x="1051560" y="762000"/>
            <a:ext cx="10043160" cy="5374957"/>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600" dirty="0" smtClean="0">
                <a:solidFill>
                  <a:schemeClr val="tx1"/>
                </a:solidFill>
              </a:rPr>
              <a:t>I.  Fixed roles these come preconfigured and cannot be adjusted prior to 2012</a:t>
            </a:r>
          </a:p>
          <a:p>
            <a:r>
              <a:rPr lang="en-US" sz="1600" dirty="0" smtClean="0">
                <a:solidFill>
                  <a:schemeClr val="tx1"/>
                </a:solidFill>
              </a:rPr>
              <a:t>II.  </a:t>
            </a:r>
            <a:r>
              <a:rPr lang="en-US" sz="1600" dirty="0" err="1" smtClean="0">
                <a:solidFill>
                  <a:schemeClr val="tx1"/>
                </a:solidFill>
              </a:rPr>
              <a:t>bulkadmin</a:t>
            </a:r>
            <a:r>
              <a:rPr lang="en-US" sz="1600" dirty="0" smtClean="0">
                <a:solidFill>
                  <a:schemeClr val="tx1"/>
                </a:solidFill>
              </a:rPr>
              <a:t>: can run the BULK INSERT statement on any database</a:t>
            </a:r>
          </a:p>
          <a:p>
            <a:r>
              <a:rPr lang="en-US" sz="1600" dirty="0" smtClean="0">
                <a:solidFill>
                  <a:schemeClr val="tx1"/>
                </a:solidFill>
              </a:rPr>
              <a:t>III.  </a:t>
            </a:r>
            <a:r>
              <a:rPr lang="en-US" sz="1600" dirty="0" err="1" smtClean="0">
                <a:solidFill>
                  <a:schemeClr val="tx1"/>
                </a:solidFill>
              </a:rPr>
              <a:t>dbcreator</a:t>
            </a:r>
            <a:r>
              <a:rPr lang="en-US" sz="1600" dirty="0" smtClean="0">
                <a:solidFill>
                  <a:schemeClr val="tx1"/>
                </a:solidFill>
              </a:rPr>
              <a:t>: can create, alter, drop, and restore any database</a:t>
            </a:r>
          </a:p>
          <a:p>
            <a:r>
              <a:rPr lang="en-US" sz="1600" dirty="0" smtClean="0">
                <a:solidFill>
                  <a:schemeClr val="tx1"/>
                </a:solidFill>
              </a:rPr>
              <a:t>IV.  </a:t>
            </a:r>
            <a:r>
              <a:rPr lang="en-US" sz="1600" dirty="0" err="1" smtClean="0">
                <a:solidFill>
                  <a:schemeClr val="tx1"/>
                </a:solidFill>
              </a:rPr>
              <a:t>diskadmin</a:t>
            </a:r>
            <a:r>
              <a:rPr lang="en-US" sz="1600" dirty="0" smtClean="0">
                <a:solidFill>
                  <a:schemeClr val="tx1"/>
                </a:solidFill>
              </a:rPr>
              <a:t>: can manage disk files </a:t>
            </a:r>
          </a:p>
          <a:p>
            <a:r>
              <a:rPr lang="en-US" sz="1600" dirty="0" smtClean="0">
                <a:solidFill>
                  <a:schemeClr val="tx1"/>
                </a:solidFill>
              </a:rPr>
              <a:t>V.  </a:t>
            </a:r>
            <a:r>
              <a:rPr lang="en-US" sz="1600" dirty="0" err="1" smtClean="0">
                <a:solidFill>
                  <a:schemeClr val="tx1"/>
                </a:solidFill>
              </a:rPr>
              <a:t>Processadmin</a:t>
            </a:r>
            <a:r>
              <a:rPr lang="en-US" sz="1600" dirty="0" smtClean="0">
                <a:solidFill>
                  <a:schemeClr val="tx1"/>
                </a:solidFill>
              </a:rPr>
              <a:t>: can end processes that are running in an instance </a:t>
            </a:r>
          </a:p>
          <a:p>
            <a:r>
              <a:rPr lang="en-US" sz="1600" dirty="0" smtClean="0">
                <a:solidFill>
                  <a:schemeClr val="tx1"/>
                </a:solidFill>
              </a:rPr>
              <a:t>VI.  Public: Every login belongs to this role if permissions are granted </a:t>
            </a:r>
          </a:p>
          <a:p>
            <a:r>
              <a:rPr lang="en-US" sz="1600" dirty="0" smtClean="0">
                <a:solidFill>
                  <a:schemeClr val="tx1"/>
                </a:solidFill>
              </a:rPr>
              <a:t>      to this role every login has permissions to the object. **</a:t>
            </a:r>
          </a:p>
          <a:p>
            <a:r>
              <a:rPr lang="en-US" sz="1600" dirty="0" smtClean="0">
                <a:solidFill>
                  <a:schemeClr val="tx1"/>
                </a:solidFill>
              </a:rPr>
              <a:t>VII. </a:t>
            </a:r>
            <a:r>
              <a:rPr lang="en-US" sz="1600" dirty="0" err="1" smtClean="0">
                <a:solidFill>
                  <a:schemeClr val="tx1"/>
                </a:solidFill>
              </a:rPr>
              <a:t>Securityadmin</a:t>
            </a:r>
            <a:r>
              <a:rPr lang="en-US" sz="1600" dirty="0" smtClean="0">
                <a:solidFill>
                  <a:schemeClr val="tx1"/>
                </a:solidFill>
              </a:rPr>
              <a:t>: manage logins and properties and can provide </a:t>
            </a:r>
          </a:p>
          <a:p>
            <a:r>
              <a:rPr lang="en-US" sz="1600" dirty="0">
                <a:solidFill>
                  <a:schemeClr val="tx1"/>
                </a:solidFill>
              </a:rPr>
              <a:t> </a:t>
            </a:r>
            <a:r>
              <a:rPr lang="en-US" sz="1600" dirty="0" smtClean="0">
                <a:solidFill>
                  <a:schemeClr val="tx1"/>
                </a:solidFill>
              </a:rPr>
              <a:t>      server and database level permissions as well as reset passwords</a:t>
            </a:r>
          </a:p>
          <a:p>
            <a:r>
              <a:rPr lang="en-US" sz="1600" dirty="0" smtClean="0">
                <a:solidFill>
                  <a:schemeClr val="tx1"/>
                </a:solidFill>
              </a:rPr>
              <a:t>VIII. </a:t>
            </a:r>
            <a:r>
              <a:rPr lang="en-US" sz="1600" dirty="0" err="1" smtClean="0">
                <a:solidFill>
                  <a:schemeClr val="tx1"/>
                </a:solidFill>
              </a:rPr>
              <a:t>Serveradmin</a:t>
            </a:r>
            <a:r>
              <a:rPr lang="en-US" sz="1600" dirty="0" smtClean="0">
                <a:solidFill>
                  <a:schemeClr val="tx1"/>
                </a:solidFill>
              </a:rPr>
              <a:t>: can shut down the server and make server wide </a:t>
            </a:r>
          </a:p>
          <a:p>
            <a:pPr marL="201168" lvl="1" indent="0">
              <a:buNone/>
            </a:pPr>
            <a:r>
              <a:rPr lang="en-US" sz="1600" dirty="0" smtClean="0">
                <a:solidFill>
                  <a:schemeClr val="tx1"/>
                </a:solidFill>
              </a:rPr>
              <a:t>       configuration changes.</a:t>
            </a:r>
          </a:p>
          <a:p>
            <a:pPr marL="201168" lvl="1" indent="0">
              <a:buNone/>
            </a:pPr>
            <a:r>
              <a:rPr lang="en-US" sz="1600" dirty="0" smtClean="0">
                <a:solidFill>
                  <a:schemeClr val="tx1"/>
                </a:solidFill>
              </a:rPr>
              <a:t>IX.  </a:t>
            </a:r>
            <a:r>
              <a:rPr lang="en-US" sz="1600" dirty="0" err="1" smtClean="0">
                <a:solidFill>
                  <a:schemeClr val="tx1"/>
                </a:solidFill>
              </a:rPr>
              <a:t>Setupadmin</a:t>
            </a:r>
            <a:r>
              <a:rPr lang="en-US" sz="1600" dirty="0" smtClean="0">
                <a:solidFill>
                  <a:schemeClr val="tx1"/>
                </a:solidFill>
              </a:rPr>
              <a:t>: can add and remove linked server servers using TSQL </a:t>
            </a:r>
          </a:p>
          <a:p>
            <a:pPr marL="201168" lvl="1" indent="0">
              <a:buNone/>
            </a:pPr>
            <a:r>
              <a:rPr lang="en-US" sz="1600" dirty="0" smtClean="0">
                <a:solidFill>
                  <a:schemeClr val="tx1"/>
                </a:solidFill>
              </a:rPr>
              <a:t>X.  </a:t>
            </a:r>
            <a:r>
              <a:rPr lang="en-US" sz="1600" dirty="0" err="1" smtClean="0">
                <a:solidFill>
                  <a:schemeClr val="tx1"/>
                </a:solidFill>
              </a:rPr>
              <a:t>Sysadmin</a:t>
            </a:r>
            <a:r>
              <a:rPr lang="en-US" sz="1600" dirty="0" smtClean="0">
                <a:solidFill>
                  <a:schemeClr val="tx1"/>
                </a:solidFill>
              </a:rPr>
              <a:t>: can perform any activity in the server</a:t>
            </a:r>
          </a:p>
          <a:p>
            <a:pPr marL="201168" lvl="1" indent="0">
              <a:buNone/>
            </a:pPr>
            <a:endParaRPr lang="en-US" sz="1600" dirty="0" smtClean="0"/>
          </a:p>
          <a:p>
            <a:pPr marL="601218" lvl="1" indent="-400050">
              <a:buAutoNum type="romanUcPeriod" startAt="9"/>
            </a:pPr>
            <a:endParaRPr lang="en-US" sz="1600" dirty="0" smtClean="0"/>
          </a:p>
          <a:p>
            <a:endParaRPr lang="en-US" dirty="0" smtClean="0"/>
          </a:p>
          <a:p>
            <a:endParaRPr lang="en-US" dirty="0" smtClean="0"/>
          </a:p>
          <a:p>
            <a:endParaRPr lang="en-US" dirty="0" smtClean="0"/>
          </a:p>
          <a:p>
            <a:endParaRPr lang="en-US" dirty="0"/>
          </a:p>
        </p:txBody>
      </p:sp>
      <p:pic>
        <p:nvPicPr>
          <p:cNvPr id="8" name="Picture 7"/>
          <p:cNvPicPr>
            <a:picLocks noChangeAspect="1"/>
          </p:cNvPicPr>
          <p:nvPr/>
        </p:nvPicPr>
        <p:blipFill>
          <a:blip r:embed="rId3"/>
          <a:stretch>
            <a:fillRect/>
          </a:stretch>
        </p:blipFill>
        <p:spPr>
          <a:xfrm>
            <a:off x="8381047" y="2184082"/>
            <a:ext cx="3171825" cy="3952875"/>
          </a:xfrm>
          <a:prstGeom prst="rect">
            <a:avLst/>
          </a:prstGeom>
        </p:spPr>
      </p:pic>
    </p:spTree>
    <p:extLst>
      <p:ext uri="{BB962C8B-B14F-4D97-AF65-F5344CB8AC3E}">
        <p14:creationId xmlns:p14="http://schemas.microsoft.com/office/powerpoint/2010/main" val="1201380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Level Security tidbits</a:t>
            </a:r>
            <a:endParaRPr lang="en-US" dirty="0"/>
          </a:p>
        </p:txBody>
      </p:sp>
      <p:sp>
        <p:nvSpPr>
          <p:cNvPr id="3" name="Content Placeholder 2"/>
          <p:cNvSpPr>
            <a:spLocks noGrp="1"/>
          </p:cNvSpPr>
          <p:nvPr>
            <p:ph idx="1"/>
          </p:nvPr>
        </p:nvSpPr>
        <p:spPr/>
        <p:txBody>
          <a:bodyPr>
            <a:normAutofit/>
          </a:bodyPr>
          <a:lstStyle/>
          <a:p>
            <a:r>
              <a:rPr lang="en-US" dirty="0" smtClean="0"/>
              <a:t>I.  Do not grant permissions to the public role</a:t>
            </a:r>
          </a:p>
          <a:p>
            <a:r>
              <a:rPr lang="en-US" dirty="0" smtClean="0"/>
              <a:t>II.  Encrypt your backups and secure the location of your backups. Why? Ask the State of South Carolina.</a:t>
            </a:r>
          </a:p>
          <a:p>
            <a:r>
              <a:rPr lang="en-US" dirty="0" smtClean="0"/>
              <a:t>III.  Harden the </a:t>
            </a:r>
            <a:r>
              <a:rPr lang="en-US" dirty="0" err="1" smtClean="0"/>
              <a:t>sa</a:t>
            </a:r>
            <a:r>
              <a:rPr lang="en-US" dirty="0" smtClean="0"/>
              <a:t> account </a:t>
            </a:r>
          </a:p>
          <a:p>
            <a:r>
              <a:rPr lang="en-US" dirty="0" smtClean="0"/>
              <a:t>IV.  Use passphrases as your passwords. Get super tricky and use Extended ASCII to baffle a lot of the password cracking scripts. These additional characters reportedly do not show up in key loggers. </a:t>
            </a:r>
          </a:p>
          <a:p>
            <a:r>
              <a:rPr lang="en-US" dirty="0" smtClean="0"/>
              <a:t>V.  Use windows authentication versus </a:t>
            </a:r>
            <a:r>
              <a:rPr lang="en-US" dirty="0" err="1" smtClean="0"/>
              <a:t>sql</a:t>
            </a:r>
            <a:r>
              <a:rPr lang="en-US" dirty="0" smtClean="0"/>
              <a:t> authentication. </a:t>
            </a:r>
          </a:p>
          <a:p>
            <a:pPr marL="0" indent="0">
              <a:buNone/>
            </a:pPr>
            <a:r>
              <a:rPr lang="en-US" dirty="0" smtClean="0"/>
              <a:t>  VI.  Do </a:t>
            </a:r>
            <a:r>
              <a:rPr lang="en-US" dirty="0"/>
              <a:t>NOT browse web from a SQL Server </a:t>
            </a:r>
            <a:r>
              <a:rPr lang="en-US" dirty="0" smtClean="0"/>
              <a:t>instance</a:t>
            </a:r>
          </a:p>
          <a:p>
            <a:endParaRPr lang="en-US" dirty="0"/>
          </a:p>
          <a:p>
            <a:endParaRPr lang="en-US" dirty="0" smtClean="0"/>
          </a:p>
          <a:p>
            <a:endParaRPr lang="en-US" dirty="0" smtClean="0"/>
          </a:p>
          <a:p>
            <a:endParaRPr lang="en-US" dirty="0"/>
          </a:p>
        </p:txBody>
      </p:sp>
      <p:pic>
        <p:nvPicPr>
          <p:cNvPr id="4" name="Picture 3"/>
          <p:cNvPicPr/>
          <p:nvPr/>
        </p:nvPicPr>
        <p:blipFill>
          <a:blip r:embed="rId3"/>
          <a:stretch>
            <a:fillRect/>
          </a:stretch>
        </p:blipFill>
        <p:spPr>
          <a:xfrm>
            <a:off x="7017297" y="4819157"/>
            <a:ext cx="5174703" cy="561975"/>
          </a:xfrm>
          <a:prstGeom prst="rect">
            <a:avLst/>
          </a:prstGeom>
        </p:spPr>
      </p:pic>
    </p:spTree>
    <p:extLst>
      <p:ext uri="{BB962C8B-B14F-4D97-AF65-F5344CB8AC3E}">
        <p14:creationId xmlns:p14="http://schemas.microsoft.com/office/powerpoint/2010/main" val="32356683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465923"/>
            <a:ext cx="10058400" cy="1450757"/>
          </a:xfrm>
        </p:spPr>
        <p:txBody>
          <a:bodyPr>
            <a:normAutofit/>
          </a:bodyPr>
          <a:lstStyle/>
          <a:p>
            <a:r>
              <a:rPr lang="en-US" sz="8000" dirty="0" smtClean="0"/>
              <a:t>Database Level Security</a:t>
            </a:r>
            <a:endParaRPr lang="en-US" sz="8000" dirty="0"/>
          </a:p>
        </p:txBody>
      </p:sp>
    </p:spTree>
    <p:extLst>
      <p:ext uri="{BB962C8B-B14F-4D97-AF65-F5344CB8AC3E}">
        <p14:creationId xmlns:p14="http://schemas.microsoft.com/office/powerpoint/2010/main" val="29815088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036320" y="946484"/>
            <a:ext cx="10058400" cy="540619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t>I.  Fixed database roles these come preconfigured but new ones can be created</a:t>
            </a:r>
          </a:p>
          <a:p>
            <a:r>
              <a:rPr lang="en-US" dirty="0" smtClean="0"/>
              <a:t>II.  </a:t>
            </a:r>
            <a:r>
              <a:rPr lang="en-US" dirty="0" err="1" smtClean="0"/>
              <a:t>dbaccessadmin</a:t>
            </a:r>
            <a:r>
              <a:rPr lang="en-US" dirty="0" smtClean="0"/>
              <a:t>: can add or remove access database </a:t>
            </a:r>
          </a:p>
          <a:p>
            <a:r>
              <a:rPr lang="en-US" dirty="0" smtClean="0"/>
              <a:t>III.  </a:t>
            </a:r>
            <a:r>
              <a:rPr lang="en-US" dirty="0" err="1" smtClean="0"/>
              <a:t>db_backupoperator</a:t>
            </a:r>
            <a:r>
              <a:rPr lang="en-US" dirty="0" smtClean="0"/>
              <a:t>: can backup the database</a:t>
            </a:r>
          </a:p>
          <a:p>
            <a:r>
              <a:rPr lang="en-US" dirty="0" smtClean="0"/>
              <a:t>IV.  </a:t>
            </a:r>
            <a:r>
              <a:rPr lang="en-US" dirty="0" err="1" smtClean="0"/>
              <a:t>db_datareader</a:t>
            </a:r>
            <a:r>
              <a:rPr lang="en-US" dirty="0" smtClean="0"/>
              <a:t>: can read all data in the database</a:t>
            </a:r>
          </a:p>
          <a:p>
            <a:r>
              <a:rPr lang="en-US" dirty="0" smtClean="0"/>
              <a:t>V.  </a:t>
            </a:r>
            <a:r>
              <a:rPr lang="en-US" dirty="0" err="1" smtClean="0"/>
              <a:t>db_datawriter</a:t>
            </a:r>
            <a:r>
              <a:rPr lang="en-US" dirty="0" smtClean="0"/>
              <a:t>: can add, delete, or change data in all user tables </a:t>
            </a:r>
          </a:p>
          <a:p>
            <a:r>
              <a:rPr lang="en-US" dirty="0" smtClean="0"/>
              <a:t>VI.  </a:t>
            </a:r>
            <a:r>
              <a:rPr lang="en-US" dirty="0" err="1" smtClean="0"/>
              <a:t>db_ddladmin</a:t>
            </a:r>
            <a:r>
              <a:rPr lang="en-US" dirty="0" smtClean="0"/>
              <a:t>: can run any data definition language command in </a:t>
            </a:r>
            <a:r>
              <a:rPr lang="en-US" dirty="0" err="1" smtClean="0"/>
              <a:t>db</a:t>
            </a:r>
            <a:endParaRPr lang="en-US" dirty="0" smtClean="0"/>
          </a:p>
          <a:p>
            <a:r>
              <a:rPr lang="en-US" dirty="0" smtClean="0"/>
              <a:t>VII.  </a:t>
            </a:r>
            <a:r>
              <a:rPr lang="en-US" dirty="0" err="1" smtClean="0"/>
              <a:t>db_denydatareader</a:t>
            </a:r>
            <a:r>
              <a:rPr lang="en-US" dirty="0" smtClean="0"/>
              <a:t> : denies read access to the database</a:t>
            </a:r>
          </a:p>
          <a:p>
            <a:r>
              <a:rPr lang="en-US" dirty="0" smtClean="0"/>
              <a:t>VIII.  </a:t>
            </a:r>
            <a:r>
              <a:rPr lang="en-US" dirty="0" err="1" smtClean="0"/>
              <a:t>db_denydatawriter</a:t>
            </a:r>
            <a:r>
              <a:rPr lang="en-US" dirty="0" smtClean="0"/>
              <a:t>: denies write access to the database</a:t>
            </a:r>
          </a:p>
          <a:p>
            <a:r>
              <a:rPr lang="en-US" dirty="0" smtClean="0"/>
              <a:t>IX.  </a:t>
            </a:r>
            <a:r>
              <a:rPr lang="en-US" dirty="0" err="1" smtClean="0"/>
              <a:t>Db_owner</a:t>
            </a:r>
            <a:r>
              <a:rPr lang="en-US" dirty="0" smtClean="0"/>
              <a:t>: perform all </a:t>
            </a:r>
            <a:r>
              <a:rPr lang="en-US" dirty="0" err="1" smtClean="0"/>
              <a:t>config</a:t>
            </a:r>
            <a:r>
              <a:rPr lang="en-US" dirty="0" smtClean="0"/>
              <a:t> and </a:t>
            </a:r>
            <a:r>
              <a:rPr lang="en-US" dirty="0" err="1" smtClean="0"/>
              <a:t>maint</a:t>
            </a:r>
            <a:r>
              <a:rPr lang="en-US" dirty="0" smtClean="0"/>
              <a:t> on the database plus drop</a:t>
            </a:r>
          </a:p>
          <a:p>
            <a:r>
              <a:rPr lang="en-US" dirty="0" smtClean="0"/>
              <a:t>X.  </a:t>
            </a:r>
            <a:r>
              <a:rPr lang="en-US" dirty="0" err="1" smtClean="0"/>
              <a:t>Db_securityadmin</a:t>
            </a:r>
            <a:r>
              <a:rPr lang="en-US" dirty="0" smtClean="0"/>
              <a:t>: modify role </a:t>
            </a:r>
            <a:r>
              <a:rPr lang="en-US" dirty="0" err="1" smtClean="0"/>
              <a:t>memembership</a:t>
            </a:r>
            <a:r>
              <a:rPr lang="en-US" dirty="0" smtClean="0"/>
              <a:t> and manage perms</a:t>
            </a:r>
          </a:p>
          <a:p>
            <a:r>
              <a:rPr lang="en-US" dirty="0" smtClean="0"/>
              <a:t>XI.  Public: every database user belongs to the public role **</a:t>
            </a:r>
          </a:p>
          <a:p>
            <a:endParaRPr lang="en-US"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5312" y="2184082"/>
            <a:ext cx="2523294" cy="3952875"/>
          </a:xfrm>
          <a:prstGeom prst="rect">
            <a:avLst/>
          </a:prstGeom>
        </p:spPr>
      </p:pic>
      <p:sp>
        <p:nvSpPr>
          <p:cNvPr id="6" name="Title 1"/>
          <p:cNvSpPr txBox="1">
            <a:spLocks/>
          </p:cNvSpPr>
          <p:nvPr/>
        </p:nvSpPr>
        <p:spPr>
          <a:xfrm>
            <a:off x="1097280" y="286603"/>
            <a:ext cx="10058400" cy="78019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mtClean="0"/>
              <a:t>Database Level Roles</a:t>
            </a:r>
            <a:endParaRPr lang="en-US" dirty="0"/>
          </a:p>
        </p:txBody>
      </p:sp>
    </p:spTree>
    <p:extLst>
      <p:ext uri="{BB962C8B-B14F-4D97-AF65-F5344CB8AC3E}">
        <p14:creationId xmlns:p14="http://schemas.microsoft.com/office/powerpoint/2010/main" val="14690798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Level Security</a:t>
            </a:r>
            <a:endParaRPr lang="en-US" dirty="0"/>
          </a:p>
        </p:txBody>
      </p:sp>
      <p:sp>
        <p:nvSpPr>
          <p:cNvPr id="3" name="Content Placeholder 2"/>
          <p:cNvSpPr>
            <a:spLocks noGrp="1"/>
          </p:cNvSpPr>
          <p:nvPr>
            <p:ph idx="1"/>
          </p:nvPr>
        </p:nvSpPr>
        <p:spPr>
          <a:xfrm>
            <a:off x="832586" y="1917924"/>
            <a:ext cx="10058400" cy="4023360"/>
          </a:xfrm>
        </p:spPr>
        <p:txBody>
          <a:bodyPr/>
          <a:lstStyle/>
          <a:p>
            <a:r>
              <a:rPr lang="en-US" dirty="0" smtClean="0"/>
              <a:t>I.  DB_OWNER role, know this database role allows members to give access to the database it is assigned to. This takes the management of access to your databases out of your hands as a DBA and puts it into the hands of potentially someone that doesn’t know how to administer access the SQL Server database.</a:t>
            </a:r>
          </a:p>
          <a:p>
            <a:r>
              <a:rPr lang="en-US" dirty="0" smtClean="0"/>
              <a:t>II.  At every possible avenue use views and stored procedures instead giving users query rights to the database. The goal with security is to provide only the permissions required to perform the necessary duties. </a:t>
            </a:r>
          </a:p>
          <a:p>
            <a:r>
              <a:rPr lang="en-US" dirty="0" smtClean="0"/>
              <a:t>IV.  If dynamic SQL is necessary parameterize your queries as a security measure against SQL Injections. </a:t>
            </a:r>
          </a:p>
        </p:txBody>
      </p:sp>
    </p:spTree>
    <p:extLst>
      <p:ext uri="{BB962C8B-B14F-4D97-AF65-F5344CB8AC3E}">
        <p14:creationId xmlns:p14="http://schemas.microsoft.com/office/powerpoint/2010/main" val="42635099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I’d like to open the floor to discuss some of additional areas where you can harden your SQL server against would be attackers. </a:t>
            </a:r>
            <a:endParaRPr lang="en-US" dirty="0"/>
          </a:p>
        </p:txBody>
      </p:sp>
    </p:spTree>
    <p:extLst>
      <p:ext uri="{BB962C8B-B14F-4D97-AF65-F5344CB8AC3E}">
        <p14:creationId xmlns:p14="http://schemas.microsoft.com/office/powerpoint/2010/main" val="11919962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b="1" dirty="0" smtClean="0">
                <a:solidFill>
                  <a:schemeClr val="accent2">
                    <a:lumMod val="75000"/>
                  </a:schemeClr>
                </a:solidFill>
              </a:rPr>
              <a:t>Must read</a:t>
            </a:r>
            <a:r>
              <a:rPr lang="en-US" dirty="0" smtClean="0"/>
              <a:t>: Securing SQL Server: Protecting Your Databases From Attackers by Denny Cherry</a:t>
            </a:r>
            <a:endParaRPr lang="en-US" dirty="0"/>
          </a:p>
          <a:p>
            <a:r>
              <a:rPr lang="en-US" dirty="0" smtClean="0"/>
              <a:t>Security : </a:t>
            </a:r>
            <a:r>
              <a:rPr lang="en-US" dirty="0" smtClean="0">
                <a:hlinkClick r:id="rId2"/>
              </a:rPr>
              <a:t>https://www.simple-talk.com/sql/database-administration/brads-sure-dba-checklist/#_Toc209585591</a:t>
            </a:r>
            <a:endParaRPr lang="en-US" dirty="0" smtClean="0"/>
          </a:p>
          <a:p>
            <a:r>
              <a:rPr lang="en-US" dirty="0" smtClean="0"/>
              <a:t>Backup </a:t>
            </a:r>
            <a:r>
              <a:rPr lang="en-US" dirty="0"/>
              <a:t>encrypting: </a:t>
            </a:r>
            <a:r>
              <a:rPr lang="en-US" dirty="0">
                <a:hlinkClick r:id="rId3"/>
              </a:rPr>
              <a:t>http://www.sqlservercentral.com/blogs/brian_kelley/2012/11/27/are-your-protecting-your-db-backups</a:t>
            </a:r>
            <a:r>
              <a:rPr lang="en-US" dirty="0" smtClean="0">
                <a:hlinkClick r:id="rId3"/>
              </a:rPr>
              <a:t>/</a:t>
            </a:r>
            <a:endParaRPr lang="en-US" dirty="0" smtClean="0"/>
          </a:p>
          <a:p>
            <a:endParaRPr lang="en-US" dirty="0" smtClean="0"/>
          </a:p>
          <a:p>
            <a:endParaRPr lang="en-US" dirty="0"/>
          </a:p>
        </p:txBody>
      </p:sp>
    </p:spTree>
    <p:extLst>
      <p:ext uri="{BB962C8B-B14F-4D97-AF65-F5344CB8AC3E}">
        <p14:creationId xmlns:p14="http://schemas.microsoft.com/office/powerpoint/2010/main" val="19775706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Lindsay Clark </a:t>
            </a:r>
            <a:endParaRPr lang="en-US" dirty="0"/>
          </a:p>
        </p:txBody>
      </p:sp>
      <p:sp>
        <p:nvSpPr>
          <p:cNvPr id="3" name="Content Placeholder 2"/>
          <p:cNvSpPr>
            <a:spLocks noGrp="1"/>
          </p:cNvSpPr>
          <p:nvPr>
            <p:ph idx="1"/>
          </p:nvPr>
        </p:nvSpPr>
        <p:spPr/>
        <p:txBody>
          <a:bodyPr/>
          <a:lstStyle/>
          <a:p>
            <a:pPr algn="ctr"/>
            <a:r>
              <a:rPr lang="en-US" dirty="0" smtClean="0"/>
              <a:t>Database Administrator at American Credit Acceptance </a:t>
            </a:r>
          </a:p>
          <a:p>
            <a:pPr marL="0" indent="0" algn="ctr">
              <a:buNone/>
            </a:pPr>
            <a:r>
              <a:rPr lang="en-US" dirty="0" smtClean="0"/>
              <a:t>Twitter: @</a:t>
            </a:r>
            <a:r>
              <a:rPr lang="en-US" dirty="0" err="1" smtClean="0"/>
              <a:t>LindsayOClark</a:t>
            </a:r>
            <a:r>
              <a:rPr lang="en-US" dirty="0" smtClean="0"/>
              <a:t> </a:t>
            </a:r>
          </a:p>
          <a:p>
            <a:pPr marL="0" indent="0" algn="ctr">
              <a:buNone/>
            </a:pPr>
            <a:r>
              <a:rPr lang="en-US" dirty="0" smtClean="0"/>
              <a:t>Email: </a:t>
            </a:r>
            <a:r>
              <a:rPr lang="en-US" dirty="0" smtClean="0">
                <a:hlinkClick r:id="rId3"/>
              </a:rPr>
              <a:t>sirwrenitey1@gmail.com</a:t>
            </a:r>
            <a:endParaRPr lang="en-US" dirty="0" smtClean="0"/>
          </a:p>
          <a:p>
            <a:pPr marL="0" indent="0">
              <a:buNone/>
            </a:pPr>
            <a:endParaRPr lang="en-US" dirty="0"/>
          </a:p>
          <a:p>
            <a:endParaRPr lang="en-US" dirty="0" smtClean="0"/>
          </a:p>
          <a:p>
            <a:endParaRPr lang="en-US" dirty="0" smtClean="0"/>
          </a:p>
          <a:p>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007" y="2159876"/>
            <a:ext cx="3725917" cy="4047796"/>
          </a:xfrm>
          <a:prstGeom prst="rect">
            <a:avLst/>
          </a:prstGeom>
        </p:spPr>
      </p:pic>
    </p:spTree>
    <p:extLst>
      <p:ext uri="{BB962C8B-B14F-4D97-AF65-F5344CB8AC3E}">
        <p14:creationId xmlns:p14="http://schemas.microsoft.com/office/powerpoint/2010/main" val="4915087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going to cover</a:t>
            </a:r>
            <a:endParaRPr lang="en-US" dirty="0"/>
          </a:p>
        </p:txBody>
      </p:sp>
      <p:sp>
        <p:nvSpPr>
          <p:cNvPr id="3" name="Content Placeholder 2"/>
          <p:cNvSpPr>
            <a:spLocks noGrp="1"/>
          </p:cNvSpPr>
          <p:nvPr>
            <p:ph idx="1"/>
          </p:nvPr>
        </p:nvSpPr>
        <p:spPr>
          <a:xfrm>
            <a:off x="1097280" y="1845734"/>
            <a:ext cx="8142973" cy="4023360"/>
          </a:xfrm>
        </p:spPr>
        <p:txBody>
          <a:bodyPr/>
          <a:lstStyle/>
          <a:p>
            <a:r>
              <a:rPr lang="en-US" dirty="0" smtClean="0"/>
              <a:t>An outside in approach to covering a few of your SQL Server security issues</a:t>
            </a:r>
          </a:p>
          <a:p>
            <a:endParaRPr lang="en-US" dirty="0"/>
          </a:p>
          <a:p>
            <a:r>
              <a:rPr lang="en-US" dirty="0" smtClean="0"/>
              <a:t>Network Level </a:t>
            </a:r>
          </a:p>
          <a:p>
            <a:r>
              <a:rPr lang="en-US" dirty="0" smtClean="0"/>
              <a:t>Server Level </a:t>
            </a:r>
          </a:p>
          <a:p>
            <a:r>
              <a:rPr lang="en-US" dirty="0" smtClean="0"/>
              <a:t>Database Level </a:t>
            </a:r>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4325" y="2815389"/>
            <a:ext cx="3541467" cy="2356685"/>
          </a:xfrm>
          <a:prstGeom prst="rect">
            <a:avLst/>
          </a:prstGeom>
        </p:spPr>
      </p:pic>
    </p:spTree>
    <p:extLst>
      <p:ext uri="{BB962C8B-B14F-4D97-AF65-F5344CB8AC3E}">
        <p14:creationId xmlns:p14="http://schemas.microsoft.com/office/powerpoint/2010/main" val="40682906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465923"/>
            <a:ext cx="10058400" cy="1450757"/>
          </a:xfrm>
        </p:spPr>
        <p:txBody>
          <a:bodyPr>
            <a:normAutofit/>
          </a:bodyPr>
          <a:lstStyle/>
          <a:p>
            <a:r>
              <a:rPr lang="en-US" sz="8000" dirty="0" smtClean="0"/>
              <a:t>Network Level Security</a:t>
            </a:r>
            <a:endParaRPr lang="en-US" sz="8000" dirty="0"/>
          </a:p>
        </p:txBody>
      </p:sp>
    </p:spTree>
    <p:extLst>
      <p:ext uri="{BB962C8B-B14F-4D97-AF65-F5344CB8AC3E}">
        <p14:creationId xmlns:p14="http://schemas.microsoft.com/office/powerpoint/2010/main" val="431171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Network Level </a:t>
            </a:r>
            <a:br>
              <a:rPr lang="en-US" dirty="0" smtClean="0"/>
            </a:br>
            <a:r>
              <a:rPr lang="en-US" sz="2800" i="1" dirty="0" smtClean="0"/>
              <a:t>Make friends with your Network Admins</a:t>
            </a:r>
            <a:endParaRPr lang="en-US" sz="2800" i="1" dirty="0"/>
          </a:p>
        </p:txBody>
      </p:sp>
      <p:sp>
        <p:nvSpPr>
          <p:cNvPr id="3" name="Content Placeholder 2"/>
          <p:cNvSpPr>
            <a:spLocks noGrp="1"/>
          </p:cNvSpPr>
          <p:nvPr>
            <p:ph idx="1"/>
          </p:nvPr>
        </p:nvSpPr>
        <p:spPr/>
        <p:txBody>
          <a:bodyPr/>
          <a:lstStyle/>
          <a:p>
            <a:r>
              <a:rPr lang="en-US" dirty="0" smtClean="0"/>
              <a:t>I.  Discover the security protocols for your data centers and find out the location of all of your servers. </a:t>
            </a:r>
          </a:p>
          <a:p>
            <a:r>
              <a:rPr lang="en-US" dirty="0" smtClean="0"/>
              <a:t>II.  Verify that your SQL Server Service accounts DO NOT have VPN access. </a:t>
            </a:r>
          </a:p>
          <a:p>
            <a:pPr marL="0" indent="0">
              <a:buNone/>
            </a:pPr>
            <a:r>
              <a:rPr lang="en-US" dirty="0"/>
              <a:t> </a:t>
            </a:r>
            <a:r>
              <a:rPr lang="en-US" dirty="0" smtClean="0"/>
              <a:t>III.  Use Windows Authentication where possible. </a:t>
            </a:r>
          </a:p>
          <a:p>
            <a:r>
              <a:rPr lang="en-US" dirty="0" smtClean="0"/>
              <a:t>IV.  Create AD groups specifically for SQL Server access to prevent unauthorized inclusion into AD groups that provide database access. </a:t>
            </a:r>
          </a:p>
          <a:p>
            <a:r>
              <a:rPr lang="en-US" dirty="0" smtClean="0"/>
              <a:t>V.  DO NOT nest your AD groups. </a:t>
            </a:r>
          </a:p>
          <a:p>
            <a:endParaRPr lang="en-US" dirty="0" smtClean="0"/>
          </a:p>
          <a:p>
            <a:endParaRPr lang="en-US" dirty="0" smtClean="0"/>
          </a:p>
          <a:p>
            <a:endParaRPr lang="en-US" dirty="0"/>
          </a:p>
          <a:p>
            <a:endParaRPr lang="en-US" dirty="0" smtClean="0"/>
          </a:p>
        </p:txBody>
      </p:sp>
    </p:spTree>
    <p:extLst>
      <p:ext uri="{BB962C8B-B14F-4D97-AF65-F5344CB8AC3E}">
        <p14:creationId xmlns:p14="http://schemas.microsoft.com/office/powerpoint/2010/main" val="24330307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Level Security</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a:p>
          <a:p>
            <a:endParaRPr lang="en-US" dirty="0" smtClean="0"/>
          </a:p>
          <a:p>
            <a:endParaRPr lang="en-US" dirty="0" smtClean="0"/>
          </a:p>
          <a:p>
            <a:endParaRPr lang="en-US" dirty="0"/>
          </a:p>
        </p:txBody>
      </p:sp>
      <p:sp>
        <p:nvSpPr>
          <p:cNvPr id="4" name="TextBox 3"/>
          <p:cNvSpPr txBox="1"/>
          <p:nvPr/>
        </p:nvSpPr>
        <p:spPr>
          <a:xfrm>
            <a:off x="866275" y="2189747"/>
            <a:ext cx="7122694" cy="2031325"/>
          </a:xfrm>
          <a:prstGeom prst="rect">
            <a:avLst/>
          </a:prstGeom>
          <a:noFill/>
        </p:spPr>
        <p:txBody>
          <a:bodyPr wrap="square" rtlCol="0">
            <a:spAutoFit/>
          </a:bodyPr>
          <a:lstStyle/>
          <a:p>
            <a:r>
              <a:rPr lang="en-US" dirty="0" smtClean="0"/>
              <a:t>Service Accounts</a:t>
            </a:r>
          </a:p>
          <a:p>
            <a:endParaRPr lang="en-US" dirty="0" smtClean="0"/>
          </a:p>
          <a:p>
            <a:r>
              <a:rPr lang="en-US" dirty="0" smtClean="0"/>
              <a:t>I.  One Master Account for all SQL Server instances</a:t>
            </a:r>
          </a:p>
          <a:p>
            <a:pPr marL="400050" indent="-400050">
              <a:buAutoNum type="romanUcPeriod"/>
            </a:pPr>
            <a:endParaRPr lang="en-US" dirty="0" smtClean="0"/>
          </a:p>
          <a:p>
            <a:r>
              <a:rPr lang="en-US" dirty="0" smtClean="0"/>
              <a:t>II.  One Account for each SQL Server instance</a:t>
            </a:r>
          </a:p>
          <a:p>
            <a:endParaRPr lang="en-US" dirty="0" smtClean="0"/>
          </a:p>
          <a:p>
            <a:r>
              <a:rPr lang="en-US" dirty="0" smtClean="0"/>
              <a:t>III.  One Account for each SQL Server service </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8337" y="2189747"/>
            <a:ext cx="3416969" cy="3513221"/>
          </a:xfrm>
          <a:prstGeom prst="rect">
            <a:avLst/>
          </a:prstGeom>
        </p:spPr>
      </p:pic>
    </p:spTree>
    <p:extLst>
      <p:ext uri="{BB962C8B-B14F-4D97-AF65-F5344CB8AC3E}">
        <p14:creationId xmlns:p14="http://schemas.microsoft.com/office/powerpoint/2010/main" val="2380230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Service Account you say?</a:t>
            </a:r>
            <a:endParaRPr lang="en-US" dirty="0"/>
          </a:p>
        </p:txBody>
      </p:sp>
      <p:sp>
        <p:nvSpPr>
          <p:cNvPr id="3" name="Content Placeholder 2"/>
          <p:cNvSpPr>
            <a:spLocks noGrp="1"/>
          </p:cNvSpPr>
          <p:nvPr>
            <p:ph idx="1"/>
          </p:nvPr>
        </p:nvSpPr>
        <p:spPr>
          <a:xfrm>
            <a:off x="1097280" y="1845733"/>
            <a:ext cx="10058400" cy="4334349"/>
          </a:xfrm>
        </p:spPr>
        <p:txBody>
          <a:bodyPr>
            <a:normAutofit lnSpcReduction="10000"/>
          </a:bodyPr>
          <a:lstStyle/>
          <a:p>
            <a:r>
              <a:rPr lang="en-US" dirty="0" smtClean="0"/>
              <a:t>It is a start up account used to start and run SQL Server and can be domain user accounts, local user accounts, managed service accounts, virtual accounts, or build in system accounts. </a:t>
            </a:r>
          </a:p>
          <a:p>
            <a:r>
              <a:rPr lang="en-US" sz="1600" b="1" i="1" dirty="0" smtClean="0"/>
              <a:t>Each of the following uses a login to start up the service</a:t>
            </a:r>
            <a:r>
              <a:rPr lang="en-US" sz="1600" dirty="0" smtClean="0"/>
              <a:t>: </a:t>
            </a:r>
          </a:p>
          <a:p>
            <a:r>
              <a:rPr lang="en-US" sz="1600" dirty="0" smtClean="0"/>
              <a:t>SQL Server Agent </a:t>
            </a:r>
          </a:p>
          <a:p>
            <a:r>
              <a:rPr lang="en-US" sz="1600" dirty="0" smtClean="0"/>
              <a:t>SQL Server Database Engine</a:t>
            </a:r>
          </a:p>
          <a:p>
            <a:r>
              <a:rPr lang="en-US" sz="1600" dirty="0" smtClean="0"/>
              <a:t>Analysis Services </a:t>
            </a:r>
          </a:p>
          <a:p>
            <a:r>
              <a:rPr lang="en-US" sz="1600" dirty="0" smtClean="0"/>
              <a:t>Reporting Services</a:t>
            </a:r>
          </a:p>
          <a:p>
            <a:r>
              <a:rPr lang="en-US" sz="1600" dirty="0" smtClean="0"/>
              <a:t>Integration Services</a:t>
            </a:r>
          </a:p>
          <a:p>
            <a:r>
              <a:rPr lang="en-US" sz="1600" dirty="0" smtClean="0"/>
              <a:t>SQL Server Distributed Replay Client</a:t>
            </a:r>
          </a:p>
          <a:p>
            <a:r>
              <a:rPr lang="en-US" sz="1600" dirty="0" smtClean="0"/>
              <a:t>SQL Server Distributed Replay Controller</a:t>
            </a:r>
          </a:p>
          <a:p>
            <a:r>
              <a:rPr lang="en-US" sz="1600" dirty="0"/>
              <a:t>SQL Server Full-text Filter Daemon </a:t>
            </a:r>
            <a:r>
              <a:rPr lang="en-US" sz="1600" dirty="0" smtClean="0"/>
              <a:t>Launcher</a:t>
            </a:r>
          </a:p>
          <a:p>
            <a:r>
              <a:rPr lang="en-US" sz="1600" dirty="0"/>
              <a:t>SQL Server Browser</a:t>
            </a:r>
            <a:endParaRPr lang="en-US" sz="1600" dirty="0" smtClean="0"/>
          </a:p>
          <a:p>
            <a:endParaRPr lang="en-US" dirty="0"/>
          </a:p>
        </p:txBody>
      </p:sp>
    </p:spTree>
    <p:extLst>
      <p:ext uri="{BB962C8B-B14F-4D97-AF65-F5344CB8AC3E}">
        <p14:creationId xmlns:p14="http://schemas.microsoft.com/office/powerpoint/2010/main" val="16875488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Manager and Service Accounts</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49002" y="1846263"/>
            <a:ext cx="5354321" cy="4022725"/>
          </a:xfrm>
        </p:spPr>
      </p:pic>
    </p:spTree>
    <p:extLst>
      <p:ext uri="{BB962C8B-B14F-4D97-AF65-F5344CB8AC3E}">
        <p14:creationId xmlns:p14="http://schemas.microsoft.com/office/powerpoint/2010/main" val="41893938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Account for All SQL Servers</a:t>
            </a:r>
            <a:endParaRPr lang="en-US" dirty="0"/>
          </a:p>
        </p:txBody>
      </p:sp>
      <p:sp>
        <p:nvSpPr>
          <p:cNvPr id="3" name="Content Placeholder 2"/>
          <p:cNvSpPr>
            <a:spLocks noGrp="1"/>
          </p:cNvSpPr>
          <p:nvPr>
            <p:ph idx="1"/>
          </p:nvPr>
        </p:nvSpPr>
        <p:spPr>
          <a:xfrm>
            <a:off x="1097280" y="1845734"/>
            <a:ext cx="6362299" cy="4023360"/>
          </a:xfrm>
        </p:spPr>
        <p:txBody>
          <a:bodyPr>
            <a:normAutofit/>
          </a:bodyPr>
          <a:lstStyle/>
          <a:p>
            <a:endParaRPr lang="en-US" dirty="0" smtClean="0"/>
          </a:p>
          <a:p>
            <a:endParaRPr lang="en-US" dirty="0"/>
          </a:p>
          <a:p>
            <a:endParaRPr lang="en-US" dirty="0" smtClean="0"/>
          </a:p>
          <a:p>
            <a:endParaRPr lang="en-US" dirty="0" smtClean="0"/>
          </a:p>
          <a:p>
            <a:endParaRPr lang="en-US" dirty="0"/>
          </a:p>
        </p:txBody>
      </p:sp>
      <p:sp>
        <p:nvSpPr>
          <p:cNvPr id="4" name="TextBox 3"/>
          <p:cNvSpPr txBox="1"/>
          <p:nvPr/>
        </p:nvSpPr>
        <p:spPr>
          <a:xfrm>
            <a:off x="688207" y="2281187"/>
            <a:ext cx="10467473" cy="2308324"/>
          </a:xfrm>
          <a:prstGeom prst="rect">
            <a:avLst/>
          </a:prstGeom>
          <a:noFill/>
        </p:spPr>
        <p:txBody>
          <a:bodyPr wrap="square" rtlCol="0">
            <a:spAutoFit/>
          </a:bodyPr>
          <a:lstStyle/>
          <a:p>
            <a:endParaRPr lang="en-US" dirty="0" smtClean="0"/>
          </a:p>
          <a:p>
            <a:r>
              <a:rPr lang="en-US" dirty="0" smtClean="0"/>
              <a:t>I.  Least secure method</a:t>
            </a:r>
          </a:p>
          <a:p>
            <a:pPr marL="400050" indent="-400050">
              <a:buAutoNum type="romanUcPeriod"/>
            </a:pPr>
            <a:endParaRPr lang="en-US" dirty="0" smtClean="0"/>
          </a:p>
          <a:p>
            <a:r>
              <a:rPr lang="en-US" dirty="0" smtClean="0"/>
              <a:t>II.  Quickest for maintenance one batch rebooting for all SQL Servers</a:t>
            </a:r>
          </a:p>
          <a:p>
            <a:endParaRPr lang="en-US" dirty="0"/>
          </a:p>
          <a:p>
            <a:r>
              <a:rPr lang="en-US" dirty="0" smtClean="0"/>
              <a:t>III.  Ease of </a:t>
            </a:r>
            <a:r>
              <a:rPr lang="en-US" dirty="0"/>
              <a:t>maintaining passwords</a:t>
            </a:r>
            <a:endParaRPr lang="en-US" dirty="0" smtClean="0"/>
          </a:p>
          <a:p>
            <a:endParaRPr lang="en-US" dirty="0"/>
          </a:p>
          <a:p>
            <a:endParaRPr lang="en-US" dirty="0" smtClean="0"/>
          </a:p>
        </p:txBody>
      </p:sp>
    </p:spTree>
    <p:extLst>
      <p:ext uri="{BB962C8B-B14F-4D97-AF65-F5344CB8AC3E}">
        <p14:creationId xmlns:p14="http://schemas.microsoft.com/office/powerpoint/2010/main" val="214349817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16642</TotalTime>
  <Words>996</Words>
  <Application>Microsoft Office PowerPoint</Application>
  <PresentationFormat>Custom</PresentationFormat>
  <Paragraphs>151</Paragraphs>
  <Slides>19</Slides>
  <Notes>16</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Retrospect</vt:lpstr>
      <vt:lpstr>SQL Server Security   The Low Hanging Fruit</vt:lpstr>
      <vt:lpstr>Lindsay Clark </vt:lpstr>
      <vt:lpstr>What are we going to cover</vt:lpstr>
      <vt:lpstr>Network Level Security</vt:lpstr>
      <vt:lpstr>Network Level  Make friends with your Network Admins</vt:lpstr>
      <vt:lpstr>Server Level Security</vt:lpstr>
      <vt:lpstr>What is a Service Account you say?</vt:lpstr>
      <vt:lpstr>Configuration Manager and Service Accounts</vt:lpstr>
      <vt:lpstr>One Account for All SQL Servers</vt:lpstr>
      <vt:lpstr>One Account for Each SQL Server Instance</vt:lpstr>
      <vt:lpstr>One Account for Each SQL Server Service</vt:lpstr>
      <vt:lpstr>Operating System Rights needed by SQL </vt:lpstr>
      <vt:lpstr>Server Level Roles</vt:lpstr>
      <vt:lpstr>Server Level Security tidbits</vt:lpstr>
      <vt:lpstr>Database Level Security</vt:lpstr>
      <vt:lpstr>PowerPoint Presentation</vt:lpstr>
      <vt:lpstr>Database Level Security</vt:lpstr>
      <vt:lpstr>Questions?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Security Hotspots</dc:title>
  <dc:creator>Lindsay Clark</dc:creator>
  <cp:lastModifiedBy>Lindsay Clark</cp:lastModifiedBy>
  <cp:revision>93</cp:revision>
  <dcterms:created xsi:type="dcterms:W3CDTF">2014-05-27T19:57:52Z</dcterms:created>
  <dcterms:modified xsi:type="dcterms:W3CDTF">2015-07-01T03:10:17Z</dcterms:modified>
</cp:coreProperties>
</file>