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8"/>
  </p:notesMasterIdLst>
  <p:sldIdLst>
    <p:sldId id="260" r:id="rId5"/>
    <p:sldId id="298" r:id="rId6"/>
    <p:sldId id="311" r:id="rId7"/>
    <p:sldId id="312" r:id="rId8"/>
    <p:sldId id="309" r:id="rId9"/>
    <p:sldId id="299" r:id="rId10"/>
    <p:sldId id="304" r:id="rId11"/>
    <p:sldId id="303" r:id="rId12"/>
    <p:sldId id="300" r:id="rId13"/>
    <p:sldId id="261" r:id="rId14"/>
    <p:sldId id="301" r:id="rId15"/>
    <p:sldId id="306" r:id="rId16"/>
    <p:sldId id="313" r:id="rId17"/>
    <p:sldId id="321" r:id="rId18"/>
    <p:sldId id="322" r:id="rId19"/>
    <p:sldId id="323" r:id="rId20"/>
    <p:sldId id="325" r:id="rId21"/>
    <p:sldId id="327" r:id="rId22"/>
    <p:sldId id="328" r:id="rId23"/>
    <p:sldId id="326" r:id="rId24"/>
    <p:sldId id="329" r:id="rId25"/>
    <p:sldId id="305" r:id="rId26"/>
    <p:sldId id="307" r:id="rId27"/>
    <p:sldId id="308" r:id="rId28"/>
    <p:sldId id="279" r:id="rId29"/>
    <p:sldId id="314" r:id="rId30"/>
    <p:sldId id="317" r:id="rId31"/>
    <p:sldId id="316" r:id="rId32"/>
    <p:sldId id="315" r:id="rId33"/>
    <p:sldId id="324" r:id="rId34"/>
    <p:sldId id="290" r:id="rId35"/>
    <p:sldId id="320" r:id="rId36"/>
    <p:sldId id="330" r:id="rId3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pos="2872">
          <p15:clr>
            <a:srgbClr val="A4A3A4"/>
          </p15:clr>
        </p15:guide>
        <p15:guide id="4" orient="horz" pos="2720">
          <p15:clr>
            <a:srgbClr val="A4A3A4"/>
          </p15:clr>
        </p15:guide>
      </p15:sldGuideLst>
    </p:ext>
    <p:ext uri="{2D200454-40CA-4A62-9FC3-DE9A4176ACB9}">
      <p15:notesGuideLst xmlns:p15="http://schemas.microsoft.com/office/powerpoint/2012/main" xmlns="">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7" autoAdjust="0"/>
    <p:restoredTop sz="86477" autoAdjust="0"/>
  </p:normalViewPr>
  <p:slideViewPr>
    <p:cSldViewPr snapToGrid="0">
      <p:cViewPr varScale="1">
        <p:scale>
          <a:sx n="58" d="100"/>
          <a:sy n="58" d="100"/>
        </p:scale>
        <p:origin x="-1698" y="-90"/>
      </p:cViewPr>
      <p:guideLst>
        <p:guide orient="horz" pos="2160"/>
        <p:guide orient="horz" pos="2720"/>
        <p:guide pos="2880"/>
        <p:guide pos="2872"/>
      </p:guideLst>
    </p:cSldViewPr>
  </p:slideViewPr>
  <p:outlineViewPr>
    <p:cViewPr>
      <p:scale>
        <a:sx n="33" d="100"/>
        <a:sy n="33" d="100"/>
      </p:scale>
      <p:origin x="0" y="954"/>
    </p:cViewPr>
  </p:outlineViewPr>
  <p:notesTextViewPr>
    <p:cViewPr>
      <p:scale>
        <a:sx n="75" d="100"/>
        <a:sy n="75" d="100"/>
      </p:scale>
      <p:origin x="0" y="0"/>
    </p:cViewPr>
  </p:notesTextViewPr>
  <p:sorterViewPr>
    <p:cViewPr>
      <p:scale>
        <a:sx n="66" d="100"/>
        <a:sy n="66" d="100"/>
      </p:scale>
      <p:origin x="0" y="0"/>
    </p:cViewPr>
  </p:sorterViewPr>
  <p:notesViewPr>
    <p:cSldViewPr snapToGrid="0">
      <p:cViewPr varScale="1">
        <p:scale>
          <a:sx n="68" d="100"/>
          <a:sy n="68" d="100"/>
        </p:scale>
        <p:origin x="2683" y="58"/>
      </p:cViewPr>
      <p:guideLst>
        <p:guide orient="horz" pos="2928"/>
        <p:guide pos="2208"/>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6435"/>
          </a:xfrm>
          <a:prstGeom prst="rect">
            <a:avLst/>
          </a:prstGeom>
        </p:spPr>
        <p:txBody>
          <a:bodyPr vert="horz" lIns="93176" tIns="46588" rIns="93176" bIns="46588" rtlCol="0"/>
          <a:lstStyle>
            <a:lvl1pPr algn="l">
              <a:defRPr sz="1200"/>
            </a:lvl1pPr>
          </a:lstStyle>
          <a:p>
            <a:endParaRPr lang="en-US"/>
          </a:p>
        </p:txBody>
      </p:sp>
      <p:sp>
        <p:nvSpPr>
          <p:cNvPr id="3" name="Date Placeholder 2"/>
          <p:cNvSpPr>
            <a:spLocks noGrp="1"/>
          </p:cNvSpPr>
          <p:nvPr>
            <p:ph type="dt" idx="1"/>
          </p:nvPr>
        </p:nvSpPr>
        <p:spPr>
          <a:xfrm>
            <a:off x="3970940" y="1"/>
            <a:ext cx="3037840" cy="466435"/>
          </a:xfrm>
          <a:prstGeom prst="rect">
            <a:avLst/>
          </a:prstGeom>
        </p:spPr>
        <p:txBody>
          <a:bodyPr vert="horz" lIns="93176" tIns="46588" rIns="93176" bIns="46588" rtlCol="0"/>
          <a:lstStyle>
            <a:lvl1pPr algn="r">
              <a:defRPr sz="1200"/>
            </a:lvl1pPr>
          </a:lstStyle>
          <a:p>
            <a:fld id="{1A02DEEC-3F09-4DB1-A62E-E89AD0BF8915}" type="datetimeFigureOut">
              <a:rPr lang="en-US" smtClean="0"/>
              <a:pPr/>
              <a:t>10/4/2015</a:t>
            </a:fld>
            <a:endParaRPr lang="en-US"/>
          </a:p>
        </p:txBody>
      </p:sp>
      <p:sp>
        <p:nvSpPr>
          <p:cNvPr id="4" name="Slide Image Placeholder 3"/>
          <p:cNvSpPr>
            <a:spLocks noGrp="1" noRot="1" noChangeAspect="1"/>
          </p:cNvSpPr>
          <p:nvPr>
            <p:ph type="sldImg" idx="2"/>
          </p:nvPr>
        </p:nvSpPr>
        <p:spPr>
          <a:xfrm>
            <a:off x="1412875" y="1162050"/>
            <a:ext cx="4184650" cy="3138488"/>
          </a:xfrm>
          <a:prstGeom prst="rect">
            <a:avLst/>
          </a:prstGeom>
          <a:noFill/>
          <a:ln w="12700">
            <a:solidFill>
              <a:prstClr val="black"/>
            </a:solidFill>
          </a:ln>
        </p:spPr>
        <p:txBody>
          <a:bodyPr vert="horz" lIns="93176" tIns="46588" rIns="93176" bIns="46588" rtlCol="0" anchor="ctr"/>
          <a:lstStyle/>
          <a:p>
            <a:endParaRPr lang="en-US"/>
          </a:p>
        </p:txBody>
      </p:sp>
      <p:sp>
        <p:nvSpPr>
          <p:cNvPr id="5" name="Notes Placeholder 4"/>
          <p:cNvSpPr>
            <a:spLocks noGrp="1"/>
          </p:cNvSpPr>
          <p:nvPr>
            <p:ph type="body" sz="quarter" idx="3"/>
          </p:nvPr>
        </p:nvSpPr>
        <p:spPr>
          <a:xfrm>
            <a:off x="701041" y="4473893"/>
            <a:ext cx="5608320" cy="3660457"/>
          </a:xfrm>
          <a:prstGeom prst="rect">
            <a:avLst/>
          </a:prstGeom>
        </p:spPr>
        <p:txBody>
          <a:bodyPr vert="horz" lIns="93176" tIns="46588" rIns="93176" bIns="4658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8"/>
            <a:ext cx="3037840" cy="466434"/>
          </a:xfrm>
          <a:prstGeom prst="rect">
            <a:avLst/>
          </a:prstGeom>
        </p:spPr>
        <p:txBody>
          <a:bodyPr vert="horz" lIns="93176" tIns="46588" rIns="93176"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40" y="8829968"/>
            <a:ext cx="3037840" cy="466434"/>
          </a:xfrm>
          <a:prstGeom prst="rect">
            <a:avLst/>
          </a:prstGeom>
        </p:spPr>
        <p:txBody>
          <a:bodyPr vert="horz" lIns="93176" tIns="46588" rIns="93176" bIns="46588" rtlCol="0" anchor="b"/>
          <a:lstStyle>
            <a:lvl1pPr algn="r">
              <a:defRPr sz="1200"/>
            </a:lvl1pPr>
          </a:lstStyle>
          <a:p>
            <a:fld id="{0D3371E7-12D0-40E1-8C7A-337DF7A97F3F}" type="slidenum">
              <a:rPr lang="en-US" smtClean="0"/>
              <a:pPr/>
              <a:t>‹#›</a:t>
            </a:fld>
            <a:endParaRPr lang="en-US"/>
          </a:p>
        </p:txBody>
      </p:sp>
    </p:spTree>
    <p:extLst>
      <p:ext uri="{BB962C8B-B14F-4D97-AF65-F5344CB8AC3E}">
        <p14:creationId xmlns:p14="http://schemas.microsoft.com/office/powerpoint/2010/main" val="671162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dirty="0"/>
              <a:t>Intro</a:t>
            </a:r>
          </a:p>
          <a:p>
            <a:r>
              <a:rPr lang="en-US" sz="1600" dirty="0" smtClean="0"/>
              <a:t>I’ve been a dev/DBA for more than 20 years.</a:t>
            </a:r>
          </a:p>
          <a:p>
            <a:r>
              <a:rPr lang="en-US" sz="1600" dirty="0" smtClean="0"/>
              <a:t>I started in</a:t>
            </a:r>
            <a:r>
              <a:rPr lang="en-US" sz="1600" baseline="0" dirty="0" smtClean="0"/>
              <a:t> Clarion, quickly moved to </a:t>
            </a:r>
            <a:r>
              <a:rPr lang="en-US" sz="1600" baseline="0" dirty="0" err="1" smtClean="0"/>
              <a:t>Foxpro</a:t>
            </a:r>
            <a:r>
              <a:rPr lang="en-US" sz="1600" baseline="0" dirty="0" smtClean="0"/>
              <a:t> and migrated to SQL about 15 years ago.</a:t>
            </a:r>
            <a:endParaRPr lang="en-US" sz="1600" dirty="0"/>
          </a:p>
        </p:txBody>
      </p:sp>
      <p:sp>
        <p:nvSpPr>
          <p:cNvPr id="4" name="Slide Number Placeholder 3"/>
          <p:cNvSpPr>
            <a:spLocks noGrp="1"/>
          </p:cNvSpPr>
          <p:nvPr>
            <p:ph type="sldNum" sz="quarter" idx="10"/>
          </p:nvPr>
        </p:nvSpPr>
        <p:spPr/>
        <p:txBody>
          <a:bodyPr/>
          <a:lstStyle/>
          <a:p>
            <a:fld id="{404592BD-A84E-44A3-8DF7-E6ED0C1DA784}" type="slidenum">
              <a:rPr lang="en-US" smtClean="0"/>
              <a:pPr/>
              <a:t>1</a:t>
            </a:fld>
            <a:endParaRPr lang="en-US"/>
          </a:p>
        </p:txBody>
      </p:sp>
    </p:spTree>
    <p:extLst>
      <p:ext uri="{BB962C8B-B14F-4D97-AF65-F5344CB8AC3E}">
        <p14:creationId xmlns:p14="http://schemas.microsoft.com/office/powerpoint/2010/main" val="651097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lots of different kinds of principals but they break down into Server level principals and Database level principals.</a:t>
            </a:r>
          </a:p>
        </p:txBody>
      </p:sp>
      <p:sp>
        <p:nvSpPr>
          <p:cNvPr id="4" name="Slide Number Placeholder 3"/>
          <p:cNvSpPr>
            <a:spLocks noGrp="1"/>
          </p:cNvSpPr>
          <p:nvPr>
            <p:ph type="sldNum" sz="quarter" idx="10"/>
          </p:nvPr>
        </p:nvSpPr>
        <p:spPr/>
        <p:txBody>
          <a:bodyPr/>
          <a:lstStyle/>
          <a:p>
            <a:fld id="{404592BD-A84E-44A3-8DF7-E6ED0C1DA784}" type="slidenum">
              <a:rPr lang="en-US" smtClean="0"/>
              <a:pPr/>
              <a:t>10</a:t>
            </a:fld>
            <a:endParaRPr lang="en-US"/>
          </a:p>
        </p:txBody>
      </p:sp>
    </p:spTree>
    <p:extLst>
      <p:ext uri="{BB962C8B-B14F-4D97-AF65-F5344CB8AC3E}">
        <p14:creationId xmlns:p14="http://schemas.microsoft.com/office/powerpoint/2010/main" val="1201141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Server principals are frequently called Logins and database principals Users.  While I may use the terms login and user I always think of them as principals.  This is because the terms login and user are overloaded and can become quite confusing.  Roles can be server principals or database principals and yet are not considered logins or users.</a:t>
            </a:r>
          </a:p>
        </p:txBody>
      </p:sp>
      <p:sp>
        <p:nvSpPr>
          <p:cNvPr id="4" name="Slide Number Placeholder 3"/>
          <p:cNvSpPr>
            <a:spLocks noGrp="1"/>
          </p:cNvSpPr>
          <p:nvPr>
            <p:ph type="sldNum" sz="quarter" idx="10"/>
          </p:nvPr>
        </p:nvSpPr>
        <p:spPr/>
        <p:txBody>
          <a:bodyPr/>
          <a:lstStyle/>
          <a:p>
            <a:fld id="{404592BD-A84E-44A3-8DF7-E6ED0C1DA784}" type="slidenum">
              <a:rPr lang="en-US" smtClean="0"/>
              <a:pPr/>
              <a:t>11</a:t>
            </a:fld>
            <a:endParaRPr lang="en-US"/>
          </a:p>
        </p:txBody>
      </p:sp>
    </p:spTree>
    <p:extLst>
      <p:ext uri="{BB962C8B-B14F-4D97-AF65-F5344CB8AC3E}">
        <p14:creationId xmlns:p14="http://schemas.microsoft.com/office/powerpoint/2010/main" val="120114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role is a container for principals.  A principal contained by a role is called a member of that role.  Permissions</a:t>
            </a:r>
            <a:r>
              <a:rPr lang="en-US" baseline="0" dirty="0" smtClean="0"/>
              <a:t> can be applied to roles which are then effectively granted/denied to all members of the role.  Built in roles can not be granted or denied permissions beyond what they already have or added as a member of another role.  What you can do is add the user defined role as a member of the built in role then grant principals membership to the user defined role.  There are special roles in MSDB for use with jobs, SSIS </a:t>
            </a:r>
            <a:r>
              <a:rPr lang="en-US" baseline="0" dirty="0" err="1" smtClean="0"/>
              <a:t>etc</a:t>
            </a:r>
            <a:r>
              <a:rPr lang="en-US" baseline="0" dirty="0" smtClean="0"/>
              <a:t>, that are built in roles but not fixed.  This means they can have additional permissions granted/denied to them although this is not a best practice.</a:t>
            </a:r>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807927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six views contain the core of the SQL Server security data.  You can see how they are broken up by instance/database and then by principal, permission and role members.  Note there is no separate table for roles.  This is because they are a type of principal so belong in the principals views.</a:t>
            </a:r>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807927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SID is the link between some of the server principals and their corresponding database principal.  Most other tables use the </a:t>
            </a:r>
            <a:r>
              <a:rPr lang="en-US" sz="1200" kern="1200" dirty="0" err="1" smtClean="0">
                <a:solidFill>
                  <a:schemeClr val="tx1"/>
                </a:solidFill>
                <a:effectLst/>
                <a:latin typeface="+mn-lt"/>
                <a:ea typeface="+mn-ea"/>
                <a:cs typeface="+mn-cs"/>
              </a:rPr>
              <a:t>principal_id</a:t>
            </a:r>
            <a:r>
              <a:rPr lang="en-US" sz="1200" kern="1200" dirty="0" smtClean="0">
                <a:solidFill>
                  <a:schemeClr val="tx1"/>
                </a:solidFill>
                <a:effectLst/>
                <a:latin typeface="+mn-lt"/>
                <a:ea typeface="+mn-ea"/>
                <a:cs typeface="+mn-cs"/>
              </a:rPr>
              <a:t> to</a:t>
            </a:r>
            <a:r>
              <a:rPr lang="en-US" sz="1200" kern="1200" baseline="0" dirty="0" smtClean="0">
                <a:solidFill>
                  <a:schemeClr val="tx1"/>
                </a:solidFill>
                <a:effectLst/>
                <a:latin typeface="+mn-lt"/>
                <a:ea typeface="+mn-ea"/>
                <a:cs typeface="+mn-cs"/>
              </a:rPr>
              <a:t> link to the server &amp; database principal tables.  Note: The </a:t>
            </a:r>
            <a:r>
              <a:rPr lang="en-US" sz="1200" kern="1200" baseline="0" dirty="0" err="1" smtClean="0">
                <a:solidFill>
                  <a:schemeClr val="tx1"/>
                </a:solidFill>
                <a:effectLst/>
                <a:latin typeface="+mn-lt"/>
                <a:ea typeface="+mn-ea"/>
                <a:cs typeface="+mn-cs"/>
              </a:rPr>
              <a:t>principal_id</a:t>
            </a:r>
            <a:r>
              <a:rPr lang="en-US" sz="1200" kern="1200" baseline="0" dirty="0" smtClean="0">
                <a:solidFill>
                  <a:schemeClr val="tx1"/>
                </a:solidFill>
                <a:effectLst/>
                <a:latin typeface="+mn-lt"/>
                <a:ea typeface="+mn-ea"/>
                <a:cs typeface="+mn-cs"/>
              </a:rPr>
              <a:t> between server &amp; database doesn’t match.  The SID for a SQL login is generated by SQL. AD Logins &amp; Groups are generated by AD.  Logins associated with a certificate </a:t>
            </a:r>
            <a:r>
              <a:rPr lang="en-US" sz="1200" kern="1200" baseline="0" smtClean="0">
                <a:solidFill>
                  <a:schemeClr val="tx1"/>
                </a:solidFill>
                <a:effectLst/>
                <a:latin typeface="+mn-lt"/>
                <a:ea typeface="+mn-ea"/>
                <a:cs typeface="+mn-cs"/>
              </a:rPr>
              <a:t>or asymmetric </a:t>
            </a:r>
            <a:r>
              <a:rPr lang="en-US" sz="1200" kern="1200" baseline="0" dirty="0" smtClean="0">
                <a:solidFill>
                  <a:schemeClr val="tx1"/>
                </a:solidFill>
                <a:effectLst/>
                <a:latin typeface="+mn-lt"/>
                <a:ea typeface="+mn-ea"/>
                <a:cs typeface="+mn-cs"/>
              </a:rPr>
              <a:t>key have an </a:t>
            </a:r>
            <a:r>
              <a:rPr lang="en-US" sz="1200" b="0" i="0" kern="1200" dirty="0" smtClean="0">
                <a:solidFill>
                  <a:schemeClr val="tx1"/>
                </a:solidFill>
                <a:effectLst/>
                <a:latin typeface="+mn-lt"/>
                <a:ea typeface="+mn-ea"/>
                <a:cs typeface="+mn-cs"/>
              </a:rPr>
              <a:t>SID derived from the SHA-1 hash of the public key</a:t>
            </a:r>
            <a:endParaRPr lang="en-US" baseline="0" dirty="0" smtClean="0"/>
          </a:p>
        </p:txBody>
      </p:sp>
      <p:sp>
        <p:nvSpPr>
          <p:cNvPr id="4" name="Slide Number Placeholder 3"/>
          <p:cNvSpPr>
            <a:spLocks noGrp="1"/>
          </p:cNvSpPr>
          <p:nvPr>
            <p:ph type="sldNum" sz="quarter" idx="10"/>
          </p:nvPr>
        </p:nvSpPr>
        <p:spPr/>
        <p:txBody>
          <a:bodyPr/>
          <a:lstStyle/>
          <a:p>
            <a:fld id="{404592BD-A84E-44A3-8DF7-E6ED0C1DA784}" type="slidenum">
              <a:rPr lang="en-US" smtClean="0"/>
              <a:pPr/>
              <a:t>14</a:t>
            </a:fld>
            <a:endParaRPr lang="en-US"/>
          </a:p>
        </p:txBody>
      </p:sp>
    </p:spTree>
    <p:extLst>
      <p:ext uri="{BB962C8B-B14F-4D97-AF65-F5344CB8AC3E}">
        <p14:creationId xmlns:p14="http://schemas.microsoft.com/office/powerpoint/2010/main" val="1201141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the SID for a database principal does</a:t>
            </a:r>
            <a:r>
              <a:rPr lang="en-US" sz="1200" kern="1200" baseline="0" dirty="0" smtClean="0">
                <a:solidFill>
                  <a:schemeClr val="tx1"/>
                </a:solidFill>
                <a:effectLst/>
                <a:latin typeface="+mn-lt"/>
                <a:ea typeface="+mn-ea"/>
                <a:cs typeface="+mn-cs"/>
              </a:rPr>
              <a:t> not have a corresponding match in the </a:t>
            </a:r>
            <a:r>
              <a:rPr lang="en-US" sz="1200" kern="1200" dirty="0" smtClean="0">
                <a:solidFill>
                  <a:schemeClr val="tx1"/>
                </a:solidFill>
                <a:effectLst/>
                <a:latin typeface="+mn-lt"/>
                <a:ea typeface="+mn-ea"/>
                <a:cs typeface="+mn-cs"/>
              </a:rPr>
              <a:t>server principals then you get an orphan. Exceptions are roles and the principals of a contained database. </a:t>
            </a:r>
            <a:endParaRPr lang="en-US" baseline="0" dirty="0" smtClean="0"/>
          </a:p>
        </p:txBody>
      </p:sp>
      <p:sp>
        <p:nvSpPr>
          <p:cNvPr id="4" name="Slide Number Placeholder 3"/>
          <p:cNvSpPr>
            <a:spLocks noGrp="1"/>
          </p:cNvSpPr>
          <p:nvPr>
            <p:ph type="sldNum" sz="quarter" idx="10"/>
          </p:nvPr>
        </p:nvSpPr>
        <p:spPr/>
        <p:txBody>
          <a:bodyPr/>
          <a:lstStyle/>
          <a:p>
            <a:fld id="{404592BD-A84E-44A3-8DF7-E6ED0C1DA784}" type="slidenum">
              <a:rPr lang="en-US" smtClean="0"/>
              <a:pPr/>
              <a:t>15</a:t>
            </a:fld>
            <a:endParaRPr lang="en-US"/>
          </a:p>
        </p:txBody>
      </p:sp>
    </p:spTree>
    <p:extLst>
      <p:ext uri="{BB962C8B-B14F-4D97-AF65-F5344CB8AC3E}">
        <p14:creationId xmlns:p14="http://schemas.microsoft.com/office/powerpoint/2010/main" val="1201141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baseline="0" dirty="0"/>
          </a:p>
        </p:txBody>
      </p:sp>
      <p:sp>
        <p:nvSpPr>
          <p:cNvPr id="4" name="Slide Number Placeholder 3"/>
          <p:cNvSpPr>
            <a:spLocks noGrp="1"/>
          </p:cNvSpPr>
          <p:nvPr>
            <p:ph type="sldNum" sz="quarter" idx="10"/>
          </p:nvPr>
        </p:nvSpPr>
        <p:spPr/>
        <p:txBody>
          <a:bodyPr/>
          <a:lstStyle/>
          <a:p>
            <a:fld id="{404592BD-A84E-44A3-8DF7-E6ED0C1DA784}" type="slidenum">
              <a:rPr lang="en-US" smtClean="0"/>
              <a:pPr/>
              <a:t>16</a:t>
            </a:fld>
            <a:endParaRPr lang="en-US"/>
          </a:p>
        </p:txBody>
      </p:sp>
    </p:spTree>
    <p:extLst>
      <p:ext uri="{BB962C8B-B14F-4D97-AF65-F5344CB8AC3E}">
        <p14:creationId xmlns:p14="http://schemas.microsoft.com/office/powerpoint/2010/main" val="3174937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baseline="0" dirty="0"/>
          </a:p>
        </p:txBody>
      </p:sp>
      <p:sp>
        <p:nvSpPr>
          <p:cNvPr id="4" name="Slide Number Placeholder 3"/>
          <p:cNvSpPr>
            <a:spLocks noGrp="1"/>
          </p:cNvSpPr>
          <p:nvPr>
            <p:ph type="sldNum" sz="quarter" idx="10"/>
          </p:nvPr>
        </p:nvSpPr>
        <p:spPr/>
        <p:txBody>
          <a:bodyPr/>
          <a:lstStyle/>
          <a:p>
            <a:fld id="{404592BD-A84E-44A3-8DF7-E6ED0C1DA784}" type="slidenum">
              <a:rPr lang="en-US" smtClean="0"/>
              <a:pPr/>
              <a:t>17</a:t>
            </a:fld>
            <a:endParaRPr lang="en-US"/>
          </a:p>
        </p:txBody>
      </p:sp>
    </p:spTree>
    <p:extLst>
      <p:ext uri="{BB962C8B-B14F-4D97-AF65-F5344CB8AC3E}">
        <p14:creationId xmlns:p14="http://schemas.microsoft.com/office/powerpoint/2010/main" val="3174937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baseline="0" dirty="0"/>
          </a:p>
        </p:txBody>
      </p:sp>
      <p:sp>
        <p:nvSpPr>
          <p:cNvPr id="4" name="Slide Number Placeholder 3"/>
          <p:cNvSpPr>
            <a:spLocks noGrp="1"/>
          </p:cNvSpPr>
          <p:nvPr>
            <p:ph type="sldNum" sz="quarter" idx="10"/>
          </p:nvPr>
        </p:nvSpPr>
        <p:spPr/>
        <p:txBody>
          <a:bodyPr/>
          <a:lstStyle/>
          <a:p>
            <a:fld id="{404592BD-A84E-44A3-8DF7-E6ED0C1DA784}" type="slidenum">
              <a:rPr lang="en-US" smtClean="0"/>
              <a:pPr/>
              <a:t>18</a:t>
            </a:fld>
            <a:endParaRPr lang="en-US"/>
          </a:p>
        </p:txBody>
      </p:sp>
    </p:spTree>
    <p:extLst>
      <p:ext uri="{BB962C8B-B14F-4D97-AF65-F5344CB8AC3E}">
        <p14:creationId xmlns:p14="http://schemas.microsoft.com/office/powerpoint/2010/main" val="3174937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baseline="0" dirty="0"/>
          </a:p>
        </p:txBody>
      </p:sp>
      <p:sp>
        <p:nvSpPr>
          <p:cNvPr id="4" name="Slide Number Placeholder 3"/>
          <p:cNvSpPr>
            <a:spLocks noGrp="1"/>
          </p:cNvSpPr>
          <p:nvPr>
            <p:ph type="sldNum" sz="quarter" idx="10"/>
          </p:nvPr>
        </p:nvSpPr>
        <p:spPr/>
        <p:txBody>
          <a:bodyPr/>
          <a:lstStyle/>
          <a:p>
            <a:fld id="{404592BD-A84E-44A3-8DF7-E6ED0C1DA784}" type="slidenum">
              <a:rPr lang="en-US" smtClean="0"/>
              <a:pPr/>
              <a:t>19</a:t>
            </a:fld>
            <a:endParaRPr lang="en-US"/>
          </a:p>
        </p:txBody>
      </p:sp>
    </p:spTree>
    <p:extLst>
      <p:ext uri="{BB962C8B-B14F-4D97-AF65-F5344CB8AC3E}">
        <p14:creationId xmlns:p14="http://schemas.microsoft.com/office/powerpoint/2010/main" val="3174937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Why do we want to review the basics of security?</a:t>
            </a:r>
          </a:p>
          <a:p>
            <a:endParaRPr lang="en-US" baseline="0" dirty="0" smtClean="0"/>
          </a:p>
          <a:p>
            <a:r>
              <a:rPr lang="en-US" baseline="0" dirty="0" smtClean="0"/>
              <a:t>Security isn’t exactly a fun or “sexy” subject.  There is little to no praise involved, only blame if something goes wrong.  Security also tends to be complex and it’s easy to make mistakes.  So why would we want to study security?</a:t>
            </a:r>
          </a:p>
        </p:txBody>
      </p:sp>
      <p:sp>
        <p:nvSpPr>
          <p:cNvPr id="4" name="Slide Number Placeholder 3"/>
          <p:cNvSpPr>
            <a:spLocks noGrp="1"/>
          </p:cNvSpPr>
          <p:nvPr>
            <p:ph type="sldNum" sz="quarter" idx="10"/>
          </p:nvPr>
        </p:nvSpPr>
        <p:spPr/>
        <p:txBody>
          <a:bodyPr/>
          <a:lstStyle/>
          <a:p>
            <a:fld id="{404592BD-A84E-44A3-8DF7-E6ED0C1DA784}" type="slidenum">
              <a:rPr lang="en-US" smtClean="0"/>
              <a:pPr/>
              <a:t>2</a:t>
            </a:fld>
            <a:endParaRPr lang="en-US"/>
          </a:p>
        </p:txBody>
      </p:sp>
    </p:spTree>
    <p:extLst>
      <p:ext uri="{BB962C8B-B14F-4D97-AF65-F5344CB8AC3E}">
        <p14:creationId xmlns:p14="http://schemas.microsoft.com/office/powerpoint/2010/main" val="2807927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baseline="0" dirty="0"/>
          </a:p>
        </p:txBody>
      </p:sp>
      <p:sp>
        <p:nvSpPr>
          <p:cNvPr id="4" name="Slide Number Placeholder 3"/>
          <p:cNvSpPr>
            <a:spLocks noGrp="1"/>
          </p:cNvSpPr>
          <p:nvPr>
            <p:ph type="sldNum" sz="quarter" idx="10"/>
          </p:nvPr>
        </p:nvSpPr>
        <p:spPr/>
        <p:txBody>
          <a:bodyPr/>
          <a:lstStyle/>
          <a:p>
            <a:fld id="{404592BD-A84E-44A3-8DF7-E6ED0C1DA784}" type="slidenum">
              <a:rPr lang="en-US" smtClean="0"/>
              <a:pPr/>
              <a:t>20</a:t>
            </a:fld>
            <a:endParaRPr lang="en-US"/>
          </a:p>
        </p:txBody>
      </p:sp>
    </p:spTree>
    <p:extLst>
      <p:ext uri="{BB962C8B-B14F-4D97-AF65-F5344CB8AC3E}">
        <p14:creationId xmlns:p14="http://schemas.microsoft.com/office/powerpoint/2010/main" val="3174937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baseline="0" dirty="0"/>
          </a:p>
        </p:txBody>
      </p:sp>
      <p:sp>
        <p:nvSpPr>
          <p:cNvPr id="4" name="Slide Number Placeholder 3"/>
          <p:cNvSpPr>
            <a:spLocks noGrp="1"/>
          </p:cNvSpPr>
          <p:nvPr>
            <p:ph type="sldNum" sz="quarter" idx="10"/>
          </p:nvPr>
        </p:nvSpPr>
        <p:spPr/>
        <p:txBody>
          <a:bodyPr/>
          <a:lstStyle/>
          <a:p>
            <a:fld id="{404592BD-A84E-44A3-8DF7-E6ED0C1DA784}" type="slidenum">
              <a:rPr lang="en-US" smtClean="0"/>
              <a:pPr/>
              <a:t>21</a:t>
            </a:fld>
            <a:endParaRPr lang="en-US"/>
          </a:p>
        </p:txBody>
      </p:sp>
    </p:spTree>
    <p:extLst>
      <p:ext uri="{BB962C8B-B14F-4D97-AF65-F5344CB8AC3E}">
        <p14:creationId xmlns:p14="http://schemas.microsoft.com/office/powerpoint/2010/main" val="3174937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DENY</a:t>
            </a:r>
            <a:r>
              <a:rPr lang="en-US" baseline="0" dirty="0" smtClean="0"/>
              <a:t> is the opposite of GRANT and overrides any GRANT.  Revoke removes a GRANT or a DENY but does not affect a permission directly.  GRANT can also be “granted” allowing a principal to GRANT that permission to another principal.</a:t>
            </a:r>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807927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these principals and permissions are so powerful you have to be particularly careful with them.  Disabling </a:t>
            </a:r>
            <a:r>
              <a:rPr lang="en-US" baseline="0" dirty="0" err="1"/>
              <a:t>sa</a:t>
            </a:r>
            <a:r>
              <a:rPr lang="en-US" baseline="0" dirty="0"/>
              <a:t> is considered a best practice.  Of the six </a:t>
            </a:r>
            <a:r>
              <a:rPr lang="en-US" baseline="0" dirty="0" err="1"/>
              <a:t>db_owner, control server, control database</a:t>
            </a:r>
            <a:r>
              <a:rPr lang="en-US" baseline="0" dirty="0"/>
              <a:t> can be denied the others can not.  All six of these should be carefully monitored.  </a:t>
            </a:r>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807927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Principals</a:t>
            </a:r>
            <a:r>
              <a:rPr lang="en-US" baseline="0" dirty="0" smtClean="0"/>
              <a:t> are found under the security drop down (at the server and database level) within object explorer.  </a:t>
            </a:r>
            <a:r>
              <a:rPr lang="en-US" baseline="0" dirty="0" err="1" smtClean="0"/>
              <a:t>Securables</a:t>
            </a:r>
            <a:r>
              <a:rPr lang="en-US" baseline="0" dirty="0" smtClean="0"/>
              <a:t> are everything else.  There are some </a:t>
            </a:r>
            <a:r>
              <a:rPr lang="en-US" baseline="0" dirty="0" err="1" smtClean="0"/>
              <a:t>securables</a:t>
            </a:r>
            <a:r>
              <a:rPr lang="en-US" baseline="0" dirty="0" smtClean="0"/>
              <a:t> in the security drop down as well.</a:t>
            </a:r>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807927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pPr/>
              <a:t>25</a:t>
            </a:fld>
            <a:endParaRPr lang="en-US"/>
          </a:p>
        </p:txBody>
      </p:sp>
    </p:spTree>
    <p:extLst>
      <p:ext uri="{BB962C8B-B14F-4D97-AF65-F5344CB8AC3E}">
        <p14:creationId xmlns:p14="http://schemas.microsoft.com/office/powerpoint/2010/main" val="2484223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807927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best practices are designed to make your life as easy as possible.</a:t>
            </a:r>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2807927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yourself as small</a:t>
            </a:r>
            <a:r>
              <a:rPr lang="en-US" baseline="0" dirty="0" smtClean="0"/>
              <a:t> an area as possible to monitor and as small an area to be attacked.</a:t>
            </a:r>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2807927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most common category of security</a:t>
            </a:r>
            <a:r>
              <a:rPr lang="en-US" baseline="0" dirty="0" smtClean="0"/>
              <a:t> best practices.  The idea here is to grant the absolute minimum permissions needed to do the job.  This will frequently conflict with least maintenance.  You have to make a decision based on your situation, </a:t>
            </a:r>
            <a:r>
              <a:rPr lang="en-US" baseline="0" smtClean="0"/>
              <a:t>your business</a:t>
            </a:r>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807927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Data crimes are the crime of choice these days.   With more and more data theft each year we have to be more and more careful.</a:t>
            </a:r>
          </a:p>
        </p:txBody>
      </p:sp>
      <p:sp>
        <p:nvSpPr>
          <p:cNvPr id="4" name="Slide Number Placeholder 3"/>
          <p:cNvSpPr>
            <a:spLocks noGrp="1"/>
          </p:cNvSpPr>
          <p:nvPr>
            <p:ph type="sldNum" sz="quarter" idx="10"/>
          </p:nvPr>
        </p:nvSpPr>
        <p:spPr/>
        <p:txBody>
          <a:bodyPr/>
          <a:lstStyle/>
          <a:p>
            <a:fld id="{404592BD-A84E-44A3-8DF7-E6ED0C1DA784}" type="slidenum">
              <a:rPr lang="en-US" smtClean="0"/>
              <a:pPr/>
              <a:t>3</a:t>
            </a:fld>
            <a:endParaRPr lang="en-US"/>
          </a:p>
        </p:txBody>
      </p:sp>
    </p:spTree>
    <p:extLst>
      <p:ext uri="{BB962C8B-B14F-4D97-AF65-F5344CB8AC3E}">
        <p14:creationId xmlns:p14="http://schemas.microsoft.com/office/powerpoint/2010/main" val="28079270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most common category of security</a:t>
            </a:r>
            <a:r>
              <a:rPr lang="en-US" baseline="0" dirty="0" smtClean="0"/>
              <a:t> best practices.  The idea here is to grant the absolute minimum permissions needed to do the job.  This will frequently conflict with least maintenance.  You have to make a decision based on your situation, </a:t>
            </a:r>
            <a:r>
              <a:rPr lang="en-US" baseline="0" smtClean="0"/>
              <a:t>your business</a:t>
            </a:r>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2177784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a:t>
            </a:r>
            <a:r>
              <a:rPr lang="en-US" baseline="0" dirty="0" smtClean="0"/>
              <a:t> Server security is a small piece of a very big picture that makes up the security of the data.  That being said it is still a very important piece.</a:t>
            </a:r>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pPr/>
              <a:t>31</a:t>
            </a:fld>
            <a:endParaRPr lang="en-US"/>
          </a:p>
        </p:txBody>
      </p:sp>
    </p:spTree>
    <p:extLst>
      <p:ext uri="{BB962C8B-B14F-4D97-AF65-F5344CB8AC3E}">
        <p14:creationId xmlns:p14="http://schemas.microsoft.com/office/powerpoint/2010/main" val="26872511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pPr/>
              <a:t>32</a:t>
            </a:fld>
            <a:endParaRPr lang="en-US"/>
          </a:p>
        </p:txBody>
      </p:sp>
    </p:spTree>
    <p:extLst>
      <p:ext uri="{BB962C8B-B14F-4D97-AF65-F5344CB8AC3E}">
        <p14:creationId xmlns:p14="http://schemas.microsoft.com/office/powerpoint/2010/main" val="31580712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pPr/>
              <a:t>33</a:t>
            </a:fld>
            <a:endParaRPr lang="en-US"/>
          </a:p>
        </p:txBody>
      </p:sp>
    </p:spTree>
    <p:extLst>
      <p:ext uri="{BB962C8B-B14F-4D97-AF65-F5344CB8AC3E}">
        <p14:creationId xmlns:p14="http://schemas.microsoft.com/office/powerpoint/2010/main" val="3158071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if security is that important why are we talking about the basics?</a:t>
            </a:r>
          </a:p>
          <a:p>
            <a:endParaRPr lang="en-US" baseline="0" dirty="0" smtClean="0"/>
          </a:p>
        </p:txBody>
      </p:sp>
      <p:sp>
        <p:nvSpPr>
          <p:cNvPr id="4" name="Slide Number Placeholder 3"/>
          <p:cNvSpPr>
            <a:spLocks noGrp="1"/>
          </p:cNvSpPr>
          <p:nvPr>
            <p:ph type="sldNum" sz="quarter" idx="10"/>
          </p:nvPr>
        </p:nvSpPr>
        <p:spPr/>
        <p:txBody>
          <a:bodyPr/>
          <a:lstStyle/>
          <a:p>
            <a:fld id="{404592BD-A84E-44A3-8DF7-E6ED0C1DA784}" type="slidenum">
              <a:rPr lang="en-US" smtClean="0"/>
              <a:pPr/>
              <a:t>4</a:t>
            </a:fld>
            <a:endParaRPr lang="en-US"/>
          </a:p>
        </p:txBody>
      </p:sp>
    </p:spTree>
    <p:extLst>
      <p:ext uri="{BB962C8B-B14F-4D97-AF65-F5344CB8AC3E}">
        <p14:creationId xmlns:p14="http://schemas.microsoft.com/office/powerpoint/2010/main" val="2807927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leave you should:</a:t>
            </a:r>
            <a:endParaRPr lang="en-US" dirty="0"/>
          </a:p>
          <a:p>
            <a:pPr marL="232940" indent="-232940">
              <a:buFontTx/>
              <a:buAutoNum type="arabicPeriod"/>
            </a:pPr>
            <a:r>
              <a:rPr lang="en-US" dirty="0" smtClean="0"/>
              <a:t>Understand the difference between</a:t>
            </a:r>
            <a:r>
              <a:rPr lang="en-US" baseline="0" dirty="0" smtClean="0"/>
              <a:t> a user, a login and a role.</a:t>
            </a:r>
            <a:endParaRPr lang="en-US" dirty="0"/>
          </a:p>
          <a:p>
            <a:pPr marL="232940" indent="-232940">
              <a:buFontTx/>
              <a:buAutoNum type="arabicPeriod"/>
            </a:pPr>
            <a:r>
              <a:rPr lang="en-US" dirty="0" smtClean="0"/>
              <a:t>Navigate the GUI to find and change different aspects of security within SQL Server.</a:t>
            </a:r>
            <a:endParaRPr lang="en-US" dirty="0"/>
          </a:p>
          <a:p>
            <a:pPr marL="232940" indent="-232940">
              <a:buFontTx/>
              <a:buAutoNum type="arabicPeriod"/>
            </a:pPr>
            <a:r>
              <a:rPr lang="en-US" dirty="0" smtClean="0"/>
              <a:t>Know not only some of the best practices but why they are best practices.</a:t>
            </a:r>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pPr/>
              <a:t>5</a:t>
            </a:fld>
            <a:endParaRPr lang="en-US"/>
          </a:p>
        </p:txBody>
      </p:sp>
    </p:spTree>
    <p:extLst>
      <p:ext uri="{BB962C8B-B14F-4D97-AF65-F5344CB8AC3E}">
        <p14:creationId xmlns:p14="http://schemas.microsoft.com/office/powerpoint/2010/main" val="2807927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807927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permission</a:t>
            </a:r>
            <a:r>
              <a:rPr lang="en-US" baseline="0" dirty="0" smtClean="0"/>
              <a:t> is what the principal is allowed to do.  The most common permission is CONNECT which is required to even access a database.</a:t>
            </a:r>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807927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securable is an object, and most are containers too.  If</a:t>
            </a:r>
            <a:r>
              <a:rPr lang="en-US" baseline="0" dirty="0" smtClean="0"/>
              <a:t> a principal is granted a permission to a securable then it is granted that permission to all of the </a:t>
            </a:r>
            <a:r>
              <a:rPr lang="en-US" baseline="0" dirty="0" err="1" smtClean="0"/>
              <a:t>securables</a:t>
            </a:r>
            <a:r>
              <a:rPr lang="en-US" baseline="0" dirty="0" smtClean="0"/>
              <a:t> contained within it.   Being granted the SELECT permission at the database level grants it to all schemas.  Being granted the SELECT permission at the schema level grants it to all of the objects within that schema (where the SELECT permission is appropriate of course). </a:t>
            </a:r>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807927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instance is the top level securable and obviously a container. But it doesn’t act like other containers.  There are no SELECT or EXECUTE permissions that grant access to all of the databases below.  Some permissions such as VIEW ANY DEFINITION do grant permissions (VIEW DEFINITION) to each database.</a:t>
            </a:r>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807927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2B21B-2ADA-A040-A652-A7305E1B99FE}" type="datetimeFigureOut">
              <a:rPr lang="en-US" smtClean="0"/>
              <a:pPr/>
              <a:t>10/4/2015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D7A734-FB71-4EDB-9C59-A020045F3A0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2B21B-2ADA-A040-A652-A7305E1B99FE}" type="datetimeFigureOut">
              <a:rPr lang="en-US" smtClean="0"/>
              <a:pPr/>
              <a:t>10/4/2015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FD5303-69AD-2E4D-B18B-E5EED0F0A60B}" type="slidenum">
              <a:rPr lang="en-US" smtClean="0"/>
              <a:pPr/>
              <a:t>‹#›</a:t>
            </a:fld>
            <a:r>
              <a:rPr lang="en-US" smtClean="0"/>
              <a:t>  |  </a:t>
            </a:r>
            <a:endParaRPr lang="en-US" dirty="0"/>
          </a:p>
        </p:txBody>
      </p:sp>
      <p:sp>
        <p:nvSpPr>
          <p:cNvPr id="7" name="Date Placeholder 3"/>
          <p:cNvSpPr txBox="1">
            <a:spLocks/>
          </p:cNvSpPr>
          <p:nvPr userDrawn="1"/>
        </p:nvSpPr>
        <p:spPr>
          <a:xfrm>
            <a:off x="706329" y="6286903"/>
            <a:ext cx="85136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42B21B-2ADA-A040-A652-A7305E1B99FE}" type="datetimeFigureOut">
              <a:rPr lang="en-US" smtClean="0"/>
              <a:pPr/>
              <a:t>10/4/2015</a:t>
            </a:fld>
            <a:r>
              <a:rPr lang="en-US" smtClean="0"/>
              <a:t>  |</a:t>
            </a:r>
            <a:endParaRPr lang="en-US" dirty="0"/>
          </a:p>
        </p:txBody>
      </p:sp>
      <p:cxnSp>
        <p:nvCxnSpPr>
          <p:cNvPr id="8" name="Straight Connector 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2B21B-2ADA-A040-A652-A7305E1B99FE}" type="datetimeFigureOut">
              <a:rPr lang="en-US" smtClean="0"/>
              <a:pPr/>
              <a:t>10/4/2015</a:t>
            </a:fld>
            <a:r>
              <a:rPr lang="en-US" smtClean="0"/>
              <a:t>  |</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FD5303-69AD-2E4D-B18B-E5EED0F0A60B}" type="slidenum">
              <a:rPr lang="en-US" smtClean="0"/>
              <a:pPr/>
              <a:t>‹#›</a:t>
            </a:fld>
            <a:r>
              <a:rPr lang="en-US" smtClean="0"/>
              <a:t>  |  </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87FD5303-69AD-2E4D-B18B-E5EED0F0A60B}" type="slidenum">
              <a:rPr lang="en-US" smtClean="0"/>
              <a:pPr/>
              <a:t>‹#›</a:t>
            </a:fld>
            <a:r>
              <a:rPr lang="en-US" smtClean="0"/>
              <a:t>  |  </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5942B21B-2ADA-A040-A652-A7305E1B99FE}" type="datetimeFigureOut">
              <a:rPr lang="en-US" smtClean="0"/>
              <a:pPr/>
              <a:t>10/4/2015</a:t>
            </a:fld>
            <a:r>
              <a:rPr lang="en-US" smtClean="0"/>
              <a:t>  |</a:t>
            </a:r>
            <a:endParaRPr lang="en-US" dirty="0"/>
          </a:p>
        </p:txBody>
      </p:sp>
      <p:sp>
        <p:nvSpPr>
          <p:cNvPr id="5" name="Footer Placeholder 4"/>
          <p:cNvSpPr>
            <a:spLocks noGrp="1"/>
          </p:cNvSpPr>
          <p:nvPr>
            <p:ph type="ftr" sz="quarter" idx="11"/>
          </p:nvPr>
        </p:nvSpPr>
        <p:spPr/>
        <p:txBody>
          <a:bodyPr/>
          <a:lstStyle/>
          <a:p>
            <a:endParaRPr lang="en-US" dirty="0"/>
          </a:p>
        </p:txBody>
      </p:sp>
      <p:cxnSp>
        <p:nvCxnSpPr>
          <p:cNvPr id="7" name="Straight Connector 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2B21B-2ADA-A040-A652-A7305E1B99FE}" type="datetimeFigureOut">
              <a:rPr lang="en-US" smtClean="0"/>
              <a:pPr/>
              <a:t>10/4/2015</a:t>
            </a:fld>
            <a:r>
              <a:rPr lang="en-US" smtClean="0"/>
              <a:t>  |</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FD5303-69AD-2E4D-B18B-E5EED0F0A60B}" type="slidenum">
              <a:rPr lang="en-US" smtClean="0"/>
              <a:pPr/>
              <a:t>‹#›</a:t>
            </a:fld>
            <a:r>
              <a:rPr lang="en-US" smtClean="0"/>
              <a:t>  |  </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42B21B-2ADA-A040-A652-A7305E1B99FE}" type="datetimeFigureOut">
              <a:rPr lang="en-US" smtClean="0"/>
              <a:pPr/>
              <a:t>10/4/2015</a:t>
            </a:fld>
            <a:r>
              <a:rPr lang="en-US" smtClean="0"/>
              <a:t>  |</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FD5303-69AD-2E4D-B18B-E5EED0F0A60B}" type="slidenum">
              <a:rPr lang="en-US" smtClean="0"/>
              <a:pPr/>
              <a:t>‹#›</a:t>
            </a:fld>
            <a:r>
              <a:rPr lang="en-US" smtClean="0"/>
              <a:t>  |  </a:t>
            </a:r>
            <a:endParaRPr lang="en-US" dirty="0"/>
          </a:p>
        </p:txBody>
      </p:sp>
      <p:cxnSp>
        <p:nvCxnSpPr>
          <p:cNvPr id="8" name="Straight Connector 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42B21B-2ADA-A040-A652-A7305E1B99FE}" type="datetimeFigureOut">
              <a:rPr lang="en-US" smtClean="0"/>
              <a:pPr/>
              <a:t>10/4/2015</a:t>
            </a:fld>
            <a:r>
              <a:rPr lang="en-US" smtClean="0"/>
              <a:t>  |</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FD5303-69AD-2E4D-B18B-E5EED0F0A60B}" type="slidenum">
              <a:rPr lang="en-US" smtClean="0"/>
              <a:pPr/>
              <a:t>‹#›</a:t>
            </a:fld>
            <a:r>
              <a:rPr lang="en-US" smtClean="0"/>
              <a:t>  |  </a:t>
            </a:r>
            <a:endParaRPr lang="en-US" dirty="0"/>
          </a:p>
        </p:txBody>
      </p:sp>
      <p:cxnSp>
        <p:nvCxnSpPr>
          <p:cNvPr id="10" name="Straight Connector 9"/>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42B21B-2ADA-A040-A652-A7305E1B99FE}" type="datetimeFigureOut">
              <a:rPr lang="en-US" smtClean="0"/>
              <a:pPr/>
              <a:t>10/4/2015</a:t>
            </a:fld>
            <a:r>
              <a:rPr lang="en-US" smtClean="0"/>
              <a:t>  |</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FD5303-69AD-2E4D-B18B-E5EED0F0A60B}" type="slidenum">
              <a:rPr lang="en-US" smtClean="0"/>
              <a:pPr/>
              <a:t>‹#›</a:t>
            </a:fld>
            <a:r>
              <a:rPr lang="en-US" smtClean="0"/>
              <a:t>  |  </a:t>
            </a:r>
            <a:endParaRPr lang="en-US" dirty="0"/>
          </a:p>
        </p:txBody>
      </p:sp>
      <p:cxnSp>
        <p:nvCxnSpPr>
          <p:cNvPr id="6" name="Straight Connector 5"/>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2B21B-2ADA-A040-A652-A7305E1B99FE}" type="datetimeFigureOut">
              <a:rPr lang="en-US" smtClean="0"/>
              <a:pPr/>
              <a:t>10/4/2015</a:t>
            </a:fld>
            <a:r>
              <a:rPr lang="en-US" smtClean="0"/>
              <a:t>  |</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FD5303-69AD-2E4D-B18B-E5EED0F0A60B}" type="slidenum">
              <a:rPr lang="en-US" smtClean="0"/>
              <a:pPr/>
              <a:t>‹#›</a:t>
            </a:fld>
            <a:r>
              <a:rPr lang="en-US" smtClean="0"/>
              <a:t>  |  </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2B21B-2ADA-A040-A652-A7305E1B99FE}" type="datetimeFigureOut">
              <a:rPr lang="en-US" smtClean="0"/>
              <a:pPr/>
              <a:t>10/4/2015</a:t>
            </a:fld>
            <a:r>
              <a:rPr lang="en-US" smtClean="0"/>
              <a:t>  |</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FD5303-69AD-2E4D-B18B-E5EED0F0A60B}" type="slidenum">
              <a:rPr lang="en-US" smtClean="0"/>
              <a:pPr/>
              <a:t>‹#›</a:t>
            </a:fld>
            <a:r>
              <a:rPr lang="en-US" smtClean="0"/>
              <a:t>  |  </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2B21B-2ADA-A040-A652-A7305E1B99FE}" type="datetimeFigureOut">
              <a:rPr lang="en-US" smtClean="0"/>
              <a:pPr/>
              <a:t>10/4/2015</a:t>
            </a:fld>
            <a:r>
              <a:rPr lang="en-US" smtClean="0"/>
              <a:t>  |</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FD5303-69AD-2E4D-B18B-E5EED0F0A60B}" type="slidenum">
              <a:rPr lang="en-US" smtClean="0"/>
              <a:pPr/>
              <a:t>‹#›</a:t>
            </a:fld>
            <a:r>
              <a:rPr lang="en-US" smtClean="0"/>
              <a:t>  |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2B21B-2ADA-A040-A652-A7305E1B99FE}" type="datetimeFigureOut">
              <a:rPr lang="en-US" smtClean="0"/>
              <a:pPr/>
              <a:t>10/4/2015</a:t>
            </a:fld>
            <a:r>
              <a:rPr lang="en-US" smtClean="0"/>
              <a:t>  |</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D5303-69AD-2E4D-B18B-E5EED0F0A60B}" type="slidenum">
              <a:rPr lang="en-US" smtClean="0"/>
              <a:pPr/>
              <a:t>‹#›</a:t>
            </a:fld>
            <a:r>
              <a:rPr lang="en-US" smtClean="0"/>
              <a:t>  |  </a:t>
            </a:r>
            <a:endParaRPr lang="en-US" dirty="0"/>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728" y="6072791"/>
            <a:ext cx="9143995" cy="795130"/>
          </a:xfrm>
          <a:prstGeom prst="rect">
            <a:avLst/>
          </a:prstGeom>
        </p:spPr>
      </p:pic>
      <p:sp>
        <p:nvSpPr>
          <p:cNvPr id="8" name="TextBox 7"/>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1026" name="Picture 2" descr="sqlsat447_header.png (377×17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651" y="6056946"/>
            <a:ext cx="1746319" cy="801361"/>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cial.technet.microsoft.com/wiki/contents/articles/11842.sql-server-database-engine-permission-posters.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1179324"/>
            <a:ext cx="6858000" cy="1200329"/>
          </a:xfrm>
        </p:spPr>
        <p:txBody>
          <a:bodyPr/>
          <a:lstStyle/>
          <a:p>
            <a:r>
              <a:rPr lang="en-US" sz="4800" dirty="0" smtClean="0">
                <a:solidFill>
                  <a:schemeClr val="accent2">
                    <a:lumMod val="50000"/>
                  </a:schemeClr>
                </a:solidFill>
              </a:rPr>
              <a:t>SQL Server Security Basics</a:t>
            </a:r>
            <a:br>
              <a:rPr lang="en-US" sz="4800" dirty="0" smtClean="0">
                <a:solidFill>
                  <a:schemeClr val="accent2">
                    <a:lumMod val="50000"/>
                  </a:schemeClr>
                </a:solidFill>
              </a:rPr>
            </a:br>
            <a:r>
              <a:rPr lang="en-US" sz="2400" dirty="0" smtClean="0">
                <a:solidFill>
                  <a:schemeClr val="bg1"/>
                </a:solidFill>
              </a:rPr>
              <a:t>Starting with a good foundation</a:t>
            </a:r>
            <a:endParaRPr lang="en-US" sz="2400" dirty="0">
              <a:solidFill>
                <a:schemeClr val="bg1"/>
              </a:solidFill>
            </a:endParaRPr>
          </a:p>
        </p:txBody>
      </p:sp>
      <p:sp>
        <p:nvSpPr>
          <p:cNvPr id="5" name="Subtitle 4"/>
          <p:cNvSpPr>
            <a:spLocks noGrp="1"/>
          </p:cNvSpPr>
          <p:nvPr>
            <p:ph type="subTitle" idx="1"/>
          </p:nvPr>
        </p:nvSpPr>
        <p:spPr>
          <a:xfrm>
            <a:off x="537836" y="5587417"/>
            <a:ext cx="2776864" cy="1034129"/>
          </a:xfrm>
        </p:spPr>
        <p:txBody>
          <a:bodyPr>
            <a:normAutofit fontScale="92500" lnSpcReduction="20000"/>
          </a:bodyPr>
          <a:lstStyle/>
          <a:p>
            <a:pPr algn="l"/>
            <a:r>
              <a:rPr lang="en-US" sz="1800" dirty="0" smtClean="0">
                <a:solidFill>
                  <a:schemeClr val="accent1">
                    <a:lumMod val="50000"/>
                  </a:schemeClr>
                </a:solidFill>
              </a:rPr>
              <a:t>Kenneth Fisher</a:t>
            </a:r>
            <a:r>
              <a:rPr lang="en-US" sz="1800" dirty="0">
                <a:solidFill>
                  <a:schemeClr val="accent1">
                    <a:lumMod val="50000"/>
                  </a:schemeClr>
                </a:solidFill>
              </a:rPr>
              <a:t/>
            </a:r>
            <a:br>
              <a:rPr lang="en-US" sz="1800" dirty="0">
                <a:solidFill>
                  <a:schemeClr val="accent1">
                    <a:lumMod val="50000"/>
                  </a:schemeClr>
                </a:solidFill>
              </a:rPr>
            </a:br>
            <a:r>
              <a:rPr lang="en-US" sz="1800" dirty="0">
                <a:solidFill>
                  <a:schemeClr val="accent1">
                    <a:lumMod val="50000"/>
                  </a:schemeClr>
                </a:solidFill>
              </a:rPr>
              <a:t>Twitter: </a:t>
            </a:r>
            <a:r>
              <a:rPr lang="en-US" sz="1800" dirty="0" smtClean="0">
                <a:solidFill>
                  <a:schemeClr val="accent1">
                    <a:lumMod val="50000"/>
                  </a:schemeClr>
                </a:solidFill>
              </a:rPr>
              <a:t>@sqlstudent144</a:t>
            </a:r>
            <a:endParaRPr lang="en-US" sz="1800" dirty="0">
              <a:solidFill>
                <a:schemeClr val="accent1">
                  <a:lumMod val="50000"/>
                </a:schemeClr>
              </a:solidFill>
            </a:endParaRPr>
          </a:p>
          <a:p>
            <a:pPr algn="l"/>
            <a:r>
              <a:rPr lang="en-US" sz="1800" dirty="0" smtClean="0">
                <a:solidFill>
                  <a:schemeClr val="accent1">
                    <a:lumMod val="50000"/>
                  </a:schemeClr>
                </a:solidFill>
              </a:rPr>
              <a:t>sqlstudent144@gmail.com</a:t>
            </a:r>
            <a:r>
              <a:rPr lang="en-US" sz="1800" dirty="0">
                <a:solidFill>
                  <a:schemeClr val="accent1">
                    <a:lumMod val="50000"/>
                  </a:schemeClr>
                </a:solidFill>
              </a:rPr>
              <a:t/>
            </a:r>
            <a:br>
              <a:rPr lang="en-US" sz="1800" dirty="0">
                <a:solidFill>
                  <a:schemeClr val="accent1">
                    <a:lumMod val="50000"/>
                  </a:schemeClr>
                </a:solidFill>
              </a:rPr>
            </a:br>
            <a:r>
              <a:rPr lang="en-US" sz="1800" dirty="0" smtClean="0">
                <a:solidFill>
                  <a:schemeClr val="accent1">
                    <a:lumMod val="50000"/>
                  </a:schemeClr>
                </a:solidFill>
              </a:rPr>
              <a:t>http://www.sqlstudies.com</a:t>
            </a:r>
            <a:endParaRPr lang="en-US" sz="1800" dirty="0">
              <a:solidFill>
                <a:schemeClr val="accent1">
                  <a:lumMod val="50000"/>
                </a:schemeClr>
              </a:solidFill>
            </a:endParaRPr>
          </a:p>
        </p:txBody>
      </p:sp>
    </p:spTree>
    <p:extLst>
      <p:ext uri="{BB962C8B-B14F-4D97-AF65-F5344CB8AC3E}">
        <p14:creationId xmlns:p14="http://schemas.microsoft.com/office/powerpoint/2010/main" val="3200048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Principals</a:t>
            </a:r>
            <a:endParaRPr lang="en-US" dirty="0">
              <a:solidFill>
                <a:srgbClr val="002060"/>
              </a:solidFill>
            </a:endParaRPr>
          </a:p>
        </p:txBody>
      </p:sp>
      <p:sp>
        <p:nvSpPr>
          <p:cNvPr id="8" name="TextBox 7"/>
          <p:cNvSpPr txBox="1"/>
          <p:nvPr/>
        </p:nvSpPr>
        <p:spPr>
          <a:xfrm>
            <a:off x="552372" y="1417638"/>
            <a:ext cx="8278119" cy="738664"/>
          </a:xfrm>
          <a:prstGeom prst="rect">
            <a:avLst/>
          </a:prstGeom>
          <a:noFill/>
        </p:spPr>
        <p:txBody>
          <a:bodyPr wrap="square" rtlCol="0">
            <a:spAutoFit/>
          </a:bodyPr>
          <a:lstStyle/>
          <a:p>
            <a:r>
              <a:rPr lang="en-US" sz="2400" dirty="0" smtClean="0">
                <a:solidFill>
                  <a:schemeClr val="accent1">
                    <a:lumMod val="50000"/>
                  </a:schemeClr>
                </a:solidFill>
              </a:rPr>
              <a:t>A principal is something requesting permissions to a securable.</a:t>
            </a:r>
            <a:endParaRPr lang="en-US" sz="2400" dirty="0">
              <a:solidFill>
                <a:schemeClr val="accent1">
                  <a:lumMod val="50000"/>
                </a:schemeClr>
              </a:solidFill>
            </a:endParaRPr>
          </a:p>
          <a:p>
            <a:endParaRPr lang="en-US" dirty="0">
              <a:solidFill>
                <a:schemeClr val="accent1">
                  <a:lumMod val="50000"/>
                </a:schemeClr>
              </a:solidFill>
            </a:endParaRPr>
          </a:p>
        </p:txBody>
      </p:sp>
      <p:sp>
        <p:nvSpPr>
          <p:cNvPr id="3" name="Oval 2"/>
          <p:cNvSpPr/>
          <p:nvPr/>
        </p:nvSpPr>
        <p:spPr>
          <a:xfrm>
            <a:off x="763244" y="2117578"/>
            <a:ext cx="3769569" cy="35521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p:cNvSpPr/>
          <p:nvPr/>
        </p:nvSpPr>
        <p:spPr>
          <a:xfrm>
            <a:off x="4859379" y="2117578"/>
            <a:ext cx="3648267" cy="35521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8813" y="2178050"/>
            <a:ext cx="1103083" cy="368300"/>
          </a:xfrm>
          <a:prstGeom prst="rect">
            <a:avLst/>
          </a:prstGeom>
          <a:noFill/>
        </p:spPr>
        <p:txBody>
          <a:bodyPr wrap="square" rtlCol="0" anchor="t">
            <a:spAutoFit/>
          </a:bodyPr>
          <a:lstStyle/>
          <a:p>
            <a:r>
              <a:rPr lang="en-US" b="1" dirty="0" smtClean="0"/>
              <a:t>Server</a:t>
            </a:r>
            <a:endParaRPr lang="en-US" b="1" dirty="0"/>
          </a:p>
        </p:txBody>
      </p:sp>
      <p:sp>
        <p:nvSpPr>
          <p:cNvPr id="9" name="TextBox 8"/>
          <p:cNvSpPr txBox="1"/>
          <p:nvPr/>
        </p:nvSpPr>
        <p:spPr>
          <a:xfrm>
            <a:off x="7772316" y="2172937"/>
            <a:ext cx="1077987" cy="369332"/>
          </a:xfrm>
          <a:prstGeom prst="rect">
            <a:avLst/>
          </a:prstGeom>
          <a:noFill/>
        </p:spPr>
        <p:txBody>
          <a:bodyPr wrap="none" rtlCol="0" anchor="t">
            <a:spAutoFit/>
          </a:bodyPr>
          <a:lstStyle/>
          <a:p>
            <a:r>
              <a:rPr lang="en-US" b="1" dirty="0" smtClean="0"/>
              <a:t>Database</a:t>
            </a:r>
            <a:endParaRPr lang="en-US" b="1" dirty="0"/>
          </a:p>
        </p:txBody>
      </p:sp>
      <p:graphicFrame>
        <p:nvGraphicFramePr>
          <p:cNvPr id="11" name="Table 10"/>
          <p:cNvGraphicFramePr>
            <a:graphicFrameLocks noGrp="1"/>
          </p:cNvGraphicFramePr>
          <p:nvPr>
            <p:extLst>
              <p:ext uri="{D42A27DB-BD31-4B8C-83A1-F6EECF244321}">
                <p14:modId xmlns:p14="http://schemas.microsoft.com/office/powerpoint/2010/main" val="1254774168"/>
              </p:ext>
            </p:extLst>
          </p:nvPr>
        </p:nvGraphicFramePr>
        <p:xfrm>
          <a:off x="3010986" y="2654481"/>
          <a:ext cx="994957" cy="283845"/>
        </p:xfrm>
        <a:graphic>
          <a:graphicData uri="http://schemas.openxmlformats.org/drawingml/2006/table">
            <a:tbl>
              <a:tblPr>
                <a:tableStyleId>{5C22544A-7EE6-4342-B048-85BDC9FD1C3A}</a:tableStyleId>
              </a:tblPr>
              <a:tblGrid>
                <a:gridCol w="994957">
                  <a:extLst>
                    <a:ext uri="{9D8B030D-6E8A-4147-A177-3AD203B41FA5}">
                      <a16:colId xmlns:a16="http://schemas.microsoft.com/office/drawing/2014/main" xmlns="" val="20000"/>
                    </a:ext>
                  </a:extLst>
                </a:gridCol>
              </a:tblGrid>
              <a:tr h="190500">
                <a:tc>
                  <a:txBody>
                    <a:bodyPr/>
                    <a:lstStyle/>
                    <a:p>
                      <a:pPr algn="ctr" fontAlgn="ctr"/>
                      <a:r>
                        <a:rPr lang="en-US" sz="1800" u="none" strike="noStrike" dirty="0">
                          <a:effectLst/>
                        </a:rPr>
                        <a:t>SQL login</a:t>
                      </a:r>
                      <a:endParaRPr lang="en-US" sz="1800" b="0" i="0" u="none" strike="noStrike" dirty="0">
                        <a:solidFill>
                          <a:srgbClr val="2A2A2A"/>
                        </a:solidFill>
                        <a:effectLst/>
                        <a:latin typeface="Segoe UI"/>
                      </a:endParaRPr>
                    </a:p>
                  </a:txBody>
                  <a:tcPr marL="9525" marR="9525" marT="9525" marB="0" anchor="ctr"/>
                </a:tc>
                <a:extLst>
                  <a:ext uri="{0D108BD9-81ED-4DB2-BD59-A6C34878D82A}">
                    <a16:rowId xmlns:a16="http://schemas.microsoft.com/office/drawing/2014/main" xmlns=""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11541588"/>
              </p:ext>
            </p:extLst>
          </p:nvPr>
        </p:nvGraphicFramePr>
        <p:xfrm>
          <a:off x="6244908" y="2654481"/>
          <a:ext cx="1527407" cy="283845"/>
        </p:xfrm>
        <a:graphic>
          <a:graphicData uri="http://schemas.openxmlformats.org/drawingml/2006/table">
            <a:tbl>
              <a:tblPr>
                <a:tableStyleId>{5C22544A-7EE6-4342-B048-85BDC9FD1C3A}</a:tableStyleId>
              </a:tblPr>
              <a:tblGrid>
                <a:gridCol w="1527407">
                  <a:extLst>
                    <a:ext uri="{9D8B030D-6E8A-4147-A177-3AD203B41FA5}">
                      <a16:colId xmlns:a16="http://schemas.microsoft.com/office/drawing/2014/main" xmlns="" val="20000"/>
                    </a:ext>
                  </a:extLst>
                </a:gridCol>
              </a:tblGrid>
              <a:tr h="150767">
                <a:tc>
                  <a:txBody>
                    <a:bodyPr/>
                    <a:lstStyle/>
                    <a:p>
                      <a:pPr algn="ctr" fontAlgn="b"/>
                      <a:r>
                        <a:rPr lang="en-US" sz="1800" u="none" strike="noStrike" dirty="0">
                          <a:effectLst/>
                        </a:rPr>
                        <a:t>Windows login</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565426316"/>
              </p:ext>
            </p:extLst>
          </p:nvPr>
        </p:nvGraphicFramePr>
        <p:xfrm>
          <a:off x="3631471" y="3548856"/>
          <a:ext cx="1622700" cy="283845"/>
        </p:xfrm>
        <a:graphic>
          <a:graphicData uri="http://schemas.openxmlformats.org/drawingml/2006/table">
            <a:tbl>
              <a:tblPr>
                <a:tableStyleId>{5C22544A-7EE6-4342-B048-85BDC9FD1C3A}</a:tableStyleId>
              </a:tblPr>
              <a:tblGrid>
                <a:gridCol w="1622700">
                  <a:extLst>
                    <a:ext uri="{9D8B030D-6E8A-4147-A177-3AD203B41FA5}">
                      <a16:colId xmlns:a16="http://schemas.microsoft.com/office/drawing/2014/main" xmlns="" val="20000"/>
                    </a:ext>
                  </a:extLst>
                </a:gridCol>
              </a:tblGrid>
              <a:tr h="190500">
                <a:tc>
                  <a:txBody>
                    <a:bodyPr/>
                    <a:lstStyle/>
                    <a:p>
                      <a:pPr algn="ctr" fontAlgn="b"/>
                      <a:r>
                        <a:rPr lang="en-US" sz="1800" u="none" strike="noStrike" dirty="0">
                          <a:effectLst/>
                        </a:rPr>
                        <a:t>Windows group</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491411236"/>
              </p:ext>
            </p:extLst>
          </p:nvPr>
        </p:nvGraphicFramePr>
        <p:xfrm>
          <a:off x="4268288" y="2686866"/>
          <a:ext cx="1145541" cy="283845"/>
        </p:xfrm>
        <a:graphic>
          <a:graphicData uri="http://schemas.openxmlformats.org/drawingml/2006/table">
            <a:tbl>
              <a:tblPr>
                <a:tableStyleId>{5C22544A-7EE6-4342-B048-85BDC9FD1C3A}</a:tableStyleId>
              </a:tblPr>
              <a:tblGrid>
                <a:gridCol w="1145541">
                  <a:extLst>
                    <a:ext uri="{9D8B030D-6E8A-4147-A177-3AD203B41FA5}">
                      <a16:colId xmlns:a16="http://schemas.microsoft.com/office/drawing/2014/main" xmlns="" val="20000"/>
                    </a:ext>
                  </a:extLst>
                </a:gridCol>
              </a:tblGrid>
              <a:tr h="190500">
                <a:tc>
                  <a:txBody>
                    <a:bodyPr/>
                    <a:lstStyle/>
                    <a:p>
                      <a:pPr algn="ctr" fontAlgn="b"/>
                      <a:r>
                        <a:rPr lang="en-US" sz="1800" u="none" strike="noStrike" dirty="0">
                          <a:effectLst/>
                        </a:rPr>
                        <a:t>Server role</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125509536"/>
              </p:ext>
            </p:extLst>
          </p:nvPr>
        </p:nvGraphicFramePr>
        <p:xfrm>
          <a:off x="5826737" y="3209516"/>
          <a:ext cx="1561034" cy="558165"/>
        </p:xfrm>
        <a:graphic>
          <a:graphicData uri="http://schemas.openxmlformats.org/drawingml/2006/table">
            <a:tbl>
              <a:tblPr>
                <a:tableStyleId>{5C22544A-7EE6-4342-B048-85BDC9FD1C3A}</a:tableStyleId>
              </a:tblPr>
              <a:tblGrid>
                <a:gridCol w="1561034">
                  <a:extLst>
                    <a:ext uri="{9D8B030D-6E8A-4147-A177-3AD203B41FA5}">
                      <a16:colId xmlns:a16="http://schemas.microsoft.com/office/drawing/2014/main" xmlns="" val="20000"/>
                    </a:ext>
                  </a:extLst>
                </a:gridCol>
              </a:tblGrid>
              <a:tr h="271326">
                <a:tc>
                  <a:txBody>
                    <a:bodyPr/>
                    <a:lstStyle/>
                    <a:p>
                      <a:pPr algn="ctr" fontAlgn="b"/>
                      <a:r>
                        <a:rPr lang="en-US" sz="1800" u="none" strike="noStrike" dirty="0">
                          <a:effectLst/>
                        </a:rPr>
                        <a:t>Login mapped to a certificate</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49193956"/>
              </p:ext>
            </p:extLst>
          </p:nvPr>
        </p:nvGraphicFramePr>
        <p:xfrm>
          <a:off x="3222171" y="4096543"/>
          <a:ext cx="1780449" cy="558165"/>
        </p:xfrm>
        <a:graphic>
          <a:graphicData uri="http://schemas.openxmlformats.org/drawingml/2006/table">
            <a:tbl>
              <a:tblPr>
                <a:tableStyleId>{5C22544A-7EE6-4342-B048-85BDC9FD1C3A}</a:tableStyleId>
              </a:tblPr>
              <a:tblGrid>
                <a:gridCol w="1780449">
                  <a:extLst>
                    <a:ext uri="{9D8B030D-6E8A-4147-A177-3AD203B41FA5}">
                      <a16:colId xmlns:a16="http://schemas.microsoft.com/office/drawing/2014/main" xmlns="" val="20000"/>
                    </a:ext>
                  </a:extLst>
                </a:gridCol>
              </a:tblGrid>
              <a:tr h="190500">
                <a:tc>
                  <a:txBody>
                    <a:bodyPr/>
                    <a:lstStyle/>
                    <a:p>
                      <a:pPr algn="ctr" fontAlgn="b"/>
                      <a:r>
                        <a:rPr lang="en-US" sz="1800" u="none" strike="noStrike" dirty="0">
                          <a:effectLst/>
                        </a:rPr>
                        <a:t>Login mapped to an asymmetric key</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63690037"/>
              </p:ext>
            </p:extLst>
          </p:nvPr>
        </p:nvGraphicFramePr>
        <p:xfrm>
          <a:off x="1733550" y="4326527"/>
          <a:ext cx="1038679" cy="283845"/>
        </p:xfrm>
        <a:graphic>
          <a:graphicData uri="http://schemas.openxmlformats.org/drawingml/2006/table">
            <a:tbl>
              <a:tblPr>
                <a:tableStyleId>{5C22544A-7EE6-4342-B048-85BDC9FD1C3A}</a:tableStyleId>
              </a:tblPr>
              <a:tblGrid>
                <a:gridCol w="1038679">
                  <a:extLst>
                    <a:ext uri="{9D8B030D-6E8A-4147-A177-3AD203B41FA5}">
                      <a16:colId xmlns:a16="http://schemas.microsoft.com/office/drawing/2014/main" xmlns="" val="20000"/>
                    </a:ext>
                  </a:extLst>
                </a:gridCol>
              </a:tblGrid>
              <a:tr h="190500">
                <a:tc>
                  <a:txBody>
                    <a:bodyPr/>
                    <a:lstStyle/>
                    <a:p>
                      <a:pPr algn="ctr" fontAlgn="ctr"/>
                      <a:r>
                        <a:rPr lang="en-US" sz="1800" u="none" strike="noStrike" dirty="0">
                          <a:effectLst/>
                        </a:rPr>
                        <a:t>SQL user</a:t>
                      </a:r>
                      <a:endParaRPr lang="en-US" sz="1800" b="0" i="0" u="none" strike="noStrike" dirty="0">
                        <a:solidFill>
                          <a:srgbClr val="2A2A2A"/>
                        </a:solidFill>
                        <a:effectLst/>
                        <a:latin typeface="Segoe UI"/>
                      </a:endParaRPr>
                    </a:p>
                  </a:txBody>
                  <a:tcPr marL="9525" marR="9525" marT="9525" marB="0" anchor="ctr"/>
                </a:tc>
                <a:extLst>
                  <a:ext uri="{0D108BD9-81ED-4DB2-BD59-A6C34878D82A}">
                    <a16:rowId xmlns:a16="http://schemas.microsoft.com/office/drawing/2014/main" xmlns=""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446391338"/>
              </p:ext>
            </p:extLst>
          </p:nvPr>
        </p:nvGraphicFramePr>
        <p:xfrm>
          <a:off x="5415461" y="4129223"/>
          <a:ext cx="1435282" cy="283845"/>
        </p:xfrm>
        <a:graphic>
          <a:graphicData uri="http://schemas.openxmlformats.org/drawingml/2006/table">
            <a:tbl>
              <a:tblPr>
                <a:tableStyleId>{5C22544A-7EE6-4342-B048-85BDC9FD1C3A}</a:tableStyleId>
              </a:tblPr>
              <a:tblGrid>
                <a:gridCol w="1435282">
                  <a:extLst>
                    <a:ext uri="{9D8B030D-6E8A-4147-A177-3AD203B41FA5}">
                      <a16:colId xmlns:a16="http://schemas.microsoft.com/office/drawing/2014/main" xmlns="" val="20000"/>
                    </a:ext>
                  </a:extLst>
                </a:gridCol>
              </a:tblGrid>
              <a:tr h="190500">
                <a:tc>
                  <a:txBody>
                    <a:bodyPr/>
                    <a:lstStyle/>
                    <a:p>
                      <a:pPr algn="ctr" fontAlgn="ctr"/>
                      <a:r>
                        <a:rPr lang="en-US" sz="1800" u="none" strike="noStrike" dirty="0">
                          <a:effectLst/>
                        </a:rPr>
                        <a:t>Windows user</a:t>
                      </a:r>
                      <a:endParaRPr lang="en-US" sz="1800" b="0" i="0" u="none" strike="noStrike" dirty="0">
                        <a:solidFill>
                          <a:srgbClr val="2A2A2A"/>
                        </a:solidFill>
                        <a:effectLst/>
                        <a:latin typeface="Segoe UI"/>
                      </a:endParaRPr>
                    </a:p>
                  </a:txBody>
                  <a:tcPr marL="9525" marR="9525" marT="9525" marB="0" anchor="ctr"/>
                </a:tc>
                <a:extLst>
                  <a:ext uri="{0D108BD9-81ED-4DB2-BD59-A6C34878D82A}">
                    <a16:rowId xmlns:a16="http://schemas.microsoft.com/office/drawing/2014/main" xmlns=""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315385325"/>
              </p:ext>
            </p:extLst>
          </p:nvPr>
        </p:nvGraphicFramePr>
        <p:xfrm>
          <a:off x="6683512" y="4559209"/>
          <a:ext cx="1627797" cy="283845"/>
        </p:xfrm>
        <a:graphic>
          <a:graphicData uri="http://schemas.openxmlformats.org/drawingml/2006/table">
            <a:tbl>
              <a:tblPr>
                <a:tableStyleId>{5C22544A-7EE6-4342-B048-85BDC9FD1C3A}</a:tableStyleId>
              </a:tblPr>
              <a:tblGrid>
                <a:gridCol w="1627797">
                  <a:extLst>
                    <a:ext uri="{9D8B030D-6E8A-4147-A177-3AD203B41FA5}">
                      <a16:colId xmlns:a16="http://schemas.microsoft.com/office/drawing/2014/main" xmlns="" val="20000"/>
                    </a:ext>
                  </a:extLst>
                </a:gridCol>
              </a:tblGrid>
              <a:tr h="190500">
                <a:tc>
                  <a:txBody>
                    <a:bodyPr/>
                    <a:lstStyle/>
                    <a:p>
                      <a:pPr algn="ctr" fontAlgn="ctr"/>
                      <a:r>
                        <a:rPr lang="en-US" sz="1800" u="none" strike="noStrike" dirty="0">
                          <a:effectLst/>
                        </a:rPr>
                        <a:t>Windows group</a:t>
                      </a:r>
                      <a:endParaRPr lang="en-US" sz="1800" b="0" i="0" u="none" strike="noStrike" dirty="0">
                        <a:solidFill>
                          <a:srgbClr val="2A2A2A"/>
                        </a:solidFill>
                        <a:effectLst/>
                        <a:latin typeface="Segoe UI"/>
                      </a:endParaRPr>
                    </a:p>
                  </a:txBody>
                  <a:tcPr marL="9525" marR="9525" marT="9525" marB="0" anchor="ctr"/>
                </a:tc>
                <a:extLst>
                  <a:ext uri="{0D108BD9-81ED-4DB2-BD59-A6C34878D82A}">
                    <a16:rowId xmlns:a16="http://schemas.microsoft.com/office/drawing/2014/main" xmlns=""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473521895"/>
              </p:ext>
            </p:extLst>
          </p:nvPr>
        </p:nvGraphicFramePr>
        <p:xfrm>
          <a:off x="6876826" y="3873658"/>
          <a:ext cx="1630820" cy="283845"/>
        </p:xfrm>
        <a:graphic>
          <a:graphicData uri="http://schemas.openxmlformats.org/drawingml/2006/table">
            <a:tbl>
              <a:tblPr>
                <a:tableStyleId>{5C22544A-7EE6-4342-B048-85BDC9FD1C3A}</a:tableStyleId>
              </a:tblPr>
              <a:tblGrid>
                <a:gridCol w="1630820">
                  <a:extLst>
                    <a:ext uri="{9D8B030D-6E8A-4147-A177-3AD203B41FA5}">
                      <a16:colId xmlns:a16="http://schemas.microsoft.com/office/drawing/2014/main" xmlns="" val="20000"/>
                    </a:ext>
                  </a:extLst>
                </a:gridCol>
              </a:tblGrid>
              <a:tr h="190500">
                <a:tc>
                  <a:txBody>
                    <a:bodyPr/>
                    <a:lstStyle/>
                    <a:p>
                      <a:pPr algn="ctr" fontAlgn="ctr"/>
                      <a:r>
                        <a:rPr lang="en-US" sz="1800" u="none" strike="noStrike" dirty="0">
                          <a:effectLst/>
                        </a:rPr>
                        <a:t>Application role</a:t>
                      </a:r>
                      <a:endParaRPr lang="en-US" sz="1800" b="0" i="0" u="none" strike="noStrike" dirty="0">
                        <a:solidFill>
                          <a:srgbClr val="2A2A2A"/>
                        </a:solidFill>
                        <a:effectLst/>
                        <a:latin typeface="Segoe UI"/>
                      </a:endParaRPr>
                    </a:p>
                  </a:txBody>
                  <a:tcPr marL="9525" marR="9525" marT="9525" marB="0" anchor="ctr"/>
                </a:tc>
                <a:extLst>
                  <a:ext uri="{0D108BD9-81ED-4DB2-BD59-A6C34878D82A}">
                    <a16:rowId xmlns:a16="http://schemas.microsoft.com/office/drawing/2014/main" xmlns="" val="1000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578600325"/>
              </p:ext>
            </p:extLst>
          </p:nvPr>
        </p:nvGraphicFramePr>
        <p:xfrm>
          <a:off x="5490572" y="4940481"/>
          <a:ext cx="1403714" cy="283845"/>
        </p:xfrm>
        <a:graphic>
          <a:graphicData uri="http://schemas.openxmlformats.org/drawingml/2006/table">
            <a:tbl>
              <a:tblPr>
                <a:tableStyleId>{5C22544A-7EE6-4342-B048-85BDC9FD1C3A}</a:tableStyleId>
              </a:tblPr>
              <a:tblGrid>
                <a:gridCol w="1403714">
                  <a:extLst>
                    <a:ext uri="{9D8B030D-6E8A-4147-A177-3AD203B41FA5}">
                      <a16:colId xmlns:a16="http://schemas.microsoft.com/office/drawing/2014/main" xmlns="" val="20000"/>
                    </a:ext>
                  </a:extLst>
                </a:gridCol>
              </a:tblGrid>
              <a:tr h="190500">
                <a:tc>
                  <a:txBody>
                    <a:bodyPr/>
                    <a:lstStyle/>
                    <a:p>
                      <a:pPr algn="ctr" fontAlgn="ctr"/>
                      <a:r>
                        <a:rPr lang="en-US" sz="1800" u="none" strike="noStrike" dirty="0">
                          <a:effectLst/>
                        </a:rPr>
                        <a:t>Database role</a:t>
                      </a:r>
                      <a:endParaRPr lang="en-US" sz="1800" b="0" i="0" u="none" strike="noStrike" dirty="0">
                        <a:solidFill>
                          <a:srgbClr val="2A2A2A"/>
                        </a:solidFill>
                        <a:effectLst/>
                        <a:latin typeface="Segoe UI"/>
                      </a:endParaRPr>
                    </a:p>
                  </a:txBody>
                  <a:tcPr marL="9525" marR="9525" marT="9525" marB="0" anchor="ctr"/>
                </a:tc>
                <a:extLst>
                  <a:ext uri="{0D108BD9-81ED-4DB2-BD59-A6C34878D82A}">
                    <a16:rowId xmlns:a16="http://schemas.microsoft.com/office/drawing/2014/main" xmlns="" val="1000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133294301"/>
              </p:ext>
            </p:extLst>
          </p:nvPr>
        </p:nvGraphicFramePr>
        <p:xfrm>
          <a:off x="2825750" y="4940481"/>
          <a:ext cx="1442538" cy="558165"/>
        </p:xfrm>
        <a:graphic>
          <a:graphicData uri="http://schemas.openxmlformats.org/drawingml/2006/table">
            <a:tbl>
              <a:tblPr>
                <a:tableStyleId>{5C22544A-7EE6-4342-B048-85BDC9FD1C3A}</a:tableStyleId>
              </a:tblPr>
              <a:tblGrid>
                <a:gridCol w="1442538">
                  <a:extLst>
                    <a:ext uri="{9D8B030D-6E8A-4147-A177-3AD203B41FA5}">
                      <a16:colId xmlns:a16="http://schemas.microsoft.com/office/drawing/2014/main" xmlns="" val="20000"/>
                    </a:ext>
                  </a:extLst>
                </a:gridCol>
              </a:tblGrid>
              <a:tr h="190500">
                <a:tc>
                  <a:txBody>
                    <a:bodyPr/>
                    <a:lstStyle/>
                    <a:p>
                      <a:pPr algn="ctr" fontAlgn="ctr"/>
                      <a:r>
                        <a:rPr lang="en-US" sz="1800" u="none" strike="noStrike" dirty="0">
                          <a:effectLst/>
                        </a:rPr>
                        <a:t>User mapped to a certificate</a:t>
                      </a:r>
                      <a:endParaRPr lang="en-US" sz="1800" b="0" i="0" u="none" strike="noStrike" dirty="0">
                        <a:solidFill>
                          <a:srgbClr val="2A2A2A"/>
                        </a:solidFill>
                        <a:effectLst/>
                        <a:latin typeface="Segoe UI"/>
                      </a:endParaRPr>
                    </a:p>
                  </a:txBody>
                  <a:tcPr marL="9525" marR="9525" marT="9525" marB="0" anchor="ctr"/>
                </a:tc>
                <a:extLst>
                  <a:ext uri="{0D108BD9-81ED-4DB2-BD59-A6C34878D82A}">
                    <a16:rowId xmlns:a16="http://schemas.microsoft.com/office/drawing/2014/main" xmlns=""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45887647"/>
              </p:ext>
            </p:extLst>
          </p:nvPr>
        </p:nvGraphicFramePr>
        <p:xfrm>
          <a:off x="1210354" y="3427639"/>
          <a:ext cx="1965736" cy="558165"/>
        </p:xfrm>
        <a:graphic>
          <a:graphicData uri="http://schemas.openxmlformats.org/drawingml/2006/table">
            <a:tbl>
              <a:tblPr>
                <a:tableStyleId>{5C22544A-7EE6-4342-B048-85BDC9FD1C3A}</a:tableStyleId>
              </a:tblPr>
              <a:tblGrid>
                <a:gridCol w="1965736">
                  <a:extLst>
                    <a:ext uri="{9D8B030D-6E8A-4147-A177-3AD203B41FA5}">
                      <a16:colId xmlns:a16="http://schemas.microsoft.com/office/drawing/2014/main" xmlns="" val="20000"/>
                    </a:ext>
                  </a:extLst>
                </a:gridCol>
              </a:tblGrid>
              <a:tr h="361950">
                <a:tc>
                  <a:txBody>
                    <a:bodyPr/>
                    <a:lstStyle/>
                    <a:p>
                      <a:pPr algn="ctr" fontAlgn="ctr"/>
                      <a:r>
                        <a:rPr lang="en-US" sz="1800" u="none" strike="noStrike" dirty="0">
                          <a:effectLst/>
                        </a:rPr>
                        <a:t>User mapped to an asymmetric key</a:t>
                      </a:r>
                      <a:endParaRPr lang="en-US" sz="1800" b="0" i="0" u="none" strike="noStrike" dirty="0">
                        <a:solidFill>
                          <a:srgbClr val="2A2A2A"/>
                        </a:solidFill>
                        <a:effectLst/>
                        <a:latin typeface="Segoe UI"/>
                      </a:endParaRPr>
                    </a:p>
                  </a:txBody>
                  <a:tcPr marL="9525" marR="9525" marT="9525" marB="0" anchor="ct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48543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55556E-7 1.11111E-6 L -0.09062 -0.0037 " pathEditMode="fixed" rAng="0" ptsTypes="AA">
                                      <p:cBhvr>
                                        <p:cTn id="6" dur="2000" fill="hold"/>
                                        <p:tgtEl>
                                          <p:spTgt spid="11"/>
                                        </p:tgtEl>
                                        <p:attrNameLst>
                                          <p:attrName>ppt_x</p:attrName>
                                          <p:attrName>ppt_y</p:attrName>
                                        </p:attrNameLst>
                                      </p:cBhvr>
                                      <p:rCtr x="-4531" y="-185"/>
                                    </p:animMotion>
                                  </p:childTnLst>
                                </p:cTn>
                              </p:par>
                              <p:par>
                                <p:cTn id="7" presetID="42" presetClass="path" presetSubtype="0" accel="50000" decel="50000" fill="hold" nodeType="withEffect">
                                  <p:stCondLst>
                                    <p:cond delay="0"/>
                                  </p:stCondLst>
                                  <p:childTnLst>
                                    <p:animMotion origin="layout" path="M -1.66667E-6 7.40741E-7 L -0.47101 0.05093 " pathEditMode="fixed" rAng="0" ptsTypes="AA">
                                      <p:cBhvr>
                                        <p:cTn id="8" dur="2000" fill="hold"/>
                                        <p:tgtEl>
                                          <p:spTgt spid="13"/>
                                        </p:tgtEl>
                                        <p:attrNameLst>
                                          <p:attrName>ppt_x</p:attrName>
                                          <p:attrName>ppt_y</p:attrName>
                                        </p:attrNameLst>
                                      </p:cBhvr>
                                      <p:rCtr x="-23559" y="2546"/>
                                    </p:animMotion>
                                  </p:childTnLst>
                                </p:cTn>
                              </p:par>
                              <p:par>
                                <p:cTn id="9" presetID="42" presetClass="path" presetSubtype="0" accel="50000" decel="50000" fill="hold" nodeType="withEffect">
                                  <p:stCondLst>
                                    <p:cond delay="0"/>
                                  </p:stCondLst>
                                  <p:childTnLst>
                                    <p:animMotion origin="layout" path="M 2.77778E-7 4.81481E-6 L 0.06788 -0.18889 " pathEditMode="relative" rAng="0" ptsTypes="AA">
                                      <p:cBhvr>
                                        <p:cTn id="10" dur="2000" fill="hold"/>
                                        <p:tgtEl>
                                          <p:spTgt spid="20"/>
                                        </p:tgtEl>
                                        <p:attrNameLst>
                                          <p:attrName>ppt_x</p:attrName>
                                          <p:attrName>ppt_y</p:attrName>
                                        </p:attrNameLst>
                                      </p:cBhvr>
                                      <p:rCtr x="3385" y="-9444"/>
                                    </p:animMotion>
                                  </p:childTnLst>
                                </p:cTn>
                              </p:par>
                              <p:par>
                                <p:cTn id="11" presetID="42" presetClass="path" presetSubtype="0" accel="50000" decel="50000" fill="hold" nodeType="withEffect">
                                  <p:stCondLst>
                                    <p:cond delay="0"/>
                                  </p:stCondLst>
                                  <p:childTnLst>
                                    <p:animMotion origin="layout" path="M 2.5E-6 -2.96296E-6 L -0.19288 -0.02615 " pathEditMode="relative" rAng="0" ptsTypes="AA">
                                      <p:cBhvr>
                                        <p:cTn id="12" dur="2000" fill="hold"/>
                                        <p:tgtEl>
                                          <p:spTgt spid="15"/>
                                        </p:tgtEl>
                                        <p:attrNameLst>
                                          <p:attrName>ppt_x</p:attrName>
                                          <p:attrName>ppt_y</p:attrName>
                                        </p:attrNameLst>
                                      </p:cBhvr>
                                      <p:rCtr x="-9653" y="-1319"/>
                                    </p:animMotion>
                                  </p:childTnLst>
                                </p:cTn>
                              </p:par>
                              <p:par>
                                <p:cTn id="13" presetID="42" presetClass="path" presetSubtype="0" accel="50000" decel="50000" fill="hold" nodeType="withEffect">
                                  <p:stCondLst>
                                    <p:cond delay="0"/>
                                  </p:stCondLst>
                                  <p:childTnLst>
                                    <p:animMotion origin="layout" path="M -4.16667E-6 1.11111E-6 L 0.49202 -0.27408 " pathEditMode="relative" rAng="0" ptsTypes="AA">
                                      <p:cBhvr>
                                        <p:cTn id="14" dur="2000" fill="hold"/>
                                        <p:tgtEl>
                                          <p:spTgt spid="19"/>
                                        </p:tgtEl>
                                        <p:attrNameLst>
                                          <p:attrName>ppt_x</p:attrName>
                                          <p:attrName>ppt_y</p:attrName>
                                        </p:attrNameLst>
                                      </p:cBhvr>
                                      <p:rCtr x="24601" y="-13704"/>
                                    </p:animMotion>
                                  </p:childTnLst>
                                </p:cTn>
                              </p:par>
                              <p:par>
                                <p:cTn id="15" presetID="42" presetClass="path" presetSubtype="0" accel="50000" decel="50000" fill="hold" nodeType="withEffect">
                                  <p:stCondLst>
                                    <p:cond delay="0"/>
                                  </p:stCondLst>
                                  <p:childTnLst>
                                    <p:animMotion origin="layout" path="M -1.66667E-6 3.33333E-6 L -0.08125 -0.20348 " pathEditMode="relative" rAng="0" ptsTypes="AA">
                                      <p:cBhvr>
                                        <p:cTn id="16" dur="2000" fill="hold"/>
                                        <p:tgtEl>
                                          <p:spTgt spid="21"/>
                                        </p:tgtEl>
                                        <p:attrNameLst>
                                          <p:attrName>ppt_x</p:attrName>
                                          <p:attrName>ppt_y</p:attrName>
                                        </p:attrNameLst>
                                      </p:cBhvr>
                                      <p:rCtr x="-4062" y="-10185"/>
                                    </p:animMotion>
                                  </p:childTnLst>
                                </p:cTn>
                              </p:par>
                              <p:par>
                                <p:cTn id="17" presetID="42" presetClass="path" presetSubtype="0" accel="50000" decel="50000" fill="hold" nodeType="withEffect">
                                  <p:stCondLst>
                                    <p:cond delay="0"/>
                                  </p:stCondLst>
                                  <p:childTnLst>
                                    <p:animMotion origin="layout" path="M 3.05556E-6 -2.22222E-6 L 0.06128 -0.20856 " pathEditMode="relative" rAng="0" ptsTypes="AA">
                                      <p:cBhvr>
                                        <p:cTn id="18" dur="2000" fill="hold"/>
                                        <p:tgtEl>
                                          <p:spTgt spid="23"/>
                                        </p:tgtEl>
                                        <p:attrNameLst>
                                          <p:attrName>ppt_x</p:attrName>
                                          <p:attrName>ppt_y</p:attrName>
                                        </p:attrNameLst>
                                      </p:cBhvr>
                                      <p:rCtr x="3056" y="-10440"/>
                                    </p:animMotion>
                                  </p:childTnLst>
                                </p:cTn>
                              </p:par>
                              <p:par>
                                <p:cTn id="19" presetID="42" presetClass="path" presetSubtype="0" accel="50000" decel="50000" fill="hold" nodeType="withEffect">
                                  <p:stCondLst>
                                    <p:cond delay="0"/>
                                  </p:stCondLst>
                                  <p:childTnLst>
                                    <p:animMotion origin="layout" path="M 4.16667E-6 3.33333E-6 L -0.10226 -0.00301 " pathEditMode="relative" rAng="0" ptsTypes="AA">
                                      <p:cBhvr>
                                        <p:cTn id="20" dur="2000" fill="hold"/>
                                        <p:tgtEl>
                                          <p:spTgt spid="22"/>
                                        </p:tgtEl>
                                        <p:attrNameLst>
                                          <p:attrName>ppt_x</p:attrName>
                                          <p:attrName>ppt_y</p:attrName>
                                        </p:attrNameLst>
                                      </p:cBhvr>
                                      <p:rCtr x="-5122" y="-162"/>
                                    </p:animMotion>
                                  </p:childTnLst>
                                </p:cTn>
                              </p:par>
                              <p:par>
                                <p:cTn id="21" presetID="42" presetClass="path" presetSubtype="0" accel="50000" decel="50000" fill="hold" nodeType="withEffect">
                                  <p:stCondLst>
                                    <p:cond delay="0"/>
                                  </p:stCondLst>
                                  <p:childTnLst>
                                    <p:animMotion origin="layout" path="M 3.05556E-6 7.40741E-7 L 0.50034 0.10718 " pathEditMode="relative" rAng="0" ptsTypes="AA">
                                      <p:cBhvr>
                                        <p:cTn id="22" dur="2000" fill="hold"/>
                                        <p:tgtEl>
                                          <p:spTgt spid="25"/>
                                        </p:tgtEl>
                                        <p:attrNameLst>
                                          <p:attrName>ppt_x</p:attrName>
                                          <p:attrName>ppt_y</p:attrName>
                                        </p:attrNameLst>
                                      </p:cBhvr>
                                      <p:rCtr x="25017" y="5347"/>
                                    </p:animMotion>
                                  </p:childTnLst>
                                </p:cTn>
                              </p:par>
                              <p:par>
                                <p:cTn id="23" presetID="42" presetClass="path" presetSubtype="0" accel="50000" decel="50000" fill="hold" nodeType="withEffect">
                                  <p:stCondLst>
                                    <p:cond delay="0"/>
                                  </p:stCondLst>
                                  <p:childTnLst>
                                    <p:animMotion origin="layout" path="M -2.77778E-6 -2.96296E-6 L -0.15538 -0.01088 " pathEditMode="relative" rAng="0" ptsTypes="AA">
                                      <p:cBhvr>
                                        <p:cTn id="24" dur="2000" fill="hold"/>
                                        <p:tgtEl>
                                          <p:spTgt spid="18"/>
                                        </p:tgtEl>
                                        <p:attrNameLst>
                                          <p:attrName>ppt_x</p:attrName>
                                          <p:attrName>ppt_y</p:attrName>
                                        </p:attrNameLst>
                                      </p:cBhvr>
                                      <p:rCtr x="-7778" y="-556"/>
                                    </p:animMotion>
                                  </p:childTnLst>
                                </p:cTn>
                              </p:par>
                              <p:par>
                                <p:cTn id="25" presetID="42" presetClass="path" presetSubtype="0" accel="50000" decel="50000" fill="hold" nodeType="withEffect">
                                  <p:stCondLst>
                                    <p:cond delay="0"/>
                                  </p:stCondLst>
                                  <p:childTnLst>
                                    <p:animMotion origin="layout" path="M 2.77778E-6 -1.11111E-6 L 0.35034 -0.02361 " pathEditMode="relative" rAng="0" ptsTypes="AA">
                                      <p:cBhvr>
                                        <p:cTn id="26" dur="2000" fill="hold"/>
                                        <p:tgtEl>
                                          <p:spTgt spid="24"/>
                                        </p:tgtEl>
                                        <p:attrNameLst>
                                          <p:attrName>ppt_x</p:attrName>
                                          <p:attrName>ppt_y</p:attrName>
                                        </p:attrNameLst>
                                      </p:cBhvr>
                                      <p:rCtr x="17517" y="-1181"/>
                                    </p:animMotion>
                                  </p:childTnLst>
                                </p:cTn>
                              </p:par>
                              <p:par>
                                <p:cTn id="27" presetID="42" presetClass="path" presetSubtype="0" accel="50000" decel="50000" fill="hold" nodeType="withEffect">
                                  <p:stCondLst>
                                    <p:cond delay="0"/>
                                  </p:stCondLst>
                                  <p:childTnLst>
                                    <p:animMotion origin="layout" path="M 5.55556E-7 -4.81481E-6 L -0.42569 0.20348 " pathEditMode="relative" rAng="0" ptsTypes="AA">
                                      <p:cBhvr>
                                        <p:cTn id="28" dur="2000" fill="hold"/>
                                        <p:tgtEl>
                                          <p:spTgt spid="17"/>
                                        </p:tgtEl>
                                        <p:attrNameLst>
                                          <p:attrName>ppt_x</p:attrName>
                                          <p:attrName>ppt_y</p:attrName>
                                        </p:attrNameLst>
                                      </p:cBhvr>
                                      <p:rCtr x="-21285" y="10162"/>
                                    </p:animMotion>
                                  </p:childTnLst>
                                </p:cTn>
                              </p:par>
                              <p:par>
                                <p:cTn id="29" presetID="42" presetClass="path" presetSubtype="0" accel="50000" decel="50000" fill="hold" nodeType="withEffect">
                                  <p:stCondLst>
                                    <p:cond delay="0"/>
                                  </p:stCondLst>
                                  <p:childTnLst>
                                    <p:animMotion origin="layout" path="M -2.77778E-7 0 L -0.23385 0.14861 " pathEditMode="fixed" rAng="0" ptsTypes="AA">
                                      <p:cBhvr>
                                        <p:cTn id="30" dur="2000" fill="hold"/>
                                        <p:tgtEl>
                                          <p:spTgt spid="16"/>
                                        </p:tgtEl>
                                        <p:attrNameLst>
                                          <p:attrName>ppt_x</p:attrName>
                                          <p:attrName>ppt_y</p:attrName>
                                        </p:attrNameLst>
                                      </p:cBhvr>
                                      <p:rCtr x="-11701" y="7431"/>
                                    </p:animMotion>
                                  </p:childTnLst>
                                </p:cTn>
                              </p:par>
                            </p:childTnLst>
                          </p:cTn>
                        </p:par>
                        <p:par>
                          <p:cTn id="31" fill="hold">
                            <p:stCondLst>
                              <p:cond delay="2000"/>
                            </p:stCondLst>
                            <p:childTnLst>
                              <p:par>
                                <p:cTn id="32" presetID="22" presetClass="entr" presetSubtype="4"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Effect transition="in" filter="fade">
                                      <p:cBhvr>
                                        <p:cTn id="41" dur="500"/>
                                        <p:tgtEl>
                                          <p:spTgt spid="5">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5" grpId="0" build="allAtOnce"/>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Principals</a:t>
            </a:r>
            <a:endParaRPr lang="en-US" dirty="0">
              <a:solidFill>
                <a:srgbClr val="002060"/>
              </a:solidFill>
            </a:endParaRPr>
          </a:p>
        </p:txBody>
      </p:sp>
      <p:sp>
        <p:nvSpPr>
          <p:cNvPr id="8" name="TextBox 7"/>
          <p:cNvSpPr txBox="1"/>
          <p:nvPr/>
        </p:nvSpPr>
        <p:spPr>
          <a:xfrm>
            <a:off x="552372" y="1417638"/>
            <a:ext cx="8278119" cy="738664"/>
          </a:xfrm>
          <a:prstGeom prst="rect">
            <a:avLst/>
          </a:prstGeom>
          <a:noFill/>
        </p:spPr>
        <p:txBody>
          <a:bodyPr wrap="square" rtlCol="0">
            <a:spAutoFit/>
          </a:bodyPr>
          <a:lstStyle/>
          <a:p>
            <a:r>
              <a:rPr lang="en-US" sz="2400" dirty="0" smtClean="0">
                <a:solidFill>
                  <a:schemeClr val="accent1">
                    <a:lumMod val="50000"/>
                  </a:schemeClr>
                </a:solidFill>
              </a:rPr>
              <a:t>A principal is something requesting permissions to a securable.</a:t>
            </a:r>
            <a:endParaRPr lang="en-US" sz="2400" dirty="0">
              <a:solidFill>
                <a:schemeClr val="accent1">
                  <a:lumMod val="50000"/>
                </a:schemeClr>
              </a:solidFill>
            </a:endParaRPr>
          </a:p>
          <a:p>
            <a:endParaRPr lang="en-US" dirty="0">
              <a:solidFill>
                <a:schemeClr val="accent1">
                  <a:lumMod val="50000"/>
                </a:schemeClr>
              </a:solidFill>
            </a:endParaRPr>
          </a:p>
        </p:txBody>
      </p:sp>
      <p:sp>
        <p:nvSpPr>
          <p:cNvPr id="5" name="TextBox 4"/>
          <p:cNvSpPr txBox="1"/>
          <p:nvPr/>
        </p:nvSpPr>
        <p:spPr>
          <a:xfrm>
            <a:off x="3533819" y="2032000"/>
            <a:ext cx="1005212" cy="461665"/>
          </a:xfrm>
          <a:prstGeom prst="rect">
            <a:avLst/>
          </a:prstGeom>
          <a:noFill/>
        </p:spPr>
        <p:txBody>
          <a:bodyPr wrap="none" rtlCol="0">
            <a:spAutoFit/>
          </a:bodyPr>
          <a:lstStyle/>
          <a:p>
            <a:pPr algn="r"/>
            <a:r>
              <a:rPr lang="en-US" sz="2400" b="1" dirty="0" smtClean="0"/>
              <a:t>Server</a:t>
            </a:r>
            <a:endParaRPr lang="en-US" sz="2400" b="1" dirty="0"/>
          </a:p>
        </p:txBody>
      </p:sp>
      <p:sp>
        <p:nvSpPr>
          <p:cNvPr id="9" name="TextBox 8"/>
          <p:cNvSpPr txBox="1"/>
          <p:nvPr/>
        </p:nvSpPr>
        <p:spPr>
          <a:xfrm>
            <a:off x="4539031" y="2042002"/>
            <a:ext cx="1381019" cy="461665"/>
          </a:xfrm>
          <a:prstGeom prst="rect">
            <a:avLst/>
          </a:prstGeom>
          <a:noFill/>
        </p:spPr>
        <p:txBody>
          <a:bodyPr wrap="none" rtlCol="0">
            <a:spAutoFit/>
          </a:bodyPr>
          <a:lstStyle/>
          <a:p>
            <a:r>
              <a:rPr lang="en-US" sz="2400" b="1" dirty="0" smtClean="0"/>
              <a:t>Database</a:t>
            </a:r>
            <a:endParaRPr lang="en-US" sz="2400" b="1" dirty="0"/>
          </a:p>
        </p:txBody>
      </p:sp>
      <p:graphicFrame>
        <p:nvGraphicFramePr>
          <p:cNvPr id="11" name="Table 10"/>
          <p:cNvGraphicFramePr>
            <a:graphicFrameLocks noGrp="1"/>
          </p:cNvGraphicFramePr>
          <p:nvPr>
            <p:extLst>
              <p:ext uri="{D42A27DB-BD31-4B8C-83A1-F6EECF244321}">
                <p14:modId xmlns:p14="http://schemas.microsoft.com/office/powerpoint/2010/main" val="1520884190"/>
              </p:ext>
            </p:extLst>
          </p:nvPr>
        </p:nvGraphicFramePr>
        <p:xfrm>
          <a:off x="1227106" y="3215786"/>
          <a:ext cx="971877" cy="283845"/>
        </p:xfrm>
        <a:graphic>
          <a:graphicData uri="http://schemas.openxmlformats.org/drawingml/2006/table">
            <a:tbl>
              <a:tblPr>
                <a:tableStyleId>{5C22544A-7EE6-4342-B048-85BDC9FD1C3A}</a:tableStyleId>
              </a:tblPr>
              <a:tblGrid>
                <a:gridCol w="971877">
                  <a:extLst>
                    <a:ext uri="{9D8B030D-6E8A-4147-A177-3AD203B41FA5}">
                      <a16:colId xmlns:a16="http://schemas.microsoft.com/office/drawing/2014/main" xmlns="" val="20000"/>
                    </a:ext>
                  </a:extLst>
                </a:gridCol>
              </a:tblGrid>
              <a:tr h="190500">
                <a:tc>
                  <a:txBody>
                    <a:bodyPr/>
                    <a:lstStyle/>
                    <a:p>
                      <a:pPr algn="l" fontAlgn="ctr"/>
                      <a:r>
                        <a:rPr lang="en-US" sz="1800" u="none" strike="noStrike" dirty="0">
                          <a:effectLst/>
                        </a:rPr>
                        <a:t>SQL login</a:t>
                      </a:r>
                      <a:endParaRPr lang="en-US" sz="1800" b="0" i="0" u="none" strike="noStrike" dirty="0">
                        <a:solidFill>
                          <a:srgbClr val="2A2A2A"/>
                        </a:solidFill>
                        <a:effectLst/>
                        <a:latin typeface="Segoe UI"/>
                      </a:endParaRPr>
                    </a:p>
                  </a:txBody>
                  <a:tcPr marL="9525" marR="9525" marT="9525" marB="0" anchor="ctr"/>
                </a:tc>
                <a:extLst>
                  <a:ext uri="{0D108BD9-81ED-4DB2-BD59-A6C34878D82A}">
                    <a16:rowId xmlns:a16="http://schemas.microsoft.com/office/drawing/2014/main" xmlns=""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411334888"/>
              </p:ext>
            </p:extLst>
          </p:nvPr>
        </p:nvGraphicFramePr>
        <p:xfrm>
          <a:off x="1227106" y="3599348"/>
          <a:ext cx="1837824" cy="283845"/>
        </p:xfrm>
        <a:graphic>
          <a:graphicData uri="http://schemas.openxmlformats.org/drawingml/2006/table">
            <a:tbl>
              <a:tblPr>
                <a:tableStyleId>{5C22544A-7EE6-4342-B048-85BDC9FD1C3A}</a:tableStyleId>
              </a:tblPr>
              <a:tblGrid>
                <a:gridCol w="1837824">
                  <a:extLst>
                    <a:ext uri="{9D8B030D-6E8A-4147-A177-3AD203B41FA5}">
                      <a16:colId xmlns:a16="http://schemas.microsoft.com/office/drawing/2014/main" xmlns="" val="20000"/>
                    </a:ext>
                  </a:extLst>
                </a:gridCol>
              </a:tblGrid>
              <a:tr h="150767">
                <a:tc>
                  <a:txBody>
                    <a:bodyPr/>
                    <a:lstStyle/>
                    <a:p>
                      <a:pPr algn="l" fontAlgn="b"/>
                      <a:r>
                        <a:rPr lang="en-US" sz="1800" u="none" strike="noStrike" dirty="0" smtClean="0">
                          <a:effectLst/>
                        </a:rPr>
                        <a:t>AD\Windows </a:t>
                      </a:r>
                      <a:r>
                        <a:rPr lang="en-US" sz="1800" u="none" strike="noStrike" dirty="0">
                          <a:effectLst/>
                        </a:rPr>
                        <a:t>login</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70992754"/>
              </p:ext>
            </p:extLst>
          </p:nvPr>
        </p:nvGraphicFramePr>
        <p:xfrm>
          <a:off x="1227106" y="3982910"/>
          <a:ext cx="1947894" cy="283845"/>
        </p:xfrm>
        <a:graphic>
          <a:graphicData uri="http://schemas.openxmlformats.org/drawingml/2006/table">
            <a:tbl>
              <a:tblPr>
                <a:tableStyleId>{5C22544A-7EE6-4342-B048-85BDC9FD1C3A}</a:tableStyleId>
              </a:tblPr>
              <a:tblGrid>
                <a:gridCol w="1947894">
                  <a:extLst>
                    <a:ext uri="{9D8B030D-6E8A-4147-A177-3AD203B41FA5}">
                      <a16:colId xmlns:a16="http://schemas.microsoft.com/office/drawing/2014/main" xmlns="" val="20000"/>
                    </a:ext>
                  </a:extLst>
                </a:gridCol>
              </a:tblGrid>
              <a:tr h="190500">
                <a:tc>
                  <a:txBody>
                    <a:bodyPr/>
                    <a:lstStyle/>
                    <a:p>
                      <a:pPr algn="l" fontAlgn="b"/>
                      <a:r>
                        <a:rPr lang="en-US" sz="1800" u="none" strike="noStrike" dirty="0" smtClean="0">
                          <a:effectLst/>
                        </a:rPr>
                        <a:t>AD\Windows </a:t>
                      </a:r>
                      <a:r>
                        <a:rPr lang="en-US" sz="1800" u="none" strike="noStrike" dirty="0">
                          <a:effectLst/>
                        </a:rPr>
                        <a:t>group</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824732207"/>
              </p:ext>
            </p:extLst>
          </p:nvPr>
        </p:nvGraphicFramePr>
        <p:xfrm>
          <a:off x="3276328" y="3570017"/>
          <a:ext cx="1132077" cy="283845"/>
        </p:xfrm>
        <a:graphic>
          <a:graphicData uri="http://schemas.openxmlformats.org/drawingml/2006/table">
            <a:tbl>
              <a:tblPr>
                <a:tableStyleId>{5C22544A-7EE6-4342-B048-85BDC9FD1C3A}</a:tableStyleId>
              </a:tblPr>
              <a:tblGrid>
                <a:gridCol w="1132077">
                  <a:extLst>
                    <a:ext uri="{9D8B030D-6E8A-4147-A177-3AD203B41FA5}">
                      <a16:colId xmlns:a16="http://schemas.microsoft.com/office/drawing/2014/main" xmlns="" val="20000"/>
                    </a:ext>
                  </a:extLst>
                </a:gridCol>
              </a:tblGrid>
              <a:tr h="190500">
                <a:tc>
                  <a:txBody>
                    <a:bodyPr/>
                    <a:lstStyle/>
                    <a:p>
                      <a:pPr algn="l" fontAlgn="b"/>
                      <a:r>
                        <a:rPr lang="en-US" sz="1800" u="none" strike="noStrike" dirty="0">
                          <a:effectLst/>
                        </a:rPr>
                        <a:t>Server role</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696771362"/>
              </p:ext>
            </p:extLst>
          </p:nvPr>
        </p:nvGraphicFramePr>
        <p:xfrm>
          <a:off x="1227106" y="4366472"/>
          <a:ext cx="1703491" cy="558165"/>
        </p:xfrm>
        <a:graphic>
          <a:graphicData uri="http://schemas.openxmlformats.org/drawingml/2006/table">
            <a:tbl>
              <a:tblPr>
                <a:tableStyleId>{5C22544A-7EE6-4342-B048-85BDC9FD1C3A}</a:tableStyleId>
              </a:tblPr>
              <a:tblGrid>
                <a:gridCol w="1703491">
                  <a:extLst>
                    <a:ext uri="{9D8B030D-6E8A-4147-A177-3AD203B41FA5}">
                      <a16:colId xmlns:a16="http://schemas.microsoft.com/office/drawing/2014/main" xmlns="" val="20000"/>
                    </a:ext>
                  </a:extLst>
                </a:gridCol>
              </a:tblGrid>
              <a:tr h="271326">
                <a:tc>
                  <a:txBody>
                    <a:bodyPr/>
                    <a:lstStyle/>
                    <a:p>
                      <a:pPr algn="l" fontAlgn="b"/>
                      <a:r>
                        <a:rPr lang="en-US" sz="1800" u="none" strike="noStrike" dirty="0">
                          <a:effectLst/>
                        </a:rPr>
                        <a:t>Login mapped to a certificate</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670252179"/>
              </p:ext>
            </p:extLst>
          </p:nvPr>
        </p:nvGraphicFramePr>
        <p:xfrm>
          <a:off x="1227106" y="5024355"/>
          <a:ext cx="1892217" cy="558165"/>
        </p:xfrm>
        <a:graphic>
          <a:graphicData uri="http://schemas.openxmlformats.org/drawingml/2006/table">
            <a:tbl>
              <a:tblPr>
                <a:tableStyleId>{5C22544A-7EE6-4342-B048-85BDC9FD1C3A}</a:tableStyleId>
              </a:tblPr>
              <a:tblGrid>
                <a:gridCol w="1892217">
                  <a:extLst>
                    <a:ext uri="{9D8B030D-6E8A-4147-A177-3AD203B41FA5}">
                      <a16:colId xmlns:a16="http://schemas.microsoft.com/office/drawing/2014/main" xmlns="" val="20000"/>
                    </a:ext>
                  </a:extLst>
                </a:gridCol>
              </a:tblGrid>
              <a:tr h="190500">
                <a:tc>
                  <a:txBody>
                    <a:bodyPr/>
                    <a:lstStyle/>
                    <a:p>
                      <a:pPr algn="l" fontAlgn="b"/>
                      <a:r>
                        <a:rPr lang="en-US" sz="1800" u="none" strike="noStrike" dirty="0">
                          <a:effectLst/>
                        </a:rPr>
                        <a:t>Login mapped to an asymmetric key</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816952499"/>
              </p:ext>
            </p:extLst>
          </p:nvPr>
        </p:nvGraphicFramePr>
        <p:xfrm>
          <a:off x="6653820" y="3175456"/>
          <a:ext cx="937151" cy="283845"/>
        </p:xfrm>
        <a:graphic>
          <a:graphicData uri="http://schemas.openxmlformats.org/drawingml/2006/table">
            <a:tbl>
              <a:tblPr>
                <a:tableStyleId>{5C22544A-7EE6-4342-B048-85BDC9FD1C3A}</a:tableStyleId>
              </a:tblPr>
              <a:tblGrid>
                <a:gridCol w="937151">
                  <a:extLst>
                    <a:ext uri="{9D8B030D-6E8A-4147-A177-3AD203B41FA5}">
                      <a16:colId xmlns:a16="http://schemas.microsoft.com/office/drawing/2014/main" xmlns="" val="20000"/>
                    </a:ext>
                  </a:extLst>
                </a:gridCol>
              </a:tblGrid>
              <a:tr h="190500">
                <a:tc>
                  <a:txBody>
                    <a:bodyPr/>
                    <a:lstStyle/>
                    <a:p>
                      <a:pPr algn="l" fontAlgn="ctr"/>
                      <a:r>
                        <a:rPr lang="en-US" sz="1800" u="none" strike="noStrike" dirty="0">
                          <a:effectLst/>
                        </a:rPr>
                        <a:t>SQL user</a:t>
                      </a:r>
                      <a:endParaRPr lang="en-US" sz="1800" b="0" i="0" u="none" strike="noStrike" dirty="0">
                        <a:solidFill>
                          <a:srgbClr val="2A2A2A"/>
                        </a:solidFill>
                        <a:effectLst/>
                        <a:latin typeface="Segoe UI"/>
                      </a:endParaRPr>
                    </a:p>
                  </a:txBody>
                  <a:tcPr marL="9525" marR="9525" marT="9525" marB="0" anchor="ctr"/>
                </a:tc>
                <a:extLst>
                  <a:ext uri="{0D108BD9-81ED-4DB2-BD59-A6C34878D82A}">
                    <a16:rowId xmlns:a16="http://schemas.microsoft.com/office/drawing/2014/main" xmlns=""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733968239"/>
              </p:ext>
            </p:extLst>
          </p:nvPr>
        </p:nvGraphicFramePr>
        <p:xfrm>
          <a:off x="6653819" y="3569101"/>
          <a:ext cx="1791681" cy="283845"/>
        </p:xfrm>
        <a:graphic>
          <a:graphicData uri="http://schemas.openxmlformats.org/drawingml/2006/table">
            <a:tbl>
              <a:tblPr>
                <a:tableStyleId>{5C22544A-7EE6-4342-B048-85BDC9FD1C3A}</a:tableStyleId>
              </a:tblPr>
              <a:tblGrid>
                <a:gridCol w="1791681">
                  <a:extLst>
                    <a:ext uri="{9D8B030D-6E8A-4147-A177-3AD203B41FA5}">
                      <a16:colId xmlns:a16="http://schemas.microsoft.com/office/drawing/2014/main" xmlns="" val="20000"/>
                    </a:ext>
                  </a:extLst>
                </a:gridCol>
              </a:tblGrid>
              <a:tr h="190500">
                <a:tc>
                  <a:txBody>
                    <a:bodyPr/>
                    <a:lstStyle/>
                    <a:p>
                      <a:pPr algn="l" fontAlgn="ctr"/>
                      <a:r>
                        <a:rPr lang="en-US" sz="1800" u="none" strike="noStrike" dirty="0" smtClean="0">
                          <a:effectLst/>
                        </a:rPr>
                        <a:t>AD\Windows login</a:t>
                      </a:r>
                      <a:endParaRPr lang="en-US" sz="1800" b="0" i="0" u="none" strike="noStrike" dirty="0">
                        <a:solidFill>
                          <a:srgbClr val="2A2A2A"/>
                        </a:solidFill>
                        <a:effectLst/>
                        <a:latin typeface="Segoe UI"/>
                      </a:endParaRPr>
                    </a:p>
                  </a:txBody>
                  <a:tcPr marL="9525" marR="9525" marT="9525" marB="0" anchor="ctr"/>
                </a:tc>
                <a:extLst>
                  <a:ext uri="{0D108BD9-81ED-4DB2-BD59-A6C34878D82A}">
                    <a16:rowId xmlns:a16="http://schemas.microsoft.com/office/drawing/2014/main" xmlns=""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417939722"/>
              </p:ext>
            </p:extLst>
          </p:nvPr>
        </p:nvGraphicFramePr>
        <p:xfrm>
          <a:off x="6653820" y="3962746"/>
          <a:ext cx="2062657" cy="283845"/>
        </p:xfrm>
        <a:graphic>
          <a:graphicData uri="http://schemas.openxmlformats.org/drawingml/2006/table">
            <a:tbl>
              <a:tblPr>
                <a:tableStyleId>{5C22544A-7EE6-4342-B048-85BDC9FD1C3A}</a:tableStyleId>
              </a:tblPr>
              <a:tblGrid>
                <a:gridCol w="2062657">
                  <a:extLst>
                    <a:ext uri="{9D8B030D-6E8A-4147-A177-3AD203B41FA5}">
                      <a16:colId xmlns:a16="http://schemas.microsoft.com/office/drawing/2014/main" xmlns="" val="20000"/>
                    </a:ext>
                  </a:extLst>
                </a:gridCol>
              </a:tblGrid>
              <a:tr h="190500">
                <a:tc>
                  <a:txBody>
                    <a:bodyPr/>
                    <a:lstStyle/>
                    <a:p>
                      <a:pPr algn="l" fontAlgn="ctr"/>
                      <a:r>
                        <a:rPr lang="en-US" sz="1800" u="none" strike="noStrike" dirty="0" smtClean="0">
                          <a:effectLst/>
                        </a:rPr>
                        <a:t>AD\Windows </a:t>
                      </a:r>
                      <a:r>
                        <a:rPr lang="en-US" sz="1800" u="none" strike="noStrike" dirty="0">
                          <a:effectLst/>
                        </a:rPr>
                        <a:t>group</a:t>
                      </a:r>
                      <a:endParaRPr lang="en-US" sz="1800" b="0" i="0" u="none" strike="noStrike" dirty="0">
                        <a:solidFill>
                          <a:srgbClr val="2A2A2A"/>
                        </a:solidFill>
                        <a:effectLst/>
                        <a:latin typeface="Segoe UI"/>
                      </a:endParaRPr>
                    </a:p>
                  </a:txBody>
                  <a:tcPr marL="9525" marR="9525" marT="9525" marB="0" anchor="ctr"/>
                </a:tc>
                <a:extLst>
                  <a:ext uri="{0D108BD9-81ED-4DB2-BD59-A6C34878D82A}">
                    <a16:rowId xmlns:a16="http://schemas.microsoft.com/office/drawing/2014/main" xmlns=""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017439720"/>
              </p:ext>
            </p:extLst>
          </p:nvPr>
        </p:nvGraphicFramePr>
        <p:xfrm>
          <a:off x="4683306" y="3979317"/>
          <a:ext cx="1557838" cy="283845"/>
        </p:xfrm>
        <a:graphic>
          <a:graphicData uri="http://schemas.openxmlformats.org/drawingml/2006/table">
            <a:tbl>
              <a:tblPr>
                <a:tableStyleId>{5C22544A-7EE6-4342-B048-85BDC9FD1C3A}</a:tableStyleId>
              </a:tblPr>
              <a:tblGrid>
                <a:gridCol w="1557838">
                  <a:extLst>
                    <a:ext uri="{9D8B030D-6E8A-4147-A177-3AD203B41FA5}">
                      <a16:colId xmlns:a16="http://schemas.microsoft.com/office/drawing/2014/main" xmlns="" val="20000"/>
                    </a:ext>
                  </a:extLst>
                </a:gridCol>
              </a:tblGrid>
              <a:tr h="190500">
                <a:tc>
                  <a:txBody>
                    <a:bodyPr/>
                    <a:lstStyle/>
                    <a:p>
                      <a:pPr algn="l" fontAlgn="ctr"/>
                      <a:r>
                        <a:rPr lang="en-US" sz="1800" u="none" strike="noStrike" dirty="0">
                          <a:effectLst/>
                        </a:rPr>
                        <a:t>Application role</a:t>
                      </a:r>
                      <a:endParaRPr lang="en-US" sz="1800" b="0" i="0" u="none" strike="noStrike" dirty="0">
                        <a:solidFill>
                          <a:srgbClr val="2A2A2A"/>
                        </a:solidFill>
                        <a:effectLst/>
                        <a:latin typeface="Segoe UI"/>
                      </a:endParaRPr>
                    </a:p>
                  </a:txBody>
                  <a:tcPr marL="9525" marR="9525" marT="9525" marB="0" anchor="ctr"/>
                </a:tc>
                <a:extLst>
                  <a:ext uri="{0D108BD9-81ED-4DB2-BD59-A6C34878D82A}">
                    <a16:rowId xmlns:a16="http://schemas.microsoft.com/office/drawing/2014/main" xmlns="" val="1000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441942422"/>
              </p:ext>
            </p:extLst>
          </p:nvPr>
        </p:nvGraphicFramePr>
        <p:xfrm>
          <a:off x="4683306" y="3570017"/>
          <a:ext cx="1398180" cy="283845"/>
        </p:xfrm>
        <a:graphic>
          <a:graphicData uri="http://schemas.openxmlformats.org/drawingml/2006/table">
            <a:tbl>
              <a:tblPr>
                <a:tableStyleId>{5C22544A-7EE6-4342-B048-85BDC9FD1C3A}</a:tableStyleId>
              </a:tblPr>
              <a:tblGrid>
                <a:gridCol w="1398180">
                  <a:extLst>
                    <a:ext uri="{9D8B030D-6E8A-4147-A177-3AD203B41FA5}">
                      <a16:colId xmlns:a16="http://schemas.microsoft.com/office/drawing/2014/main" xmlns="" val="20000"/>
                    </a:ext>
                  </a:extLst>
                </a:gridCol>
              </a:tblGrid>
              <a:tr h="190500">
                <a:tc>
                  <a:txBody>
                    <a:bodyPr/>
                    <a:lstStyle/>
                    <a:p>
                      <a:pPr algn="l" fontAlgn="ctr"/>
                      <a:r>
                        <a:rPr lang="en-US" sz="1800" u="none" strike="noStrike" dirty="0">
                          <a:effectLst/>
                        </a:rPr>
                        <a:t>Database role</a:t>
                      </a:r>
                      <a:endParaRPr lang="en-US" sz="1800" b="0" i="0" u="none" strike="noStrike" dirty="0">
                        <a:solidFill>
                          <a:srgbClr val="2A2A2A"/>
                        </a:solidFill>
                        <a:effectLst/>
                        <a:latin typeface="Segoe UI"/>
                      </a:endParaRPr>
                    </a:p>
                  </a:txBody>
                  <a:tcPr marL="9525" marR="9525" marT="9525" marB="0" anchor="ctr"/>
                </a:tc>
                <a:extLst>
                  <a:ext uri="{0D108BD9-81ED-4DB2-BD59-A6C34878D82A}">
                    <a16:rowId xmlns:a16="http://schemas.microsoft.com/office/drawing/2014/main" xmlns="" val="1000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964956483"/>
              </p:ext>
            </p:extLst>
          </p:nvPr>
        </p:nvGraphicFramePr>
        <p:xfrm>
          <a:off x="6653820" y="4356391"/>
          <a:ext cx="1677380" cy="558165"/>
        </p:xfrm>
        <a:graphic>
          <a:graphicData uri="http://schemas.openxmlformats.org/drawingml/2006/table">
            <a:tbl>
              <a:tblPr>
                <a:tableStyleId>{5C22544A-7EE6-4342-B048-85BDC9FD1C3A}</a:tableStyleId>
              </a:tblPr>
              <a:tblGrid>
                <a:gridCol w="1677380">
                  <a:extLst>
                    <a:ext uri="{9D8B030D-6E8A-4147-A177-3AD203B41FA5}">
                      <a16:colId xmlns:a16="http://schemas.microsoft.com/office/drawing/2014/main" xmlns="" val="20000"/>
                    </a:ext>
                  </a:extLst>
                </a:gridCol>
              </a:tblGrid>
              <a:tr h="190500">
                <a:tc>
                  <a:txBody>
                    <a:bodyPr/>
                    <a:lstStyle/>
                    <a:p>
                      <a:pPr algn="l" fontAlgn="ctr"/>
                      <a:r>
                        <a:rPr lang="en-US" sz="1800" u="none" strike="noStrike" dirty="0" smtClean="0">
                          <a:effectLst/>
                        </a:rPr>
                        <a:t>User mapped to a certificate</a:t>
                      </a:r>
                      <a:endParaRPr lang="en-US" sz="1800" b="0" i="0" u="none" strike="noStrike" dirty="0">
                        <a:solidFill>
                          <a:srgbClr val="2A2A2A"/>
                        </a:solidFill>
                        <a:effectLst/>
                        <a:latin typeface="Segoe UI"/>
                      </a:endParaRPr>
                    </a:p>
                  </a:txBody>
                  <a:tcPr marL="9525" marR="9525" marT="9525" marB="0" anchor="ctr"/>
                </a:tc>
                <a:extLst>
                  <a:ext uri="{0D108BD9-81ED-4DB2-BD59-A6C34878D82A}">
                    <a16:rowId xmlns:a16="http://schemas.microsoft.com/office/drawing/2014/main" xmlns=""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919211972"/>
              </p:ext>
            </p:extLst>
          </p:nvPr>
        </p:nvGraphicFramePr>
        <p:xfrm>
          <a:off x="6653820" y="5024355"/>
          <a:ext cx="1749951" cy="558165"/>
        </p:xfrm>
        <a:graphic>
          <a:graphicData uri="http://schemas.openxmlformats.org/drawingml/2006/table">
            <a:tbl>
              <a:tblPr>
                <a:tableStyleId>{5C22544A-7EE6-4342-B048-85BDC9FD1C3A}</a:tableStyleId>
              </a:tblPr>
              <a:tblGrid>
                <a:gridCol w="1749951">
                  <a:extLst>
                    <a:ext uri="{9D8B030D-6E8A-4147-A177-3AD203B41FA5}">
                      <a16:colId xmlns:a16="http://schemas.microsoft.com/office/drawing/2014/main" xmlns="" val="20000"/>
                    </a:ext>
                  </a:extLst>
                </a:gridCol>
              </a:tblGrid>
              <a:tr h="361950">
                <a:tc>
                  <a:txBody>
                    <a:bodyPr/>
                    <a:lstStyle/>
                    <a:p>
                      <a:pPr algn="l" fontAlgn="ctr"/>
                      <a:r>
                        <a:rPr lang="en-US" sz="1800" u="none" strike="noStrike" dirty="0">
                          <a:effectLst/>
                        </a:rPr>
                        <a:t>User mapped to an asymmetric key</a:t>
                      </a:r>
                      <a:endParaRPr lang="en-US" sz="1800" b="0" i="0" u="none" strike="noStrike" dirty="0">
                        <a:solidFill>
                          <a:srgbClr val="2A2A2A"/>
                        </a:solidFill>
                        <a:effectLst/>
                        <a:latin typeface="Segoe UI"/>
                      </a:endParaRPr>
                    </a:p>
                  </a:txBody>
                  <a:tcPr marL="9525" marR="9525" marT="9525" marB="0" anchor="ctr"/>
                </a:tc>
                <a:extLst>
                  <a:ext uri="{0D108BD9-81ED-4DB2-BD59-A6C34878D82A}">
                    <a16:rowId xmlns:a16="http://schemas.microsoft.com/office/drawing/2014/main" xmlns="" val="10000"/>
                  </a:ext>
                </a:extLst>
              </a:tr>
            </a:tbl>
          </a:graphicData>
        </a:graphic>
      </p:graphicFrame>
      <p:cxnSp>
        <p:nvCxnSpPr>
          <p:cNvPr id="6" name="Straight Connector 5"/>
          <p:cNvCxnSpPr/>
          <p:nvPr/>
        </p:nvCxnSpPr>
        <p:spPr>
          <a:xfrm>
            <a:off x="4539031" y="2032000"/>
            <a:ext cx="0" cy="38862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37146" y="2773162"/>
            <a:ext cx="774636" cy="400110"/>
          </a:xfrm>
          <a:prstGeom prst="rect">
            <a:avLst/>
          </a:prstGeom>
          <a:noFill/>
        </p:spPr>
        <p:txBody>
          <a:bodyPr wrap="none" rtlCol="0">
            <a:spAutoFit/>
          </a:bodyPr>
          <a:lstStyle/>
          <a:p>
            <a:r>
              <a:rPr lang="en-US" sz="2000" b="1" dirty="0" smtClean="0"/>
              <a:t>Users</a:t>
            </a:r>
            <a:endParaRPr lang="en-US" sz="2000" b="1" dirty="0"/>
          </a:p>
        </p:txBody>
      </p:sp>
      <p:sp>
        <p:nvSpPr>
          <p:cNvPr id="27" name="TextBox 26"/>
          <p:cNvSpPr txBox="1"/>
          <p:nvPr/>
        </p:nvSpPr>
        <p:spPr>
          <a:xfrm>
            <a:off x="1138206" y="2773162"/>
            <a:ext cx="856325" cy="400110"/>
          </a:xfrm>
          <a:prstGeom prst="rect">
            <a:avLst/>
          </a:prstGeom>
          <a:noFill/>
        </p:spPr>
        <p:txBody>
          <a:bodyPr wrap="none" rtlCol="0">
            <a:spAutoFit/>
          </a:bodyPr>
          <a:lstStyle/>
          <a:p>
            <a:r>
              <a:rPr lang="en-US" sz="2000" b="1" dirty="0" smtClean="0"/>
              <a:t>Logins</a:t>
            </a:r>
            <a:endParaRPr lang="en-US" sz="2000" b="1" dirty="0"/>
          </a:p>
        </p:txBody>
      </p:sp>
      <p:sp>
        <p:nvSpPr>
          <p:cNvPr id="28" name="TextBox 27"/>
          <p:cNvSpPr txBox="1"/>
          <p:nvPr/>
        </p:nvSpPr>
        <p:spPr>
          <a:xfrm>
            <a:off x="3651146" y="3174536"/>
            <a:ext cx="757259" cy="400110"/>
          </a:xfrm>
          <a:prstGeom prst="rect">
            <a:avLst/>
          </a:prstGeom>
          <a:noFill/>
        </p:spPr>
        <p:txBody>
          <a:bodyPr wrap="none" rtlCol="0">
            <a:spAutoFit/>
          </a:bodyPr>
          <a:lstStyle/>
          <a:p>
            <a:r>
              <a:rPr lang="en-US" sz="2000" b="1" dirty="0" smtClean="0"/>
              <a:t>Roles</a:t>
            </a:r>
            <a:endParaRPr lang="en-US" sz="2000" b="1" dirty="0"/>
          </a:p>
        </p:txBody>
      </p:sp>
    </p:spTree>
    <p:extLst>
      <p:ext uri="{BB962C8B-B14F-4D97-AF65-F5344CB8AC3E}">
        <p14:creationId xmlns:p14="http://schemas.microsoft.com/office/powerpoint/2010/main" val="229208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34015"/>
            <a:ext cx="7315200" cy="1189834"/>
          </a:xfrm>
        </p:spPr>
        <p:txBody>
          <a:bodyPr>
            <a:noAutofit/>
          </a:bodyPr>
          <a:lstStyle/>
          <a:p>
            <a:pPr marL="0" indent="0">
              <a:spcAft>
                <a:spcPts val="1200"/>
              </a:spcAft>
              <a:buNone/>
            </a:pPr>
            <a:r>
              <a:rPr lang="en-US" sz="2400" dirty="0" smtClean="0">
                <a:solidFill>
                  <a:schemeClr val="accent1">
                    <a:lumMod val="50000"/>
                  </a:schemeClr>
                </a:solidFill>
              </a:rPr>
              <a:t>A role is a special type of principal that is designed to contain other principals and transfer permissions to them.</a:t>
            </a:r>
            <a:endParaRPr lang="en-US" sz="2400" dirty="0">
              <a:solidFill>
                <a:schemeClr val="accent1">
                  <a:lumMod val="50000"/>
                </a:schemeClr>
              </a:solidFill>
            </a:endParaRPr>
          </a:p>
        </p:txBody>
      </p:sp>
      <p:sp>
        <p:nvSpPr>
          <p:cNvPr id="2" name="Title 1"/>
          <p:cNvSpPr>
            <a:spLocks noGrp="1"/>
          </p:cNvSpPr>
          <p:nvPr>
            <p:ph type="title"/>
          </p:nvPr>
        </p:nvSpPr>
        <p:spPr/>
        <p:txBody>
          <a:bodyPr>
            <a:normAutofit/>
          </a:bodyPr>
          <a:lstStyle/>
          <a:p>
            <a:r>
              <a:rPr lang="en-US" dirty="0" smtClean="0">
                <a:solidFill>
                  <a:schemeClr val="accent1">
                    <a:lumMod val="50000"/>
                  </a:schemeClr>
                </a:solidFill>
              </a:rPr>
              <a:t>Principals</a:t>
            </a:r>
            <a:endParaRPr lang="en-US" dirty="0">
              <a:solidFill>
                <a:schemeClr val="accent2">
                  <a:lumMod val="50000"/>
                </a:schemeClr>
              </a:solidFill>
            </a:endParaRPr>
          </a:p>
        </p:txBody>
      </p:sp>
      <p:sp>
        <p:nvSpPr>
          <p:cNvPr id="5" name="TextBox 4"/>
          <p:cNvSpPr txBox="1"/>
          <p:nvPr/>
        </p:nvSpPr>
        <p:spPr>
          <a:xfrm>
            <a:off x="1799756" y="2902853"/>
            <a:ext cx="1516825" cy="400110"/>
          </a:xfrm>
          <a:prstGeom prst="rect">
            <a:avLst/>
          </a:prstGeom>
          <a:noFill/>
        </p:spPr>
        <p:txBody>
          <a:bodyPr wrap="none" rtlCol="0">
            <a:spAutoFit/>
          </a:bodyPr>
          <a:lstStyle/>
          <a:p>
            <a:r>
              <a:rPr lang="en-US" sz="2000" b="1" dirty="0" smtClean="0"/>
              <a:t>Built in roles</a:t>
            </a:r>
          </a:p>
        </p:txBody>
      </p:sp>
      <p:sp>
        <p:nvSpPr>
          <p:cNvPr id="4" name="TextBox 3"/>
          <p:cNvSpPr txBox="1"/>
          <p:nvPr/>
        </p:nvSpPr>
        <p:spPr>
          <a:xfrm>
            <a:off x="1799756" y="3262483"/>
            <a:ext cx="2525501" cy="1477328"/>
          </a:xfrm>
          <a:prstGeom prst="rect">
            <a:avLst/>
          </a:prstGeom>
          <a:noFill/>
        </p:spPr>
        <p:txBody>
          <a:bodyPr wrap="square" rtlCol="0">
            <a:spAutoFit/>
          </a:bodyPr>
          <a:lstStyle/>
          <a:p>
            <a:r>
              <a:rPr lang="en-US" dirty="0" smtClean="0"/>
              <a:t>Server and Database level roles that come with SQL Server and can’t be granted or revoked permissions.</a:t>
            </a:r>
            <a:endParaRPr lang="en-US" dirty="0"/>
          </a:p>
        </p:txBody>
      </p:sp>
      <p:sp>
        <p:nvSpPr>
          <p:cNvPr id="12" name="TextBox 11"/>
          <p:cNvSpPr txBox="1"/>
          <p:nvPr/>
        </p:nvSpPr>
        <p:spPr>
          <a:xfrm>
            <a:off x="4869470" y="2895599"/>
            <a:ext cx="2127314" cy="400110"/>
          </a:xfrm>
          <a:prstGeom prst="rect">
            <a:avLst/>
          </a:prstGeom>
          <a:noFill/>
        </p:spPr>
        <p:txBody>
          <a:bodyPr wrap="none" rtlCol="0">
            <a:spAutoFit/>
          </a:bodyPr>
          <a:lstStyle/>
          <a:p>
            <a:r>
              <a:rPr lang="en-US" sz="2000" b="1" dirty="0" smtClean="0"/>
              <a:t>User defined roles</a:t>
            </a:r>
          </a:p>
        </p:txBody>
      </p:sp>
      <p:sp>
        <p:nvSpPr>
          <p:cNvPr id="13" name="TextBox 12"/>
          <p:cNvSpPr txBox="1"/>
          <p:nvPr/>
        </p:nvSpPr>
        <p:spPr>
          <a:xfrm>
            <a:off x="4869469" y="3255229"/>
            <a:ext cx="2823101" cy="1477328"/>
          </a:xfrm>
          <a:prstGeom prst="rect">
            <a:avLst/>
          </a:prstGeom>
          <a:noFill/>
        </p:spPr>
        <p:txBody>
          <a:bodyPr wrap="square" rtlCol="0">
            <a:spAutoFit/>
          </a:bodyPr>
          <a:lstStyle/>
          <a:p>
            <a:r>
              <a:rPr lang="en-US" dirty="0" smtClean="0"/>
              <a:t>Roles created by a user and can be granted permissions.  User defined server roles are new as of SQL Server 2012.</a:t>
            </a:r>
            <a:endParaRPr lang="en-US" dirty="0"/>
          </a:p>
        </p:txBody>
      </p:sp>
    </p:spTree>
    <p:extLst>
      <p:ext uri="{BB962C8B-B14F-4D97-AF65-F5344CB8AC3E}">
        <p14:creationId xmlns:p14="http://schemas.microsoft.com/office/powerpoint/2010/main" val="905776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34015"/>
            <a:ext cx="7277100" cy="509085"/>
          </a:xfrm>
        </p:spPr>
        <p:txBody>
          <a:bodyPr>
            <a:noAutofit/>
          </a:bodyPr>
          <a:lstStyle/>
          <a:p>
            <a:pPr marL="0" indent="0" algn="ctr">
              <a:spcAft>
                <a:spcPts val="1200"/>
              </a:spcAft>
              <a:buNone/>
            </a:pPr>
            <a:r>
              <a:rPr lang="en-US" sz="2400" dirty="0" smtClean="0">
                <a:solidFill>
                  <a:schemeClr val="accent1">
                    <a:lumMod val="50000"/>
                  </a:schemeClr>
                </a:solidFill>
              </a:rPr>
              <a:t>Unsurprisingly all of this data is stored in system views.</a:t>
            </a:r>
            <a:endParaRPr lang="en-US" sz="2400" dirty="0">
              <a:solidFill>
                <a:schemeClr val="accent1">
                  <a:lumMod val="50000"/>
                </a:schemeClr>
              </a:solidFill>
            </a:endParaRPr>
          </a:p>
        </p:txBody>
      </p:sp>
      <p:sp>
        <p:nvSpPr>
          <p:cNvPr id="4" name="TextBox 3"/>
          <p:cNvSpPr txBox="1"/>
          <p:nvPr/>
        </p:nvSpPr>
        <p:spPr>
          <a:xfrm>
            <a:off x="1828800" y="2741783"/>
            <a:ext cx="2676063" cy="923330"/>
          </a:xfrm>
          <a:prstGeom prst="rect">
            <a:avLst/>
          </a:prstGeom>
          <a:noFill/>
        </p:spPr>
        <p:txBody>
          <a:bodyPr wrap="square" rtlCol="0">
            <a:spAutoFit/>
          </a:bodyPr>
          <a:lstStyle/>
          <a:p>
            <a:r>
              <a:rPr lang="en-US" dirty="0" err="1" smtClean="0"/>
              <a:t>sys.server_principals</a:t>
            </a:r>
            <a:endParaRPr lang="en-US" dirty="0" smtClean="0"/>
          </a:p>
          <a:p>
            <a:r>
              <a:rPr lang="en-US" dirty="0" err="1" smtClean="0"/>
              <a:t>sys.server_permissions</a:t>
            </a:r>
            <a:endParaRPr lang="en-US" dirty="0" smtClean="0"/>
          </a:p>
          <a:p>
            <a:r>
              <a:rPr lang="en-US" dirty="0" err="1" smtClean="0"/>
              <a:t>sys.server_role_members</a:t>
            </a:r>
            <a:endParaRPr lang="en-US" dirty="0" smtClean="0"/>
          </a:p>
        </p:txBody>
      </p:sp>
      <p:sp>
        <p:nvSpPr>
          <p:cNvPr id="13" name="TextBox 12"/>
          <p:cNvSpPr txBox="1"/>
          <p:nvPr/>
        </p:nvSpPr>
        <p:spPr>
          <a:xfrm>
            <a:off x="4628169" y="2734529"/>
            <a:ext cx="2979131" cy="923330"/>
          </a:xfrm>
          <a:prstGeom prst="rect">
            <a:avLst/>
          </a:prstGeom>
          <a:noFill/>
        </p:spPr>
        <p:txBody>
          <a:bodyPr wrap="square" rtlCol="0">
            <a:spAutoFit/>
          </a:bodyPr>
          <a:lstStyle/>
          <a:p>
            <a:r>
              <a:rPr lang="en-US" dirty="0" err="1" smtClean="0"/>
              <a:t>sys.database_principals</a:t>
            </a:r>
            <a:endParaRPr lang="en-US" dirty="0" smtClean="0"/>
          </a:p>
          <a:p>
            <a:r>
              <a:rPr lang="en-US" dirty="0" err="1" smtClean="0"/>
              <a:t>sys.database_permissions</a:t>
            </a:r>
            <a:endParaRPr lang="en-US" dirty="0" smtClean="0"/>
          </a:p>
          <a:p>
            <a:r>
              <a:rPr lang="en-US" dirty="0" err="1" smtClean="0"/>
              <a:t>sys.database_role_members</a:t>
            </a:r>
            <a:endParaRPr lang="en-US" dirty="0" smtClean="0"/>
          </a:p>
        </p:txBody>
      </p:sp>
      <p:sp>
        <p:nvSpPr>
          <p:cNvPr id="9" name="TextBox 8"/>
          <p:cNvSpPr txBox="1"/>
          <p:nvPr/>
        </p:nvSpPr>
        <p:spPr>
          <a:xfrm>
            <a:off x="1852612" y="2367649"/>
            <a:ext cx="1078565" cy="400110"/>
          </a:xfrm>
          <a:prstGeom prst="rect">
            <a:avLst/>
          </a:prstGeom>
          <a:noFill/>
        </p:spPr>
        <p:txBody>
          <a:bodyPr wrap="none" rtlCol="0">
            <a:spAutoFit/>
          </a:bodyPr>
          <a:lstStyle/>
          <a:p>
            <a:r>
              <a:rPr lang="en-US" sz="2000" b="1" dirty="0" smtClean="0"/>
              <a:t>Instance</a:t>
            </a:r>
          </a:p>
        </p:txBody>
      </p:sp>
      <p:sp>
        <p:nvSpPr>
          <p:cNvPr id="10" name="TextBox 9"/>
          <p:cNvSpPr txBox="1"/>
          <p:nvPr/>
        </p:nvSpPr>
        <p:spPr>
          <a:xfrm>
            <a:off x="4635430" y="2360395"/>
            <a:ext cx="1180067" cy="400110"/>
          </a:xfrm>
          <a:prstGeom prst="rect">
            <a:avLst/>
          </a:prstGeom>
          <a:noFill/>
        </p:spPr>
        <p:txBody>
          <a:bodyPr wrap="none" rtlCol="0">
            <a:spAutoFit/>
          </a:bodyPr>
          <a:lstStyle/>
          <a:p>
            <a:r>
              <a:rPr lang="en-US" sz="2000" b="1" dirty="0" smtClean="0"/>
              <a:t>Database</a:t>
            </a:r>
          </a:p>
        </p:txBody>
      </p:sp>
      <p:sp>
        <p:nvSpPr>
          <p:cNvPr id="20" name="Content Placeholder 2"/>
          <p:cNvSpPr txBox="1">
            <a:spLocks/>
          </p:cNvSpPr>
          <p:nvPr/>
        </p:nvSpPr>
        <p:spPr>
          <a:xfrm>
            <a:off x="1852612" y="4228015"/>
            <a:ext cx="5453063" cy="5090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200"/>
              </a:spcAft>
              <a:buNone/>
            </a:pPr>
            <a:r>
              <a:rPr lang="en-US" sz="2400" dirty="0" smtClean="0">
                <a:solidFill>
                  <a:schemeClr val="accent1">
                    <a:lumMod val="50000"/>
                  </a:schemeClr>
                </a:solidFill>
              </a:rPr>
              <a:t>These </a:t>
            </a:r>
            <a:r>
              <a:rPr lang="en-US" sz="2400" dirty="0">
                <a:solidFill>
                  <a:schemeClr val="accent1">
                    <a:lumMod val="50000"/>
                  </a:schemeClr>
                </a:solidFill>
              </a:rPr>
              <a:t>six contain just the </a:t>
            </a:r>
            <a:r>
              <a:rPr lang="en-US" sz="2400" dirty="0" smtClean="0">
                <a:solidFill>
                  <a:schemeClr val="accent1">
                    <a:lumMod val="50000"/>
                  </a:schemeClr>
                </a:solidFill>
              </a:rPr>
              <a:t>core data.  There are quite a few more views with a variety of additional information!</a:t>
            </a:r>
            <a:endParaRPr lang="en-US" sz="2400" dirty="0">
              <a:solidFill>
                <a:schemeClr val="accent1">
                  <a:lumMod val="50000"/>
                </a:schemeClr>
              </a:solidFill>
            </a:endParaRPr>
          </a:p>
        </p:txBody>
      </p:sp>
      <p:sp>
        <p:nvSpPr>
          <p:cNvPr id="12" name="Title 1"/>
          <p:cNvSpPr txBox="1">
            <a:spLocks/>
          </p:cNvSpPr>
          <p:nvPr/>
        </p:nvSpPr>
        <p:spPr>
          <a:xfrm>
            <a:off x="444500" y="2873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accent1">
                    <a:lumMod val="50000"/>
                  </a:schemeClr>
                </a:solidFill>
              </a:rPr>
              <a:t>Tying it all together</a:t>
            </a:r>
            <a:endParaRPr lang="en-US" dirty="0">
              <a:solidFill>
                <a:srgbClr val="002060"/>
              </a:solidFill>
            </a:endParaRPr>
          </a:p>
        </p:txBody>
      </p:sp>
    </p:spTree>
    <p:extLst>
      <p:ext uri="{BB962C8B-B14F-4D97-AF65-F5344CB8AC3E}">
        <p14:creationId xmlns:p14="http://schemas.microsoft.com/office/powerpoint/2010/main" val="324426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4539031" y="4483100"/>
            <a:ext cx="0" cy="133609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827161" y="3818655"/>
            <a:ext cx="671957"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644109" y="3818655"/>
            <a:ext cx="671957"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solidFill>
                  <a:schemeClr val="accent1">
                    <a:lumMod val="50000"/>
                  </a:schemeClr>
                </a:solidFill>
              </a:rPr>
              <a:t>Tying it all together</a:t>
            </a:r>
            <a:endParaRPr lang="en-US" dirty="0">
              <a:solidFill>
                <a:srgbClr val="002060"/>
              </a:solidFill>
            </a:endParaRPr>
          </a:p>
        </p:txBody>
      </p:sp>
      <p:sp>
        <p:nvSpPr>
          <p:cNvPr id="8" name="TextBox 7"/>
          <p:cNvSpPr txBox="1"/>
          <p:nvPr/>
        </p:nvSpPr>
        <p:spPr>
          <a:xfrm>
            <a:off x="552372" y="1417638"/>
            <a:ext cx="8278119" cy="461665"/>
          </a:xfrm>
          <a:prstGeom prst="rect">
            <a:avLst/>
          </a:prstGeom>
          <a:noFill/>
        </p:spPr>
        <p:txBody>
          <a:bodyPr wrap="square" rtlCol="0">
            <a:spAutoFit/>
          </a:bodyPr>
          <a:lstStyle/>
          <a:p>
            <a:pPr algn="ctr"/>
            <a:r>
              <a:rPr lang="en-US" sz="2400" dirty="0" smtClean="0">
                <a:solidFill>
                  <a:schemeClr val="accent1">
                    <a:lumMod val="50000"/>
                  </a:schemeClr>
                </a:solidFill>
              </a:rPr>
              <a:t>How are server principals and database principals related?</a:t>
            </a:r>
            <a:endParaRPr lang="en-US" sz="2400" dirty="0">
              <a:solidFill>
                <a:schemeClr val="accent1">
                  <a:lumMod val="50000"/>
                </a:schemeClr>
              </a:solidFill>
            </a:endParaRPr>
          </a:p>
        </p:txBody>
      </p:sp>
      <p:cxnSp>
        <p:nvCxnSpPr>
          <p:cNvPr id="6" name="Straight Connector 5"/>
          <p:cNvCxnSpPr/>
          <p:nvPr/>
        </p:nvCxnSpPr>
        <p:spPr>
          <a:xfrm>
            <a:off x="4539031" y="2000087"/>
            <a:ext cx="0" cy="1340013"/>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538612" y="3440800"/>
            <a:ext cx="1212191" cy="707886"/>
          </a:xfrm>
          <a:prstGeom prst="rect">
            <a:avLst/>
          </a:prstGeom>
          <a:noFill/>
        </p:spPr>
        <p:txBody>
          <a:bodyPr wrap="none" rtlCol="0">
            <a:spAutoFit/>
          </a:bodyPr>
          <a:lstStyle/>
          <a:p>
            <a:r>
              <a:rPr lang="en-US" sz="2000" b="1" dirty="0" smtClean="0"/>
              <a:t>Database</a:t>
            </a:r>
          </a:p>
          <a:p>
            <a:r>
              <a:rPr lang="en-US" sz="2000" b="1" dirty="0" smtClean="0"/>
              <a:t>Principals</a:t>
            </a:r>
            <a:endParaRPr lang="en-US" sz="2000" b="1" dirty="0"/>
          </a:p>
        </p:txBody>
      </p:sp>
      <p:sp>
        <p:nvSpPr>
          <p:cNvPr id="27" name="TextBox 26"/>
          <p:cNvSpPr txBox="1"/>
          <p:nvPr/>
        </p:nvSpPr>
        <p:spPr>
          <a:xfrm>
            <a:off x="451104" y="3440800"/>
            <a:ext cx="1212191" cy="707886"/>
          </a:xfrm>
          <a:prstGeom prst="rect">
            <a:avLst/>
          </a:prstGeom>
          <a:noFill/>
        </p:spPr>
        <p:txBody>
          <a:bodyPr wrap="none" rtlCol="0">
            <a:spAutoFit/>
          </a:bodyPr>
          <a:lstStyle/>
          <a:p>
            <a:r>
              <a:rPr lang="en-US" sz="2000" b="1" dirty="0" smtClean="0"/>
              <a:t>Server</a:t>
            </a:r>
          </a:p>
          <a:p>
            <a:r>
              <a:rPr lang="en-US" sz="2000" b="1" dirty="0" smtClean="0"/>
              <a:t>Principals</a:t>
            </a:r>
            <a:endParaRPr lang="en-US" sz="2000" b="1" dirty="0"/>
          </a:p>
        </p:txBody>
      </p:sp>
      <p:cxnSp>
        <p:nvCxnSpPr>
          <p:cNvPr id="10" name="Straight Arrow Connector 9"/>
          <p:cNvCxnSpPr/>
          <p:nvPr/>
        </p:nvCxnSpPr>
        <p:spPr>
          <a:xfrm>
            <a:off x="1635813" y="3818655"/>
            <a:ext cx="671957"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810057" y="3825915"/>
            <a:ext cx="671957"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04313" y="3302000"/>
            <a:ext cx="1309974" cy="369332"/>
          </a:xfrm>
          <a:prstGeom prst="rect">
            <a:avLst/>
          </a:prstGeom>
          <a:noFill/>
        </p:spPr>
        <p:txBody>
          <a:bodyPr wrap="none" rtlCol="0">
            <a:spAutoFit/>
          </a:bodyPr>
          <a:lstStyle/>
          <a:p>
            <a:r>
              <a:rPr lang="en-US" dirty="0" err="1" smtClean="0"/>
              <a:t>Principal_ID</a:t>
            </a:r>
            <a:endParaRPr lang="en-US" dirty="0"/>
          </a:p>
        </p:txBody>
      </p:sp>
      <p:sp>
        <p:nvSpPr>
          <p:cNvPr id="16" name="TextBox 15"/>
          <p:cNvSpPr txBox="1"/>
          <p:nvPr/>
        </p:nvSpPr>
        <p:spPr>
          <a:xfrm>
            <a:off x="3904313" y="3595132"/>
            <a:ext cx="744114" cy="369332"/>
          </a:xfrm>
          <a:prstGeom prst="rect">
            <a:avLst/>
          </a:prstGeom>
          <a:noFill/>
        </p:spPr>
        <p:txBody>
          <a:bodyPr wrap="none" rtlCol="0">
            <a:spAutoFit/>
          </a:bodyPr>
          <a:lstStyle/>
          <a:p>
            <a:r>
              <a:rPr lang="en-US" dirty="0" smtClean="0"/>
              <a:t>Name</a:t>
            </a:r>
            <a:endParaRPr lang="en-US" dirty="0"/>
          </a:p>
        </p:txBody>
      </p:sp>
      <p:sp>
        <p:nvSpPr>
          <p:cNvPr id="17" name="TextBox 16"/>
          <p:cNvSpPr txBox="1"/>
          <p:nvPr/>
        </p:nvSpPr>
        <p:spPr>
          <a:xfrm>
            <a:off x="3904313" y="3888264"/>
            <a:ext cx="490840" cy="369332"/>
          </a:xfrm>
          <a:prstGeom prst="rect">
            <a:avLst/>
          </a:prstGeom>
          <a:noFill/>
        </p:spPr>
        <p:txBody>
          <a:bodyPr wrap="none" rtlCol="0">
            <a:spAutoFit/>
          </a:bodyPr>
          <a:lstStyle/>
          <a:p>
            <a:r>
              <a:rPr lang="en-US" dirty="0" smtClean="0"/>
              <a:t>SID</a:t>
            </a:r>
            <a:endParaRPr lang="en-US" dirty="0"/>
          </a:p>
        </p:txBody>
      </p:sp>
      <p:cxnSp>
        <p:nvCxnSpPr>
          <p:cNvPr id="11" name="Straight Connector 10"/>
          <p:cNvCxnSpPr/>
          <p:nvPr/>
        </p:nvCxnSpPr>
        <p:spPr>
          <a:xfrm>
            <a:off x="3810000" y="3512066"/>
            <a:ext cx="140428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10000" y="3804166"/>
            <a:ext cx="140428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3400270497"/>
              </p:ext>
            </p:extLst>
          </p:nvPr>
        </p:nvGraphicFramePr>
        <p:xfrm>
          <a:off x="2467085" y="2787055"/>
          <a:ext cx="4184430" cy="2103120"/>
        </p:xfrm>
        <a:graphic>
          <a:graphicData uri="http://schemas.openxmlformats.org/drawingml/2006/table">
            <a:tbl>
              <a:tblPr firstRow="1" bandRow="1">
                <a:tableStyleId>{5C22544A-7EE6-4342-B048-85BDC9FD1C3A}</a:tableStyleId>
              </a:tblPr>
              <a:tblGrid>
                <a:gridCol w="1159981">
                  <a:extLst>
                    <a:ext uri="{9D8B030D-6E8A-4147-A177-3AD203B41FA5}">
                      <a16:colId xmlns:a16="http://schemas.microsoft.com/office/drawing/2014/main" xmlns="" val="20000"/>
                    </a:ext>
                  </a:extLst>
                </a:gridCol>
                <a:gridCol w="3024449">
                  <a:extLst>
                    <a:ext uri="{9D8B030D-6E8A-4147-A177-3AD203B41FA5}">
                      <a16:colId xmlns:a16="http://schemas.microsoft.com/office/drawing/2014/main" xmlns="" val="20001"/>
                    </a:ext>
                  </a:extLst>
                </a:gridCol>
              </a:tblGrid>
              <a:tr h="286778">
                <a:tc>
                  <a:txBody>
                    <a:bodyPr/>
                    <a:lstStyle/>
                    <a:p>
                      <a:endParaRPr lang="en-US" dirty="0"/>
                    </a:p>
                  </a:txBody>
                  <a:tcPr/>
                </a:tc>
                <a:tc>
                  <a:txBody>
                    <a:bodyPr/>
                    <a:lstStyle/>
                    <a:p>
                      <a:r>
                        <a:rPr lang="en-US" dirty="0" smtClean="0"/>
                        <a:t>SID</a:t>
                      </a:r>
                      <a:endParaRPr lang="en-US" dirty="0"/>
                    </a:p>
                  </a:txBody>
                  <a:tcPr/>
                </a:tc>
                <a:extLst>
                  <a:ext uri="{0D108BD9-81ED-4DB2-BD59-A6C34878D82A}">
                    <a16:rowId xmlns:a16="http://schemas.microsoft.com/office/drawing/2014/main" xmlns="" val="10000"/>
                  </a:ext>
                </a:extLst>
              </a:tr>
              <a:tr h="286778">
                <a:tc>
                  <a:txBody>
                    <a:bodyPr/>
                    <a:lstStyle/>
                    <a:p>
                      <a:r>
                        <a:rPr lang="en-US" dirty="0" smtClean="0"/>
                        <a:t>SQL Login</a:t>
                      </a:r>
                      <a:endParaRPr lang="en-US" dirty="0"/>
                    </a:p>
                  </a:txBody>
                  <a:tcPr/>
                </a:tc>
                <a:tc>
                  <a:txBody>
                    <a:bodyPr/>
                    <a:lstStyle/>
                    <a:p>
                      <a:r>
                        <a:rPr lang="en-US" sz="1200" b="0" i="0" kern="1200" dirty="0" smtClean="0">
                          <a:solidFill>
                            <a:schemeClr val="dk1"/>
                          </a:solidFill>
                          <a:effectLst/>
                          <a:latin typeface="+mn-lt"/>
                          <a:ea typeface="+mn-ea"/>
                          <a:cs typeface="+mn-cs"/>
                        </a:rPr>
                        <a:t> 0x014EA8886B841C4CA1F7ED32489BBF62</a:t>
                      </a:r>
                      <a:endParaRPr lang="en-US" sz="1200" dirty="0"/>
                    </a:p>
                  </a:txBody>
                  <a:tcPr/>
                </a:tc>
                <a:extLst>
                  <a:ext uri="{0D108BD9-81ED-4DB2-BD59-A6C34878D82A}">
                    <a16:rowId xmlns:a16="http://schemas.microsoft.com/office/drawing/2014/main" xmlns="" val="10001"/>
                  </a:ext>
                </a:extLst>
              </a:tr>
              <a:tr h="286778">
                <a:tc>
                  <a:txBody>
                    <a:bodyPr/>
                    <a:lstStyle/>
                    <a:p>
                      <a:r>
                        <a:rPr lang="en-US" smtClean="0"/>
                        <a:t>AD Login</a:t>
                      </a:r>
                      <a:endParaRPr lang="en-US" dirty="0"/>
                    </a:p>
                  </a:txBody>
                  <a:tcPr/>
                </a:tc>
                <a:tc>
                  <a:txBody>
                    <a:bodyPr/>
                    <a:lstStyle/>
                    <a:p>
                      <a:r>
                        <a:rPr lang="en-US" sz="1200" b="0" i="0" kern="1200" dirty="0" smtClean="0">
                          <a:solidFill>
                            <a:schemeClr val="dk1"/>
                          </a:solidFill>
                          <a:effectLst/>
                          <a:latin typeface="+mn-lt"/>
                          <a:ea typeface="+mn-ea"/>
                          <a:cs typeface="+mn-cs"/>
                        </a:rPr>
                        <a:t>0x010500000000000515000000AA70DE8DE24F4D68F572D916EB8C0100</a:t>
                      </a:r>
                      <a:endParaRPr lang="en-US" sz="1200" dirty="0"/>
                    </a:p>
                  </a:txBody>
                  <a:tcPr/>
                </a:tc>
                <a:extLst>
                  <a:ext uri="{0D108BD9-81ED-4DB2-BD59-A6C34878D82A}">
                    <a16:rowId xmlns:a16="http://schemas.microsoft.com/office/drawing/2014/main" xmlns="" val="10002"/>
                  </a:ext>
                </a:extLst>
              </a:tr>
              <a:tr h="286778">
                <a:tc>
                  <a:txBody>
                    <a:bodyPr/>
                    <a:lstStyle/>
                    <a:p>
                      <a:r>
                        <a:rPr lang="en-US" dirty="0" smtClean="0"/>
                        <a:t>AD Group</a:t>
                      </a:r>
                      <a:endParaRPr lang="en-US" dirty="0"/>
                    </a:p>
                  </a:txBody>
                  <a:tcPr/>
                </a:tc>
                <a:tc>
                  <a:txBody>
                    <a:bodyPr/>
                    <a:lstStyle/>
                    <a:p>
                      <a:r>
                        <a:rPr lang="en-US" sz="1200" b="0" i="0" kern="1200" dirty="0" smtClean="0">
                          <a:solidFill>
                            <a:schemeClr val="dk1"/>
                          </a:solidFill>
                          <a:effectLst/>
                          <a:latin typeface="+mn-lt"/>
                          <a:ea typeface="+mn-ea"/>
                          <a:cs typeface="+mn-cs"/>
                        </a:rPr>
                        <a:t>0x010500000000000515000000AA70DE8DE24F4D68F572D91623FF0300</a:t>
                      </a:r>
                      <a:endParaRPr lang="en-US" sz="1200" dirty="0"/>
                    </a:p>
                  </a:txBody>
                  <a:tcPr/>
                </a:tc>
                <a:extLst>
                  <a:ext uri="{0D108BD9-81ED-4DB2-BD59-A6C34878D82A}">
                    <a16:rowId xmlns:a16="http://schemas.microsoft.com/office/drawing/2014/main" xmlns="" val="10003"/>
                  </a:ext>
                </a:extLst>
              </a:tr>
              <a:tr h="286778">
                <a:tc>
                  <a:txBody>
                    <a:bodyPr/>
                    <a:lstStyle/>
                    <a:p>
                      <a:r>
                        <a:rPr lang="en-US" dirty="0" smtClean="0"/>
                        <a:t>Certificate</a:t>
                      </a:r>
                      <a:endParaRPr lang="en-US" dirty="0"/>
                    </a:p>
                  </a:txBody>
                  <a:tcPr/>
                </a:tc>
                <a:tc>
                  <a:txBody>
                    <a:bodyPr/>
                    <a:lstStyle/>
                    <a:p>
                      <a:r>
                        <a:rPr lang="en-US" sz="1200" b="0" i="0" kern="1200" dirty="0" smtClean="0">
                          <a:solidFill>
                            <a:schemeClr val="dk1"/>
                          </a:solidFill>
                          <a:effectLst/>
                          <a:latin typeface="+mn-lt"/>
                          <a:ea typeface="+mn-ea"/>
                          <a:cs typeface="+mn-cs"/>
                        </a:rPr>
                        <a:t>0x01060000000000090100000069EE6684FF55FDC676DE368D07C2C200FE155810</a:t>
                      </a:r>
                      <a:endParaRPr lang="en-US" sz="1200"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28284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p:nvPr/>
        </p:nvCxnSpPr>
        <p:spPr>
          <a:xfrm>
            <a:off x="3360561" y="3818655"/>
            <a:ext cx="671957"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085309" y="3818655"/>
            <a:ext cx="671957"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solidFill>
                  <a:schemeClr val="accent1">
                    <a:lumMod val="50000"/>
                  </a:schemeClr>
                </a:solidFill>
              </a:rPr>
              <a:t>Tying it all together</a:t>
            </a:r>
            <a:endParaRPr lang="en-US" dirty="0">
              <a:solidFill>
                <a:srgbClr val="002060"/>
              </a:solidFill>
            </a:endParaRPr>
          </a:p>
        </p:txBody>
      </p:sp>
      <p:sp>
        <p:nvSpPr>
          <p:cNvPr id="8" name="TextBox 7"/>
          <p:cNvSpPr txBox="1"/>
          <p:nvPr/>
        </p:nvSpPr>
        <p:spPr>
          <a:xfrm>
            <a:off x="412672" y="1417638"/>
            <a:ext cx="8278119" cy="461665"/>
          </a:xfrm>
          <a:prstGeom prst="rect">
            <a:avLst/>
          </a:prstGeom>
          <a:noFill/>
        </p:spPr>
        <p:txBody>
          <a:bodyPr wrap="square" rtlCol="0">
            <a:spAutoFit/>
          </a:bodyPr>
          <a:lstStyle/>
          <a:p>
            <a:pPr algn="ctr"/>
            <a:r>
              <a:rPr lang="en-US" sz="2400" dirty="0" smtClean="0">
                <a:solidFill>
                  <a:schemeClr val="accent1">
                    <a:lumMod val="50000"/>
                  </a:schemeClr>
                </a:solidFill>
              </a:rPr>
              <a:t>Orphaned Users</a:t>
            </a:r>
            <a:endParaRPr lang="en-US" sz="2400" dirty="0">
              <a:solidFill>
                <a:schemeClr val="accent1">
                  <a:lumMod val="50000"/>
                </a:schemeClr>
              </a:solidFill>
            </a:endParaRPr>
          </a:p>
        </p:txBody>
      </p:sp>
      <p:cxnSp>
        <p:nvCxnSpPr>
          <p:cNvPr id="6" name="Straight Connector 5"/>
          <p:cNvCxnSpPr/>
          <p:nvPr/>
        </p:nvCxnSpPr>
        <p:spPr>
          <a:xfrm>
            <a:off x="4539031" y="2000087"/>
            <a:ext cx="0" cy="3816513"/>
          </a:xfrm>
          <a:prstGeom prst="line">
            <a:avLst/>
          </a:prstGeom>
          <a:ln w="63500"/>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2724300235"/>
              </p:ext>
            </p:extLst>
          </p:nvPr>
        </p:nvGraphicFramePr>
        <p:xfrm>
          <a:off x="2466776" y="2787415"/>
          <a:ext cx="4184430" cy="2103120"/>
        </p:xfrm>
        <a:graphic>
          <a:graphicData uri="http://schemas.openxmlformats.org/drawingml/2006/table">
            <a:tbl>
              <a:tblPr firstRow="1" bandRow="1">
                <a:tableStyleId>{5C22544A-7EE6-4342-B048-85BDC9FD1C3A}</a:tableStyleId>
              </a:tblPr>
              <a:tblGrid>
                <a:gridCol w="1159981">
                  <a:extLst>
                    <a:ext uri="{9D8B030D-6E8A-4147-A177-3AD203B41FA5}">
                      <a16:colId xmlns:a16="http://schemas.microsoft.com/office/drawing/2014/main" xmlns="" val="20000"/>
                    </a:ext>
                  </a:extLst>
                </a:gridCol>
                <a:gridCol w="3024449">
                  <a:extLst>
                    <a:ext uri="{9D8B030D-6E8A-4147-A177-3AD203B41FA5}">
                      <a16:colId xmlns:a16="http://schemas.microsoft.com/office/drawing/2014/main" xmlns="" val="20001"/>
                    </a:ext>
                  </a:extLst>
                </a:gridCol>
              </a:tblGrid>
              <a:tr h="286778">
                <a:tc>
                  <a:txBody>
                    <a:bodyPr/>
                    <a:lstStyle/>
                    <a:p>
                      <a:endParaRPr lang="en-US" dirty="0"/>
                    </a:p>
                  </a:txBody>
                  <a:tcPr/>
                </a:tc>
                <a:tc>
                  <a:txBody>
                    <a:bodyPr/>
                    <a:lstStyle/>
                    <a:p>
                      <a:r>
                        <a:rPr lang="en-US" dirty="0" smtClean="0"/>
                        <a:t>SID</a:t>
                      </a:r>
                      <a:endParaRPr lang="en-US" dirty="0"/>
                    </a:p>
                  </a:txBody>
                  <a:tcPr/>
                </a:tc>
                <a:extLst>
                  <a:ext uri="{0D108BD9-81ED-4DB2-BD59-A6C34878D82A}">
                    <a16:rowId xmlns:a16="http://schemas.microsoft.com/office/drawing/2014/main" xmlns="" val="10000"/>
                  </a:ext>
                </a:extLst>
              </a:tr>
              <a:tr h="286778">
                <a:tc>
                  <a:txBody>
                    <a:bodyPr/>
                    <a:lstStyle/>
                    <a:p>
                      <a:r>
                        <a:rPr lang="en-US" dirty="0" smtClean="0"/>
                        <a:t>SQL Login</a:t>
                      </a:r>
                      <a:endParaRPr lang="en-US" dirty="0"/>
                    </a:p>
                  </a:txBody>
                  <a:tcPr/>
                </a:tc>
                <a:tc>
                  <a:txBody>
                    <a:bodyPr/>
                    <a:lstStyle/>
                    <a:p>
                      <a:r>
                        <a:rPr lang="en-US" sz="1200" b="0" i="0" kern="1200" dirty="0" smtClean="0">
                          <a:solidFill>
                            <a:schemeClr val="dk1"/>
                          </a:solidFill>
                          <a:effectLst/>
                          <a:latin typeface="+mn-lt"/>
                          <a:ea typeface="+mn-ea"/>
                          <a:cs typeface="+mn-cs"/>
                        </a:rPr>
                        <a:t> 0x014EA8886B841C4CA1F7ED32489BBF62</a:t>
                      </a:r>
                      <a:endParaRPr lang="en-US" sz="1200" dirty="0"/>
                    </a:p>
                  </a:txBody>
                  <a:tcPr/>
                </a:tc>
                <a:extLst>
                  <a:ext uri="{0D108BD9-81ED-4DB2-BD59-A6C34878D82A}">
                    <a16:rowId xmlns:a16="http://schemas.microsoft.com/office/drawing/2014/main" xmlns="" val="10001"/>
                  </a:ext>
                </a:extLst>
              </a:tr>
              <a:tr h="286778">
                <a:tc>
                  <a:txBody>
                    <a:bodyPr/>
                    <a:lstStyle/>
                    <a:p>
                      <a:r>
                        <a:rPr lang="en-US" dirty="0" smtClean="0"/>
                        <a:t>AD Login</a:t>
                      </a:r>
                      <a:endParaRPr lang="en-US" dirty="0"/>
                    </a:p>
                  </a:txBody>
                  <a:tcPr/>
                </a:tc>
                <a:tc>
                  <a:txBody>
                    <a:bodyPr/>
                    <a:lstStyle/>
                    <a:p>
                      <a:r>
                        <a:rPr lang="en-US" sz="1200" b="0" i="0" kern="1200" dirty="0" smtClean="0">
                          <a:solidFill>
                            <a:schemeClr val="dk1"/>
                          </a:solidFill>
                          <a:effectLst/>
                          <a:latin typeface="+mn-lt"/>
                          <a:ea typeface="+mn-ea"/>
                          <a:cs typeface="+mn-cs"/>
                        </a:rPr>
                        <a:t>0x010500000000000515000000AA70DE8DE24F4D68F572D916EB8C0100</a:t>
                      </a:r>
                      <a:endParaRPr lang="en-US" sz="1200" dirty="0"/>
                    </a:p>
                  </a:txBody>
                  <a:tcPr/>
                </a:tc>
                <a:extLst>
                  <a:ext uri="{0D108BD9-81ED-4DB2-BD59-A6C34878D82A}">
                    <a16:rowId xmlns:a16="http://schemas.microsoft.com/office/drawing/2014/main" xmlns="" val="10002"/>
                  </a:ext>
                </a:extLst>
              </a:tr>
              <a:tr h="286778">
                <a:tc>
                  <a:txBody>
                    <a:bodyPr/>
                    <a:lstStyle/>
                    <a:p>
                      <a:r>
                        <a:rPr lang="en-US" dirty="0" smtClean="0"/>
                        <a:t>AD Group</a:t>
                      </a:r>
                      <a:endParaRPr lang="en-US" dirty="0"/>
                    </a:p>
                  </a:txBody>
                  <a:tcPr/>
                </a:tc>
                <a:tc>
                  <a:txBody>
                    <a:bodyPr/>
                    <a:lstStyle/>
                    <a:p>
                      <a:r>
                        <a:rPr lang="en-US" sz="1200" b="0" i="0" kern="1200" dirty="0" smtClean="0">
                          <a:solidFill>
                            <a:schemeClr val="dk1"/>
                          </a:solidFill>
                          <a:effectLst/>
                          <a:latin typeface="+mn-lt"/>
                          <a:ea typeface="+mn-ea"/>
                          <a:cs typeface="+mn-cs"/>
                        </a:rPr>
                        <a:t>0x010500000000000515000000AA70DE8DE24F4D68F572D91623FF0300</a:t>
                      </a:r>
                      <a:endParaRPr lang="en-US" sz="1200" dirty="0"/>
                    </a:p>
                  </a:txBody>
                  <a:tcPr/>
                </a:tc>
                <a:extLst>
                  <a:ext uri="{0D108BD9-81ED-4DB2-BD59-A6C34878D82A}">
                    <a16:rowId xmlns:a16="http://schemas.microsoft.com/office/drawing/2014/main" xmlns="" val="10003"/>
                  </a:ext>
                </a:extLst>
              </a:tr>
              <a:tr h="286778">
                <a:tc>
                  <a:txBody>
                    <a:bodyPr/>
                    <a:lstStyle/>
                    <a:p>
                      <a:r>
                        <a:rPr lang="en-US" dirty="0" smtClean="0"/>
                        <a:t>Certificate</a:t>
                      </a:r>
                      <a:endParaRPr lang="en-US" dirty="0"/>
                    </a:p>
                  </a:txBody>
                  <a:tcPr/>
                </a:tc>
                <a:tc>
                  <a:txBody>
                    <a:bodyPr/>
                    <a:lstStyle/>
                    <a:p>
                      <a:r>
                        <a:rPr lang="en-US" sz="1200" b="0" i="0" kern="1200" dirty="0" smtClean="0">
                          <a:solidFill>
                            <a:schemeClr val="dk1"/>
                          </a:solidFill>
                          <a:effectLst/>
                          <a:latin typeface="+mn-lt"/>
                          <a:ea typeface="+mn-ea"/>
                          <a:cs typeface="+mn-cs"/>
                        </a:rPr>
                        <a:t>0x01060000000000090100000069EE6684FF55FDC676DE368D07C2C200FE155810</a:t>
                      </a:r>
                      <a:endParaRPr lang="en-US" sz="1200" dirty="0"/>
                    </a:p>
                  </a:txBody>
                  <a:tcPr/>
                </a:tc>
                <a:extLst>
                  <a:ext uri="{0D108BD9-81ED-4DB2-BD59-A6C34878D82A}">
                    <a16:rowId xmlns:a16="http://schemas.microsoft.com/office/drawing/2014/main" xmlns="" val="10004"/>
                  </a:ext>
                </a:extLst>
              </a:tr>
            </a:tbl>
          </a:graphicData>
        </a:graphic>
      </p:graphicFrame>
      <p:cxnSp>
        <p:nvCxnSpPr>
          <p:cNvPr id="10" name="Straight Arrow Connector 9"/>
          <p:cNvCxnSpPr/>
          <p:nvPr/>
        </p:nvCxnSpPr>
        <p:spPr>
          <a:xfrm>
            <a:off x="1635813" y="3818655"/>
            <a:ext cx="671957"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810057" y="3825915"/>
            <a:ext cx="671957"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3" name="&quot;No&quot; Symbol 2"/>
          <p:cNvSpPr/>
          <p:nvPr/>
        </p:nvSpPr>
        <p:spPr>
          <a:xfrm>
            <a:off x="3162300" y="2451100"/>
            <a:ext cx="2760066" cy="2740645"/>
          </a:xfrm>
          <a:prstGeom prst="noSmoking">
            <a:avLst/>
          </a:prstGeom>
          <a:noFill/>
          <a:ln w="984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7538612" y="3440800"/>
            <a:ext cx="1212191" cy="707886"/>
          </a:xfrm>
          <a:prstGeom prst="rect">
            <a:avLst/>
          </a:prstGeom>
          <a:noFill/>
        </p:spPr>
        <p:txBody>
          <a:bodyPr wrap="none" rtlCol="0">
            <a:spAutoFit/>
          </a:bodyPr>
          <a:lstStyle/>
          <a:p>
            <a:r>
              <a:rPr lang="en-US" sz="2000" b="1" dirty="0" smtClean="0"/>
              <a:t>Database</a:t>
            </a:r>
          </a:p>
          <a:p>
            <a:r>
              <a:rPr lang="en-US" sz="2000" b="1" dirty="0" smtClean="0"/>
              <a:t>Principals</a:t>
            </a:r>
            <a:endParaRPr lang="en-US" sz="2000" b="1" dirty="0"/>
          </a:p>
        </p:txBody>
      </p:sp>
      <p:sp>
        <p:nvSpPr>
          <p:cNvPr id="18" name="TextBox 17"/>
          <p:cNvSpPr txBox="1"/>
          <p:nvPr/>
        </p:nvSpPr>
        <p:spPr>
          <a:xfrm>
            <a:off x="451104" y="3440800"/>
            <a:ext cx="1212191" cy="707886"/>
          </a:xfrm>
          <a:prstGeom prst="rect">
            <a:avLst/>
          </a:prstGeom>
          <a:noFill/>
        </p:spPr>
        <p:txBody>
          <a:bodyPr wrap="none" rtlCol="0">
            <a:spAutoFit/>
          </a:bodyPr>
          <a:lstStyle/>
          <a:p>
            <a:r>
              <a:rPr lang="en-US" sz="2000" b="1" dirty="0" smtClean="0"/>
              <a:t>Server</a:t>
            </a:r>
          </a:p>
          <a:p>
            <a:r>
              <a:rPr lang="en-US" sz="2000" b="1" dirty="0" smtClean="0"/>
              <a:t>Principals</a:t>
            </a:r>
            <a:endParaRPr lang="en-US" sz="2000" b="1" dirty="0"/>
          </a:p>
        </p:txBody>
      </p:sp>
    </p:spTree>
    <p:extLst>
      <p:ext uri="{BB962C8B-B14F-4D97-AF65-F5344CB8AC3E}">
        <p14:creationId xmlns:p14="http://schemas.microsoft.com/office/powerpoint/2010/main" val="1162265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272133" y="2664547"/>
            <a:ext cx="1773049" cy="27131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n 17"/>
          <p:cNvSpPr/>
          <p:nvPr/>
        </p:nvSpPr>
        <p:spPr>
          <a:xfrm>
            <a:off x="1504938" y="3775146"/>
            <a:ext cx="914400" cy="121615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Rectangle 6"/>
          <p:cNvSpPr/>
          <p:nvPr/>
        </p:nvSpPr>
        <p:spPr>
          <a:xfrm>
            <a:off x="1132090" y="2664547"/>
            <a:ext cx="1773049" cy="27131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1504938" y="3775146"/>
            <a:ext cx="914400" cy="121615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accent1">
                    <a:lumMod val="50000"/>
                  </a:schemeClr>
                </a:solidFill>
              </a:rPr>
              <a:t>Tying it all together</a:t>
            </a:r>
            <a:endParaRPr lang="en-US" dirty="0">
              <a:solidFill>
                <a:srgbClr val="002060"/>
              </a:solidFill>
            </a:endParaRPr>
          </a:p>
        </p:txBody>
      </p:sp>
      <p:sp>
        <p:nvSpPr>
          <p:cNvPr id="8" name="TextBox 7"/>
          <p:cNvSpPr txBox="1"/>
          <p:nvPr/>
        </p:nvSpPr>
        <p:spPr>
          <a:xfrm>
            <a:off x="412672" y="1417638"/>
            <a:ext cx="8278119" cy="461665"/>
          </a:xfrm>
          <a:prstGeom prst="rect">
            <a:avLst/>
          </a:prstGeom>
          <a:noFill/>
        </p:spPr>
        <p:txBody>
          <a:bodyPr wrap="square" rtlCol="0" anchor="t">
            <a:spAutoFit/>
          </a:bodyPr>
          <a:lstStyle/>
          <a:p>
            <a:pPr algn="ctr"/>
            <a:r>
              <a:rPr lang="en-US" sz="2400" dirty="0" smtClean="0">
                <a:solidFill>
                  <a:schemeClr val="accent1">
                    <a:lumMod val="50000"/>
                  </a:schemeClr>
                </a:solidFill>
              </a:rPr>
              <a:t>Orphaned Users – Windows Authenticated</a:t>
            </a:r>
            <a:endParaRPr lang="en-US" sz="2400" dirty="0">
              <a:solidFill>
                <a:schemeClr val="accent1">
                  <a:lumMod val="50000"/>
                </a:schemeClr>
              </a:solidFill>
            </a:endParaRPr>
          </a:p>
        </p:txBody>
      </p:sp>
      <p:sp>
        <p:nvSpPr>
          <p:cNvPr id="26" name="TextBox 25"/>
          <p:cNvSpPr txBox="1"/>
          <p:nvPr/>
        </p:nvSpPr>
        <p:spPr>
          <a:xfrm>
            <a:off x="1642858" y="4343360"/>
            <a:ext cx="774636" cy="400110"/>
          </a:xfrm>
          <a:prstGeom prst="rect">
            <a:avLst/>
          </a:prstGeom>
          <a:noFill/>
        </p:spPr>
        <p:txBody>
          <a:bodyPr wrap="none" rtlCol="0">
            <a:spAutoFit/>
          </a:bodyPr>
          <a:lstStyle/>
          <a:p>
            <a:r>
              <a:rPr lang="en-US" sz="2000" b="1" dirty="0" smtClean="0"/>
              <a:t>Users</a:t>
            </a:r>
            <a:endParaRPr lang="en-US" sz="2000" b="1" dirty="0"/>
          </a:p>
        </p:txBody>
      </p:sp>
      <p:sp>
        <p:nvSpPr>
          <p:cNvPr id="27" name="TextBox 26"/>
          <p:cNvSpPr txBox="1"/>
          <p:nvPr/>
        </p:nvSpPr>
        <p:spPr>
          <a:xfrm>
            <a:off x="1622068" y="2892901"/>
            <a:ext cx="856325" cy="400110"/>
          </a:xfrm>
          <a:prstGeom prst="rect">
            <a:avLst/>
          </a:prstGeom>
          <a:noFill/>
        </p:spPr>
        <p:txBody>
          <a:bodyPr wrap="none" rtlCol="0">
            <a:spAutoFit/>
          </a:bodyPr>
          <a:lstStyle/>
          <a:p>
            <a:r>
              <a:rPr lang="en-US" sz="2000" b="1" dirty="0" smtClean="0"/>
              <a:t>Logins</a:t>
            </a:r>
            <a:endParaRPr lang="en-US" sz="2000" b="1" dirty="0"/>
          </a:p>
        </p:txBody>
      </p:sp>
      <p:cxnSp>
        <p:nvCxnSpPr>
          <p:cNvPr id="11" name="Straight Arrow Connector 10"/>
          <p:cNvCxnSpPr/>
          <p:nvPr/>
        </p:nvCxnSpPr>
        <p:spPr>
          <a:xfrm flipH="1">
            <a:off x="2029029" y="3305987"/>
            <a:ext cx="762" cy="942564"/>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p:cNvCxnSpPr/>
          <p:nvPr/>
        </p:nvCxnSpPr>
        <p:spPr>
          <a:xfrm flipH="1" flipV="1">
            <a:off x="1939280" y="3292486"/>
            <a:ext cx="762" cy="918261"/>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0" name="TextBox 19"/>
          <p:cNvSpPr txBox="1"/>
          <p:nvPr/>
        </p:nvSpPr>
        <p:spPr>
          <a:xfrm>
            <a:off x="3684439" y="2892901"/>
            <a:ext cx="856325" cy="400110"/>
          </a:xfrm>
          <a:prstGeom prst="rect">
            <a:avLst/>
          </a:prstGeom>
          <a:noFill/>
        </p:spPr>
        <p:txBody>
          <a:bodyPr wrap="none" rtlCol="0">
            <a:spAutoFit/>
          </a:bodyPr>
          <a:lstStyle/>
          <a:p>
            <a:r>
              <a:rPr lang="en-US" sz="2000" b="1" dirty="0" smtClean="0"/>
              <a:t>Logins</a:t>
            </a:r>
            <a:endParaRPr lang="en-US" sz="2000" b="1" dirty="0"/>
          </a:p>
        </p:txBody>
      </p:sp>
      <p:sp>
        <p:nvSpPr>
          <p:cNvPr id="28" name="TextBox 27"/>
          <p:cNvSpPr txBox="1"/>
          <p:nvPr/>
        </p:nvSpPr>
        <p:spPr>
          <a:xfrm>
            <a:off x="1642858" y="4343360"/>
            <a:ext cx="774636" cy="400110"/>
          </a:xfrm>
          <a:prstGeom prst="rect">
            <a:avLst/>
          </a:prstGeom>
          <a:noFill/>
        </p:spPr>
        <p:txBody>
          <a:bodyPr wrap="none" rtlCol="0">
            <a:spAutoFit/>
          </a:bodyPr>
          <a:lstStyle/>
          <a:p>
            <a:r>
              <a:rPr lang="en-US" sz="2000" b="1" dirty="0" smtClean="0"/>
              <a:t>Users</a:t>
            </a:r>
            <a:endParaRPr lang="en-US" sz="2000" b="1" dirty="0"/>
          </a:p>
        </p:txBody>
      </p:sp>
      <p:cxnSp>
        <p:nvCxnSpPr>
          <p:cNvPr id="21" name="Straight Arrow Connector 20"/>
          <p:cNvCxnSpPr/>
          <p:nvPr/>
        </p:nvCxnSpPr>
        <p:spPr>
          <a:xfrm flipH="1" flipV="1">
            <a:off x="4087536" y="3314171"/>
            <a:ext cx="762" cy="904462"/>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p:cNvCxnSpPr/>
          <p:nvPr/>
        </p:nvCxnSpPr>
        <p:spPr>
          <a:xfrm flipH="1">
            <a:off x="4170288" y="3320083"/>
            <a:ext cx="762" cy="942564"/>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3" name="TextBox 22"/>
          <p:cNvSpPr txBox="1"/>
          <p:nvPr/>
        </p:nvSpPr>
        <p:spPr>
          <a:xfrm>
            <a:off x="5084762" y="2630488"/>
            <a:ext cx="3259137" cy="646331"/>
          </a:xfrm>
          <a:prstGeom prst="rect">
            <a:avLst/>
          </a:prstGeom>
          <a:noFill/>
        </p:spPr>
        <p:txBody>
          <a:bodyPr wrap="square" rtlCol="0" anchor="t">
            <a:spAutoFit/>
          </a:bodyPr>
          <a:lstStyle/>
          <a:p>
            <a:r>
              <a:rPr lang="en-US" dirty="0"/>
              <a:t>CREATE LOGIN </a:t>
            </a:r>
            <a:r>
              <a:rPr lang="en-US" dirty="0" smtClean="0"/>
              <a:t>[Domain\Dopey] </a:t>
            </a:r>
            <a:r>
              <a:rPr lang="en-US" dirty="0"/>
              <a:t>FROM WINDOWS</a:t>
            </a:r>
            <a:endParaRPr lang="en-US" dirty="0">
              <a:solidFill>
                <a:srgbClr val="000000"/>
              </a:solidFill>
              <a:latin typeface="Calibri"/>
            </a:endParaRPr>
          </a:p>
        </p:txBody>
      </p:sp>
      <p:sp>
        <p:nvSpPr>
          <p:cNvPr id="29" name="TextBox 28"/>
          <p:cNvSpPr txBox="1"/>
          <p:nvPr/>
        </p:nvSpPr>
        <p:spPr>
          <a:xfrm>
            <a:off x="1043190" y="2247900"/>
            <a:ext cx="1260089" cy="461665"/>
          </a:xfrm>
          <a:prstGeom prst="rect">
            <a:avLst/>
          </a:prstGeom>
          <a:noFill/>
        </p:spPr>
        <p:txBody>
          <a:bodyPr wrap="none" rtlCol="0">
            <a:spAutoFit/>
          </a:bodyPr>
          <a:lstStyle/>
          <a:p>
            <a:r>
              <a:rPr lang="en-US" sz="2400" b="1" dirty="0" smtClean="0">
                <a:solidFill>
                  <a:srgbClr val="FF0000"/>
                </a:solidFill>
              </a:rPr>
              <a:t>Server A</a:t>
            </a:r>
            <a:endParaRPr lang="en-US" sz="2400" b="1" dirty="0">
              <a:solidFill>
                <a:srgbClr val="FF0000"/>
              </a:solidFill>
            </a:endParaRPr>
          </a:p>
        </p:txBody>
      </p:sp>
      <p:sp>
        <p:nvSpPr>
          <p:cNvPr id="30" name="TextBox 29"/>
          <p:cNvSpPr txBox="1"/>
          <p:nvPr/>
        </p:nvSpPr>
        <p:spPr>
          <a:xfrm>
            <a:off x="3189490" y="2247900"/>
            <a:ext cx="1260089" cy="461665"/>
          </a:xfrm>
          <a:prstGeom prst="rect">
            <a:avLst/>
          </a:prstGeom>
          <a:noFill/>
        </p:spPr>
        <p:txBody>
          <a:bodyPr wrap="none" rtlCol="0">
            <a:spAutoFit/>
          </a:bodyPr>
          <a:lstStyle/>
          <a:p>
            <a:r>
              <a:rPr lang="en-US" sz="2400" b="1" dirty="0" smtClean="0">
                <a:solidFill>
                  <a:srgbClr val="FF0000"/>
                </a:solidFill>
              </a:rPr>
              <a:t>Server B</a:t>
            </a:r>
            <a:endParaRPr lang="en-US" sz="2400" b="1" dirty="0">
              <a:solidFill>
                <a:srgbClr val="FF0000"/>
              </a:solidFill>
            </a:endParaRPr>
          </a:p>
        </p:txBody>
      </p:sp>
    </p:spTree>
    <p:extLst>
      <p:ext uri="{BB962C8B-B14F-4D97-AF65-F5344CB8AC3E}">
        <p14:creationId xmlns:p14="http://schemas.microsoft.com/office/powerpoint/2010/main" val="147559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2.22222E-6 L 0.23577 -0.00278 " pathEditMode="relative" rAng="0" ptsTypes="AA">
                                      <p:cBhvr>
                                        <p:cTn id="6" dur="2000" fill="hold"/>
                                        <p:tgtEl>
                                          <p:spTgt spid="12"/>
                                        </p:tgtEl>
                                        <p:attrNameLst>
                                          <p:attrName>ppt_x</p:attrName>
                                          <p:attrName>ppt_y</p:attrName>
                                        </p:attrNameLst>
                                      </p:cBhvr>
                                      <p:rCtr x="11788" y="-139"/>
                                    </p:animMotion>
                                  </p:childTnLst>
                                </p:cTn>
                              </p:par>
                              <p:par>
                                <p:cTn id="7" presetID="42" presetClass="path" presetSubtype="0" accel="50000" decel="50000" fill="hold" grpId="0" nodeType="withEffect">
                                  <p:stCondLst>
                                    <p:cond delay="0"/>
                                  </p:stCondLst>
                                  <p:childTnLst>
                                    <p:animMotion origin="layout" path="M 1.38889E-6 -1.85185E-6 L 0.22986 -0.00254 " pathEditMode="relative" rAng="0" ptsTypes="AA">
                                      <p:cBhvr>
                                        <p:cTn id="8" dur="2000" fill="hold"/>
                                        <p:tgtEl>
                                          <p:spTgt spid="26"/>
                                        </p:tgtEl>
                                        <p:attrNameLst>
                                          <p:attrName>ppt_x</p:attrName>
                                          <p:attrName>ppt_y</p:attrName>
                                        </p:attrNameLst>
                                      </p:cBhvr>
                                      <p:rCtr x="11493" y="-13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p:bldP spid="20"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272133" y="2667722"/>
            <a:ext cx="1773049" cy="27131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n 17"/>
          <p:cNvSpPr/>
          <p:nvPr/>
        </p:nvSpPr>
        <p:spPr>
          <a:xfrm>
            <a:off x="1504938" y="3781496"/>
            <a:ext cx="914400" cy="121615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Rectangle 6"/>
          <p:cNvSpPr/>
          <p:nvPr/>
        </p:nvSpPr>
        <p:spPr>
          <a:xfrm>
            <a:off x="1132090" y="2667722"/>
            <a:ext cx="1773049" cy="27131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1504938" y="3781496"/>
            <a:ext cx="914400" cy="121615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accent1">
                    <a:lumMod val="50000"/>
                  </a:schemeClr>
                </a:solidFill>
              </a:rPr>
              <a:t>Tying it all together</a:t>
            </a:r>
            <a:endParaRPr lang="en-US" dirty="0">
              <a:solidFill>
                <a:srgbClr val="002060"/>
              </a:solidFill>
            </a:endParaRPr>
          </a:p>
        </p:txBody>
      </p:sp>
      <p:sp>
        <p:nvSpPr>
          <p:cNvPr id="8" name="TextBox 7"/>
          <p:cNvSpPr txBox="1"/>
          <p:nvPr/>
        </p:nvSpPr>
        <p:spPr>
          <a:xfrm>
            <a:off x="412672" y="1417638"/>
            <a:ext cx="8278119" cy="461665"/>
          </a:xfrm>
          <a:prstGeom prst="rect">
            <a:avLst/>
          </a:prstGeom>
          <a:noFill/>
        </p:spPr>
        <p:txBody>
          <a:bodyPr wrap="square" rtlCol="0" anchor="t">
            <a:spAutoFit/>
          </a:bodyPr>
          <a:lstStyle/>
          <a:p>
            <a:pPr algn="ctr"/>
            <a:r>
              <a:rPr lang="en-US" sz="2400" dirty="0" smtClean="0">
                <a:solidFill>
                  <a:schemeClr val="accent1">
                    <a:lumMod val="50000"/>
                  </a:schemeClr>
                </a:solidFill>
              </a:rPr>
              <a:t>Orphaned Users – SQL Authenticated</a:t>
            </a:r>
            <a:endParaRPr lang="en-US" sz="2400" dirty="0">
              <a:solidFill>
                <a:schemeClr val="accent1">
                  <a:lumMod val="50000"/>
                </a:schemeClr>
              </a:solidFill>
            </a:endParaRPr>
          </a:p>
        </p:txBody>
      </p:sp>
      <p:sp>
        <p:nvSpPr>
          <p:cNvPr id="26" name="TextBox 25"/>
          <p:cNvSpPr txBox="1"/>
          <p:nvPr/>
        </p:nvSpPr>
        <p:spPr>
          <a:xfrm>
            <a:off x="1642858" y="4349710"/>
            <a:ext cx="774636" cy="400110"/>
          </a:xfrm>
          <a:prstGeom prst="rect">
            <a:avLst/>
          </a:prstGeom>
          <a:noFill/>
        </p:spPr>
        <p:txBody>
          <a:bodyPr wrap="none" rtlCol="0">
            <a:spAutoFit/>
          </a:bodyPr>
          <a:lstStyle/>
          <a:p>
            <a:r>
              <a:rPr lang="en-US" sz="2000" b="1" dirty="0" smtClean="0"/>
              <a:t>Users</a:t>
            </a:r>
            <a:endParaRPr lang="en-US" sz="2000" b="1" dirty="0"/>
          </a:p>
        </p:txBody>
      </p:sp>
      <p:sp>
        <p:nvSpPr>
          <p:cNvPr id="27" name="TextBox 26"/>
          <p:cNvSpPr txBox="1"/>
          <p:nvPr/>
        </p:nvSpPr>
        <p:spPr>
          <a:xfrm>
            <a:off x="1622068" y="2899251"/>
            <a:ext cx="856325" cy="400110"/>
          </a:xfrm>
          <a:prstGeom prst="rect">
            <a:avLst/>
          </a:prstGeom>
          <a:noFill/>
        </p:spPr>
        <p:txBody>
          <a:bodyPr wrap="none" rtlCol="0">
            <a:spAutoFit/>
          </a:bodyPr>
          <a:lstStyle/>
          <a:p>
            <a:r>
              <a:rPr lang="en-US" sz="2000" b="1" dirty="0" smtClean="0"/>
              <a:t>Logins</a:t>
            </a:r>
            <a:endParaRPr lang="en-US" sz="2000" b="1" dirty="0"/>
          </a:p>
        </p:txBody>
      </p:sp>
      <p:cxnSp>
        <p:nvCxnSpPr>
          <p:cNvPr id="11" name="Straight Arrow Connector 10"/>
          <p:cNvCxnSpPr/>
          <p:nvPr/>
        </p:nvCxnSpPr>
        <p:spPr>
          <a:xfrm flipH="1">
            <a:off x="2029029" y="3312337"/>
            <a:ext cx="762" cy="942564"/>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p:cNvCxnSpPr/>
          <p:nvPr/>
        </p:nvCxnSpPr>
        <p:spPr>
          <a:xfrm flipH="1" flipV="1">
            <a:off x="1939280" y="3298836"/>
            <a:ext cx="762" cy="918261"/>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0" name="TextBox 19"/>
          <p:cNvSpPr txBox="1"/>
          <p:nvPr/>
        </p:nvSpPr>
        <p:spPr>
          <a:xfrm>
            <a:off x="3684439" y="2899251"/>
            <a:ext cx="856325" cy="400110"/>
          </a:xfrm>
          <a:prstGeom prst="rect">
            <a:avLst/>
          </a:prstGeom>
          <a:noFill/>
        </p:spPr>
        <p:txBody>
          <a:bodyPr wrap="none" rtlCol="0">
            <a:spAutoFit/>
          </a:bodyPr>
          <a:lstStyle/>
          <a:p>
            <a:r>
              <a:rPr lang="en-US" sz="2000" b="1" dirty="0" smtClean="0"/>
              <a:t>Logins</a:t>
            </a:r>
            <a:endParaRPr lang="en-US" sz="2000" b="1" dirty="0"/>
          </a:p>
        </p:txBody>
      </p:sp>
      <p:sp>
        <p:nvSpPr>
          <p:cNvPr id="28" name="TextBox 27"/>
          <p:cNvSpPr txBox="1"/>
          <p:nvPr/>
        </p:nvSpPr>
        <p:spPr>
          <a:xfrm>
            <a:off x="1642858" y="4349710"/>
            <a:ext cx="774636" cy="400110"/>
          </a:xfrm>
          <a:prstGeom prst="rect">
            <a:avLst/>
          </a:prstGeom>
          <a:noFill/>
        </p:spPr>
        <p:txBody>
          <a:bodyPr wrap="none" rtlCol="0">
            <a:spAutoFit/>
          </a:bodyPr>
          <a:lstStyle/>
          <a:p>
            <a:r>
              <a:rPr lang="en-US" sz="2000" b="1" dirty="0" smtClean="0"/>
              <a:t>Users</a:t>
            </a:r>
            <a:endParaRPr lang="en-US" sz="2000" b="1" dirty="0"/>
          </a:p>
        </p:txBody>
      </p:sp>
      <p:cxnSp>
        <p:nvCxnSpPr>
          <p:cNvPr id="21" name="Straight Arrow Connector 20"/>
          <p:cNvCxnSpPr/>
          <p:nvPr/>
        </p:nvCxnSpPr>
        <p:spPr>
          <a:xfrm flipH="1" flipV="1">
            <a:off x="4087536" y="3320521"/>
            <a:ext cx="762" cy="904462"/>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p:cNvCxnSpPr/>
          <p:nvPr/>
        </p:nvCxnSpPr>
        <p:spPr>
          <a:xfrm flipH="1">
            <a:off x="4170288" y="3326433"/>
            <a:ext cx="762" cy="942564"/>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3" name="TextBox 22"/>
          <p:cNvSpPr txBox="1"/>
          <p:nvPr/>
        </p:nvSpPr>
        <p:spPr>
          <a:xfrm>
            <a:off x="5084763" y="2636838"/>
            <a:ext cx="3071762" cy="646331"/>
          </a:xfrm>
          <a:prstGeom prst="rect">
            <a:avLst/>
          </a:prstGeom>
          <a:noFill/>
        </p:spPr>
        <p:txBody>
          <a:bodyPr wrap="square" rtlCol="0" anchor="t">
            <a:spAutoFit/>
          </a:bodyPr>
          <a:lstStyle/>
          <a:p>
            <a:r>
              <a:rPr lang="en-US" dirty="0"/>
              <a:t>CREATE LOGIN </a:t>
            </a:r>
            <a:r>
              <a:rPr lang="en-US" dirty="0" smtClean="0"/>
              <a:t>Dopey WITH PASSWORD = '</a:t>
            </a:r>
            <a:r>
              <a:rPr lang="en-US" dirty="0" err="1" smtClean="0"/>
              <a:t>MyPass</a:t>
            </a:r>
            <a:r>
              <a:rPr lang="en-US" dirty="0" smtClean="0"/>
              <a:t>';</a:t>
            </a:r>
            <a:endParaRPr lang="en-US" dirty="0">
              <a:solidFill>
                <a:srgbClr val="000000"/>
              </a:solidFill>
              <a:latin typeface="Calibri"/>
            </a:endParaRPr>
          </a:p>
        </p:txBody>
      </p:sp>
      <p:sp>
        <p:nvSpPr>
          <p:cNvPr id="24" name="TextBox 23"/>
          <p:cNvSpPr txBox="1"/>
          <p:nvPr/>
        </p:nvSpPr>
        <p:spPr>
          <a:xfrm>
            <a:off x="5084763" y="3398838"/>
            <a:ext cx="3071762" cy="1477328"/>
          </a:xfrm>
          <a:prstGeom prst="rect">
            <a:avLst/>
          </a:prstGeom>
          <a:noFill/>
        </p:spPr>
        <p:txBody>
          <a:bodyPr wrap="square" rtlCol="0" anchor="t">
            <a:spAutoFit/>
          </a:bodyPr>
          <a:lstStyle/>
          <a:p>
            <a:r>
              <a:rPr lang="en-US" dirty="0"/>
              <a:t>EXEC </a:t>
            </a:r>
            <a:r>
              <a:rPr lang="en-US" dirty="0" err="1"/>
              <a:t>sp_change_users_login</a:t>
            </a:r>
            <a:r>
              <a:rPr lang="en-US" dirty="0"/>
              <a:t> '</a:t>
            </a:r>
            <a:r>
              <a:rPr lang="en-US" dirty="0" err="1"/>
              <a:t>auto_fix','DOPEY</a:t>
            </a:r>
            <a:r>
              <a:rPr lang="en-US" dirty="0"/>
              <a:t>';</a:t>
            </a:r>
          </a:p>
          <a:p>
            <a:pPr algn="ctr"/>
            <a:r>
              <a:rPr lang="en-US" dirty="0" smtClean="0"/>
              <a:t>or</a:t>
            </a:r>
            <a:endParaRPr lang="en-US" dirty="0"/>
          </a:p>
          <a:p>
            <a:r>
              <a:rPr lang="en-US" dirty="0"/>
              <a:t>ALTER USER Dopey WITH LOGIN = </a:t>
            </a:r>
            <a:r>
              <a:rPr lang="en-US" dirty="0" smtClean="0"/>
              <a:t>Dopey;</a:t>
            </a:r>
            <a:endParaRPr lang="en-US" dirty="0"/>
          </a:p>
        </p:txBody>
      </p:sp>
      <p:sp>
        <p:nvSpPr>
          <p:cNvPr id="3" name="TextBox 2"/>
          <p:cNvSpPr txBox="1"/>
          <p:nvPr/>
        </p:nvSpPr>
        <p:spPr>
          <a:xfrm>
            <a:off x="1043190" y="2247900"/>
            <a:ext cx="1260089" cy="461665"/>
          </a:xfrm>
          <a:prstGeom prst="rect">
            <a:avLst/>
          </a:prstGeom>
          <a:noFill/>
        </p:spPr>
        <p:txBody>
          <a:bodyPr wrap="none" rtlCol="0">
            <a:spAutoFit/>
          </a:bodyPr>
          <a:lstStyle/>
          <a:p>
            <a:r>
              <a:rPr lang="en-US" sz="2400" b="1" dirty="0" smtClean="0">
                <a:solidFill>
                  <a:srgbClr val="FF0000"/>
                </a:solidFill>
              </a:rPr>
              <a:t>Server A</a:t>
            </a:r>
            <a:endParaRPr lang="en-US" sz="2400" b="1" dirty="0">
              <a:solidFill>
                <a:srgbClr val="FF0000"/>
              </a:solidFill>
            </a:endParaRPr>
          </a:p>
        </p:txBody>
      </p:sp>
      <p:sp>
        <p:nvSpPr>
          <p:cNvPr id="25" name="TextBox 24"/>
          <p:cNvSpPr txBox="1"/>
          <p:nvPr/>
        </p:nvSpPr>
        <p:spPr>
          <a:xfrm>
            <a:off x="3189490" y="2247900"/>
            <a:ext cx="1260089" cy="461665"/>
          </a:xfrm>
          <a:prstGeom prst="rect">
            <a:avLst/>
          </a:prstGeom>
          <a:noFill/>
        </p:spPr>
        <p:txBody>
          <a:bodyPr wrap="none" rtlCol="0">
            <a:spAutoFit/>
          </a:bodyPr>
          <a:lstStyle/>
          <a:p>
            <a:r>
              <a:rPr lang="en-US" sz="2400" b="1" dirty="0" smtClean="0">
                <a:solidFill>
                  <a:srgbClr val="FF0000"/>
                </a:solidFill>
              </a:rPr>
              <a:t>Server B</a:t>
            </a:r>
            <a:endParaRPr lang="en-US" sz="2400" b="1" dirty="0">
              <a:solidFill>
                <a:srgbClr val="FF0000"/>
              </a:solidFill>
            </a:endParaRPr>
          </a:p>
        </p:txBody>
      </p:sp>
    </p:spTree>
    <p:extLst>
      <p:ext uri="{BB962C8B-B14F-4D97-AF65-F5344CB8AC3E}">
        <p14:creationId xmlns:p14="http://schemas.microsoft.com/office/powerpoint/2010/main" val="379697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2.22222E-6 L 0.23577 -0.00278 " pathEditMode="relative" rAng="0" ptsTypes="AA">
                                      <p:cBhvr>
                                        <p:cTn id="6" dur="2000" fill="hold"/>
                                        <p:tgtEl>
                                          <p:spTgt spid="12"/>
                                        </p:tgtEl>
                                        <p:attrNameLst>
                                          <p:attrName>ppt_x</p:attrName>
                                          <p:attrName>ppt_y</p:attrName>
                                        </p:attrNameLst>
                                      </p:cBhvr>
                                      <p:rCtr x="11788" y="-139"/>
                                    </p:animMotion>
                                  </p:childTnLst>
                                </p:cTn>
                              </p:par>
                              <p:par>
                                <p:cTn id="7" presetID="42" presetClass="path" presetSubtype="0" accel="50000" decel="50000" fill="hold" grpId="0" nodeType="withEffect">
                                  <p:stCondLst>
                                    <p:cond delay="0"/>
                                  </p:stCondLst>
                                  <p:childTnLst>
                                    <p:animMotion origin="layout" path="M 1.38889E-6 -1.85185E-6 L 0.22986 -0.00254 " pathEditMode="relative" rAng="0" ptsTypes="AA">
                                      <p:cBhvr>
                                        <p:cTn id="8" dur="2000" fill="hold"/>
                                        <p:tgtEl>
                                          <p:spTgt spid="26"/>
                                        </p:tgtEl>
                                        <p:attrNameLst>
                                          <p:attrName>ppt_x</p:attrName>
                                          <p:attrName>ppt_y</p:attrName>
                                        </p:attrNameLst>
                                      </p:cBhvr>
                                      <p:rCtr x="11493" y="-13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p:bldP spid="20" grpId="0"/>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272133" y="2667722"/>
            <a:ext cx="1773049" cy="27131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n 17"/>
          <p:cNvSpPr/>
          <p:nvPr/>
        </p:nvSpPr>
        <p:spPr>
          <a:xfrm>
            <a:off x="1504938" y="3781496"/>
            <a:ext cx="914400" cy="121615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Rectangle 6"/>
          <p:cNvSpPr/>
          <p:nvPr/>
        </p:nvSpPr>
        <p:spPr>
          <a:xfrm>
            <a:off x="1132090" y="2667722"/>
            <a:ext cx="1773049" cy="27131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1504938" y="3781496"/>
            <a:ext cx="914400" cy="121615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accent1">
                    <a:lumMod val="50000"/>
                  </a:schemeClr>
                </a:solidFill>
              </a:rPr>
              <a:t>Tying it all together</a:t>
            </a:r>
            <a:endParaRPr lang="en-US" dirty="0">
              <a:solidFill>
                <a:srgbClr val="002060"/>
              </a:solidFill>
            </a:endParaRPr>
          </a:p>
        </p:txBody>
      </p:sp>
      <p:sp>
        <p:nvSpPr>
          <p:cNvPr id="8" name="TextBox 7"/>
          <p:cNvSpPr txBox="1"/>
          <p:nvPr/>
        </p:nvSpPr>
        <p:spPr>
          <a:xfrm>
            <a:off x="412672" y="1417638"/>
            <a:ext cx="8278119" cy="461665"/>
          </a:xfrm>
          <a:prstGeom prst="rect">
            <a:avLst/>
          </a:prstGeom>
          <a:noFill/>
        </p:spPr>
        <p:txBody>
          <a:bodyPr wrap="square" rtlCol="0" anchor="t">
            <a:spAutoFit/>
          </a:bodyPr>
          <a:lstStyle/>
          <a:p>
            <a:pPr algn="ctr"/>
            <a:r>
              <a:rPr lang="en-US" sz="2400" dirty="0" smtClean="0">
                <a:solidFill>
                  <a:schemeClr val="accent1">
                    <a:lumMod val="50000"/>
                  </a:schemeClr>
                </a:solidFill>
              </a:rPr>
              <a:t>Orphaned Users – SQL Authenticated</a:t>
            </a:r>
            <a:endParaRPr lang="en-US" sz="2400" dirty="0">
              <a:solidFill>
                <a:schemeClr val="accent1">
                  <a:lumMod val="50000"/>
                </a:schemeClr>
              </a:solidFill>
            </a:endParaRPr>
          </a:p>
        </p:txBody>
      </p:sp>
      <p:sp>
        <p:nvSpPr>
          <p:cNvPr id="26" name="TextBox 25"/>
          <p:cNvSpPr txBox="1"/>
          <p:nvPr/>
        </p:nvSpPr>
        <p:spPr>
          <a:xfrm>
            <a:off x="1642858" y="4349710"/>
            <a:ext cx="774636" cy="400110"/>
          </a:xfrm>
          <a:prstGeom prst="rect">
            <a:avLst/>
          </a:prstGeom>
          <a:noFill/>
        </p:spPr>
        <p:txBody>
          <a:bodyPr wrap="none" rtlCol="0">
            <a:spAutoFit/>
          </a:bodyPr>
          <a:lstStyle/>
          <a:p>
            <a:r>
              <a:rPr lang="en-US" sz="2000" b="1" dirty="0" smtClean="0"/>
              <a:t>Users</a:t>
            </a:r>
            <a:endParaRPr lang="en-US" sz="2000" b="1" dirty="0"/>
          </a:p>
        </p:txBody>
      </p:sp>
      <p:sp>
        <p:nvSpPr>
          <p:cNvPr id="27" name="TextBox 26"/>
          <p:cNvSpPr txBox="1"/>
          <p:nvPr/>
        </p:nvSpPr>
        <p:spPr>
          <a:xfrm>
            <a:off x="1622068" y="2899251"/>
            <a:ext cx="856325" cy="400110"/>
          </a:xfrm>
          <a:prstGeom prst="rect">
            <a:avLst/>
          </a:prstGeom>
          <a:noFill/>
        </p:spPr>
        <p:txBody>
          <a:bodyPr wrap="none" rtlCol="0">
            <a:spAutoFit/>
          </a:bodyPr>
          <a:lstStyle/>
          <a:p>
            <a:r>
              <a:rPr lang="en-US" sz="2000" b="1" dirty="0" smtClean="0"/>
              <a:t>Logins</a:t>
            </a:r>
            <a:endParaRPr lang="en-US" sz="2000" b="1" dirty="0"/>
          </a:p>
        </p:txBody>
      </p:sp>
      <p:cxnSp>
        <p:nvCxnSpPr>
          <p:cNvPr id="11" name="Straight Arrow Connector 10"/>
          <p:cNvCxnSpPr/>
          <p:nvPr/>
        </p:nvCxnSpPr>
        <p:spPr>
          <a:xfrm flipH="1">
            <a:off x="2029029" y="3312337"/>
            <a:ext cx="762" cy="942564"/>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p:cNvCxnSpPr/>
          <p:nvPr/>
        </p:nvCxnSpPr>
        <p:spPr>
          <a:xfrm flipH="1" flipV="1">
            <a:off x="1939280" y="3298836"/>
            <a:ext cx="762" cy="918261"/>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0" name="TextBox 19"/>
          <p:cNvSpPr txBox="1"/>
          <p:nvPr/>
        </p:nvSpPr>
        <p:spPr>
          <a:xfrm>
            <a:off x="3684439" y="2899251"/>
            <a:ext cx="856325" cy="400110"/>
          </a:xfrm>
          <a:prstGeom prst="rect">
            <a:avLst/>
          </a:prstGeom>
          <a:noFill/>
        </p:spPr>
        <p:txBody>
          <a:bodyPr wrap="none" rtlCol="0">
            <a:spAutoFit/>
          </a:bodyPr>
          <a:lstStyle/>
          <a:p>
            <a:r>
              <a:rPr lang="en-US" sz="2000" b="1" dirty="0" smtClean="0"/>
              <a:t>Logins</a:t>
            </a:r>
            <a:endParaRPr lang="en-US" sz="2000" b="1" dirty="0"/>
          </a:p>
        </p:txBody>
      </p:sp>
      <p:sp>
        <p:nvSpPr>
          <p:cNvPr id="28" name="TextBox 27"/>
          <p:cNvSpPr txBox="1"/>
          <p:nvPr/>
        </p:nvSpPr>
        <p:spPr>
          <a:xfrm>
            <a:off x="1642858" y="4349710"/>
            <a:ext cx="774636" cy="400110"/>
          </a:xfrm>
          <a:prstGeom prst="rect">
            <a:avLst/>
          </a:prstGeom>
          <a:noFill/>
        </p:spPr>
        <p:txBody>
          <a:bodyPr wrap="none" rtlCol="0">
            <a:spAutoFit/>
          </a:bodyPr>
          <a:lstStyle/>
          <a:p>
            <a:r>
              <a:rPr lang="en-US" sz="2000" b="1" dirty="0" smtClean="0"/>
              <a:t>Users</a:t>
            </a:r>
            <a:endParaRPr lang="en-US" sz="2000" b="1" dirty="0"/>
          </a:p>
        </p:txBody>
      </p:sp>
      <p:cxnSp>
        <p:nvCxnSpPr>
          <p:cNvPr id="21" name="Straight Arrow Connector 20"/>
          <p:cNvCxnSpPr/>
          <p:nvPr/>
        </p:nvCxnSpPr>
        <p:spPr>
          <a:xfrm flipH="1" flipV="1">
            <a:off x="4087536" y="3320521"/>
            <a:ext cx="762" cy="904462"/>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p:cNvCxnSpPr/>
          <p:nvPr/>
        </p:nvCxnSpPr>
        <p:spPr>
          <a:xfrm flipH="1">
            <a:off x="4170288" y="3326433"/>
            <a:ext cx="762" cy="942564"/>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3" name="TextBox 22"/>
          <p:cNvSpPr txBox="1"/>
          <p:nvPr/>
        </p:nvSpPr>
        <p:spPr>
          <a:xfrm>
            <a:off x="5084763" y="2636838"/>
            <a:ext cx="3071762" cy="646331"/>
          </a:xfrm>
          <a:prstGeom prst="rect">
            <a:avLst/>
          </a:prstGeom>
          <a:noFill/>
        </p:spPr>
        <p:txBody>
          <a:bodyPr wrap="square" rtlCol="0" anchor="t">
            <a:spAutoFit/>
          </a:bodyPr>
          <a:lstStyle/>
          <a:p>
            <a:r>
              <a:rPr lang="en-US" dirty="0"/>
              <a:t>CREATE LOGIN </a:t>
            </a:r>
            <a:r>
              <a:rPr lang="en-US" dirty="0" smtClean="0"/>
              <a:t>Dopey WITH PASSWORD = '</a:t>
            </a:r>
            <a:r>
              <a:rPr lang="en-US" dirty="0" err="1" smtClean="0"/>
              <a:t>MyPass</a:t>
            </a:r>
            <a:r>
              <a:rPr lang="en-US" dirty="0" smtClean="0"/>
              <a:t>';</a:t>
            </a:r>
            <a:endParaRPr lang="en-US" dirty="0">
              <a:solidFill>
                <a:srgbClr val="000000"/>
              </a:solidFill>
              <a:latin typeface="Calibri"/>
            </a:endParaRPr>
          </a:p>
        </p:txBody>
      </p:sp>
      <p:sp>
        <p:nvSpPr>
          <p:cNvPr id="24" name="TextBox 23"/>
          <p:cNvSpPr txBox="1"/>
          <p:nvPr/>
        </p:nvSpPr>
        <p:spPr>
          <a:xfrm>
            <a:off x="5084763" y="3398838"/>
            <a:ext cx="3071762" cy="1477328"/>
          </a:xfrm>
          <a:prstGeom prst="rect">
            <a:avLst/>
          </a:prstGeom>
          <a:noFill/>
        </p:spPr>
        <p:txBody>
          <a:bodyPr wrap="square" rtlCol="0" anchor="t">
            <a:spAutoFit/>
          </a:bodyPr>
          <a:lstStyle/>
          <a:p>
            <a:r>
              <a:rPr lang="en-US" dirty="0"/>
              <a:t>EXEC </a:t>
            </a:r>
            <a:r>
              <a:rPr lang="en-US" dirty="0" err="1"/>
              <a:t>sp_change_users_login</a:t>
            </a:r>
            <a:r>
              <a:rPr lang="en-US" dirty="0"/>
              <a:t> '</a:t>
            </a:r>
            <a:r>
              <a:rPr lang="en-US" dirty="0" err="1"/>
              <a:t>auto_fix','DOPEY</a:t>
            </a:r>
            <a:r>
              <a:rPr lang="en-US" dirty="0"/>
              <a:t>';</a:t>
            </a:r>
          </a:p>
          <a:p>
            <a:pPr algn="ctr"/>
            <a:r>
              <a:rPr lang="en-US" dirty="0" smtClean="0"/>
              <a:t>or</a:t>
            </a:r>
            <a:endParaRPr lang="en-US" dirty="0"/>
          </a:p>
          <a:p>
            <a:r>
              <a:rPr lang="en-US" dirty="0"/>
              <a:t>ALTER USER Dopey WITH LOGIN = </a:t>
            </a:r>
            <a:r>
              <a:rPr lang="en-US" dirty="0" smtClean="0"/>
              <a:t>Dopey;</a:t>
            </a:r>
            <a:endParaRPr lang="en-US" dirty="0"/>
          </a:p>
        </p:txBody>
      </p:sp>
      <p:sp>
        <p:nvSpPr>
          <p:cNvPr id="3" name="TextBox 2"/>
          <p:cNvSpPr txBox="1"/>
          <p:nvPr/>
        </p:nvSpPr>
        <p:spPr>
          <a:xfrm>
            <a:off x="1043190" y="2247900"/>
            <a:ext cx="1260089" cy="461665"/>
          </a:xfrm>
          <a:prstGeom prst="rect">
            <a:avLst/>
          </a:prstGeom>
          <a:noFill/>
        </p:spPr>
        <p:txBody>
          <a:bodyPr wrap="none" rtlCol="0">
            <a:spAutoFit/>
          </a:bodyPr>
          <a:lstStyle/>
          <a:p>
            <a:r>
              <a:rPr lang="en-US" sz="2400" b="1" dirty="0" smtClean="0">
                <a:solidFill>
                  <a:srgbClr val="FF0000"/>
                </a:solidFill>
              </a:rPr>
              <a:t>Server A</a:t>
            </a:r>
            <a:endParaRPr lang="en-US" sz="2400" b="1" dirty="0">
              <a:solidFill>
                <a:srgbClr val="FF0000"/>
              </a:solidFill>
            </a:endParaRPr>
          </a:p>
        </p:txBody>
      </p:sp>
      <p:sp>
        <p:nvSpPr>
          <p:cNvPr id="25" name="TextBox 24"/>
          <p:cNvSpPr txBox="1"/>
          <p:nvPr/>
        </p:nvSpPr>
        <p:spPr>
          <a:xfrm>
            <a:off x="3189490" y="2247900"/>
            <a:ext cx="1260089" cy="461665"/>
          </a:xfrm>
          <a:prstGeom prst="rect">
            <a:avLst/>
          </a:prstGeom>
          <a:noFill/>
        </p:spPr>
        <p:txBody>
          <a:bodyPr wrap="none" rtlCol="0">
            <a:spAutoFit/>
          </a:bodyPr>
          <a:lstStyle/>
          <a:p>
            <a:r>
              <a:rPr lang="en-US" sz="2400" b="1" dirty="0" smtClean="0">
                <a:solidFill>
                  <a:srgbClr val="FF0000"/>
                </a:solidFill>
              </a:rPr>
              <a:t>Server B</a:t>
            </a:r>
            <a:endParaRPr lang="en-US" sz="2400" b="1" dirty="0">
              <a:solidFill>
                <a:srgbClr val="FF0000"/>
              </a:solidFill>
            </a:endParaRPr>
          </a:p>
        </p:txBody>
      </p:sp>
    </p:spTree>
    <p:extLst>
      <p:ext uri="{BB962C8B-B14F-4D97-AF65-F5344CB8AC3E}">
        <p14:creationId xmlns:p14="http://schemas.microsoft.com/office/powerpoint/2010/main" val="406490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33333E-6 -2.22222E-6 L 0.23577 -0.00278 " pathEditMode="relative" rAng="0" ptsTypes="AA">
                                      <p:cBhvr>
                                        <p:cTn id="6" dur="2000" fill="hold"/>
                                        <p:tgtEl>
                                          <p:spTgt spid="12"/>
                                        </p:tgtEl>
                                        <p:attrNameLst>
                                          <p:attrName>ppt_x</p:attrName>
                                          <p:attrName>ppt_y</p:attrName>
                                        </p:attrNameLst>
                                      </p:cBhvr>
                                      <p:rCtr x="11788" y="-139"/>
                                    </p:animMotion>
                                  </p:childTnLst>
                                </p:cTn>
                              </p:par>
                              <p:par>
                                <p:cTn id="7" presetID="42" presetClass="path" presetSubtype="0" accel="50000" decel="50000" fill="hold" grpId="0" nodeType="withEffect">
                                  <p:stCondLst>
                                    <p:cond delay="0"/>
                                  </p:stCondLst>
                                  <p:childTnLst>
                                    <p:animMotion origin="layout" path="M 1.38889E-6 -1.85185E-6 L 0.22986 -0.00254 " pathEditMode="relative" rAng="0" ptsTypes="AA">
                                      <p:cBhvr>
                                        <p:cTn id="8" dur="2000" fill="hold"/>
                                        <p:tgtEl>
                                          <p:spTgt spid="26"/>
                                        </p:tgtEl>
                                        <p:attrNameLst>
                                          <p:attrName>ppt_x</p:attrName>
                                          <p:attrName>ppt_y</p:attrName>
                                        </p:attrNameLst>
                                      </p:cBhvr>
                                      <p:rCtr x="11493" y="-139"/>
                                    </p:animMotion>
                                  </p:childTnLst>
                                </p:cTn>
                              </p:par>
                            </p:childTnLst>
                          </p:cTn>
                        </p:par>
                        <p:par>
                          <p:cTn id="9" fill="hold">
                            <p:stCondLst>
                              <p:cond delay="2000"/>
                            </p:stCondLst>
                            <p:childTnLst>
                              <p:par>
                                <p:cTn id="10" presetID="1" presetClass="entr" presetSubtype="0" fill="hold" grpId="0" nodeType="afterEffect">
                                  <p:stCondLst>
                                    <p:cond delay="500"/>
                                  </p:stCondLst>
                                  <p:childTnLst>
                                    <p:set>
                                      <p:cBhvr>
                                        <p:cTn id="11" dur="1" fill="hold">
                                          <p:stCondLst>
                                            <p:cond delay="0"/>
                                          </p:stCondLst>
                                        </p:cTn>
                                        <p:tgtEl>
                                          <p:spTgt spid="24"/>
                                        </p:tgtEl>
                                        <p:attrNameLst>
                                          <p:attrName>style.visibility</p:attrName>
                                        </p:attrNameLst>
                                      </p:cBhvr>
                                      <p:to>
                                        <p:strVal val="visible"/>
                                      </p:to>
                                    </p:set>
                                  </p:childTnLst>
                                </p:cTn>
                              </p:par>
                              <p:par>
                                <p:cTn id="12" presetID="1" presetClass="entr" presetSubtype="0" fill="hold" nodeType="withEffect">
                                  <p:stCondLst>
                                    <p:cond delay="50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nodeType="withEffect">
                                  <p:stCondLst>
                                    <p:cond delay="50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272133" y="2667722"/>
            <a:ext cx="1773049" cy="27131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n 17"/>
          <p:cNvSpPr/>
          <p:nvPr/>
        </p:nvSpPr>
        <p:spPr>
          <a:xfrm>
            <a:off x="1504938" y="3781496"/>
            <a:ext cx="914400" cy="121615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Rectangle 6"/>
          <p:cNvSpPr/>
          <p:nvPr/>
        </p:nvSpPr>
        <p:spPr>
          <a:xfrm>
            <a:off x="1132090" y="2667722"/>
            <a:ext cx="1773049" cy="27131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1504938" y="3781496"/>
            <a:ext cx="914400" cy="121615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accent1">
                    <a:lumMod val="50000"/>
                  </a:schemeClr>
                </a:solidFill>
              </a:rPr>
              <a:t>Tying it all together</a:t>
            </a:r>
            <a:endParaRPr lang="en-US" dirty="0">
              <a:solidFill>
                <a:srgbClr val="002060"/>
              </a:solidFill>
            </a:endParaRPr>
          </a:p>
        </p:txBody>
      </p:sp>
      <p:sp>
        <p:nvSpPr>
          <p:cNvPr id="8" name="TextBox 7"/>
          <p:cNvSpPr txBox="1"/>
          <p:nvPr/>
        </p:nvSpPr>
        <p:spPr>
          <a:xfrm>
            <a:off x="412672" y="1417638"/>
            <a:ext cx="8278119" cy="461665"/>
          </a:xfrm>
          <a:prstGeom prst="rect">
            <a:avLst/>
          </a:prstGeom>
          <a:noFill/>
        </p:spPr>
        <p:txBody>
          <a:bodyPr wrap="square" rtlCol="0" anchor="t">
            <a:spAutoFit/>
          </a:bodyPr>
          <a:lstStyle/>
          <a:p>
            <a:pPr algn="ctr"/>
            <a:r>
              <a:rPr lang="en-US" sz="2400" dirty="0" smtClean="0">
                <a:solidFill>
                  <a:schemeClr val="accent1">
                    <a:lumMod val="50000"/>
                  </a:schemeClr>
                </a:solidFill>
              </a:rPr>
              <a:t>Orphaned Users – SQL Authenticated</a:t>
            </a:r>
            <a:endParaRPr lang="en-US" sz="2400" dirty="0">
              <a:solidFill>
                <a:schemeClr val="accent1">
                  <a:lumMod val="50000"/>
                </a:schemeClr>
              </a:solidFill>
            </a:endParaRPr>
          </a:p>
        </p:txBody>
      </p:sp>
      <p:sp>
        <p:nvSpPr>
          <p:cNvPr id="26" name="TextBox 25"/>
          <p:cNvSpPr txBox="1"/>
          <p:nvPr/>
        </p:nvSpPr>
        <p:spPr>
          <a:xfrm>
            <a:off x="1642858" y="4349710"/>
            <a:ext cx="774636" cy="400110"/>
          </a:xfrm>
          <a:prstGeom prst="rect">
            <a:avLst/>
          </a:prstGeom>
          <a:noFill/>
        </p:spPr>
        <p:txBody>
          <a:bodyPr wrap="none" rtlCol="0">
            <a:spAutoFit/>
          </a:bodyPr>
          <a:lstStyle/>
          <a:p>
            <a:r>
              <a:rPr lang="en-US" sz="2000" b="1" dirty="0" smtClean="0"/>
              <a:t>Users</a:t>
            </a:r>
            <a:endParaRPr lang="en-US" sz="2000" b="1" dirty="0"/>
          </a:p>
        </p:txBody>
      </p:sp>
      <p:sp>
        <p:nvSpPr>
          <p:cNvPr id="27" name="TextBox 26"/>
          <p:cNvSpPr txBox="1"/>
          <p:nvPr/>
        </p:nvSpPr>
        <p:spPr>
          <a:xfrm>
            <a:off x="1622068" y="2899251"/>
            <a:ext cx="856325" cy="400110"/>
          </a:xfrm>
          <a:prstGeom prst="rect">
            <a:avLst/>
          </a:prstGeom>
          <a:noFill/>
        </p:spPr>
        <p:txBody>
          <a:bodyPr wrap="none" rtlCol="0">
            <a:spAutoFit/>
          </a:bodyPr>
          <a:lstStyle/>
          <a:p>
            <a:r>
              <a:rPr lang="en-US" sz="2000" b="1" dirty="0" smtClean="0"/>
              <a:t>Logins</a:t>
            </a:r>
            <a:endParaRPr lang="en-US" sz="2000" b="1" dirty="0"/>
          </a:p>
        </p:txBody>
      </p:sp>
      <p:cxnSp>
        <p:nvCxnSpPr>
          <p:cNvPr id="11" name="Straight Arrow Connector 10"/>
          <p:cNvCxnSpPr/>
          <p:nvPr/>
        </p:nvCxnSpPr>
        <p:spPr>
          <a:xfrm flipH="1">
            <a:off x="2029029" y="3312337"/>
            <a:ext cx="762" cy="942564"/>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p:cNvCxnSpPr/>
          <p:nvPr/>
        </p:nvCxnSpPr>
        <p:spPr>
          <a:xfrm flipH="1" flipV="1">
            <a:off x="1939280" y="3298836"/>
            <a:ext cx="762" cy="918261"/>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0" name="TextBox 19"/>
          <p:cNvSpPr txBox="1"/>
          <p:nvPr/>
        </p:nvSpPr>
        <p:spPr>
          <a:xfrm>
            <a:off x="3684439" y="2899251"/>
            <a:ext cx="856325" cy="400110"/>
          </a:xfrm>
          <a:prstGeom prst="rect">
            <a:avLst/>
          </a:prstGeom>
          <a:noFill/>
        </p:spPr>
        <p:txBody>
          <a:bodyPr wrap="none" rtlCol="0">
            <a:spAutoFit/>
          </a:bodyPr>
          <a:lstStyle/>
          <a:p>
            <a:r>
              <a:rPr lang="en-US" sz="2000" b="1" dirty="0" smtClean="0"/>
              <a:t>Logins</a:t>
            </a:r>
            <a:endParaRPr lang="en-US" sz="2000" b="1" dirty="0"/>
          </a:p>
        </p:txBody>
      </p:sp>
      <p:sp>
        <p:nvSpPr>
          <p:cNvPr id="28" name="TextBox 27"/>
          <p:cNvSpPr txBox="1"/>
          <p:nvPr/>
        </p:nvSpPr>
        <p:spPr>
          <a:xfrm>
            <a:off x="1642858" y="4349710"/>
            <a:ext cx="774636" cy="400110"/>
          </a:xfrm>
          <a:prstGeom prst="rect">
            <a:avLst/>
          </a:prstGeom>
          <a:noFill/>
        </p:spPr>
        <p:txBody>
          <a:bodyPr wrap="none" rtlCol="0">
            <a:spAutoFit/>
          </a:bodyPr>
          <a:lstStyle/>
          <a:p>
            <a:r>
              <a:rPr lang="en-US" sz="2000" b="1" dirty="0" smtClean="0"/>
              <a:t>Users</a:t>
            </a:r>
            <a:endParaRPr lang="en-US" sz="2000" b="1" dirty="0"/>
          </a:p>
        </p:txBody>
      </p:sp>
      <p:cxnSp>
        <p:nvCxnSpPr>
          <p:cNvPr id="21" name="Straight Arrow Connector 20"/>
          <p:cNvCxnSpPr/>
          <p:nvPr/>
        </p:nvCxnSpPr>
        <p:spPr>
          <a:xfrm flipH="1" flipV="1">
            <a:off x="4087536" y="3320521"/>
            <a:ext cx="762" cy="904462"/>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p:cNvCxnSpPr/>
          <p:nvPr/>
        </p:nvCxnSpPr>
        <p:spPr>
          <a:xfrm flipH="1">
            <a:off x="4170288" y="3326433"/>
            <a:ext cx="762" cy="942564"/>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3" name="TextBox 22"/>
          <p:cNvSpPr txBox="1"/>
          <p:nvPr/>
        </p:nvSpPr>
        <p:spPr>
          <a:xfrm>
            <a:off x="5084763" y="2636838"/>
            <a:ext cx="3071762" cy="646331"/>
          </a:xfrm>
          <a:prstGeom prst="rect">
            <a:avLst/>
          </a:prstGeom>
          <a:noFill/>
        </p:spPr>
        <p:txBody>
          <a:bodyPr wrap="square" rtlCol="0" anchor="t">
            <a:spAutoFit/>
          </a:bodyPr>
          <a:lstStyle/>
          <a:p>
            <a:r>
              <a:rPr lang="en-US" dirty="0"/>
              <a:t>CREATE LOGIN </a:t>
            </a:r>
            <a:r>
              <a:rPr lang="en-US" dirty="0" smtClean="0"/>
              <a:t>Dopey WITH PASSWORD = '</a:t>
            </a:r>
            <a:r>
              <a:rPr lang="en-US" dirty="0" err="1" smtClean="0"/>
              <a:t>MyPass</a:t>
            </a:r>
            <a:r>
              <a:rPr lang="en-US" dirty="0" smtClean="0"/>
              <a:t>';</a:t>
            </a:r>
            <a:endParaRPr lang="en-US" dirty="0">
              <a:solidFill>
                <a:srgbClr val="000000"/>
              </a:solidFill>
              <a:latin typeface="Calibri"/>
            </a:endParaRPr>
          </a:p>
        </p:txBody>
      </p:sp>
      <p:sp>
        <p:nvSpPr>
          <p:cNvPr id="24" name="TextBox 23"/>
          <p:cNvSpPr txBox="1"/>
          <p:nvPr/>
        </p:nvSpPr>
        <p:spPr>
          <a:xfrm>
            <a:off x="5084763" y="3398838"/>
            <a:ext cx="3071762" cy="1477328"/>
          </a:xfrm>
          <a:prstGeom prst="rect">
            <a:avLst/>
          </a:prstGeom>
          <a:noFill/>
        </p:spPr>
        <p:txBody>
          <a:bodyPr wrap="square" rtlCol="0" anchor="t">
            <a:spAutoFit/>
          </a:bodyPr>
          <a:lstStyle/>
          <a:p>
            <a:r>
              <a:rPr lang="en-US" dirty="0"/>
              <a:t>EXEC </a:t>
            </a:r>
            <a:r>
              <a:rPr lang="en-US" dirty="0" err="1"/>
              <a:t>sp_change_users_login</a:t>
            </a:r>
            <a:r>
              <a:rPr lang="en-US" dirty="0"/>
              <a:t> '</a:t>
            </a:r>
            <a:r>
              <a:rPr lang="en-US" dirty="0" err="1"/>
              <a:t>auto_fix','DOPEY</a:t>
            </a:r>
            <a:r>
              <a:rPr lang="en-US" dirty="0"/>
              <a:t>';</a:t>
            </a:r>
          </a:p>
          <a:p>
            <a:pPr algn="ctr"/>
            <a:r>
              <a:rPr lang="en-US" dirty="0" smtClean="0"/>
              <a:t>or</a:t>
            </a:r>
            <a:endParaRPr lang="en-US" dirty="0"/>
          </a:p>
          <a:p>
            <a:r>
              <a:rPr lang="en-US" dirty="0"/>
              <a:t>ALTER USER Dopey WITH LOGIN = </a:t>
            </a:r>
            <a:r>
              <a:rPr lang="en-US" dirty="0" smtClean="0"/>
              <a:t>Dopey;</a:t>
            </a:r>
            <a:endParaRPr lang="en-US" dirty="0"/>
          </a:p>
        </p:txBody>
      </p:sp>
      <p:sp>
        <p:nvSpPr>
          <p:cNvPr id="3" name="TextBox 2"/>
          <p:cNvSpPr txBox="1"/>
          <p:nvPr/>
        </p:nvSpPr>
        <p:spPr>
          <a:xfrm>
            <a:off x="1043190" y="2247900"/>
            <a:ext cx="1260089" cy="461665"/>
          </a:xfrm>
          <a:prstGeom prst="rect">
            <a:avLst/>
          </a:prstGeom>
          <a:noFill/>
        </p:spPr>
        <p:txBody>
          <a:bodyPr wrap="none" rtlCol="0">
            <a:spAutoFit/>
          </a:bodyPr>
          <a:lstStyle/>
          <a:p>
            <a:r>
              <a:rPr lang="en-US" sz="2400" b="1" dirty="0" smtClean="0">
                <a:solidFill>
                  <a:srgbClr val="FF0000"/>
                </a:solidFill>
              </a:rPr>
              <a:t>Server A</a:t>
            </a:r>
            <a:endParaRPr lang="en-US" sz="2400" b="1" dirty="0">
              <a:solidFill>
                <a:srgbClr val="FF0000"/>
              </a:solidFill>
            </a:endParaRPr>
          </a:p>
        </p:txBody>
      </p:sp>
      <p:sp>
        <p:nvSpPr>
          <p:cNvPr id="25" name="TextBox 24"/>
          <p:cNvSpPr txBox="1"/>
          <p:nvPr/>
        </p:nvSpPr>
        <p:spPr>
          <a:xfrm>
            <a:off x="3189490" y="2247900"/>
            <a:ext cx="1260089" cy="461665"/>
          </a:xfrm>
          <a:prstGeom prst="rect">
            <a:avLst/>
          </a:prstGeom>
          <a:noFill/>
        </p:spPr>
        <p:txBody>
          <a:bodyPr wrap="none" rtlCol="0">
            <a:spAutoFit/>
          </a:bodyPr>
          <a:lstStyle/>
          <a:p>
            <a:r>
              <a:rPr lang="en-US" sz="2400" b="1" dirty="0" smtClean="0">
                <a:solidFill>
                  <a:srgbClr val="FF0000"/>
                </a:solidFill>
              </a:rPr>
              <a:t>Server B</a:t>
            </a:r>
            <a:endParaRPr lang="en-US" sz="2400" b="1" dirty="0">
              <a:solidFill>
                <a:srgbClr val="FF0000"/>
              </a:solidFill>
            </a:endParaRPr>
          </a:p>
        </p:txBody>
      </p:sp>
    </p:spTree>
    <p:extLst>
      <p:ext uri="{BB962C8B-B14F-4D97-AF65-F5344CB8AC3E}">
        <p14:creationId xmlns:p14="http://schemas.microsoft.com/office/powerpoint/2010/main" val="218945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33333E-6 -2.22222E-6 L 0.23577 -0.00278 " pathEditMode="relative" rAng="0" ptsTypes="AA">
                                      <p:cBhvr>
                                        <p:cTn id="6" dur="2000" fill="hold"/>
                                        <p:tgtEl>
                                          <p:spTgt spid="12"/>
                                        </p:tgtEl>
                                        <p:attrNameLst>
                                          <p:attrName>ppt_x</p:attrName>
                                          <p:attrName>ppt_y</p:attrName>
                                        </p:attrNameLst>
                                      </p:cBhvr>
                                      <p:rCtr x="11788" y="-139"/>
                                    </p:animMotion>
                                  </p:childTnLst>
                                </p:cTn>
                              </p:par>
                              <p:par>
                                <p:cTn id="7" presetID="42" presetClass="path" presetSubtype="0" accel="50000" decel="50000" fill="hold" grpId="0" nodeType="withEffect">
                                  <p:stCondLst>
                                    <p:cond delay="0"/>
                                  </p:stCondLst>
                                  <p:childTnLst>
                                    <p:animMotion origin="layout" path="M 1.38889E-6 -1.85185E-6 L 0.22986 -0.00254 " pathEditMode="relative" rAng="0" ptsTypes="AA">
                                      <p:cBhvr>
                                        <p:cTn id="8" dur="2000" fill="hold"/>
                                        <p:tgtEl>
                                          <p:spTgt spid="26"/>
                                        </p:tgtEl>
                                        <p:attrNameLst>
                                          <p:attrName>ppt_x</p:attrName>
                                          <p:attrName>ppt_y</p:attrName>
                                        </p:attrNameLst>
                                      </p:cBhvr>
                                      <p:rCtr x="11493" y="-139"/>
                                    </p:animMotion>
                                  </p:childTnLst>
                                </p:cTn>
                              </p:par>
                            </p:childTnLst>
                          </p:cTn>
                        </p:par>
                        <p:par>
                          <p:cTn id="9" fill="hold">
                            <p:stCondLst>
                              <p:cond delay="2000"/>
                            </p:stCondLst>
                            <p:childTnLst>
                              <p:par>
                                <p:cTn id="10" presetID="1" presetClass="entr" presetSubtype="0" fill="hold" grpId="0" nodeType="afterEffect">
                                  <p:stCondLst>
                                    <p:cond delay="500"/>
                                  </p:stCondLst>
                                  <p:childTnLst>
                                    <p:set>
                                      <p:cBhvr>
                                        <p:cTn id="11" dur="1" fill="hold">
                                          <p:stCondLst>
                                            <p:cond delay="0"/>
                                          </p:stCondLst>
                                        </p:cTn>
                                        <p:tgtEl>
                                          <p:spTgt spid="24"/>
                                        </p:tgtEl>
                                        <p:attrNameLst>
                                          <p:attrName>style.visibility</p:attrName>
                                        </p:attrNameLst>
                                      </p:cBhvr>
                                      <p:to>
                                        <p:strVal val="visible"/>
                                      </p:to>
                                    </p:set>
                                  </p:childTnLst>
                                </p:cTn>
                              </p:par>
                              <p:par>
                                <p:cTn id="12" presetID="1" presetClass="entr" presetSubtype="0" fill="hold" nodeType="withEffect">
                                  <p:stCondLst>
                                    <p:cond delay="50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nodeType="withEffect">
                                  <p:stCondLst>
                                    <p:cond delay="50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p:spPr>
        <p:txBody>
          <a:bodyPr vert="horz" lIns="91440" tIns="45720" rIns="91440" bIns="45720" rtlCol="0" anchor="t">
            <a:normAutofit/>
          </a:bodyPr>
          <a:lstStyle/>
          <a:p>
            <a:r>
              <a:rPr lang="en-US" dirty="0">
                <a:solidFill>
                  <a:schemeClr val="accent1">
                    <a:lumMod val="50000"/>
                  </a:schemeClr>
                </a:solidFill>
              </a:rPr>
              <a:t>What security isn't</a:t>
            </a:r>
          </a:p>
          <a:p>
            <a:pPr lvl="1"/>
            <a:r>
              <a:rPr lang="en-US" dirty="0">
                <a:solidFill>
                  <a:schemeClr val="accent1">
                    <a:lumMod val="50000"/>
                  </a:schemeClr>
                </a:solidFill>
              </a:rPr>
              <a:t>It's not high profile like HA, </a:t>
            </a:r>
            <a:r>
              <a:rPr lang="en-US" dirty="0" smtClean="0">
                <a:solidFill>
                  <a:schemeClr val="accent1">
                    <a:lumMod val="50000"/>
                  </a:schemeClr>
                </a:solidFill>
              </a:rPr>
              <a:t>DR, </a:t>
            </a:r>
            <a:r>
              <a:rPr lang="en-US" dirty="0">
                <a:solidFill>
                  <a:schemeClr val="accent1">
                    <a:lumMod val="50000"/>
                  </a:schemeClr>
                </a:solidFill>
              </a:rPr>
              <a:t>and performance tuning.</a:t>
            </a:r>
          </a:p>
          <a:p>
            <a:pPr lvl="1"/>
            <a:r>
              <a:rPr lang="en-US" dirty="0">
                <a:solidFill>
                  <a:schemeClr val="accent1">
                    <a:lumMod val="50000"/>
                  </a:schemeClr>
                </a:solidFill>
              </a:rPr>
              <a:t>There is no praise, only </a:t>
            </a:r>
            <a:r>
              <a:rPr lang="en-US" dirty="0" smtClean="0">
                <a:solidFill>
                  <a:schemeClr val="accent1">
                    <a:lumMod val="50000"/>
                  </a:schemeClr>
                </a:solidFill>
              </a:rPr>
              <a:t>blame.</a:t>
            </a:r>
          </a:p>
          <a:p>
            <a:r>
              <a:rPr lang="en-US" dirty="0" smtClean="0">
                <a:solidFill>
                  <a:schemeClr val="accent1">
                    <a:lumMod val="50000"/>
                  </a:schemeClr>
                </a:solidFill>
              </a:rPr>
              <a:t>What it is</a:t>
            </a:r>
          </a:p>
          <a:p>
            <a:pPr lvl="1"/>
            <a:r>
              <a:rPr lang="en-US" dirty="0" smtClean="0">
                <a:solidFill>
                  <a:schemeClr val="accent1">
                    <a:lumMod val="50000"/>
                  </a:schemeClr>
                </a:solidFill>
              </a:rPr>
              <a:t>Typically very complex.</a:t>
            </a:r>
          </a:p>
          <a:p>
            <a:pPr lvl="1"/>
            <a:r>
              <a:rPr lang="en-US" dirty="0" smtClean="0">
                <a:solidFill>
                  <a:schemeClr val="accent1">
                    <a:lumMod val="50000"/>
                  </a:schemeClr>
                </a:solidFill>
              </a:rPr>
              <a:t>It’s very easy to make mistakes.</a:t>
            </a:r>
            <a:endParaRPr lang="en-US" dirty="0">
              <a:solidFill>
                <a:schemeClr val="accent1">
                  <a:lumMod val="50000"/>
                </a:schemeClr>
              </a:solidFill>
            </a:endParaRPr>
          </a:p>
        </p:txBody>
      </p:sp>
      <p:sp>
        <p:nvSpPr>
          <p:cNvPr id="2" name="Title 1"/>
          <p:cNvSpPr>
            <a:spLocks noGrp="1"/>
          </p:cNvSpPr>
          <p:nvPr>
            <p:ph type="title"/>
          </p:nvPr>
        </p:nvSpPr>
        <p:spPr/>
        <p:txBody>
          <a:bodyPr/>
          <a:lstStyle/>
          <a:p>
            <a:pPr algn="ctr"/>
            <a:r>
              <a:rPr lang="en-US" dirty="0" smtClean="0">
                <a:solidFill>
                  <a:schemeClr val="accent2">
                    <a:lumMod val="50000"/>
                  </a:schemeClr>
                </a:solidFill>
              </a:rPr>
              <a:t>Why are we here?</a:t>
            </a:r>
            <a:endParaRPr lang="en-US" dirty="0">
              <a:solidFill>
                <a:schemeClr val="accent2">
                  <a:lumMod val="50000"/>
                </a:schemeClr>
              </a:solidFill>
            </a:endParaRPr>
          </a:p>
        </p:txBody>
      </p:sp>
    </p:spTree>
    <p:extLst>
      <p:ext uri="{BB962C8B-B14F-4D97-AF65-F5344CB8AC3E}">
        <p14:creationId xmlns:p14="http://schemas.microsoft.com/office/powerpoint/2010/main" val="2972235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272133" y="2664547"/>
            <a:ext cx="1773049" cy="27131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n 17"/>
          <p:cNvSpPr/>
          <p:nvPr/>
        </p:nvSpPr>
        <p:spPr>
          <a:xfrm>
            <a:off x="1504938" y="3800546"/>
            <a:ext cx="914400" cy="121615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Rectangle 6"/>
          <p:cNvSpPr/>
          <p:nvPr/>
        </p:nvSpPr>
        <p:spPr>
          <a:xfrm>
            <a:off x="1132090" y="2664547"/>
            <a:ext cx="1773049" cy="27131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1504938" y="3800546"/>
            <a:ext cx="914400" cy="121615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accent1">
                    <a:lumMod val="50000"/>
                  </a:schemeClr>
                </a:solidFill>
              </a:rPr>
              <a:t>Tying it all together</a:t>
            </a:r>
            <a:endParaRPr lang="en-US" dirty="0">
              <a:solidFill>
                <a:srgbClr val="002060"/>
              </a:solidFill>
            </a:endParaRPr>
          </a:p>
        </p:txBody>
      </p:sp>
      <p:sp>
        <p:nvSpPr>
          <p:cNvPr id="8" name="TextBox 7"/>
          <p:cNvSpPr txBox="1"/>
          <p:nvPr/>
        </p:nvSpPr>
        <p:spPr>
          <a:xfrm>
            <a:off x="412672" y="1417637"/>
            <a:ext cx="8278119" cy="461665"/>
          </a:xfrm>
          <a:prstGeom prst="rect">
            <a:avLst/>
          </a:prstGeom>
          <a:noFill/>
        </p:spPr>
        <p:txBody>
          <a:bodyPr wrap="square" rtlCol="0" anchor="t">
            <a:spAutoFit/>
          </a:bodyPr>
          <a:lstStyle/>
          <a:p>
            <a:pPr algn="ctr"/>
            <a:r>
              <a:rPr lang="en-US" sz="2400" dirty="0" smtClean="0">
                <a:solidFill>
                  <a:schemeClr val="accent1">
                    <a:lumMod val="50000"/>
                  </a:schemeClr>
                </a:solidFill>
              </a:rPr>
              <a:t>Orphaned Users – SQL Authenticated</a:t>
            </a:r>
            <a:endParaRPr lang="en-US" sz="2400" dirty="0">
              <a:solidFill>
                <a:schemeClr val="accent1">
                  <a:lumMod val="50000"/>
                </a:schemeClr>
              </a:solidFill>
            </a:endParaRPr>
          </a:p>
        </p:txBody>
      </p:sp>
      <p:sp>
        <p:nvSpPr>
          <p:cNvPr id="26" name="TextBox 25"/>
          <p:cNvSpPr txBox="1"/>
          <p:nvPr/>
        </p:nvSpPr>
        <p:spPr>
          <a:xfrm>
            <a:off x="1642858" y="4368760"/>
            <a:ext cx="774636" cy="400110"/>
          </a:xfrm>
          <a:prstGeom prst="rect">
            <a:avLst/>
          </a:prstGeom>
          <a:noFill/>
        </p:spPr>
        <p:txBody>
          <a:bodyPr wrap="none" rtlCol="0">
            <a:spAutoFit/>
          </a:bodyPr>
          <a:lstStyle/>
          <a:p>
            <a:r>
              <a:rPr lang="en-US" sz="2000" b="1" dirty="0" smtClean="0"/>
              <a:t>Users</a:t>
            </a:r>
            <a:endParaRPr lang="en-US" sz="2000" b="1" dirty="0"/>
          </a:p>
        </p:txBody>
      </p:sp>
      <p:sp>
        <p:nvSpPr>
          <p:cNvPr id="27" name="TextBox 26"/>
          <p:cNvSpPr txBox="1"/>
          <p:nvPr/>
        </p:nvSpPr>
        <p:spPr>
          <a:xfrm>
            <a:off x="1622068" y="2918301"/>
            <a:ext cx="856325" cy="400110"/>
          </a:xfrm>
          <a:prstGeom prst="rect">
            <a:avLst/>
          </a:prstGeom>
          <a:noFill/>
        </p:spPr>
        <p:txBody>
          <a:bodyPr wrap="none" rtlCol="0">
            <a:spAutoFit/>
          </a:bodyPr>
          <a:lstStyle/>
          <a:p>
            <a:r>
              <a:rPr lang="en-US" sz="2000" b="1" dirty="0" smtClean="0"/>
              <a:t>Logins</a:t>
            </a:r>
            <a:endParaRPr lang="en-US" sz="2000" b="1" dirty="0"/>
          </a:p>
        </p:txBody>
      </p:sp>
      <p:cxnSp>
        <p:nvCxnSpPr>
          <p:cNvPr id="11" name="Straight Arrow Connector 10"/>
          <p:cNvCxnSpPr/>
          <p:nvPr/>
        </p:nvCxnSpPr>
        <p:spPr>
          <a:xfrm flipH="1">
            <a:off x="2029029" y="3331387"/>
            <a:ext cx="762" cy="942564"/>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p:cNvCxnSpPr/>
          <p:nvPr/>
        </p:nvCxnSpPr>
        <p:spPr>
          <a:xfrm flipH="1" flipV="1">
            <a:off x="1939280" y="3317886"/>
            <a:ext cx="762" cy="918261"/>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0" name="TextBox 19"/>
          <p:cNvSpPr txBox="1"/>
          <p:nvPr/>
        </p:nvSpPr>
        <p:spPr>
          <a:xfrm>
            <a:off x="3684439" y="2918301"/>
            <a:ext cx="856325" cy="400110"/>
          </a:xfrm>
          <a:prstGeom prst="rect">
            <a:avLst/>
          </a:prstGeom>
          <a:noFill/>
        </p:spPr>
        <p:txBody>
          <a:bodyPr wrap="none" rtlCol="0">
            <a:spAutoFit/>
          </a:bodyPr>
          <a:lstStyle/>
          <a:p>
            <a:r>
              <a:rPr lang="en-US" sz="2000" b="1" dirty="0" smtClean="0"/>
              <a:t>Logins</a:t>
            </a:r>
            <a:endParaRPr lang="en-US" sz="2000" b="1" dirty="0"/>
          </a:p>
        </p:txBody>
      </p:sp>
      <p:sp>
        <p:nvSpPr>
          <p:cNvPr id="28" name="TextBox 27"/>
          <p:cNvSpPr txBox="1"/>
          <p:nvPr/>
        </p:nvSpPr>
        <p:spPr>
          <a:xfrm>
            <a:off x="1642858" y="4368760"/>
            <a:ext cx="774636" cy="400110"/>
          </a:xfrm>
          <a:prstGeom prst="rect">
            <a:avLst/>
          </a:prstGeom>
          <a:noFill/>
        </p:spPr>
        <p:txBody>
          <a:bodyPr wrap="none" rtlCol="0">
            <a:spAutoFit/>
          </a:bodyPr>
          <a:lstStyle/>
          <a:p>
            <a:r>
              <a:rPr lang="en-US" sz="2000" b="1" dirty="0" smtClean="0"/>
              <a:t>Users</a:t>
            </a:r>
            <a:endParaRPr lang="en-US" sz="2000" b="1" dirty="0"/>
          </a:p>
        </p:txBody>
      </p:sp>
      <p:cxnSp>
        <p:nvCxnSpPr>
          <p:cNvPr id="21" name="Straight Arrow Connector 20"/>
          <p:cNvCxnSpPr/>
          <p:nvPr/>
        </p:nvCxnSpPr>
        <p:spPr>
          <a:xfrm flipH="1" flipV="1">
            <a:off x="4087536" y="3339571"/>
            <a:ext cx="762" cy="904462"/>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p:cNvCxnSpPr/>
          <p:nvPr/>
        </p:nvCxnSpPr>
        <p:spPr>
          <a:xfrm flipH="1">
            <a:off x="4170288" y="3345483"/>
            <a:ext cx="762" cy="942564"/>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3" name="TextBox 22"/>
          <p:cNvSpPr txBox="1"/>
          <p:nvPr/>
        </p:nvSpPr>
        <p:spPr>
          <a:xfrm>
            <a:off x="5084763" y="2655888"/>
            <a:ext cx="3071762" cy="1477328"/>
          </a:xfrm>
          <a:prstGeom prst="rect">
            <a:avLst/>
          </a:prstGeom>
          <a:noFill/>
        </p:spPr>
        <p:txBody>
          <a:bodyPr wrap="square" rtlCol="0" anchor="t">
            <a:spAutoFit/>
          </a:bodyPr>
          <a:lstStyle/>
          <a:p>
            <a:r>
              <a:rPr lang="en-US" dirty="0"/>
              <a:t>CREATE LOGIN Dopey WITH PASSWORD = </a:t>
            </a:r>
            <a:r>
              <a:rPr lang="en-US" dirty="0" smtClean="0"/>
              <a:t>'</a:t>
            </a:r>
            <a:r>
              <a:rPr lang="en-US" dirty="0" err="1" smtClean="0"/>
              <a:t>MyPass</a:t>
            </a:r>
            <a:r>
              <a:rPr lang="en-US" dirty="0"/>
              <a:t>'</a:t>
            </a:r>
            <a:r>
              <a:rPr lang="en-US" dirty="0" smtClean="0"/>
              <a:t>,</a:t>
            </a:r>
            <a:endParaRPr lang="en-US" dirty="0">
              <a:solidFill>
                <a:srgbClr val="000000"/>
              </a:solidFill>
            </a:endParaRPr>
          </a:p>
          <a:p>
            <a:r>
              <a:rPr lang="en-US" dirty="0" smtClean="0"/>
              <a:t>SID = </a:t>
            </a:r>
            <a:r>
              <a:rPr lang="en-US" dirty="0" smtClean="0">
                <a:solidFill>
                  <a:schemeClr val="dk1"/>
                </a:solidFill>
              </a:rPr>
              <a:t>0x014EA8886B841C4CA</a:t>
            </a:r>
          </a:p>
          <a:p>
            <a:r>
              <a:rPr lang="en-US" dirty="0" smtClean="0">
                <a:solidFill>
                  <a:schemeClr val="dk1"/>
                </a:solidFill>
              </a:rPr>
              <a:t>1F7ED32489BBF62</a:t>
            </a:r>
            <a:endParaRPr lang="en-US" dirty="0"/>
          </a:p>
          <a:p>
            <a:endParaRPr lang="en-US" dirty="0">
              <a:solidFill>
                <a:srgbClr val="000000"/>
              </a:solidFill>
              <a:latin typeface="Calibri"/>
            </a:endParaRPr>
          </a:p>
        </p:txBody>
      </p:sp>
      <p:sp>
        <p:nvSpPr>
          <p:cNvPr id="24" name="TextBox 23"/>
          <p:cNvSpPr txBox="1"/>
          <p:nvPr/>
        </p:nvSpPr>
        <p:spPr>
          <a:xfrm>
            <a:off x="1043190" y="2247900"/>
            <a:ext cx="1260089" cy="461665"/>
          </a:xfrm>
          <a:prstGeom prst="rect">
            <a:avLst/>
          </a:prstGeom>
          <a:noFill/>
        </p:spPr>
        <p:txBody>
          <a:bodyPr wrap="none" rtlCol="0">
            <a:spAutoFit/>
          </a:bodyPr>
          <a:lstStyle/>
          <a:p>
            <a:r>
              <a:rPr lang="en-US" sz="2400" b="1" dirty="0" smtClean="0">
                <a:solidFill>
                  <a:srgbClr val="FF0000"/>
                </a:solidFill>
              </a:rPr>
              <a:t>Server A</a:t>
            </a:r>
            <a:endParaRPr lang="en-US" sz="2400" b="1" dirty="0">
              <a:solidFill>
                <a:srgbClr val="FF0000"/>
              </a:solidFill>
            </a:endParaRPr>
          </a:p>
        </p:txBody>
      </p:sp>
      <p:sp>
        <p:nvSpPr>
          <p:cNvPr id="25" name="TextBox 24"/>
          <p:cNvSpPr txBox="1"/>
          <p:nvPr/>
        </p:nvSpPr>
        <p:spPr>
          <a:xfrm>
            <a:off x="3189490" y="2247900"/>
            <a:ext cx="1260089" cy="461665"/>
          </a:xfrm>
          <a:prstGeom prst="rect">
            <a:avLst/>
          </a:prstGeom>
          <a:noFill/>
        </p:spPr>
        <p:txBody>
          <a:bodyPr wrap="none" rtlCol="0">
            <a:spAutoFit/>
          </a:bodyPr>
          <a:lstStyle/>
          <a:p>
            <a:r>
              <a:rPr lang="en-US" sz="2400" b="1" dirty="0" smtClean="0">
                <a:solidFill>
                  <a:srgbClr val="FF0000"/>
                </a:solidFill>
              </a:rPr>
              <a:t>Server B</a:t>
            </a:r>
            <a:endParaRPr lang="en-US" sz="2400" b="1" dirty="0">
              <a:solidFill>
                <a:srgbClr val="FF0000"/>
              </a:solidFill>
            </a:endParaRPr>
          </a:p>
        </p:txBody>
      </p:sp>
    </p:spTree>
    <p:extLst>
      <p:ext uri="{BB962C8B-B14F-4D97-AF65-F5344CB8AC3E}">
        <p14:creationId xmlns:p14="http://schemas.microsoft.com/office/powerpoint/2010/main" val="417136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2.22222E-6 L 0.23577 -0.00278 " pathEditMode="relative" rAng="0" ptsTypes="AA">
                                      <p:cBhvr>
                                        <p:cTn id="6" dur="2000" fill="hold"/>
                                        <p:tgtEl>
                                          <p:spTgt spid="12"/>
                                        </p:tgtEl>
                                        <p:attrNameLst>
                                          <p:attrName>ppt_x</p:attrName>
                                          <p:attrName>ppt_y</p:attrName>
                                        </p:attrNameLst>
                                      </p:cBhvr>
                                      <p:rCtr x="11788" y="-139"/>
                                    </p:animMotion>
                                  </p:childTnLst>
                                </p:cTn>
                              </p:par>
                              <p:par>
                                <p:cTn id="7" presetID="42" presetClass="path" presetSubtype="0" accel="50000" decel="50000" fill="hold" grpId="0" nodeType="withEffect">
                                  <p:stCondLst>
                                    <p:cond delay="0"/>
                                  </p:stCondLst>
                                  <p:childTnLst>
                                    <p:animMotion origin="layout" path="M 1.38889E-6 -1.85185E-6 L 0.22986 -0.00254 " pathEditMode="relative" rAng="0" ptsTypes="AA">
                                      <p:cBhvr>
                                        <p:cTn id="8" dur="2000" fill="hold"/>
                                        <p:tgtEl>
                                          <p:spTgt spid="26"/>
                                        </p:tgtEl>
                                        <p:attrNameLst>
                                          <p:attrName>ppt_x</p:attrName>
                                          <p:attrName>ppt_y</p:attrName>
                                        </p:attrNameLst>
                                      </p:cBhvr>
                                      <p:rCtr x="11493" y="-13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p:bldP spid="20"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6664492" y="3780368"/>
            <a:ext cx="1465330" cy="18531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n 17"/>
          <p:cNvSpPr/>
          <p:nvPr/>
        </p:nvSpPr>
        <p:spPr>
          <a:xfrm>
            <a:off x="2466963" y="4105346"/>
            <a:ext cx="914400" cy="121615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Rectangle 6"/>
          <p:cNvSpPr/>
          <p:nvPr/>
        </p:nvSpPr>
        <p:spPr>
          <a:xfrm>
            <a:off x="1000198" y="3789893"/>
            <a:ext cx="2600252" cy="18531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accent1">
                    <a:lumMod val="50000"/>
                  </a:schemeClr>
                </a:solidFill>
              </a:rPr>
              <a:t>Tying it all together</a:t>
            </a:r>
            <a:endParaRPr lang="en-US" dirty="0">
              <a:solidFill>
                <a:srgbClr val="002060"/>
              </a:solidFill>
            </a:endParaRPr>
          </a:p>
        </p:txBody>
      </p:sp>
      <p:sp>
        <p:nvSpPr>
          <p:cNvPr id="8" name="TextBox 7"/>
          <p:cNvSpPr txBox="1"/>
          <p:nvPr/>
        </p:nvSpPr>
        <p:spPr>
          <a:xfrm>
            <a:off x="412672" y="1417637"/>
            <a:ext cx="8278119" cy="461665"/>
          </a:xfrm>
          <a:prstGeom prst="rect">
            <a:avLst/>
          </a:prstGeom>
          <a:noFill/>
        </p:spPr>
        <p:txBody>
          <a:bodyPr wrap="square" rtlCol="0" anchor="t">
            <a:spAutoFit/>
          </a:bodyPr>
          <a:lstStyle/>
          <a:p>
            <a:pPr algn="ctr"/>
            <a:r>
              <a:rPr lang="en-US" sz="2400" dirty="0" smtClean="0">
                <a:solidFill>
                  <a:schemeClr val="accent1">
                    <a:lumMod val="50000"/>
                  </a:schemeClr>
                </a:solidFill>
              </a:rPr>
              <a:t>Orphaned Users – Exceptions</a:t>
            </a:r>
            <a:endParaRPr lang="en-US" sz="2400" dirty="0">
              <a:solidFill>
                <a:schemeClr val="accent1">
                  <a:lumMod val="50000"/>
                </a:schemeClr>
              </a:solidFill>
            </a:endParaRPr>
          </a:p>
        </p:txBody>
      </p:sp>
      <p:sp>
        <p:nvSpPr>
          <p:cNvPr id="26" name="TextBox 25"/>
          <p:cNvSpPr txBox="1"/>
          <p:nvPr/>
        </p:nvSpPr>
        <p:spPr>
          <a:xfrm>
            <a:off x="2557258" y="4549735"/>
            <a:ext cx="757259" cy="400110"/>
          </a:xfrm>
          <a:prstGeom prst="rect">
            <a:avLst/>
          </a:prstGeom>
          <a:noFill/>
        </p:spPr>
        <p:txBody>
          <a:bodyPr wrap="none" rtlCol="0">
            <a:spAutoFit/>
          </a:bodyPr>
          <a:lstStyle/>
          <a:p>
            <a:r>
              <a:rPr lang="en-US" sz="2000" b="1" dirty="0" smtClean="0"/>
              <a:t>Roles</a:t>
            </a:r>
            <a:endParaRPr lang="en-US" sz="2000" b="1" dirty="0"/>
          </a:p>
        </p:txBody>
      </p:sp>
      <p:sp>
        <p:nvSpPr>
          <p:cNvPr id="24" name="TextBox 23"/>
          <p:cNvSpPr txBox="1"/>
          <p:nvPr/>
        </p:nvSpPr>
        <p:spPr>
          <a:xfrm>
            <a:off x="890790" y="3257550"/>
            <a:ext cx="1260089" cy="461665"/>
          </a:xfrm>
          <a:prstGeom prst="rect">
            <a:avLst/>
          </a:prstGeom>
          <a:noFill/>
        </p:spPr>
        <p:txBody>
          <a:bodyPr wrap="none" rtlCol="0">
            <a:spAutoFit/>
          </a:bodyPr>
          <a:lstStyle/>
          <a:p>
            <a:r>
              <a:rPr lang="en-US" sz="2400" b="1" dirty="0" smtClean="0">
                <a:solidFill>
                  <a:srgbClr val="FF0000"/>
                </a:solidFill>
              </a:rPr>
              <a:t>Server A</a:t>
            </a:r>
            <a:endParaRPr lang="en-US" sz="2400" b="1" dirty="0">
              <a:solidFill>
                <a:srgbClr val="FF0000"/>
              </a:solidFill>
            </a:endParaRPr>
          </a:p>
        </p:txBody>
      </p:sp>
      <p:sp>
        <p:nvSpPr>
          <p:cNvPr id="29" name="Can 28"/>
          <p:cNvSpPr/>
          <p:nvPr/>
        </p:nvSpPr>
        <p:spPr>
          <a:xfrm>
            <a:off x="5162538" y="4095821"/>
            <a:ext cx="914400" cy="121615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0" name="Rectangle 29"/>
          <p:cNvSpPr/>
          <p:nvPr/>
        </p:nvSpPr>
        <p:spPr>
          <a:xfrm>
            <a:off x="4895924" y="3780368"/>
            <a:ext cx="1465330" cy="18531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n 30"/>
          <p:cNvSpPr/>
          <p:nvPr/>
        </p:nvSpPr>
        <p:spPr>
          <a:xfrm>
            <a:off x="5162538" y="4102171"/>
            <a:ext cx="914400" cy="121615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2" name="TextBox 31"/>
          <p:cNvSpPr txBox="1"/>
          <p:nvPr/>
        </p:nvSpPr>
        <p:spPr>
          <a:xfrm>
            <a:off x="5252833" y="4444960"/>
            <a:ext cx="753732" cy="707886"/>
          </a:xfrm>
          <a:prstGeom prst="rect">
            <a:avLst/>
          </a:prstGeom>
          <a:noFill/>
        </p:spPr>
        <p:txBody>
          <a:bodyPr wrap="none" rtlCol="0">
            <a:spAutoFit/>
          </a:bodyPr>
          <a:lstStyle/>
          <a:p>
            <a:r>
              <a:rPr lang="en-US" sz="2000" b="1" dirty="0" smtClean="0"/>
              <a:t>Login</a:t>
            </a:r>
          </a:p>
          <a:p>
            <a:r>
              <a:rPr lang="en-US" sz="2000" b="1" dirty="0" smtClean="0"/>
              <a:t>User</a:t>
            </a:r>
            <a:endParaRPr lang="en-US" sz="2000" b="1" dirty="0"/>
          </a:p>
        </p:txBody>
      </p:sp>
      <p:sp>
        <p:nvSpPr>
          <p:cNvPr id="34" name="TextBox 33"/>
          <p:cNvSpPr txBox="1"/>
          <p:nvPr/>
        </p:nvSpPr>
        <p:spPr>
          <a:xfrm>
            <a:off x="5252833" y="4441785"/>
            <a:ext cx="753732" cy="707886"/>
          </a:xfrm>
          <a:prstGeom prst="rect">
            <a:avLst/>
          </a:prstGeom>
          <a:noFill/>
        </p:spPr>
        <p:txBody>
          <a:bodyPr wrap="none" rtlCol="0">
            <a:spAutoFit/>
          </a:bodyPr>
          <a:lstStyle/>
          <a:p>
            <a:r>
              <a:rPr lang="en-US" sz="2000" b="1" dirty="0" smtClean="0"/>
              <a:t>Login</a:t>
            </a:r>
          </a:p>
          <a:p>
            <a:r>
              <a:rPr lang="en-US" sz="2000" b="1" dirty="0" smtClean="0"/>
              <a:t>User</a:t>
            </a:r>
            <a:endParaRPr lang="en-US" sz="2000" b="1" dirty="0"/>
          </a:p>
        </p:txBody>
      </p:sp>
      <p:sp>
        <p:nvSpPr>
          <p:cNvPr id="35" name="TextBox 34"/>
          <p:cNvSpPr txBox="1"/>
          <p:nvPr/>
        </p:nvSpPr>
        <p:spPr>
          <a:xfrm>
            <a:off x="4786515" y="3248025"/>
            <a:ext cx="1260089" cy="461665"/>
          </a:xfrm>
          <a:prstGeom prst="rect">
            <a:avLst/>
          </a:prstGeom>
          <a:noFill/>
        </p:spPr>
        <p:txBody>
          <a:bodyPr wrap="none" rtlCol="0">
            <a:spAutoFit/>
          </a:bodyPr>
          <a:lstStyle/>
          <a:p>
            <a:r>
              <a:rPr lang="en-US" sz="2400" b="1" dirty="0" smtClean="0">
                <a:solidFill>
                  <a:srgbClr val="FF0000"/>
                </a:solidFill>
              </a:rPr>
              <a:t>Server A</a:t>
            </a:r>
            <a:endParaRPr lang="en-US" sz="2400" b="1" dirty="0">
              <a:solidFill>
                <a:srgbClr val="FF0000"/>
              </a:solidFill>
            </a:endParaRPr>
          </a:p>
        </p:txBody>
      </p:sp>
      <p:sp>
        <p:nvSpPr>
          <p:cNvPr id="36" name="TextBox 35"/>
          <p:cNvSpPr txBox="1"/>
          <p:nvPr/>
        </p:nvSpPr>
        <p:spPr>
          <a:xfrm>
            <a:off x="6561340" y="3248025"/>
            <a:ext cx="1260089" cy="461665"/>
          </a:xfrm>
          <a:prstGeom prst="rect">
            <a:avLst/>
          </a:prstGeom>
          <a:noFill/>
        </p:spPr>
        <p:txBody>
          <a:bodyPr wrap="none" rtlCol="0">
            <a:spAutoFit/>
          </a:bodyPr>
          <a:lstStyle/>
          <a:p>
            <a:r>
              <a:rPr lang="en-US" sz="2400" b="1" dirty="0" smtClean="0">
                <a:solidFill>
                  <a:srgbClr val="FF0000"/>
                </a:solidFill>
              </a:rPr>
              <a:t>Server B</a:t>
            </a:r>
            <a:endParaRPr lang="en-US" sz="2400" b="1" dirty="0">
              <a:solidFill>
                <a:srgbClr val="FF0000"/>
              </a:solidFill>
            </a:endParaRPr>
          </a:p>
        </p:txBody>
      </p:sp>
      <p:sp>
        <p:nvSpPr>
          <p:cNvPr id="37" name="TextBox 36"/>
          <p:cNvSpPr txBox="1"/>
          <p:nvPr/>
        </p:nvSpPr>
        <p:spPr>
          <a:xfrm>
            <a:off x="900315" y="1990725"/>
            <a:ext cx="871777" cy="461665"/>
          </a:xfrm>
          <a:prstGeom prst="rect">
            <a:avLst/>
          </a:prstGeom>
          <a:noFill/>
        </p:spPr>
        <p:txBody>
          <a:bodyPr wrap="none" rtlCol="0">
            <a:spAutoFit/>
          </a:bodyPr>
          <a:lstStyle/>
          <a:p>
            <a:r>
              <a:rPr lang="en-US" sz="2400" b="1" dirty="0" smtClean="0"/>
              <a:t>Roles</a:t>
            </a:r>
            <a:endParaRPr lang="en-US" sz="2400" b="1" dirty="0"/>
          </a:p>
        </p:txBody>
      </p:sp>
      <p:sp>
        <p:nvSpPr>
          <p:cNvPr id="39" name="TextBox 38"/>
          <p:cNvSpPr txBox="1"/>
          <p:nvPr/>
        </p:nvSpPr>
        <p:spPr>
          <a:xfrm>
            <a:off x="4796040" y="1990725"/>
            <a:ext cx="2881943" cy="461665"/>
          </a:xfrm>
          <a:prstGeom prst="rect">
            <a:avLst/>
          </a:prstGeom>
          <a:noFill/>
        </p:spPr>
        <p:txBody>
          <a:bodyPr wrap="none" rtlCol="0">
            <a:spAutoFit/>
          </a:bodyPr>
          <a:lstStyle/>
          <a:p>
            <a:r>
              <a:rPr lang="en-US" sz="2400" b="1" dirty="0" smtClean="0"/>
              <a:t>Contained Databases</a:t>
            </a:r>
            <a:endParaRPr lang="en-US" sz="2400" b="1" dirty="0"/>
          </a:p>
        </p:txBody>
      </p:sp>
      <p:sp>
        <p:nvSpPr>
          <p:cNvPr id="40" name="TextBox 39"/>
          <p:cNvSpPr txBox="1"/>
          <p:nvPr/>
        </p:nvSpPr>
        <p:spPr>
          <a:xfrm>
            <a:off x="909840" y="2400300"/>
            <a:ext cx="3404985" cy="584775"/>
          </a:xfrm>
          <a:prstGeom prst="rect">
            <a:avLst/>
          </a:prstGeom>
          <a:noFill/>
        </p:spPr>
        <p:txBody>
          <a:bodyPr wrap="square" rtlCol="0">
            <a:spAutoFit/>
          </a:bodyPr>
          <a:lstStyle/>
          <a:p>
            <a:r>
              <a:rPr lang="en-US" sz="1600" dirty="0" smtClean="0"/>
              <a:t>Server and database roles have no relation to each other.</a:t>
            </a:r>
            <a:endParaRPr lang="en-US" sz="2000" dirty="0"/>
          </a:p>
        </p:txBody>
      </p:sp>
      <p:sp>
        <p:nvSpPr>
          <p:cNvPr id="41" name="TextBox 40"/>
          <p:cNvSpPr txBox="1"/>
          <p:nvPr/>
        </p:nvSpPr>
        <p:spPr>
          <a:xfrm>
            <a:off x="4824615" y="2400300"/>
            <a:ext cx="3966960" cy="830997"/>
          </a:xfrm>
          <a:prstGeom prst="rect">
            <a:avLst/>
          </a:prstGeom>
          <a:noFill/>
        </p:spPr>
        <p:txBody>
          <a:bodyPr wrap="square" rtlCol="0">
            <a:spAutoFit/>
          </a:bodyPr>
          <a:lstStyle/>
          <a:p>
            <a:r>
              <a:rPr lang="en-US" sz="1600" dirty="0" smtClean="0"/>
              <a:t>The database principals in a contained database have all of the information needed to connect to the server and database.</a:t>
            </a:r>
            <a:endParaRPr lang="en-US" sz="1600" dirty="0"/>
          </a:p>
        </p:txBody>
      </p:sp>
      <p:sp>
        <p:nvSpPr>
          <p:cNvPr id="42" name="TextBox 41"/>
          <p:cNvSpPr txBox="1"/>
          <p:nvPr/>
        </p:nvSpPr>
        <p:spPr>
          <a:xfrm>
            <a:off x="1157083" y="4549735"/>
            <a:ext cx="757259" cy="400110"/>
          </a:xfrm>
          <a:prstGeom prst="rect">
            <a:avLst/>
          </a:prstGeom>
          <a:noFill/>
        </p:spPr>
        <p:txBody>
          <a:bodyPr wrap="none" rtlCol="0">
            <a:spAutoFit/>
          </a:bodyPr>
          <a:lstStyle/>
          <a:p>
            <a:r>
              <a:rPr lang="en-US" sz="2000" b="1" dirty="0" smtClean="0"/>
              <a:t>Roles</a:t>
            </a:r>
            <a:endParaRPr lang="en-US" sz="2000" b="1" dirty="0"/>
          </a:p>
        </p:txBody>
      </p:sp>
      <p:sp>
        <p:nvSpPr>
          <p:cNvPr id="3" name="TextBox 2"/>
          <p:cNvSpPr txBox="1"/>
          <p:nvPr/>
        </p:nvSpPr>
        <p:spPr>
          <a:xfrm>
            <a:off x="1866717" y="4484822"/>
            <a:ext cx="543739" cy="523220"/>
          </a:xfrm>
          <a:prstGeom prst="rect">
            <a:avLst/>
          </a:prstGeom>
          <a:noFill/>
        </p:spPr>
        <p:txBody>
          <a:bodyPr wrap="none" rtlCol="0">
            <a:spAutoFit/>
          </a:bodyPr>
          <a:lstStyle/>
          <a:p>
            <a:r>
              <a:rPr lang="en-US" sz="2800" b="1" dirty="0" smtClean="0">
                <a:solidFill>
                  <a:srgbClr val="FF0000"/>
                </a:solidFill>
              </a:rPr>
              <a:t>&lt;&gt;</a:t>
            </a:r>
            <a:endParaRPr lang="en-US" b="1" dirty="0">
              <a:solidFill>
                <a:srgbClr val="FF0000"/>
              </a:solidFill>
            </a:endParaRPr>
          </a:p>
        </p:txBody>
      </p:sp>
    </p:spTree>
    <p:extLst>
      <p:ext uri="{BB962C8B-B14F-4D97-AF65-F5344CB8AC3E}">
        <p14:creationId xmlns:p14="http://schemas.microsoft.com/office/powerpoint/2010/main" val="2391989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1.66667E-6 4.44444E-6 L 0.19462 -0.00047 " pathEditMode="relative" rAng="0" ptsTypes="AA">
                                      <p:cBhvr>
                                        <p:cTn id="46" dur="2000" fill="hold"/>
                                        <p:tgtEl>
                                          <p:spTgt spid="31"/>
                                        </p:tgtEl>
                                        <p:attrNameLst>
                                          <p:attrName>ppt_x</p:attrName>
                                          <p:attrName>ppt_y</p:attrName>
                                        </p:attrNameLst>
                                      </p:cBhvr>
                                      <p:rCtr x="9722" y="-23"/>
                                    </p:animMotion>
                                  </p:childTnLst>
                                </p:cTn>
                              </p:par>
                              <p:par>
                                <p:cTn id="47" presetID="42" presetClass="path" presetSubtype="0" accel="50000" decel="50000" fill="hold" grpId="0" nodeType="withEffect">
                                  <p:stCondLst>
                                    <p:cond delay="0"/>
                                  </p:stCondLst>
                                  <p:childTnLst>
                                    <p:animMotion origin="layout" path="M -1.94444E-6 1.85185E-6 L 0.18924 -0.00255 " pathEditMode="relative" rAng="0" ptsTypes="AA">
                                      <p:cBhvr>
                                        <p:cTn id="48" dur="2000" fill="hold"/>
                                        <p:tgtEl>
                                          <p:spTgt spid="32"/>
                                        </p:tgtEl>
                                        <p:attrNameLst>
                                          <p:attrName>ppt_x</p:attrName>
                                          <p:attrName>ppt_y</p:attrName>
                                        </p:attrNameLst>
                                      </p:cBhvr>
                                      <p:rCtr x="9462"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8" grpId="0" animBg="1"/>
      <p:bldP spid="7" grpId="0" animBg="1"/>
      <p:bldP spid="26" grpId="1"/>
      <p:bldP spid="24" grpId="0"/>
      <p:bldP spid="29" grpId="0" animBg="1"/>
      <p:bldP spid="30" grpId="0" animBg="1"/>
      <p:bldP spid="31" grpId="0" animBg="1"/>
      <p:bldP spid="31" grpId="1" animBg="1"/>
      <p:bldP spid="32" grpId="0"/>
      <p:bldP spid="32" grpId="1"/>
      <p:bldP spid="34" grpId="0"/>
      <p:bldP spid="35" grpId="0"/>
      <p:bldP spid="36" grpId="0"/>
      <p:bldP spid="37" grpId="0"/>
      <p:bldP spid="39" grpId="0"/>
      <p:bldP spid="40" grpId="0"/>
      <p:bldP spid="41" grpId="0"/>
      <p:bldP spid="4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34015"/>
            <a:ext cx="7315200" cy="772156"/>
          </a:xfrm>
        </p:spPr>
        <p:txBody>
          <a:bodyPr vert="horz" lIns="91440" tIns="45720" rIns="91440" bIns="45720" rtlCol="0" anchor="t">
            <a:noAutofit/>
          </a:bodyPr>
          <a:lstStyle/>
          <a:p>
            <a:pPr marL="0" indent="0">
              <a:spcAft>
                <a:spcPts val="1200"/>
              </a:spcAft>
              <a:buNone/>
            </a:pPr>
            <a:r>
              <a:rPr lang="en-US" sz="2400" dirty="0">
                <a:solidFill>
                  <a:schemeClr val="accent1">
                    <a:lumMod val="50000"/>
                  </a:schemeClr>
                </a:solidFill>
              </a:rPr>
              <a:t>How do we apply a permission to a principal?</a:t>
            </a:r>
          </a:p>
        </p:txBody>
      </p:sp>
      <p:sp>
        <p:nvSpPr>
          <p:cNvPr id="2" name="Title 1"/>
          <p:cNvSpPr>
            <a:spLocks noGrp="1"/>
          </p:cNvSpPr>
          <p:nvPr>
            <p:ph type="title"/>
          </p:nvPr>
        </p:nvSpPr>
        <p:spPr/>
        <p:txBody>
          <a:bodyPr>
            <a:normAutofit/>
          </a:bodyPr>
          <a:lstStyle/>
          <a:p>
            <a:r>
              <a:rPr lang="en-US" dirty="0" smtClean="0">
                <a:solidFill>
                  <a:schemeClr val="accent1">
                    <a:lumMod val="50000"/>
                  </a:schemeClr>
                </a:solidFill>
              </a:rPr>
              <a:t>Tying it all together</a:t>
            </a:r>
            <a:endParaRPr lang="en-US" dirty="0">
              <a:solidFill>
                <a:schemeClr val="accent2">
                  <a:lumMod val="50000"/>
                </a:schemeClr>
              </a:solidFill>
            </a:endParaRPr>
          </a:p>
        </p:txBody>
      </p:sp>
      <p:sp>
        <p:nvSpPr>
          <p:cNvPr id="5" name="TextBox 4"/>
          <p:cNvSpPr txBox="1"/>
          <p:nvPr/>
        </p:nvSpPr>
        <p:spPr>
          <a:xfrm>
            <a:off x="1799756" y="2902853"/>
            <a:ext cx="867545" cy="369332"/>
          </a:xfrm>
          <a:prstGeom prst="rect">
            <a:avLst/>
          </a:prstGeom>
          <a:noFill/>
        </p:spPr>
        <p:txBody>
          <a:bodyPr wrap="none" rtlCol="0" anchor="t">
            <a:spAutoFit/>
          </a:bodyPr>
          <a:lstStyle/>
          <a:p>
            <a:r>
              <a:rPr lang="en-US" b="1" dirty="0" smtClean="0"/>
              <a:t>GRANT</a:t>
            </a:r>
          </a:p>
        </p:txBody>
      </p:sp>
      <p:sp>
        <p:nvSpPr>
          <p:cNvPr id="20" name="TextBox 19"/>
          <p:cNvSpPr txBox="1"/>
          <p:nvPr/>
        </p:nvSpPr>
        <p:spPr>
          <a:xfrm>
            <a:off x="4929975" y="2623849"/>
            <a:ext cx="891591" cy="461665"/>
          </a:xfrm>
          <a:prstGeom prst="rect">
            <a:avLst/>
          </a:prstGeom>
          <a:noFill/>
        </p:spPr>
        <p:txBody>
          <a:bodyPr wrap="none" rtlCol="0">
            <a:spAutoFit/>
          </a:bodyPr>
          <a:lstStyle/>
          <a:p>
            <a:r>
              <a:rPr lang="en-US" sz="2400" b="1" dirty="0" smtClean="0"/>
              <a:t>DENY</a:t>
            </a:r>
          </a:p>
        </p:txBody>
      </p:sp>
      <p:sp>
        <p:nvSpPr>
          <p:cNvPr id="22" name="TextBox 21"/>
          <p:cNvSpPr txBox="1"/>
          <p:nvPr/>
        </p:nvSpPr>
        <p:spPr>
          <a:xfrm>
            <a:off x="3789649" y="4435516"/>
            <a:ext cx="952825" cy="369332"/>
          </a:xfrm>
          <a:prstGeom prst="rect">
            <a:avLst/>
          </a:prstGeom>
          <a:noFill/>
        </p:spPr>
        <p:txBody>
          <a:bodyPr wrap="none" rtlCol="0">
            <a:spAutoFit/>
          </a:bodyPr>
          <a:lstStyle/>
          <a:p>
            <a:r>
              <a:rPr lang="en-US" b="1" dirty="0" smtClean="0"/>
              <a:t>REVOKE</a:t>
            </a:r>
          </a:p>
        </p:txBody>
      </p:sp>
      <p:sp>
        <p:nvSpPr>
          <p:cNvPr id="4" name="TextBox 3"/>
          <p:cNvSpPr txBox="1"/>
          <p:nvPr/>
        </p:nvSpPr>
        <p:spPr>
          <a:xfrm>
            <a:off x="1799756" y="3262484"/>
            <a:ext cx="1956689" cy="369332"/>
          </a:xfrm>
          <a:prstGeom prst="rect">
            <a:avLst/>
          </a:prstGeom>
          <a:noFill/>
        </p:spPr>
        <p:txBody>
          <a:bodyPr wrap="none" rtlCol="0">
            <a:spAutoFit/>
          </a:bodyPr>
          <a:lstStyle/>
          <a:p>
            <a:r>
              <a:rPr lang="en-US" dirty="0" smtClean="0"/>
              <a:t>Allow a permission</a:t>
            </a:r>
            <a:endParaRPr lang="en-US" dirty="0"/>
          </a:p>
        </p:txBody>
      </p:sp>
      <p:sp>
        <p:nvSpPr>
          <p:cNvPr id="10" name="TextBox 9"/>
          <p:cNvSpPr txBox="1"/>
          <p:nvPr/>
        </p:nvSpPr>
        <p:spPr>
          <a:xfrm>
            <a:off x="4929975" y="3095178"/>
            <a:ext cx="2733564" cy="830997"/>
          </a:xfrm>
          <a:prstGeom prst="rect">
            <a:avLst/>
          </a:prstGeom>
          <a:noFill/>
        </p:spPr>
        <p:txBody>
          <a:bodyPr wrap="square" rtlCol="0">
            <a:spAutoFit/>
          </a:bodyPr>
          <a:lstStyle/>
          <a:p>
            <a:r>
              <a:rPr lang="en-US" sz="2400" dirty="0" smtClean="0"/>
              <a:t>A permission cannot be allowed.</a:t>
            </a:r>
            <a:endParaRPr lang="en-US" sz="2400" dirty="0"/>
          </a:p>
        </p:txBody>
      </p:sp>
      <p:sp>
        <p:nvSpPr>
          <p:cNvPr id="11" name="TextBox 10"/>
          <p:cNvSpPr txBox="1"/>
          <p:nvPr/>
        </p:nvSpPr>
        <p:spPr>
          <a:xfrm>
            <a:off x="3789649" y="4795141"/>
            <a:ext cx="2010283" cy="646331"/>
          </a:xfrm>
          <a:prstGeom prst="rect">
            <a:avLst/>
          </a:prstGeom>
          <a:noFill/>
        </p:spPr>
        <p:txBody>
          <a:bodyPr wrap="square" rtlCol="0">
            <a:spAutoFit/>
          </a:bodyPr>
          <a:lstStyle/>
          <a:p>
            <a:r>
              <a:rPr lang="en-US" dirty="0" smtClean="0"/>
              <a:t>Remove a GRANT or DENY.</a:t>
            </a:r>
            <a:endParaRPr lang="en-US" dirty="0"/>
          </a:p>
        </p:txBody>
      </p:sp>
      <p:cxnSp>
        <p:nvCxnSpPr>
          <p:cNvPr id="7" name="Straight Connector 6"/>
          <p:cNvCxnSpPr/>
          <p:nvPr/>
        </p:nvCxnSpPr>
        <p:spPr>
          <a:xfrm>
            <a:off x="1647356" y="4127500"/>
            <a:ext cx="608694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343210" y="2755900"/>
            <a:ext cx="0" cy="13716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3926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3113" y="1433513"/>
            <a:ext cx="7851775" cy="937147"/>
          </a:xfrm>
        </p:spPr>
        <p:txBody>
          <a:bodyPr vert="horz" lIns="91440" tIns="45720" rIns="91440" bIns="45720" rtlCol="0" anchor="t">
            <a:noAutofit/>
          </a:bodyPr>
          <a:lstStyle/>
          <a:p>
            <a:pPr marL="0" indent="0">
              <a:spcAft>
                <a:spcPts val="1200"/>
              </a:spcAft>
              <a:buNone/>
            </a:pPr>
            <a:r>
              <a:rPr lang="en-US" sz="2400" dirty="0">
                <a:solidFill>
                  <a:schemeClr val="accent1">
                    <a:lumMod val="50000"/>
                  </a:schemeClr>
                </a:solidFill>
              </a:rPr>
              <a:t>There are six special principals/permissions.  These are the super users and deserve special attention</a:t>
            </a:r>
            <a:r>
              <a:rPr lang="en-US" sz="2400" dirty="0" smtClean="0">
                <a:solidFill>
                  <a:schemeClr val="accent1">
                    <a:lumMod val="50000"/>
                  </a:schemeClr>
                </a:solidFill>
              </a:rPr>
              <a:t>.</a:t>
            </a:r>
          </a:p>
          <a:p>
            <a:pPr marL="0" indent="0">
              <a:spcAft>
                <a:spcPts val="1200"/>
              </a:spcAft>
              <a:buNone/>
            </a:pPr>
            <a:r>
              <a:rPr lang="en-US" sz="2000" dirty="0" smtClean="0">
                <a:latin typeface="Calibri"/>
              </a:rPr>
              <a:t>Each of these principals and permissions have complete control over their associated securable.</a:t>
            </a:r>
            <a:endParaRPr lang="en-US" sz="2000" dirty="0">
              <a:latin typeface="Calibri"/>
            </a:endParaRPr>
          </a:p>
        </p:txBody>
      </p:sp>
      <p:sp>
        <p:nvSpPr>
          <p:cNvPr id="2" name="Title 1"/>
          <p:cNvSpPr>
            <a:spLocks noGrp="1"/>
          </p:cNvSpPr>
          <p:nvPr>
            <p:ph type="title"/>
          </p:nvPr>
        </p:nvSpPr>
        <p:spPr>
          <a:xfrm>
            <a:off x="104775" y="274638"/>
            <a:ext cx="8919967" cy="1143000"/>
          </a:xfrm>
        </p:spPr>
        <p:txBody>
          <a:bodyPr>
            <a:normAutofit fontScale="90000"/>
          </a:bodyPr>
          <a:lstStyle/>
          <a:p>
            <a:r>
              <a:rPr lang="en-US" dirty="0">
                <a:solidFill>
                  <a:schemeClr val="accent1">
                    <a:lumMod val="50000"/>
                  </a:schemeClr>
                </a:solidFill>
              </a:rPr>
              <a:t>Administrative </a:t>
            </a:r>
            <a:r>
              <a:rPr lang="en-US" dirty="0" err="1">
                <a:solidFill>
                  <a:schemeClr val="accent1">
                    <a:lumMod val="50000"/>
                  </a:schemeClr>
                </a:solidFill>
              </a:rPr>
              <a:t>Principals</a:t>
            </a:r>
            <a:r>
              <a:rPr lang="en-US" dirty="0">
                <a:solidFill>
                  <a:schemeClr val="accent1">
                    <a:lumMod val="50000"/>
                  </a:schemeClr>
                </a:solidFill>
              </a:rPr>
              <a:t> and Permissions</a:t>
            </a:r>
            <a:endParaRPr lang="en-US" dirty="0">
              <a:solidFill>
                <a:schemeClr val="accent2">
                  <a:lumMod val="50000"/>
                </a:schemeClr>
              </a:solidFill>
            </a:endParaRPr>
          </a:p>
        </p:txBody>
      </p:sp>
      <p:sp>
        <p:nvSpPr>
          <p:cNvPr id="5" name="TextBox 4"/>
          <p:cNvSpPr txBox="1"/>
          <p:nvPr/>
        </p:nvSpPr>
        <p:spPr>
          <a:xfrm>
            <a:off x="2540467" y="4056465"/>
            <a:ext cx="413896" cy="400110"/>
          </a:xfrm>
          <a:prstGeom prst="rect">
            <a:avLst/>
          </a:prstGeom>
          <a:noFill/>
        </p:spPr>
        <p:txBody>
          <a:bodyPr wrap="none" rtlCol="0">
            <a:spAutoFit/>
          </a:bodyPr>
          <a:lstStyle/>
          <a:p>
            <a:r>
              <a:rPr lang="en-US" sz="2000" dirty="0" err="1" smtClean="0"/>
              <a:t>sa</a:t>
            </a:r>
            <a:endParaRPr lang="en-US" sz="2000" dirty="0" smtClean="0"/>
          </a:p>
        </p:txBody>
      </p:sp>
      <p:sp>
        <p:nvSpPr>
          <p:cNvPr id="12" name="TextBox 11"/>
          <p:cNvSpPr txBox="1"/>
          <p:nvPr/>
        </p:nvSpPr>
        <p:spPr>
          <a:xfrm>
            <a:off x="2540467" y="4774860"/>
            <a:ext cx="598241" cy="400110"/>
          </a:xfrm>
          <a:prstGeom prst="rect">
            <a:avLst/>
          </a:prstGeom>
          <a:noFill/>
        </p:spPr>
        <p:txBody>
          <a:bodyPr wrap="none" rtlCol="0">
            <a:spAutoFit/>
          </a:bodyPr>
          <a:lstStyle/>
          <a:p>
            <a:r>
              <a:rPr lang="en-US" sz="2000" dirty="0" err="1" smtClean="0"/>
              <a:t>dbo</a:t>
            </a:r>
            <a:endParaRPr lang="en-US" sz="2000" dirty="0" smtClean="0"/>
          </a:p>
        </p:txBody>
      </p:sp>
      <p:sp>
        <p:nvSpPr>
          <p:cNvPr id="8" name="TextBox 7"/>
          <p:cNvSpPr txBox="1"/>
          <p:nvPr/>
        </p:nvSpPr>
        <p:spPr>
          <a:xfrm>
            <a:off x="787235" y="4056465"/>
            <a:ext cx="1078565" cy="400110"/>
          </a:xfrm>
          <a:prstGeom prst="rect">
            <a:avLst/>
          </a:prstGeom>
          <a:noFill/>
        </p:spPr>
        <p:txBody>
          <a:bodyPr wrap="none" rtlCol="0" anchor="t">
            <a:spAutoFit/>
          </a:bodyPr>
          <a:lstStyle/>
          <a:p>
            <a:r>
              <a:rPr lang="en-US" sz="2000" b="1"/>
              <a:t>Instance</a:t>
            </a:r>
            <a:endParaRPr lang="en-US" sz="2000" b="1" dirty="0"/>
          </a:p>
        </p:txBody>
      </p:sp>
      <p:sp>
        <p:nvSpPr>
          <p:cNvPr id="9" name="TextBox 8"/>
          <p:cNvSpPr txBox="1"/>
          <p:nvPr/>
        </p:nvSpPr>
        <p:spPr>
          <a:xfrm>
            <a:off x="2540467" y="3353332"/>
            <a:ext cx="1369286" cy="400110"/>
          </a:xfrm>
          <a:prstGeom prst="rect">
            <a:avLst/>
          </a:prstGeom>
          <a:noFill/>
        </p:spPr>
        <p:txBody>
          <a:bodyPr wrap="none" rtlCol="0" anchor="t">
            <a:spAutoFit/>
          </a:bodyPr>
          <a:lstStyle/>
          <a:p>
            <a:r>
              <a:rPr lang="en-US" sz="2000" b="1" dirty="0"/>
              <a:t>Single User</a:t>
            </a:r>
          </a:p>
        </p:txBody>
      </p:sp>
      <p:sp>
        <p:nvSpPr>
          <p:cNvPr id="10" name="TextBox 9"/>
          <p:cNvSpPr txBox="1"/>
          <p:nvPr/>
        </p:nvSpPr>
        <p:spPr>
          <a:xfrm>
            <a:off x="4464861" y="3353332"/>
            <a:ext cx="654666" cy="400110"/>
          </a:xfrm>
          <a:prstGeom prst="rect">
            <a:avLst/>
          </a:prstGeom>
          <a:noFill/>
        </p:spPr>
        <p:txBody>
          <a:bodyPr wrap="none" rtlCol="0" anchor="t">
            <a:spAutoFit/>
          </a:bodyPr>
          <a:lstStyle/>
          <a:p>
            <a:r>
              <a:rPr lang="en-US" sz="2000" b="1" dirty="0">
                <a:solidFill>
                  <a:srgbClr val="000000"/>
                </a:solidFill>
                <a:latin typeface="Calibri"/>
              </a:rPr>
              <a:t>Role</a:t>
            </a:r>
          </a:p>
        </p:txBody>
      </p:sp>
      <p:sp>
        <p:nvSpPr>
          <p:cNvPr id="11" name="TextBox 10"/>
          <p:cNvSpPr txBox="1"/>
          <p:nvPr/>
        </p:nvSpPr>
        <p:spPr>
          <a:xfrm>
            <a:off x="4464861" y="4056465"/>
            <a:ext cx="1179425" cy="400110"/>
          </a:xfrm>
          <a:prstGeom prst="rect">
            <a:avLst/>
          </a:prstGeom>
          <a:noFill/>
        </p:spPr>
        <p:txBody>
          <a:bodyPr wrap="none" rtlCol="0">
            <a:spAutoFit/>
          </a:bodyPr>
          <a:lstStyle/>
          <a:p>
            <a:r>
              <a:rPr lang="en-US" sz="2000" dirty="0" err="1" smtClean="0"/>
              <a:t>sysadmin</a:t>
            </a:r>
            <a:endParaRPr lang="en-US" sz="2000" dirty="0" smtClean="0"/>
          </a:p>
        </p:txBody>
      </p:sp>
      <p:sp>
        <p:nvSpPr>
          <p:cNvPr id="15" name="TextBox 14"/>
          <p:cNvSpPr txBox="1"/>
          <p:nvPr/>
        </p:nvSpPr>
        <p:spPr>
          <a:xfrm>
            <a:off x="4464861" y="4774860"/>
            <a:ext cx="1275798" cy="400110"/>
          </a:xfrm>
          <a:prstGeom prst="rect">
            <a:avLst/>
          </a:prstGeom>
          <a:noFill/>
        </p:spPr>
        <p:txBody>
          <a:bodyPr wrap="none" rtlCol="0">
            <a:spAutoFit/>
          </a:bodyPr>
          <a:lstStyle/>
          <a:p>
            <a:r>
              <a:rPr lang="en-US" sz="2000" dirty="0" err="1"/>
              <a:t>d</a:t>
            </a:r>
            <a:r>
              <a:rPr lang="en-US" sz="2000" dirty="0" err="1" smtClean="0"/>
              <a:t>b_owner</a:t>
            </a:r>
            <a:endParaRPr lang="en-US" sz="2000" dirty="0" smtClean="0"/>
          </a:p>
        </p:txBody>
      </p:sp>
      <p:sp>
        <p:nvSpPr>
          <p:cNvPr id="17" name="TextBox 16"/>
          <p:cNvSpPr txBox="1"/>
          <p:nvPr/>
        </p:nvSpPr>
        <p:spPr>
          <a:xfrm>
            <a:off x="780055" y="4774890"/>
            <a:ext cx="1559924" cy="400050"/>
          </a:xfrm>
          <a:prstGeom prst="rect">
            <a:avLst/>
          </a:prstGeom>
          <a:noFill/>
        </p:spPr>
        <p:txBody>
          <a:bodyPr wrap="square" rtlCol="0" anchor="t">
            <a:spAutoFit/>
          </a:bodyPr>
          <a:lstStyle/>
          <a:p>
            <a:r>
              <a:rPr lang="en-US" sz="2000" b="1"/>
              <a:t>Database</a:t>
            </a:r>
            <a:endParaRPr lang="en-US" sz="2000" b="1" dirty="0"/>
          </a:p>
        </p:txBody>
      </p:sp>
      <p:sp>
        <p:nvSpPr>
          <p:cNvPr id="18" name="TextBox 17"/>
          <p:cNvSpPr txBox="1"/>
          <p:nvPr/>
        </p:nvSpPr>
        <p:spPr>
          <a:xfrm>
            <a:off x="6452418" y="4056465"/>
            <a:ext cx="1665328" cy="400110"/>
          </a:xfrm>
          <a:prstGeom prst="rect">
            <a:avLst/>
          </a:prstGeom>
          <a:noFill/>
        </p:spPr>
        <p:txBody>
          <a:bodyPr wrap="none" rtlCol="0" anchor="t">
            <a:spAutoFit/>
          </a:bodyPr>
          <a:lstStyle/>
          <a:p>
            <a:r>
              <a:rPr lang="en-US" sz="2000"/>
              <a:t>control server</a:t>
            </a:r>
            <a:endParaRPr lang="en-US" sz="2000" dirty="0"/>
          </a:p>
        </p:txBody>
      </p:sp>
      <p:sp>
        <p:nvSpPr>
          <p:cNvPr id="20" name="TextBox 19"/>
          <p:cNvSpPr txBox="1"/>
          <p:nvPr/>
        </p:nvSpPr>
        <p:spPr>
          <a:xfrm>
            <a:off x="6452418" y="4774860"/>
            <a:ext cx="1969963" cy="400110"/>
          </a:xfrm>
          <a:prstGeom prst="rect">
            <a:avLst/>
          </a:prstGeom>
          <a:noFill/>
        </p:spPr>
        <p:txBody>
          <a:bodyPr wrap="none" rtlCol="0" anchor="t">
            <a:spAutoFit/>
          </a:bodyPr>
          <a:lstStyle/>
          <a:p>
            <a:r>
              <a:rPr lang="en-US" sz="2000"/>
              <a:t>control database</a:t>
            </a:r>
            <a:endParaRPr lang="en-US" sz="2000" dirty="0" err="1"/>
          </a:p>
        </p:txBody>
      </p:sp>
      <p:sp>
        <p:nvSpPr>
          <p:cNvPr id="22" name="TextBox 21"/>
          <p:cNvSpPr txBox="1"/>
          <p:nvPr/>
        </p:nvSpPr>
        <p:spPr>
          <a:xfrm>
            <a:off x="6452418" y="3353362"/>
            <a:ext cx="1972482" cy="400050"/>
          </a:xfrm>
          <a:prstGeom prst="rect">
            <a:avLst/>
          </a:prstGeom>
          <a:noFill/>
        </p:spPr>
        <p:txBody>
          <a:bodyPr wrap="square" rtlCol="0" anchor="t">
            <a:spAutoFit/>
          </a:bodyPr>
          <a:lstStyle/>
          <a:p>
            <a:r>
              <a:rPr lang="en-US" sz="2000" b="1" dirty="0">
                <a:solidFill>
                  <a:srgbClr val="000000"/>
                </a:solidFill>
                <a:latin typeface="Calibri"/>
              </a:rPr>
              <a:t>Permission</a:t>
            </a:r>
          </a:p>
        </p:txBody>
      </p:sp>
      <p:cxnSp>
        <p:nvCxnSpPr>
          <p:cNvPr id="25" name="Elbow Connector 24"/>
          <p:cNvCxnSpPr/>
          <p:nvPr/>
        </p:nvCxnSpPr>
        <p:spPr>
          <a:xfrm rot="5400000" flipH="1" flipV="1">
            <a:off x="4301216" y="3391743"/>
            <a:ext cx="1400933" cy="2478322"/>
          </a:xfrm>
          <a:prstGeom prst="bentConnector3">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64223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34015"/>
            <a:ext cx="7837714" cy="902785"/>
          </a:xfrm>
        </p:spPr>
        <p:txBody>
          <a:bodyPr>
            <a:noAutofit/>
          </a:bodyPr>
          <a:lstStyle/>
          <a:p>
            <a:pPr marL="0" indent="0">
              <a:spcAft>
                <a:spcPts val="1200"/>
              </a:spcAft>
              <a:buNone/>
            </a:pPr>
            <a:r>
              <a:rPr lang="en-US" sz="2400" dirty="0" smtClean="0">
                <a:solidFill>
                  <a:schemeClr val="accent1">
                    <a:lumMod val="50000"/>
                  </a:schemeClr>
                </a:solidFill>
              </a:rPr>
              <a:t>Most people start out using the GUI to find what permissions a principal has.  But where in the GUI is everything?</a:t>
            </a:r>
            <a:endParaRPr lang="en-US" sz="2400" dirty="0">
              <a:solidFill>
                <a:schemeClr val="accent1">
                  <a:lumMod val="50000"/>
                </a:schemeClr>
              </a:solidFill>
            </a:endParaRPr>
          </a:p>
        </p:txBody>
      </p:sp>
      <p:sp>
        <p:nvSpPr>
          <p:cNvPr id="2" name="Title 1"/>
          <p:cNvSpPr>
            <a:spLocks noGrp="1"/>
          </p:cNvSpPr>
          <p:nvPr>
            <p:ph type="title"/>
          </p:nvPr>
        </p:nvSpPr>
        <p:spPr/>
        <p:txBody>
          <a:bodyPr>
            <a:normAutofit/>
          </a:bodyPr>
          <a:lstStyle/>
          <a:p>
            <a:r>
              <a:rPr lang="en-US" dirty="0" smtClean="0">
                <a:solidFill>
                  <a:srgbClr val="C00000"/>
                </a:solidFill>
              </a:rPr>
              <a:t>Where can we find everything?</a:t>
            </a:r>
            <a:endParaRPr lang="en-US" dirty="0">
              <a:solidFill>
                <a:srgbClr val="C00000"/>
              </a:solidFill>
            </a:endParaRPr>
          </a:p>
        </p:txBody>
      </p:sp>
      <p:sp>
        <p:nvSpPr>
          <p:cNvPr id="8" name="TextBox 7"/>
          <p:cNvSpPr txBox="1"/>
          <p:nvPr/>
        </p:nvSpPr>
        <p:spPr>
          <a:xfrm>
            <a:off x="1915950" y="2393912"/>
            <a:ext cx="1212191" cy="400110"/>
          </a:xfrm>
          <a:prstGeom prst="rect">
            <a:avLst/>
          </a:prstGeom>
          <a:noFill/>
        </p:spPr>
        <p:txBody>
          <a:bodyPr wrap="none" rtlCol="0">
            <a:spAutoFit/>
          </a:bodyPr>
          <a:lstStyle/>
          <a:p>
            <a:r>
              <a:rPr lang="en-US" sz="2000" b="1" dirty="0" smtClean="0"/>
              <a:t>Principals</a:t>
            </a:r>
          </a:p>
        </p:txBody>
      </p:sp>
      <p:sp>
        <p:nvSpPr>
          <p:cNvPr id="18" name="TextBox 17"/>
          <p:cNvSpPr txBox="1"/>
          <p:nvPr/>
        </p:nvSpPr>
        <p:spPr>
          <a:xfrm>
            <a:off x="4817847" y="2393912"/>
            <a:ext cx="1326773" cy="400110"/>
          </a:xfrm>
          <a:prstGeom prst="rect">
            <a:avLst/>
          </a:prstGeom>
          <a:noFill/>
        </p:spPr>
        <p:txBody>
          <a:bodyPr wrap="none" rtlCol="0">
            <a:spAutoFit/>
          </a:bodyPr>
          <a:lstStyle/>
          <a:p>
            <a:r>
              <a:rPr lang="en-US" sz="2000" b="1" dirty="0" err="1"/>
              <a:t>Securables</a:t>
            </a:r>
            <a:endParaRPr lang="en-US" sz="20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794" y="2794022"/>
            <a:ext cx="1935761" cy="3124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218" y="2794022"/>
            <a:ext cx="228600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38351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1600200"/>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accent2">
                    <a:lumMod val="75000"/>
                  </a:schemeClr>
                </a:solidFill>
                <a:latin typeface="+mj-lt"/>
                <a:ea typeface="+mj-ea"/>
                <a:cs typeface="+mj-cs"/>
              </a:defRPr>
            </a:lvl1pPr>
          </a:lstStyle>
          <a:p>
            <a:r>
              <a:rPr lang="en-US" sz="4400" dirty="0" smtClean="0">
                <a:solidFill>
                  <a:schemeClr val="accent2">
                    <a:lumMod val="50000"/>
                  </a:schemeClr>
                </a:solidFill>
              </a:rPr>
              <a:t>DEMO</a:t>
            </a:r>
            <a:endParaRPr lang="en-US" sz="4400" dirty="0">
              <a:solidFill>
                <a:schemeClr val="accent2">
                  <a:lumMod val="50000"/>
                </a:schemeClr>
              </a:solidFill>
            </a:endParaRPr>
          </a:p>
        </p:txBody>
      </p:sp>
      <p:sp>
        <p:nvSpPr>
          <p:cNvPr id="5" name="Content Placeholder 2"/>
          <p:cNvSpPr txBox="1">
            <a:spLocks/>
          </p:cNvSpPr>
          <p:nvPr/>
        </p:nvSpPr>
        <p:spPr>
          <a:xfrm>
            <a:off x="914400" y="2743200"/>
            <a:ext cx="7772400" cy="3382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smtClean="0">
                <a:solidFill>
                  <a:schemeClr val="accent1">
                    <a:lumMod val="50000"/>
                  </a:schemeClr>
                </a:solidFill>
              </a:rPr>
              <a:t>Finding the security data in SSMS object explorer.</a:t>
            </a:r>
          </a:p>
        </p:txBody>
      </p:sp>
      <p:sp>
        <p:nvSpPr>
          <p:cNvPr id="6" name="Title 1"/>
          <p:cNvSpPr>
            <a:spLocks noGrp="1"/>
          </p:cNvSpPr>
          <p:nvPr>
            <p:ph type="title"/>
          </p:nvPr>
        </p:nvSpPr>
        <p:spPr/>
        <p:txBody>
          <a:bodyPr>
            <a:normAutofit/>
          </a:bodyPr>
          <a:lstStyle/>
          <a:p>
            <a:r>
              <a:rPr lang="en-US" dirty="0" smtClean="0">
                <a:solidFill>
                  <a:srgbClr val="C00000"/>
                </a:solidFill>
              </a:rPr>
              <a:t>Where can we find everything?</a:t>
            </a:r>
            <a:endParaRPr lang="en-US" dirty="0">
              <a:solidFill>
                <a:srgbClr val="C00000"/>
              </a:solidFill>
            </a:endParaRPr>
          </a:p>
        </p:txBody>
      </p:sp>
    </p:spTree>
    <p:extLst>
      <p:ext uri="{BB962C8B-B14F-4D97-AF65-F5344CB8AC3E}">
        <p14:creationId xmlns:p14="http://schemas.microsoft.com/office/powerpoint/2010/main" val="36411954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lumMod val="50000"/>
                  </a:schemeClr>
                </a:solidFill>
              </a:rPr>
              <a:t>Best Practices!</a:t>
            </a:r>
            <a:endParaRPr lang="en-US" dirty="0">
              <a:solidFill>
                <a:schemeClr val="accent2">
                  <a:lumMod val="50000"/>
                </a:schemeClr>
              </a:solidFill>
            </a:endParaRPr>
          </a:p>
        </p:txBody>
      </p:sp>
      <p:sp>
        <p:nvSpPr>
          <p:cNvPr id="7" name="Content Placeholder 2"/>
          <p:cNvSpPr txBox="1">
            <a:spLocks/>
          </p:cNvSpPr>
          <p:nvPr/>
        </p:nvSpPr>
        <p:spPr>
          <a:xfrm>
            <a:off x="546100" y="1652089"/>
            <a:ext cx="7315200" cy="42581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dirty="0">
                <a:solidFill>
                  <a:schemeClr val="accent1">
                    <a:lumMod val="50000"/>
                  </a:schemeClr>
                </a:solidFill>
              </a:rPr>
              <a:t>Least Maintenance</a:t>
            </a:r>
          </a:p>
          <a:p>
            <a:pPr>
              <a:spcAft>
                <a:spcPts val="1200"/>
              </a:spcAft>
            </a:pPr>
            <a:r>
              <a:rPr lang="en-US" dirty="0">
                <a:solidFill>
                  <a:schemeClr val="accent1">
                    <a:lumMod val="50000"/>
                  </a:schemeClr>
                </a:solidFill>
              </a:rPr>
              <a:t>Least Surface Area</a:t>
            </a:r>
          </a:p>
          <a:p>
            <a:pPr>
              <a:spcAft>
                <a:spcPts val="1200"/>
              </a:spcAft>
            </a:pPr>
            <a:r>
              <a:rPr lang="en-US" dirty="0" smtClean="0">
                <a:solidFill>
                  <a:schemeClr val="accent1">
                    <a:lumMod val="50000"/>
                  </a:schemeClr>
                </a:solidFill>
              </a:rPr>
              <a:t>Least Privileges</a:t>
            </a:r>
          </a:p>
        </p:txBody>
      </p:sp>
    </p:spTree>
    <p:extLst>
      <p:ext uri="{BB962C8B-B14F-4D97-AF65-F5344CB8AC3E}">
        <p14:creationId xmlns:p14="http://schemas.microsoft.com/office/powerpoint/2010/main" val="2360204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2400" y="2208715"/>
            <a:ext cx="6286500" cy="496385"/>
          </a:xfrm>
        </p:spPr>
        <p:txBody>
          <a:bodyPr>
            <a:noAutofit/>
          </a:bodyPr>
          <a:lstStyle/>
          <a:p>
            <a:pPr marL="0" indent="0">
              <a:spcAft>
                <a:spcPts val="1200"/>
              </a:spcAft>
              <a:buNone/>
            </a:pPr>
            <a:r>
              <a:rPr lang="en-US" sz="2400" dirty="0" smtClean="0">
                <a:solidFill>
                  <a:schemeClr val="accent1">
                    <a:lumMod val="50000"/>
                  </a:schemeClr>
                </a:solidFill>
              </a:rPr>
              <a:t>Make your life as easy as possible.</a:t>
            </a:r>
            <a:endParaRPr lang="en-US" sz="2800" dirty="0">
              <a:solidFill>
                <a:schemeClr val="accent1">
                  <a:lumMod val="50000"/>
                </a:schemeClr>
              </a:solidFill>
            </a:endParaRPr>
          </a:p>
        </p:txBody>
      </p:sp>
      <p:sp>
        <p:nvSpPr>
          <p:cNvPr id="2" name="Title 1"/>
          <p:cNvSpPr>
            <a:spLocks noGrp="1"/>
          </p:cNvSpPr>
          <p:nvPr>
            <p:ph type="title"/>
          </p:nvPr>
        </p:nvSpPr>
        <p:spPr/>
        <p:txBody>
          <a:bodyPr>
            <a:normAutofit/>
          </a:bodyPr>
          <a:lstStyle/>
          <a:p>
            <a:r>
              <a:rPr lang="en-US" dirty="0" smtClean="0">
                <a:solidFill>
                  <a:schemeClr val="accent1">
                    <a:lumMod val="50000"/>
                  </a:schemeClr>
                </a:solidFill>
              </a:rPr>
              <a:t>Best Practices!</a:t>
            </a:r>
            <a:endParaRPr lang="en-US" dirty="0">
              <a:solidFill>
                <a:schemeClr val="accent2">
                  <a:lumMod val="50000"/>
                </a:schemeClr>
              </a:solidFill>
            </a:endParaRPr>
          </a:p>
        </p:txBody>
      </p:sp>
      <p:sp>
        <p:nvSpPr>
          <p:cNvPr id="11" name="Content Placeholder 2"/>
          <p:cNvSpPr txBox="1">
            <a:spLocks/>
          </p:cNvSpPr>
          <p:nvPr/>
        </p:nvSpPr>
        <p:spPr>
          <a:xfrm>
            <a:off x="1428750" y="2831015"/>
            <a:ext cx="6286500" cy="21981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2000" dirty="0">
                <a:solidFill>
                  <a:schemeClr val="accent1">
                    <a:lumMod val="50000"/>
                  </a:schemeClr>
                </a:solidFill>
              </a:rPr>
              <a:t>Don’t make permissions more granular than you have to</a:t>
            </a:r>
            <a:r>
              <a:rPr lang="en-US" sz="2000" dirty="0" smtClean="0">
                <a:solidFill>
                  <a:schemeClr val="accent1">
                    <a:lumMod val="50000"/>
                  </a:schemeClr>
                </a:solidFill>
              </a:rPr>
              <a:t>.  </a:t>
            </a:r>
            <a:r>
              <a:rPr lang="en-US" sz="2000" dirty="0" smtClean="0">
                <a:solidFill>
                  <a:schemeClr val="accent1">
                    <a:lumMod val="50000"/>
                  </a:schemeClr>
                </a:solidFill>
                <a:latin typeface="Calibri" charset="0"/>
              </a:rPr>
              <a:t>(</a:t>
            </a:r>
            <a:r>
              <a:rPr lang="en-US" sz="2000" dirty="0">
                <a:solidFill>
                  <a:schemeClr val="accent1">
                    <a:lumMod val="50000"/>
                  </a:schemeClr>
                </a:solidFill>
                <a:latin typeface="Calibri" charset="0"/>
              </a:rPr>
              <a:t>Don’t grant at a </a:t>
            </a:r>
            <a:r>
              <a:rPr lang="en-US" sz="2000" dirty="0" smtClean="0">
                <a:solidFill>
                  <a:schemeClr val="accent1">
                    <a:lumMod val="50000"/>
                  </a:schemeClr>
                </a:solidFill>
                <a:latin typeface="Calibri" charset="0"/>
              </a:rPr>
              <a:t>table </a:t>
            </a:r>
            <a:r>
              <a:rPr lang="en-US" sz="2000" dirty="0">
                <a:solidFill>
                  <a:schemeClr val="accent1">
                    <a:lumMod val="50000"/>
                  </a:schemeClr>
                </a:solidFill>
                <a:latin typeface="Calibri" charset="0"/>
              </a:rPr>
              <a:t>level if a Schema or even </a:t>
            </a:r>
            <a:r>
              <a:rPr lang="en-US" sz="2000" dirty="0" smtClean="0">
                <a:solidFill>
                  <a:schemeClr val="accent1">
                    <a:lumMod val="50000"/>
                  </a:schemeClr>
                </a:solidFill>
                <a:latin typeface="Calibri" charset="0"/>
              </a:rPr>
              <a:t>better the DB </a:t>
            </a:r>
            <a:r>
              <a:rPr lang="en-US" sz="2000" dirty="0">
                <a:solidFill>
                  <a:schemeClr val="accent1">
                    <a:lumMod val="50000"/>
                  </a:schemeClr>
                </a:solidFill>
                <a:latin typeface="Calibri" charset="0"/>
              </a:rPr>
              <a:t>level will work)</a:t>
            </a:r>
          </a:p>
          <a:p>
            <a:pPr>
              <a:spcAft>
                <a:spcPts val="1200"/>
              </a:spcAft>
            </a:pPr>
            <a:r>
              <a:rPr lang="en-US" sz="2000" dirty="0" smtClean="0">
                <a:solidFill>
                  <a:schemeClr val="accent1">
                    <a:lumMod val="50000"/>
                  </a:schemeClr>
                </a:solidFill>
              </a:rPr>
              <a:t>Using </a:t>
            </a:r>
            <a:r>
              <a:rPr lang="en-US" sz="2000" dirty="0" smtClean="0">
                <a:solidFill>
                  <a:schemeClr val="accent1">
                    <a:lumMod val="50000"/>
                  </a:schemeClr>
                </a:solidFill>
              </a:rPr>
              <a:t>Roles and AD/Windows groups.</a:t>
            </a:r>
          </a:p>
          <a:p>
            <a:pPr>
              <a:spcAft>
                <a:spcPts val="1200"/>
              </a:spcAft>
            </a:pPr>
            <a:r>
              <a:rPr lang="en-US" sz="2000" dirty="0" smtClean="0">
                <a:solidFill>
                  <a:schemeClr val="accent1">
                    <a:lumMod val="50000"/>
                  </a:schemeClr>
                </a:solidFill>
              </a:rPr>
              <a:t>Be consistent.</a:t>
            </a:r>
          </a:p>
        </p:txBody>
      </p:sp>
      <p:sp>
        <p:nvSpPr>
          <p:cNvPr id="6" name="Content Placeholder 2"/>
          <p:cNvSpPr txBox="1">
            <a:spLocks/>
          </p:cNvSpPr>
          <p:nvPr/>
        </p:nvSpPr>
        <p:spPr>
          <a:xfrm>
            <a:off x="1416050" y="1459415"/>
            <a:ext cx="6280150" cy="4963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Aft>
                <a:spcPts val="1200"/>
              </a:spcAft>
              <a:buFont typeface="Arial" pitchFamily="34" charset="0"/>
              <a:buNone/>
            </a:pPr>
            <a:r>
              <a:rPr lang="en-US" sz="2800" b="1" dirty="0" smtClean="0">
                <a:solidFill>
                  <a:schemeClr val="accent1">
                    <a:lumMod val="50000"/>
                  </a:schemeClr>
                </a:solidFill>
              </a:rPr>
              <a:t>Least Maintenance</a:t>
            </a:r>
          </a:p>
        </p:txBody>
      </p:sp>
    </p:spTree>
    <p:extLst>
      <p:ext uri="{BB962C8B-B14F-4D97-AF65-F5344CB8AC3E}">
        <p14:creationId xmlns:p14="http://schemas.microsoft.com/office/powerpoint/2010/main" val="23902215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2400" y="2107115"/>
            <a:ext cx="6286500" cy="496385"/>
          </a:xfrm>
        </p:spPr>
        <p:txBody>
          <a:bodyPr>
            <a:noAutofit/>
          </a:bodyPr>
          <a:lstStyle/>
          <a:p>
            <a:pPr marL="0" indent="0">
              <a:spcAft>
                <a:spcPts val="1200"/>
              </a:spcAft>
              <a:buNone/>
            </a:pPr>
            <a:r>
              <a:rPr lang="en-US" sz="2400" dirty="0" smtClean="0">
                <a:solidFill>
                  <a:schemeClr val="accent1">
                    <a:lumMod val="50000"/>
                  </a:schemeClr>
                </a:solidFill>
              </a:rPr>
              <a:t>Reduce the number of places an attack can come from.</a:t>
            </a:r>
            <a:endParaRPr lang="en-US" sz="2800" dirty="0">
              <a:solidFill>
                <a:schemeClr val="accent1">
                  <a:lumMod val="50000"/>
                </a:schemeClr>
              </a:solidFill>
            </a:endParaRPr>
          </a:p>
        </p:txBody>
      </p:sp>
      <p:sp>
        <p:nvSpPr>
          <p:cNvPr id="2" name="Title 1"/>
          <p:cNvSpPr>
            <a:spLocks noGrp="1"/>
          </p:cNvSpPr>
          <p:nvPr>
            <p:ph type="title"/>
          </p:nvPr>
        </p:nvSpPr>
        <p:spPr/>
        <p:txBody>
          <a:bodyPr>
            <a:normAutofit/>
          </a:bodyPr>
          <a:lstStyle/>
          <a:p>
            <a:r>
              <a:rPr lang="en-US" dirty="0" smtClean="0">
                <a:solidFill>
                  <a:schemeClr val="accent1">
                    <a:lumMod val="50000"/>
                  </a:schemeClr>
                </a:solidFill>
              </a:rPr>
              <a:t>Best Practices!</a:t>
            </a:r>
            <a:endParaRPr lang="en-US" dirty="0">
              <a:solidFill>
                <a:schemeClr val="accent2">
                  <a:lumMod val="50000"/>
                </a:schemeClr>
              </a:solidFill>
            </a:endParaRPr>
          </a:p>
        </p:txBody>
      </p:sp>
      <p:sp>
        <p:nvSpPr>
          <p:cNvPr id="11" name="Content Placeholder 2"/>
          <p:cNvSpPr txBox="1">
            <a:spLocks/>
          </p:cNvSpPr>
          <p:nvPr/>
        </p:nvSpPr>
        <p:spPr>
          <a:xfrm>
            <a:off x="1428750" y="2957513"/>
            <a:ext cx="6286500" cy="2592126"/>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2000" dirty="0" smtClean="0">
                <a:solidFill>
                  <a:schemeClr val="accent1">
                    <a:lumMod val="50000"/>
                  </a:schemeClr>
                </a:solidFill>
              </a:rPr>
              <a:t>Don’t </a:t>
            </a:r>
            <a:r>
              <a:rPr lang="en-US" sz="2000" dirty="0">
                <a:solidFill>
                  <a:schemeClr val="accent1">
                    <a:lumMod val="50000"/>
                  </a:schemeClr>
                </a:solidFill>
              </a:rPr>
              <a:t>install it if you won’t be using </a:t>
            </a:r>
            <a:r>
              <a:rPr lang="en-US" sz="2000" dirty="0" smtClean="0">
                <a:solidFill>
                  <a:schemeClr val="accent1">
                    <a:lumMod val="50000"/>
                  </a:schemeClr>
                </a:solidFill>
              </a:rPr>
              <a:t>it, or if you do then disable it. </a:t>
            </a:r>
            <a:r>
              <a:rPr lang="en-US" sz="2000" dirty="0">
                <a:solidFill>
                  <a:schemeClr val="accent1">
                    <a:lumMod val="50000"/>
                  </a:schemeClr>
                </a:solidFill>
              </a:rPr>
              <a:t>(SSIS, SSAS </a:t>
            </a:r>
            <a:r>
              <a:rPr lang="en-US" sz="2000" dirty="0" smtClean="0">
                <a:solidFill>
                  <a:schemeClr val="accent1">
                    <a:lumMod val="50000"/>
                  </a:schemeClr>
                </a:solidFill>
              </a:rPr>
              <a:t>etc.)</a:t>
            </a:r>
            <a:endParaRPr lang="en-US" sz="2000" dirty="0">
              <a:solidFill>
                <a:schemeClr val="accent1">
                  <a:lumMod val="50000"/>
                </a:schemeClr>
              </a:solidFill>
            </a:endParaRPr>
          </a:p>
          <a:p>
            <a:pPr>
              <a:spcAft>
                <a:spcPts val="1200"/>
              </a:spcAft>
            </a:pPr>
            <a:r>
              <a:rPr lang="en-US" sz="2000" dirty="0">
                <a:solidFill>
                  <a:schemeClr val="accent1">
                    <a:lumMod val="50000"/>
                  </a:schemeClr>
                </a:solidFill>
              </a:rPr>
              <a:t>Don’t create “extra” databases in production. (</a:t>
            </a:r>
            <a:r>
              <a:rPr lang="en-US" sz="2000" dirty="0" err="1">
                <a:solidFill>
                  <a:schemeClr val="accent1">
                    <a:lumMod val="50000"/>
                  </a:schemeClr>
                </a:solidFill>
              </a:rPr>
              <a:t>AdventureWorks</a:t>
            </a:r>
            <a:r>
              <a:rPr lang="en-US" sz="2000" dirty="0">
                <a:solidFill>
                  <a:schemeClr val="accent1">
                    <a:lumMod val="50000"/>
                  </a:schemeClr>
                </a:solidFill>
              </a:rPr>
              <a:t> for example</a:t>
            </a:r>
            <a:r>
              <a:rPr lang="en-US" sz="2000" dirty="0" smtClean="0">
                <a:solidFill>
                  <a:schemeClr val="accent1">
                    <a:lumMod val="50000"/>
                  </a:schemeClr>
                </a:solidFill>
              </a:rPr>
              <a:t>)</a:t>
            </a:r>
            <a:endParaRPr lang="en-US" sz="2000" dirty="0">
              <a:solidFill>
                <a:schemeClr val="accent1">
                  <a:lumMod val="50000"/>
                </a:schemeClr>
              </a:solidFill>
            </a:endParaRPr>
          </a:p>
          <a:p>
            <a:pPr>
              <a:spcAft>
                <a:spcPts val="1200"/>
              </a:spcAft>
            </a:pPr>
            <a:r>
              <a:rPr lang="en-US" sz="2000" dirty="0">
                <a:solidFill>
                  <a:schemeClr val="accent1">
                    <a:lumMod val="50000"/>
                  </a:schemeClr>
                </a:solidFill>
              </a:rPr>
              <a:t>Disable unused SQL Server Protocols. (TCP\IP, Named Pipes, VIA, shared memory)</a:t>
            </a:r>
          </a:p>
          <a:p>
            <a:pPr>
              <a:spcAft>
                <a:spcPts val="1200"/>
              </a:spcAft>
            </a:pPr>
            <a:endParaRPr lang="en-US" sz="2000" dirty="0">
              <a:solidFill>
                <a:schemeClr val="accent1">
                  <a:lumMod val="50000"/>
                </a:schemeClr>
              </a:solidFill>
            </a:endParaRPr>
          </a:p>
        </p:txBody>
      </p:sp>
      <p:sp>
        <p:nvSpPr>
          <p:cNvPr id="6" name="Content Placeholder 2"/>
          <p:cNvSpPr txBox="1">
            <a:spLocks/>
          </p:cNvSpPr>
          <p:nvPr/>
        </p:nvSpPr>
        <p:spPr>
          <a:xfrm>
            <a:off x="1416050" y="1459415"/>
            <a:ext cx="6280150" cy="4963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Aft>
                <a:spcPts val="1200"/>
              </a:spcAft>
              <a:buFont typeface="Arial" pitchFamily="34" charset="0"/>
              <a:buNone/>
            </a:pPr>
            <a:r>
              <a:rPr lang="en-US" sz="2800" b="1" dirty="0" smtClean="0">
                <a:solidFill>
                  <a:schemeClr val="accent1">
                    <a:lumMod val="50000"/>
                  </a:schemeClr>
                </a:solidFill>
              </a:rPr>
              <a:t>Least Surface Area</a:t>
            </a:r>
          </a:p>
        </p:txBody>
      </p:sp>
    </p:spTree>
    <p:extLst>
      <p:ext uri="{BB962C8B-B14F-4D97-AF65-F5344CB8AC3E}">
        <p14:creationId xmlns:p14="http://schemas.microsoft.com/office/powerpoint/2010/main" val="6893769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2400" y="2081715"/>
            <a:ext cx="6286500" cy="496385"/>
          </a:xfrm>
        </p:spPr>
        <p:txBody>
          <a:bodyPr vert="horz" lIns="91440" tIns="45720" rIns="91440" bIns="45720" rtlCol="0" anchor="t">
            <a:noAutofit/>
          </a:bodyPr>
          <a:lstStyle/>
          <a:p>
            <a:pPr marL="0" indent="0">
              <a:spcAft>
                <a:spcPts val="1200"/>
              </a:spcAft>
              <a:buNone/>
            </a:pPr>
            <a:r>
              <a:rPr lang="en-US" sz="2400" dirty="0">
                <a:solidFill>
                  <a:schemeClr val="accent1">
                    <a:lumMod val="50000"/>
                  </a:schemeClr>
                </a:solidFill>
              </a:rPr>
              <a:t>If they don't need to do it don't let them.</a:t>
            </a:r>
            <a:endParaRPr lang="en-US" sz="2800" dirty="0">
              <a:solidFill>
                <a:schemeClr val="accent1">
                  <a:lumMod val="50000"/>
                </a:schemeClr>
              </a:solidFill>
            </a:endParaRPr>
          </a:p>
        </p:txBody>
      </p:sp>
      <p:sp>
        <p:nvSpPr>
          <p:cNvPr id="2" name="Title 1"/>
          <p:cNvSpPr>
            <a:spLocks noGrp="1"/>
          </p:cNvSpPr>
          <p:nvPr>
            <p:ph type="title"/>
          </p:nvPr>
        </p:nvSpPr>
        <p:spPr/>
        <p:txBody>
          <a:bodyPr>
            <a:normAutofit/>
          </a:bodyPr>
          <a:lstStyle/>
          <a:p>
            <a:r>
              <a:rPr lang="en-US" dirty="0" smtClean="0">
                <a:solidFill>
                  <a:schemeClr val="accent1">
                    <a:lumMod val="50000"/>
                  </a:schemeClr>
                </a:solidFill>
              </a:rPr>
              <a:t>Best Practices!</a:t>
            </a:r>
            <a:endParaRPr lang="en-US" dirty="0">
              <a:solidFill>
                <a:schemeClr val="accent2">
                  <a:lumMod val="50000"/>
                </a:schemeClr>
              </a:solidFill>
            </a:endParaRPr>
          </a:p>
        </p:txBody>
      </p:sp>
      <p:sp>
        <p:nvSpPr>
          <p:cNvPr id="11" name="Content Placeholder 2"/>
          <p:cNvSpPr txBox="1">
            <a:spLocks/>
          </p:cNvSpPr>
          <p:nvPr/>
        </p:nvSpPr>
        <p:spPr>
          <a:xfrm>
            <a:off x="1428750" y="2640515"/>
            <a:ext cx="6286500" cy="3252285"/>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2000" dirty="0">
                <a:solidFill>
                  <a:schemeClr val="accent1">
                    <a:lumMod val="50000"/>
                  </a:schemeClr>
                </a:solidFill>
              </a:rPr>
              <a:t>Adding a developer to the </a:t>
            </a:r>
            <a:r>
              <a:rPr lang="en-US" sz="2000" dirty="0" err="1">
                <a:solidFill>
                  <a:schemeClr val="accent1">
                    <a:lumMod val="50000"/>
                  </a:schemeClr>
                </a:solidFill>
              </a:rPr>
              <a:t>db_Owner</a:t>
            </a:r>
            <a:r>
              <a:rPr lang="en-US" sz="2000" dirty="0">
                <a:solidFill>
                  <a:schemeClr val="accent1">
                    <a:lumMod val="50000"/>
                  </a:schemeClr>
                </a:solidFill>
              </a:rPr>
              <a:t> role, even on a development database.</a:t>
            </a:r>
          </a:p>
          <a:p>
            <a:pPr>
              <a:spcAft>
                <a:spcPts val="1200"/>
              </a:spcAft>
            </a:pPr>
            <a:r>
              <a:rPr lang="en-US" sz="2000" dirty="0">
                <a:solidFill>
                  <a:schemeClr val="accent1">
                    <a:lumMod val="50000"/>
                  </a:schemeClr>
                </a:solidFill>
              </a:rPr>
              <a:t>Grant permissions to views, SPs etc. rather than the underlying tables.</a:t>
            </a:r>
          </a:p>
          <a:p>
            <a:pPr>
              <a:spcAft>
                <a:spcPts val="1200"/>
              </a:spcAft>
            </a:pPr>
            <a:r>
              <a:rPr lang="en-US" sz="2000" dirty="0">
                <a:solidFill>
                  <a:schemeClr val="accent1">
                    <a:lumMod val="50000"/>
                  </a:schemeClr>
                </a:solidFill>
                <a:latin typeface="Calibri" charset="0"/>
              </a:rPr>
              <a:t>Granting permissions at </a:t>
            </a:r>
            <a:r>
              <a:rPr lang="en-US" sz="2000" dirty="0" smtClean="0">
                <a:solidFill>
                  <a:schemeClr val="accent1">
                    <a:lumMod val="50000"/>
                  </a:schemeClr>
                </a:solidFill>
                <a:latin typeface="Calibri" charset="0"/>
              </a:rPr>
              <a:t>lowest level possible. </a:t>
            </a:r>
            <a:r>
              <a:rPr lang="en-US" sz="2000" dirty="0">
                <a:solidFill>
                  <a:schemeClr val="accent1">
                    <a:lumMod val="50000"/>
                  </a:schemeClr>
                </a:solidFill>
                <a:latin typeface="Calibri" charset="0"/>
              </a:rPr>
              <a:t>(Don’t grant at a DB level if a Schema or even Object level will work)</a:t>
            </a:r>
          </a:p>
        </p:txBody>
      </p:sp>
      <p:sp>
        <p:nvSpPr>
          <p:cNvPr id="6" name="Content Placeholder 2"/>
          <p:cNvSpPr txBox="1">
            <a:spLocks/>
          </p:cNvSpPr>
          <p:nvPr/>
        </p:nvSpPr>
        <p:spPr>
          <a:xfrm>
            <a:off x="1416050" y="1459415"/>
            <a:ext cx="6280150" cy="4963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Aft>
                <a:spcPts val="1200"/>
              </a:spcAft>
              <a:buFont typeface="Arial" pitchFamily="34" charset="0"/>
              <a:buNone/>
            </a:pPr>
            <a:r>
              <a:rPr lang="en-US" sz="2800" b="1" dirty="0" smtClean="0">
                <a:solidFill>
                  <a:schemeClr val="accent1">
                    <a:lumMod val="50000"/>
                  </a:schemeClr>
                </a:solidFill>
              </a:rPr>
              <a:t>Least Privilege</a:t>
            </a:r>
          </a:p>
        </p:txBody>
      </p:sp>
    </p:spTree>
    <p:extLst>
      <p:ext uri="{BB962C8B-B14F-4D97-AF65-F5344CB8AC3E}">
        <p14:creationId xmlns:p14="http://schemas.microsoft.com/office/powerpoint/2010/main" val="3712250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p:spPr>
        <p:txBody>
          <a:bodyPr/>
          <a:lstStyle/>
          <a:p>
            <a:r>
              <a:rPr lang="en-US" dirty="0" smtClean="0">
                <a:solidFill>
                  <a:schemeClr val="accent1">
                    <a:lumMod val="50000"/>
                  </a:schemeClr>
                </a:solidFill>
              </a:rPr>
              <a:t>Identity theft</a:t>
            </a:r>
          </a:p>
          <a:p>
            <a:pPr lvl="1"/>
            <a:r>
              <a:rPr lang="en-US" dirty="0" smtClean="0">
                <a:solidFill>
                  <a:schemeClr val="accent1">
                    <a:lumMod val="50000"/>
                  </a:schemeClr>
                </a:solidFill>
              </a:rPr>
              <a:t>More than 10 million victims a year.</a:t>
            </a:r>
          </a:p>
          <a:p>
            <a:pPr lvl="1"/>
            <a:r>
              <a:rPr lang="en-US" dirty="0" smtClean="0">
                <a:solidFill>
                  <a:schemeClr val="accent1">
                    <a:lumMod val="50000"/>
                  </a:schemeClr>
                </a:solidFill>
              </a:rPr>
              <a:t>Not just financial identity theft but medical as well.</a:t>
            </a:r>
            <a:endParaRPr lang="en-US" dirty="0">
              <a:solidFill>
                <a:schemeClr val="accent1">
                  <a:lumMod val="50000"/>
                </a:schemeClr>
              </a:solidFill>
            </a:endParaRPr>
          </a:p>
          <a:p>
            <a:r>
              <a:rPr lang="en-US" dirty="0" smtClean="0">
                <a:solidFill>
                  <a:schemeClr val="accent1">
                    <a:lumMod val="50000"/>
                  </a:schemeClr>
                </a:solidFill>
              </a:rPr>
              <a:t>Data breaches</a:t>
            </a:r>
          </a:p>
          <a:p>
            <a:pPr lvl="1"/>
            <a:r>
              <a:rPr lang="en-US" dirty="0" smtClean="0">
                <a:solidFill>
                  <a:schemeClr val="accent1">
                    <a:lumMod val="50000"/>
                  </a:schemeClr>
                </a:solidFill>
              </a:rPr>
              <a:t>Impossible to accurately know but from one source more than half a billion individual records lost in 2014.</a:t>
            </a:r>
            <a:endParaRPr lang="en-US" dirty="0">
              <a:solidFill>
                <a:schemeClr val="accent1">
                  <a:lumMod val="50000"/>
                </a:schemeClr>
              </a:solidFill>
            </a:endParaRPr>
          </a:p>
        </p:txBody>
      </p:sp>
      <p:sp>
        <p:nvSpPr>
          <p:cNvPr id="2" name="Title 1"/>
          <p:cNvSpPr>
            <a:spLocks noGrp="1"/>
          </p:cNvSpPr>
          <p:nvPr>
            <p:ph type="title"/>
          </p:nvPr>
        </p:nvSpPr>
        <p:spPr/>
        <p:txBody>
          <a:bodyPr/>
          <a:lstStyle/>
          <a:p>
            <a:pPr algn="ctr"/>
            <a:r>
              <a:rPr lang="en-US" dirty="0" smtClean="0">
                <a:solidFill>
                  <a:schemeClr val="accent2">
                    <a:lumMod val="50000"/>
                  </a:schemeClr>
                </a:solidFill>
              </a:rPr>
              <a:t>Why are we here?</a:t>
            </a:r>
            <a:endParaRPr lang="en-US" dirty="0">
              <a:solidFill>
                <a:schemeClr val="accent2">
                  <a:lumMod val="50000"/>
                </a:schemeClr>
              </a:solidFill>
            </a:endParaRPr>
          </a:p>
        </p:txBody>
      </p:sp>
    </p:spTree>
    <p:extLst>
      <p:ext uri="{BB962C8B-B14F-4D97-AF65-F5344CB8AC3E}">
        <p14:creationId xmlns:p14="http://schemas.microsoft.com/office/powerpoint/2010/main" val="15803065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2400" y="2081213"/>
            <a:ext cx="6286500" cy="3355560"/>
          </a:xfrm>
        </p:spPr>
        <p:txBody>
          <a:bodyPr vert="horz" lIns="91440" tIns="45720" rIns="91440" bIns="45720" rtlCol="0" anchor="t">
            <a:noAutofit/>
          </a:bodyPr>
          <a:lstStyle/>
          <a:p>
            <a:pPr marL="0" indent="0">
              <a:spcAft>
                <a:spcPts val="1200"/>
              </a:spcAft>
              <a:buNone/>
            </a:pPr>
            <a:r>
              <a:rPr lang="en-US" sz="2400" dirty="0">
                <a:solidFill>
                  <a:schemeClr val="accent1">
                    <a:lumMod val="50000"/>
                  </a:schemeClr>
                </a:solidFill>
              </a:rPr>
              <a:t>Security is a balance between granting sufficient permissions to allow users to get their job done and limiting those permissions </a:t>
            </a:r>
            <a:r>
              <a:rPr lang="en-US" sz="2400" dirty="0" smtClean="0">
                <a:solidFill>
                  <a:schemeClr val="accent1">
                    <a:lumMod val="50000"/>
                  </a:schemeClr>
                </a:solidFill>
              </a:rPr>
              <a:t>to avoid mistakes and discourage malicious activities.</a:t>
            </a:r>
            <a:endParaRPr lang="en-US" sz="2800" dirty="0">
              <a:solidFill>
                <a:srgbClr val="254061"/>
              </a:solidFill>
              <a:latin typeface="Calibri"/>
            </a:endParaRPr>
          </a:p>
          <a:p>
            <a:pPr marL="0" indent="0">
              <a:spcAft>
                <a:spcPts val="1200"/>
              </a:spcAft>
              <a:buNone/>
            </a:pPr>
            <a:r>
              <a:rPr lang="en-US" sz="2400" dirty="0">
                <a:solidFill>
                  <a:schemeClr val="accent1">
                    <a:lumMod val="50000"/>
                  </a:schemeClr>
                </a:solidFill>
              </a:rPr>
              <a:t>To make security workable you also have to balance the risks of granting </a:t>
            </a:r>
            <a:r>
              <a:rPr lang="en-US" sz="2400" dirty="0" smtClean="0">
                <a:solidFill>
                  <a:schemeClr val="accent1">
                    <a:lumMod val="50000"/>
                  </a:schemeClr>
                </a:solidFill>
              </a:rPr>
              <a:t>too </a:t>
            </a:r>
            <a:r>
              <a:rPr lang="en-US" sz="2400" dirty="0">
                <a:solidFill>
                  <a:schemeClr val="accent1">
                    <a:lumMod val="50000"/>
                  </a:schemeClr>
                </a:solidFill>
              </a:rPr>
              <a:t>many permissions against the maintenance cost of granting permissions at the minimum level.</a:t>
            </a:r>
          </a:p>
        </p:txBody>
      </p:sp>
      <p:sp>
        <p:nvSpPr>
          <p:cNvPr id="2" name="Title 1"/>
          <p:cNvSpPr>
            <a:spLocks noGrp="1"/>
          </p:cNvSpPr>
          <p:nvPr>
            <p:ph type="title"/>
          </p:nvPr>
        </p:nvSpPr>
        <p:spPr/>
        <p:txBody>
          <a:bodyPr>
            <a:normAutofit/>
          </a:bodyPr>
          <a:lstStyle/>
          <a:p>
            <a:r>
              <a:rPr lang="en-US" dirty="0" smtClean="0">
                <a:solidFill>
                  <a:schemeClr val="accent1">
                    <a:lumMod val="50000"/>
                  </a:schemeClr>
                </a:solidFill>
              </a:rPr>
              <a:t>Best Practices!</a:t>
            </a:r>
            <a:endParaRPr lang="en-US" dirty="0">
              <a:solidFill>
                <a:schemeClr val="accent2">
                  <a:lumMod val="50000"/>
                </a:schemeClr>
              </a:solidFill>
            </a:endParaRPr>
          </a:p>
        </p:txBody>
      </p:sp>
      <p:sp>
        <p:nvSpPr>
          <p:cNvPr id="6" name="Content Placeholder 2"/>
          <p:cNvSpPr txBox="1">
            <a:spLocks/>
          </p:cNvSpPr>
          <p:nvPr/>
        </p:nvSpPr>
        <p:spPr>
          <a:xfrm>
            <a:off x="1416050" y="1459415"/>
            <a:ext cx="6280150" cy="496385"/>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Aft>
                <a:spcPts val="1200"/>
              </a:spcAft>
              <a:buFont typeface="Arial" pitchFamily="34" charset="0"/>
              <a:buNone/>
            </a:pPr>
            <a:r>
              <a:rPr lang="en-US" sz="2800" b="1" dirty="0">
                <a:solidFill>
                  <a:schemeClr val="accent1">
                    <a:lumMod val="50000"/>
                  </a:schemeClr>
                </a:solidFill>
              </a:rPr>
              <a:t>Security is </a:t>
            </a:r>
            <a:r>
              <a:rPr lang="en-US" sz="2800" b="1" dirty="0" smtClean="0">
                <a:solidFill>
                  <a:schemeClr val="accent1">
                    <a:lumMod val="50000"/>
                  </a:schemeClr>
                </a:solidFill>
              </a:rPr>
              <a:t>all </a:t>
            </a:r>
            <a:r>
              <a:rPr lang="en-US" sz="2800" b="1" dirty="0">
                <a:solidFill>
                  <a:schemeClr val="accent1">
                    <a:lumMod val="50000"/>
                  </a:schemeClr>
                </a:solidFill>
              </a:rPr>
              <a:t>give and take.</a:t>
            </a:r>
          </a:p>
        </p:txBody>
      </p:sp>
    </p:spTree>
    <p:extLst>
      <p:ext uri="{BB962C8B-B14F-4D97-AF65-F5344CB8AC3E}">
        <p14:creationId xmlns:p14="http://schemas.microsoft.com/office/powerpoint/2010/main" val="30315733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2824755" y="2105436"/>
            <a:ext cx="3522469" cy="3449937"/>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4"/>
          <p:cNvSpPr txBox="1">
            <a:spLocks/>
          </p:cNvSpPr>
          <p:nvPr/>
        </p:nvSpPr>
        <p:spPr>
          <a:xfrm>
            <a:off x="3352800" y="3205472"/>
            <a:ext cx="2362200" cy="13665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800" dirty="0">
              <a:solidFill>
                <a:schemeClr val="accent1">
                  <a:lumMod val="50000"/>
                </a:schemeClr>
              </a:solidFill>
            </a:endParaRPr>
          </a:p>
        </p:txBody>
      </p:sp>
      <p:sp>
        <p:nvSpPr>
          <p:cNvPr id="5" name="Title 1"/>
          <p:cNvSpPr txBox="1">
            <a:spLocks/>
          </p:cNvSpPr>
          <p:nvPr/>
        </p:nvSpPr>
        <p:spPr>
          <a:xfrm>
            <a:off x="450628" y="26756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accent1">
                    <a:lumMod val="50000"/>
                  </a:schemeClr>
                </a:solidFill>
              </a:rPr>
              <a:t>It's a big scary world out there.</a:t>
            </a:r>
            <a:endParaRPr lang="en-US" dirty="0">
              <a:solidFill>
                <a:schemeClr val="accent2">
                  <a:lumMod val="50000"/>
                </a:schemeClr>
              </a:solidFill>
            </a:endParaRPr>
          </a:p>
        </p:txBody>
      </p:sp>
      <p:sp>
        <p:nvSpPr>
          <p:cNvPr id="8" name="Oval 7"/>
          <p:cNvSpPr/>
          <p:nvPr/>
        </p:nvSpPr>
        <p:spPr>
          <a:xfrm>
            <a:off x="3402205" y="2640946"/>
            <a:ext cx="2337401" cy="237929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23657" y="3176588"/>
            <a:ext cx="1323571" cy="1280663"/>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68356" y="1654650"/>
            <a:ext cx="2743200" cy="369332"/>
          </a:xfrm>
          <a:prstGeom prst="rect">
            <a:avLst/>
          </a:prstGeom>
        </p:spPr>
        <p:txBody>
          <a:bodyPr rtlCol="0">
            <a:spAutoFit/>
          </a:bodyPr>
          <a:lstStyle/>
          <a:p>
            <a:pPr algn="ctr"/>
            <a:r>
              <a:rPr lang="en-US" dirty="0"/>
              <a:t>Physical Security</a:t>
            </a:r>
          </a:p>
        </p:txBody>
      </p:sp>
      <p:sp>
        <p:nvSpPr>
          <p:cNvPr id="11" name="TextBox 10"/>
          <p:cNvSpPr txBox="1"/>
          <p:nvPr/>
        </p:nvSpPr>
        <p:spPr>
          <a:xfrm>
            <a:off x="3198055" y="2270664"/>
            <a:ext cx="2743200" cy="369332"/>
          </a:xfrm>
          <a:prstGeom prst="rect">
            <a:avLst/>
          </a:prstGeom>
        </p:spPr>
        <p:txBody>
          <a:bodyPr rtlCol="0">
            <a:spAutoFit/>
          </a:bodyPr>
          <a:lstStyle/>
          <a:p>
            <a:pPr algn="ctr"/>
            <a:r>
              <a:rPr lang="en-US" dirty="0"/>
              <a:t>Network Security</a:t>
            </a:r>
          </a:p>
        </p:txBody>
      </p:sp>
      <p:sp>
        <p:nvSpPr>
          <p:cNvPr id="13" name="TextBox 12"/>
          <p:cNvSpPr txBox="1"/>
          <p:nvPr/>
        </p:nvSpPr>
        <p:spPr>
          <a:xfrm>
            <a:off x="3238702" y="2816427"/>
            <a:ext cx="2743200" cy="369332"/>
          </a:xfrm>
          <a:prstGeom prst="rect">
            <a:avLst/>
          </a:prstGeom>
        </p:spPr>
        <p:txBody>
          <a:bodyPr rtlCol="0">
            <a:spAutoFit/>
          </a:bodyPr>
          <a:lstStyle/>
          <a:p>
            <a:pPr algn="ctr"/>
            <a:r>
              <a:rPr lang="en-US"/>
              <a:t>Server Security</a:t>
            </a:r>
            <a:endParaRPr lang="en-US" dirty="0"/>
          </a:p>
        </p:txBody>
      </p:sp>
      <p:sp>
        <p:nvSpPr>
          <p:cNvPr id="14" name="TextBox 13"/>
          <p:cNvSpPr txBox="1"/>
          <p:nvPr/>
        </p:nvSpPr>
        <p:spPr>
          <a:xfrm>
            <a:off x="3873112" y="3449638"/>
            <a:ext cx="1489247" cy="646331"/>
          </a:xfrm>
          <a:prstGeom prst="rect">
            <a:avLst/>
          </a:prstGeom>
        </p:spPr>
        <p:txBody>
          <a:bodyPr rtlCol="0">
            <a:spAutoFit/>
          </a:bodyPr>
          <a:lstStyle/>
          <a:p>
            <a:pPr algn="ctr"/>
            <a:r>
              <a:rPr lang="en-US"/>
              <a:t>SQL Server Security</a:t>
            </a:r>
            <a:endParaRPr lang="en-US" dirty="0"/>
          </a:p>
        </p:txBody>
      </p:sp>
      <p:sp>
        <p:nvSpPr>
          <p:cNvPr id="15" name="TextBox 14"/>
          <p:cNvSpPr txBox="1"/>
          <p:nvPr/>
        </p:nvSpPr>
        <p:spPr>
          <a:xfrm rot="5460000">
            <a:off x="5466058" y="3442867"/>
            <a:ext cx="3433016" cy="369332"/>
          </a:xfrm>
          <a:prstGeom prst="rect">
            <a:avLst/>
          </a:prstGeom>
        </p:spPr>
        <p:txBody>
          <a:bodyPr rtlCol="0" anchor="t">
            <a:spAutoFit/>
          </a:bodyPr>
          <a:lstStyle/>
          <a:p>
            <a:pPr algn="ctr"/>
            <a:r>
              <a:rPr lang="en-US" dirty="0"/>
              <a:t>Social E</a:t>
            </a:r>
            <a:r>
              <a:rPr lang="en-US" dirty="0">
                <a:solidFill>
                  <a:srgbClr val="252525"/>
                </a:solidFill>
                <a:latin typeface="Calibri" charset="0"/>
              </a:rPr>
              <a:t>ngineering</a:t>
            </a:r>
            <a:endParaRPr lang="en-US" dirty="0">
              <a:solidFill>
                <a:srgbClr val="000000"/>
              </a:solidFill>
              <a:latin typeface="Calibri" charset="0"/>
            </a:endParaRPr>
          </a:p>
        </p:txBody>
      </p:sp>
    </p:spTree>
    <p:extLst>
      <p:ext uri="{BB962C8B-B14F-4D97-AF65-F5344CB8AC3E}">
        <p14:creationId xmlns:p14="http://schemas.microsoft.com/office/powerpoint/2010/main" val="15574518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7315200" cy="4495800"/>
          </a:xfrm>
        </p:spPr>
        <p:txBody>
          <a:bodyPr anchor="t">
            <a:noAutofit/>
          </a:bodyPr>
          <a:lstStyle/>
          <a:p>
            <a:pPr marL="0" indent="0" algn="ctr"/>
            <a:r>
              <a:rPr lang="en-US" sz="4800" b="1" dirty="0">
                <a:solidFill>
                  <a:srgbClr val="254061"/>
                </a:solidFill>
                <a:latin typeface="Calibri"/>
              </a:rPr>
              <a:t>Questions</a:t>
            </a:r>
            <a:r>
              <a:rPr lang="en-US" sz="4800" b="1">
                <a:solidFill>
                  <a:srgbClr val="254061"/>
                </a:solidFill>
                <a:latin typeface="Calibri"/>
              </a:rPr>
              <a:t/>
            </a:r>
            <a:br>
              <a:rPr lang="en-US" sz="4800" b="1">
                <a:solidFill>
                  <a:srgbClr val="254061"/>
                </a:solidFill>
                <a:latin typeface="Calibri"/>
              </a:rPr>
            </a:br>
            <a:r>
              <a:rPr lang="en-US" sz="2400">
                <a:solidFill>
                  <a:srgbClr val="254061"/>
                </a:solidFill>
                <a:latin typeface="Calibri"/>
              </a:rPr>
              <a:t/>
            </a:r>
            <a:br>
              <a:rPr lang="en-US" sz="2400">
                <a:solidFill>
                  <a:srgbClr val="254061"/>
                </a:solidFill>
                <a:latin typeface="Calibri"/>
              </a:rPr>
            </a:br>
            <a:r>
              <a:rPr lang="en-US" sz="2400">
                <a:solidFill>
                  <a:srgbClr val="254061"/>
                </a:solidFill>
                <a:latin typeface="Calibri"/>
              </a:rPr>
              <a:t/>
            </a:r>
            <a:br>
              <a:rPr lang="en-US" sz="2400">
                <a:solidFill>
                  <a:srgbClr val="254061"/>
                </a:solidFill>
                <a:latin typeface="Calibri"/>
              </a:rPr>
            </a:br>
            <a:r>
              <a:rPr lang="en-US" sz="2400">
                <a:solidFill>
                  <a:srgbClr val="254061"/>
                </a:solidFill>
                <a:latin typeface="Calibri"/>
              </a:rPr>
              <a:t/>
            </a:r>
            <a:br>
              <a:rPr lang="en-US" sz="2400">
                <a:solidFill>
                  <a:srgbClr val="254061"/>
                </a:solidFill>
                <a:latin typeface="Calibri"/>
              </a:rPr>
            </a:br>
            <a:r>
              <a:rPr lang="en-US" sz="2400">
                <a:solidFill>
                  <a:srgbClr val="254061"/>
                </a:solidFill>
                <a:latin typeface="Calibri"/>
              </a:rPr>
              <a:t/>
            </a:r>
            <a:br>
              <a:rPr lang="en-US" sz="2400">
                <a:solidFill>
                  <a:srgbClr val="254061"/>
                </a:solidFill>
                <a:latin typeface="Calibri"/>
              </a:rPr>
            </a:br>
            <a:r>
              <a:rPr lang="en-US" sz="2400" dirty="0">
                <a:solidFill>
                  <a:srgbClr val="632523"/>
                </a:solidFill>
                <a:latin typeface="Calibri"/>
              </a:rPr>
              <a:t/>
            </a:r>
            <a:br>
              <a:rPr lang="en-US" sz="2400" dirty="0">
                <a:solidFill>
                  <a:srgbClr val="632523"/>
                </a:solidFill>
                <a:latin typeface="Calibri"/>
              </a:rPr>
            </a:br>
            <a:r>
              <a:rPr lang="en-US" sz="2400">
                <a:solidFill>
                  <a:schemeClr val="accent1">
                    <a:lumMod val="50000"/>
                  </a:schemeClr>
                </a:solidFill>
              </a:rPr>
              <a:t>Kenneth Fisher</a:t>
            </a:r>
            <a:r>
              <a:rPr lang="en-US" sz="2400" dirty="0">
                <a:solidFill>
                  <a:schemeClr val="accent1">
                    <a:lumMod val="50000"/>
                  </a:schemeClr>
                </a:solidFill>
              </a:rPr>
              <a:t/>
            </a:r>
            <a:br>
              <a:rPr lang="en-US" sz="2400" dirty="0">
                <a:solidFill>
                  <a:schemeClr val="accent1">
                    <a:lumMod val="50000"/>
                  </a:schemeClr>
                </a:solidFill>
              </a:rPr>
            </a:br>
            <a:r>
              <a:rPr lang="en-US" sz="2400" dirty="0">
                <a:solidFill>
                  <a:schemeClr val="accent1">
                    <a:lumMod val="50000"/>
                  </a:schemeClr>
                </a:solidFill>
              </a:rPr>
              <a:t>sqlstudent144@gmail.com</a:t>
            </a:r>
            <a:br>
              <a:rPr lang="en-US" sz="2400" dirty="0">
                <a:solidFill>
                  <a:schemeClr val="accent1">
                    <a:lumMod val="50000"/>
                  </a:schemeClr>
                </a:solidFill>
              </a:rPr>
            </a:br>
            <a:r>
              <a:rPr lang="en-US" sz="2400" dirty="0">
                <a:solidFill>
                  <a:schemeClr val="accent1">
                    <a:lumMod val="50000"/>
                  </a:schemeClr>
                </a:solidFill>
              </a:rPr>
              <a:t>http://sqlstudies.com</a:t>
            </a:r>
            <a:br>
              <a:rPr lang="en-US" sz="2400" dirty="0">
                <a:solidFill>
                  <a:schemeClr val="accent1">
                    <a:lumMod val="50000"/>
                  </a:schemeClr>
                </a:solidFill>
              </a:rPr>
            </a:br>
            <a:r>
              <a:rPr lang="en-US" sz="2400" dirty="0">
                <a:solidFill>
                  <a:schemeClr val="accent1">
                    <a:lumMod val="50000"/>
                  </a:schemeClr>
                </a:solidFill>
              </a:rPr>
              <a:t>Twitter: @sqlstudent144</a:t>
            </a:r>
            <a:endParaRPr lang="en-US" sz="2400" dirty="0">
              <a:solidFill>
                <a:schemeClr val="accent2">
                  <a:lumMod val="50000"/>
                </a:schemeClr>
              </a:solidFill>
            </a:endParaRPr>
          </a:p>
        </p:txBody>
      </p:sp>
      <p:sp>
        <p:nvSpPr>
          <p:cNvPr id="4" name="Subtitle 4"/>
          <p:cNvSpPr txBox="1">
            <a:spLocks/>
          </p:cNvSpPr>
          <p:nvPr/>
        </p:nvSpPr>
        <p:spPr>
          <a:xfrm>
            <a:off x="3352800" y="3205472"/>
            <a:ext cx="2362200" cy="13665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800" dirty="0">
              <a:solidFill>
                <a:schemeClr val="accent1">
                  <a:lumMod val="50000"/>
                </a:schemeClr>
              </a:solidFill>
            </a:endParaRPr>
          </a:p>
        </p:txBody>
      </p:sp>
      <p:sp>
        <p:nvSpPr>
          <p:cNvPr id="5" name="Title 1"/>
          <p:cNvSpPr txBox="1">
            <a:spLocks/>
          </p:cNvSpPr>
          <p:nvPr/>
        </p:nvSpPr>
        <p:spPr>
          <a:xfrm>
            <a:off x="436546" y="25347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632523"/>
                </a:solidFill>
                <a:latin typeface="Calibri" charset="0"/>
              </a:rPr>
              <a:t>Thank You!</a:t>
            </a:r>
            <a:endParaRPr lang="en-US">
              <a:solidFill>
                <a:srgbClr val="254061"/>
              </a:solidFill>
              <a:latin typeface="Calibri" charset="0"/>
            </a:endParaRPr>
          </a:p>
        </p:txBody>
      </p:sp>
    </p:spTree>
    <p:extLst>
      <p:ext uri="{BB962C8B-B14F-4D97-AF65-F5344CB8AC3E}">
        <p14:creationId xmlns:p14="http://schemas.microsoft.com/office/powerpoint/2010/main" val="22485028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txBox="1">
            <a:spLocks/>
          </p:cNvSpPr>
          <p:nvPr/>
        </p:nvSpPr>
        <p:spPr>
          <a:xfrm>
            <a:off x="3352800" y="3205472"/>
            <a:ext cx="2362200" cy="13665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800" dirty="0">
              <a:solidFill>
                <a:schemeClr val="accent1">
                  <a:lumMod val="50000"/>
                </a:schemeClr>
              </a:solidFill>
            </a:endParaRPr>
          </a:p>
        </p:txBody>
      </p:sp>
      <p:sp>
        <p:nvSpPr>
          <p:cNvPr id="5" name="Title 1"/>
          <p:cNvSpPr txBox="1">
            <a:spLocks/>
          </p:cNvSpPr>
          <p:nvPr/>
        </p:nvSpPr>
        <p:spPr>
          <a:xfrm>
            <a:off x="436546" y="25347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632523"/>
                </a:solidFill>
                <a:latin typeface="Calibri" charset="0"/>
              </a:rPr>
              <a:t>The Quiz!</a:t>
            </a:r>
            <a:endParaRPr lang="en-US" dirty="0">
              <a:solidFill>
                <a:srgbClr val="254061"/>
              </a:solidFill>
              <a:latin typeface="Calibri"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1457325"/>
            <a:ext cx="4791075" cy="42862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7250" y="2043112"/>
            <a:ext cx="3486150" cy="13239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7250" y="3993511"/>
            <a:ext cx="3648075" cy="1990725"/>
          </a:xfrm>
          <a:prstGeom prst="rect">
            <a:avLst/>
          </a:prstGeom>
        </p:spPr>
      </p:pic>
    </p:spTree>
    <p:extLst>
      <p:ext uri="{BB962C8B-B14F-4D97-AF65-F5344CB8AC3E}">
        <p14:creationId xmlns:p14="http://schemas.microsoft.com/office/powerpoint/2010/main" val="788893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p:spPr>
        <p:txBody>
          <a:bodyPr vert="horz" lIns="91440" tIns="45720" rIns="91440" bIns="45720" rtlCol="0" anchor="t">
            <a:normAutofit/>
          </a:bodyPr>
          <a:lstStyle/>
          <a:p>
            <a:r>
              <a:rPr lang="en-US" dirty="0">
                <a:solidFill>
                  <a:schemeClr val="accent1">
                    <a:lumMod val="50000"/>
                  </a:schemeClr>
                </a:solidFill>
              </a:rPr>
              <a:t>Why the basics?</a:t>
            </a:r>
          </a:p>
          <a:p>
            <a:pPr lvl="1"/>
            <a:r>
              <a:rPr lang="en-US" dirty="0" smtClean="0">
                <a:solidFill>
                  <a:schemeClr val="accent1">
                    <a:lumMod val="50000"/>
                  </a:schemeClr>
                </a:solidFill>
              </a:rPr>
              <a:t>We all start out at the beginning.</a:t>
            </a:r>
          </a:p>
          <a:p>
            <a:pPr lvl="1"/>
            <a:r>
              <a:rPr lang="en-US" dirty="0" smtClean="0">
                <a:solidFill>
                  <a:schemeClr val="accent1">
                    <a:lumMod val="50000"/>
                  </a:schemeClr>
                </a:solidFill>
              </a:rPr>
              <a:t>It’s </a:t>
            </a:r>
            <a:r>
              <a:rPr lang="en-US" dirty="0">
                <a:solidFill>
                  <a:schemeClr val="accent1">
                    <a:lumMod val="50000"/>
                  </a:schemeClr>
                </a:solidFill>
              </a:rPr>
              <a:t>important to have a good foundation in any subject.</a:t>
            </a:r>
          </a:p>
          <a:p>
            <a:pPr lvl="1"/>
            <a:r>
              <a:rPr lang="en-US" dirty="0">
                <a:solidFill>
                  <a:schemeClr val="accent1">
                    <a:lumMod val="50000"/>
                  </a:schemeClr>
                </a:solidFill>
              </a:rPr>
              <a:t>A large portion of our work revolves around the basics.</a:t>
            </a:r>
          </a:p>
          <a:p>
            <a:pPr lvl="1"/>
            <a:r>
              <a:rPr lang="en-US" dirty="0">
                <a:solidFill>
                  <a:schemeClr val="accent1">
                    <a:lumMod val="50000"/>
                  </a:schemeClr>
                </a:solidFill>
              </a:rPr>
              <a:t>We tend to cause ourselves extra work if we don't understand the basics.</a:t>
            </a:r>
          </a:p>
        </p:txBody>
      </p:sp>
      <p:sp>
        <p:nvSpPr>
          <p:cNvPr id="2" name="Title 1"/>
          <p:cNvSpPr>
            <a:spLocks noGrp="1"/>
          </p:cNvSpPr>
          <p:nvPr>
            <p:ph type="title"/>
          </p:nvPr>
        </p:nvSpPr>
        <p:spPr/>
        <p:txBody>
          <a:bodyPr/>
          <a:lstStyle/>
          <a:p>
            <a:pPr algn="ctr"/>
            <a:r>
              <a:rPr lang="en-US" dirty="0" smtClean="0">
                <a:solidFill>
                  <a:schemeClr val="accent2">
                    <a:lumMod val="50000"/>
                  </a:schemeClr>
                </a:solidFill>
              </a:rPr>
              <a:t>Why are we here?</a:t>
            </a:r>
            <a:endParaRPr lang="en-US" dirty="0">
              <a:solidFill>
                <a:schemeClr val="accent2">
                  <a:lumMod val="50000"/>
                </a:schemeClr>
              </a:solidFill>
            </a:endParaRPr>
          </a:p>
        </p:txBody>
      </p:sp>
    </p:spTree>
    <p:extLst>
      <p:ext uri="{BB962C8B-B14F-4D97-AF65-F5344CB8AC3E}">
        <p14:creationId xmlns:p14="http://schemas.microsoft.com/office/powerpoint/2010/main" val="1144473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867989"/>
            <a:ext cx="7315200" cy="4258174"/>
          </a:xfrm>
        </p:spPr>
        <p:txBody>
          <a:bodyPr/>
          <a:lstStyle/>
          <a:p>
            <a:pPr>
              <a:spcAft>
                <a:spcPts val="1200"/>
              </a:spcAft>
            </a:pPr>
            <a:r>
              <a:rPr lang="en-US" dirty="0" smtClean="0">
                <a:solidFill>
                  <a:schemeClr val="accent1">
                    <a:lumMod val="50000"/>
                  </a:schemeClr>
                </a:solidFill>
              </a:rPr>
              <a:t>Definitions: What are Principals, </a:t>
            </a:r>
            <a:r>
              <a:rPr lang="en-US" dirty="0" err="1" smtClean="0">
                <a:solidFill>
                  <a:schemeClr val="accent1">
                    <a:lumMod val="50000"/>
                  </a:schemeClr>
                </a:solidFill>
              </a:rPr>
              <a:t>Securables</a:t>
            </a:r>
            <a:r>
              <a:rPr lang="en-US" dirty="0" smtClean="0">
                <a:solidFill>
                  <a:schemeClr val="accent1">
                    <a:lumMod val="50000"/>
                  </a:schemeClr>
                </a:solidFill>
              </a:rPr>
              <a:t> and Permissions?</a:t>
            </a:r>
            <a:endParaRPr lang="en-US" dirty="0">
              <a:solidFill>
                <a:schemeClr val="accent1">
                  <a:lumMod val="50000"/>
                </a:schemeClr>
              </a:solidFill>
            </a:endParaRPr>
          </a:p>
          <a:p>
            <a:pPr>
              <a:spcAft>
                <a:spcPts val="1200"/>
              </a:spcAft>
            </a:pPr>
            <a:r>
              <a:rPr lang="en-US" dirty="0" smtClean="0">
                <a:solidFill>
                  <a:schemeClr val="accent1">
                    <a:lumMod val="50000"/>
                  </a:schemeClr>
                </a:solidFill>
              </a:rPr>
              <a:t>Where can we find everything? (using the GUI)</a:t>
            </a:r>
          </a:p>
          <a:p>
            <a:pPr>
              <a:spcAft>
                <a:spcPts val="1200"/>
              </a:spcAft>
            </a:pPr>
            <a:r>
              <a:rPr lang="en-US" dirty="0" smtClean="0">
                <a:solidFill>
                  <a:schemeClr val="accent1">
                    <a:lumMod val="50000"/>
                  </a:schemeClr>
                </a:solidFill>
              </a:rPr>
              <a:t>Some best practices.</a:t>
            </a:r>
          </a:p>
        </p:txBody>
      </p:sp>
      <p:sp>
        <p:nvSpPr>
          <p:cNvPr id="2" name="Title 1"/>
          <p:cNvSpPr>
            <a:spLocks noGrp="1"/>
          </p:cNvSpPr>
          <p:nvPr>
            <p:ph type="title"/>
          </p:nvPr>
        </p:nvSpPr>
        <p:spPr/>
        <p:txBody>
          <a:bodyPr/>
          <a:lstStyle/>
          <a:p>
            <a:pPr algn="ctr"/>
            <a:r>
              <a:rPr lang="en-US" dirty="0" smtClean="0">
                <a:solidFill>
                  <a:schemeClr val="accent2">
                    <a:lumMod val="50000"/>
                  </a:schemeClr>
                </a:solidFill>
              </a:rPr>
              <a:t>What are we doing?</a:t>
            </a:r>
            <a:endParaRPr lang="en-US" dirty="0">
              <a:solidFill>
                <a:schemeClr val="accent2">
                  <a:lumMod val="50000"/>
                </a:schemeClr>
              </a:solidFill>
            </a:endParaRPr>
          </a:p>
        </p:txBody>
      </p:sp>
    </p:spTree>
    <p:extLst>
      <p:ext uri="{BB962C8B-B14F-4D97-AF65-F5344CB8AC3E}">
        <p14:creationId xmlns:p14="http://schemas.microsoft.com/office/powerpoint/2010/main" val="2551636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804489"/>
            <a:ext cx="7315200" cy="4258174"/>
          </a:xfrm>
        </p:spPr>
        <p:txBody>
          <a:bodyPr/>
          <a:lstStyle/>
          <a:p>
            <a:pPr>
              <a:spcAft>
                <a:spcPts val="1200"/>
              </a:spcAft>
            </a:pPr>
            <a:r>
              <a:rPr lang="en-US" dirty="0" smtClean="0">
                <a:solidFill>
                  <a:schemeClr val="accent1">
                    <a:lumMod val="50000"/>
                  </a:schemeClr>
                </a:solidFill>
              </a:rPr>
              <a:t>Principals</a:t>
            </a:r>
          </a:p>
          <a:p>
            <a:pPr>
              <a:spcAft>
                <a:spcPts val="1200"/>
              </a:spcAft>
            </a:pPr>
            <a:r>
              <a:rPr lang="en-US" dirty="0" err="1" smtClean="0">
                <a:solidFill>
                  <a:schemeClr val="accent1">
                    <a:lumMod val="50000"/>
                  </a:schemeClr>
                </a:solidFill>
              </a:rPr>
              <a:t>Securables</a:t>
            </a:r>
            <a:endParaRPr lang="en-US" dirty="0" smtClean="0">
              <a:solidFill>
                <a:schemeClr val="accent1">
                  <a:lumMod val="50000"/>
                </a:schemeClr>
              </a:solidFill>
            </a:endParaRPr>
          </a:p>
          <a:p>
            <a:pPr>
              <a:spcAft>
                <a:spcPts val="1200"/>
              </a:spcAft>
            </a:pPr>
            <a:r>
              <a:rPr lang="en-US" dirty="0" smtClean="0">
                <a:solidFill>
                  <a:schemeClr val="accent1">
                    <a:lumMod val="50000"/>
                  </a:schemeClr>
                </a:solidFill>
              </a:rPr>
              <a:t>Permissions</a:t>
            </a:r>
            <a:endParaRPr lang="en-US" dirty="0">
              <a:solidFill>
                <a:schemeClr val="accent1">
                  <a:lumMod val="50000"/>
                </a:schemeClr>
              </a:solidFill>
            </a:endParaRPr>
          </a:p>
        </p:txBody>
      </p:sp>
      <p:sp>
        <p:nvSpPr>
          <p:cNvPr id="2" name="Title 1"/>
          <p:cNvSpPr>
            <a:spLocks noGrp="1"/>
          </p:cNvSpPr>
          <p:nvPr>
            <p:ph type="title"/>
          </p:nvPr>
        </p:nvSpPr>
        <p:spPr/>
        <p:txBody>
          <a:bodyPr/>
          <a:lstStyle/>
          <a:p>
            <a:r>
              <a:rPr lang="en-US" dirty="0" smtClean="0">
                <a:solidFill>
                  <a:schemeClr val="accent1">
                    <a:lumMod val="50000"/>
                  </a:schemeClr>
                </a:solidFill>
              </a:rPr>
              <a:t>Definitions</a:t>
            </a:r>
            <a:endParaRPr lang="en-US" dirty="0">
              <a:solidFill>
                <a:schemeClr val="accent2">
                  <a:lumMod val="50000"/>
                </a:schemeClr>
              </a:solidFill>
            </a:endParaRPr>
          </a:p>
        </p:txBody>
      </p:sp>
    </p:spTree>
    <p:extLst>
      <p:ext uri="{BB962C8B-B14F-4D97-AF65-F5344CB8AC3E}">
        <p14:creationId xmlns:p14="http://schemas.microsoft.com/office/powerpoint/2010/main" val="4226209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34015"/>
            <a:ext cx="7315200" cy="772156"/>
          </a:xfrm>
        </p:spPr>
        <p:txBody>
          <a:bodyPr>
            <a:noAutofit/>
          </a:bodyPr>
          <a:lstStyle/>
          <a:p>
            <a:pPr marL="0" indent="0">
              <a:spcAft>
                <a:spcPts val="1200"/>
              </a:spcAft>
              <a:buNone/>
            </a:pPr>
            <a:r>
              <a:rPr lang="en-US" sz="2400" dirty="0" smtClean="0">
                <a:solidFill>
                  <a:schemeClr val="accent1">
                    <a:lumMod val="50000"/>
                  </a:schemeClr>
                </a:solidFill>
              </a:rPr>
              <a:t>A permission is what the principal is allowed to do to the securable.</a:t>
            </a:r>
            <a:endParaRPr lang="en-US" sz="2400" dirty="0">
              <a:solidFill>
                <a:schemeClr val="accent1">
                  <a:lumMod val="50000"/>
                </a:schemeClr>
              </a:solidFill>
            </a:endParaRPr>
          </a:p>
        </p:txBody>
      </p:sp>
      <p:sp>
        <p:nvSpPr>
          <p:cNvPr id="2" name="Title 1"/>
          <p:cNvSpPr>
            <a:spLocks noGrp="1"/>
          </p:cNvSpPr>
          <p:nvPr>
            <p:ph type="title"/>
          </p:nvPr>
        </p:nvSpPr>
        <p:spPr/>
        <p:txBody>
          <a:bodyPr>
            <a:normAutofit/>
          </a:bodyPr>
          <a:lstStyle/>
          <a:p>
            <a:r>
              <a:rPr lang="en-US" dirty="0" smtClean="0">
                <a:solidFill>
                  <a:schemeClr val="accent1">
                    <a:lumMod val="50000"/>
                  </a:schemeClr>
                </a:solidFill>
              </a:rPr>
              <a:t>Permissions</a:t>
            </a:r>
            <a:endParaRPr lang="en-US" dirty="0">
              <a:solidFill>
                <a:schemeClr val="accent2">
                  <a:lumMod val="50000"/>
                </a:schemeClr>
              </a:solidFill>
            </a:endParaRPr>
          </a:p>
        </p:txBody>
      </p:sp>
      <p:pic>
        <p:nvPicPr>
          <p:cNvPr id="1026"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079" y="4790517"/>
            <a:ext cx="1871155" cy="118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30514" y="2685143"/>
            <a:ext cx="1583703" cy="1477328"/>
          </a:xfrm>
          <a:prstGeom prst="rect">
            <a:avLst/>
          </a:prstGeom>
          <a:noFill/>
        </p:spPr>
        <p:txBody>
          <a:bodyPr wrap="none" rtlCol="0">
            <a:spAutoFit/>
          </a:bodyPr>
          <a:lstStyle/>
          <a:p>
            <a:r>
              <a:rPr lang="en-US" dirty="0" smtClean="0"/>
              <a:t>Tables &amp; Views</a:t>
            </a:r>
          </a:p>
          <a:p>
            <a:pPr marL="285750" indent="-285750">
              <a:buFont typeface="Arial" panose="020B0604020202020204" pitchFamily="34" charset="0"/>
              <a:buChar char="•"/>
            </a:pPr>
            <a:r>
              <a:rPr lang="en-US" dirty="0" smtClean="0"/>
              <a:t>SELECT</a:t>
            </a:r>
          </a:p>
          <a:p>
            <a:pPr marL="285750" indent="-285750">
              <a:buFont typeface="Arial" panose="020B0604020202020204" pitchFamily="34" charset="0"/>
              <a:buChar char="•"/>
            </a:pPr>
            <a:r>
              <a:rPr lang="en-US" dirty="0" smtClean="0"/>
              <a:t>INSERT</a:t>
            </a:r>
          </a:p>
          <a:p>
            <a:pPr marL="285750" indent="-285750">
              <a:buFont typeface="Arial" panose="020B0604020202020204" pitchFamily="34" charset="0"/>
              <a:buChar char="•"/>
            </a:pPr>
            <a:r>
              <a:rPr lang="en-US" dirty="0" smtClean="0"/>
              <a:t>UPDATE</a:t>
            </a:r>
          </a:p>
          <a:p>
            <a:pPr marL="285750" indent="-285750">
              <a:buFont typeface="Arial" panose="020B0604020202020204" pitchFamily="34" charset="0"/>
              <a:buChar char="•"/>
            </a:pPr>
            <a:r>
              <a:rPr lang="en-US" dirty="0" smtClean="0"/>
              <a:t>DELETE</a:t>
            </a:r>
          </a:p>
        </p:txBody>
      </p:sp>
      <p:sp>
        <p:nvSpPr>
          <p:cNvPr id="20" name="TextBox 19"/>
          <p:cNvSpPr txBox="1"/>
          <p:nvPr/>
        </p:nvSpPr>
        <p:spPr>
          <a:xfrm>
            <a:off x="2924594" y="2677889"/>
            <a:ext cx="1668662" cy="646331"/>
          </a:xfrm>
          <a:prstGeom prst="rect">
            <a:avLst/>
          </a:prstGeom>
          <a:noFill/>
        </p:spPr>
        <p:txBody>
          <a:bodyPr wrap="none" rtlCol="0">
            <a:spAutoFit/>
          </a:bodyPr>
          <a:lstStyle/>
          <a:p>
            <a:r>
              <a:rPr lang="en-US" dirty="0" smtClean="0"/>
              <a:t>SPs &amp; Functions</a:t>
            </a:r>
          </a:p>
          <a:p>
            <a:pPr marL="285750" indent="-285750">
              <a:buFont typeface="Arial" panose="020B0604020202020204" pitchFamily="34" charset="0"/>
              <a:buChar char="•"/>
            </a:pPr>
            <a:r>
              <a:rPr lang="en-US" dirty="0" smtClean="0"/>
              <a:t>EXECUTE</a:t>
            </a:r>
          </a:p>
        </p:txBody>
      </p:sp>
      <p:sp>
        <p:nvSpPr>
          <p:cNvPr id="21" name="TextBox 20"/>
          <p:cNvSpPr txBox="1"/>
          <p:nvPr/>
        </p:nvSpPr>
        <p:spPr>
          <a:xfrm>
            <a:off x="2931854" y="3468905"/>
            <a:ext cx="2330703" cy="646331"/>
          </a:xfrm>
          <a:prstGeom prst="rect">
            <a:avLst/>
          </a:prstGeom>
          <a:noFill/>
        </p:spPr>
        <p:txBody>
          <a:bodyPr wrap="none" rtlCol="0">
            <a:spAutoFit/>
          </a:bodyPr>
          <a:lstStyle/>
          <a:p>
            <a:r>
              <a:rPr lang="en-US" dirty="0" smtClean="0"/>
              <a:t>SPs, Functions &amp; Views</a:t>
            </a:r>
          </a:p>
          <a:p>
            <a:pPr marL="285750" indent="-285750">
              <a:buFont typeface="Arial" panose="020B0604020202020204" pitchFamily="34" charset="0"/>
              <a:buChar char="•"/>
            </a:pPr>
            <a:r>
              <a:rPr lang="en-US" dirty="0" smtClean="0"/>
              <a:t>VIEW DEFINITION</a:t>
            </a:r>
          </a:p>
        </p:txBody>
      </p:sp>
      <p:sp>
        <p:nvSpPr>
          <p:cNvPr id="22" name="TextBox 21"/>
          <p:cNvSpPr txBox="1"/>
          <p:nvPr/>
        </p:nvSpPr>
        <p:spPr>
          <a:xfrm>
            <a:off x="5675000" y="2685149"/>
            <a:ext cx="2578783" cy="1477328"/>
          </a:xfrm>
          <a:prstGeom prst="rect">
            <a:avLst/>
          </a:prstGeom>
          <a:noFill/>
        </p:spPr>
        <p:txBody>
          <a:bodyPr wrap="none" rtlCol="0">
            <a:spAutoFit/>
          </a:bodyPr>
          <a:lstStyle/>
          <a:p>
            <a:r>
              <a:rPr lang="en-US" dirty="0" smtClean="0"/>
              <a:t>Database</a:t>
            </a:r>
          </a:p>
          <a:p>
            <a:pPr marL="285750" indent="-285750">
              <a:buFont typeface="Arial" panose="020B0604020202020204" pitchFamily="34" charset="0"/>
              <a:buChar char="•"/>
            </a:pPr>
            <a:r>
              <a:rPr lang="en-US" dirty="0" smtClean="0"/>
              <a:t>CONNECT</a:t>
            </a:r>
          </a:p>
          <a:p>
            <a:pPr marL="285750" indent="-285750">
              <a:buFont typeface="Arial" panose="020B0604020202020204" pitchFamily="34" charset="0"/>
              <a:buChar char="•"/>
            </a:pPr>
            <a:r>
              <a:rPr lang="en-US" dirty="0" smtClean="0"/>
              <a:t>BACKUP</a:t>
            </a:r>
          </a:p>
          <a:p>
            <a:pPr marL="285750" indent="-285750">
              <a:buFont typeface="Arial" panose="020B0604020202020204" pitchFamily="34" charset="0"/>
              <a:buChar char="•"/>
            </a:pPr>
            <a:r>
              <a:rPr lang="en-US" dirty="0" smtClean="0"/>
              <a:t>CREATE PROCEDURE</a:t>
            </a:r>
          </a:p>
          <a:p>
            <a:pPr marL="285750" indent="-285750">
              <a:buFont typeface="Arial" panose="020B0604020202020204" pitchFamily="34" charset="0"/>
              <a:buChar char="•"/>
            </a:pPr>
            <a:r>
              <a:rPr lang="en-US" dirty="0" smtClean="0"/>
              <a:t>VIEW DATABASE STATE</a:t>
            </a:r>
          </a:p>
        </p:txBody>
      </p:sp>
    </p:spTree>
    <p:extLst>
      <p:ext uri="{BB962C8B-B14F-4D97-AF65-F5344CB8AC3E}">
        <p14:creationId xmlns:p14="http://schemas.microsoft.com/office/powerpoint/2010/main" val="1063435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lowchart: Magnetic Disk 18"/>
          <p:cNvSpPr/>
          <p:nvPr/>
        </p:nvSpPr>
        <p:spPr>
          <a:xfrm>
            <a:off x="2342246" y="2354946"/>
            <a:ext cx="4533900" cy="3213100"/>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14400" y="1434015"/>
            <a:ext cx="7315200" cy="519611"/>
          </a:xfrm>
        </p:spPr>
        <p:txBody>
          <a:bodyPr>
            <a:normAutofit/>
          </a:bodyPr>
          <a:lstStyle/>
          <a:p>
            <a:pPr marL="0" indent="0">
              <a:spcAft>
                <a:spcPts val="1200"/>
              </a:spcAft>
              <a:buNone/>
            </a:pPr>
            <a:r>
              <a:rPr lang="en-US" sz="2400" dirty="0" smtClean="0">
                <a:solidFill>
                  <a:schemeClr val="accent1">
                    <a:lumMod val="50000"/>
                  </a:schemeClr>
                </a:solidFill>
              </a:rPr>
              <a:t>A securable is an object that a principal wants access to.</a:t>
            </a:r>
            <a:endParaRPr lang="en-US" sz="2400" dirty="0">
              <a:solidFill>
                <a:schemeClr val="accent1">
                  <a:lumMod val="50000"/>
                </a:schemeClr>
              </a:solidFill>
            </a:endParaRPr>
          </a:p>
        </p:txBody>
      </p:sp>
      <p:sp>
        <p:nvSpPr>
          <p:cNvPr id="2" name="Title 1"/>
          <p:cNvSpPr>
            <a:spLocks noGrp="1"/>
          </p:cNvSpPr>
          <p:nvPr>
            <p:ph type="title"/>
          </p:nvPr>
        </p:nvSpPr>
        <p:spPr/>
        <p:txBody>
          <a:bodyPr>
            <a:normAutofit/>
          </a:bodyPr>
          <a:lstStyle/>
          <a:p>
            <a:r>
              <a:rPr lang="en-US" dirty="0" err="1" smtClean="0">
                <a:solidFill>
                  <a:schemeClr val="accent1">
                    <a:lumMod val="50000"/>
                  </a:schemeClr>
                </a:solidFill>
              </a:rPr>
              <a:t>Securables</a:t>
            </a:r>
            <a:endParaRPr lang="en-US" dirty="0">
              <a:solidFill>
                <a:schemeClr val="accent2">
                  <a:lumMod val="50000"/>
                </a:schemeClr>
              </a:solidFill>
            </a:endParaRPr>
          </a:p>
        </p:txBody>
      </p:sp>
      <p:sp>
        <p:nvSpPr>
          <p:cNvPr id="5" name="TextBox 4"/>
          <p:cNvSpPr txBox="1"/>
          <p:nvPr/>
        </p:nvSpPr>
        <p:spPr>
          <a:xfrm>
            <a:off x="2806616" y="2706337"/>
            <a:ext cx="1058175" cy="369332"/>
          </a:xfrm>
          <a:prstGeom prst="rect">
            <a:avLst/>
          </a:prstGeom>
          <a:noFill/>
        </p:spPr>
        <p:txBody>
          <a:bodyPr wrap="none" rtlCol="0">
            <a:spAutoFit/>
          </a:bodyPr>
          <a:lstStyle/>
          <a:p>
            <a:r>
              <a:rPr lang="en-US" dirty="0" smtClean="0"/>
              <a:t>Database</a:t>
            </a:r>
            <a:endParaRPr lang="en-US" dirty="0"/>
          </a:p>
        </p:txBody>
      </p:sp>
      <p:sp>
        <p:nvSpPr>
          <p:cNvPr id="6" name="Flowchart: Alternate Process 5"/>
          <p:cNvSpPr/>
          <p:nvPr/>
        </p:nvSpPr>
        <p:spPr>
          <a:xfrm>
            <a:off x="2806616" y="3492500"/>
            <a:ext cx="1663784" cy="18415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Alternate Process 6"/>
          <p:cNvSpPr/>
          <p:nvPr/>
        </p:nvSpPr>
        <p:spPr>
          <a:xfrm>
            <a:off x="4940216" y="3492500"/>
            <a:ext cx="1663784" cy="18415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806616" y="3500603"/>
            <a:ext cx="920445" cy="369332"/>
          </a:xfrm>
          <a:prstGeom prst="rect">
            <a:avLst/>
          </a:prstGeom>
          <a:noFill/>
        </p:spPr>
        <p:txBody>
          <a:bodyPr wrap="none" rtlCol="0">
            <a:spAutoFit/>
          </a:bodyPr>
          <a:lstStyle/>
          <a:p>
            <a:r>
              <a:rPr lang="en-US" dirty="0" smtClean="0"/>
              <a:t>Schema</a:t>
            </a:r>
            <a:endParaRPr lang="en-US" dirty="0"/>
          </a:p>
        </p:txBody>
      </p:sp>
      <p:sp>
        <p:nvSpPr>
          <p:cNvPr id="9" name="TextBox 8"/>
          <p:cNvSpPr txBox="1"/>
          <p:nvPr/>
        </p:nvSpPr>
        <p:spPr>
          <a:xfrm>
            <a:off x="4940216" y="3508706"/>
            <a:ext cx="920445" cy="369332"/>
          </a:xfrm>
          <a:prstGeom prst="rect">
            <a:avLst/>
          </a:prstGeom>
          <a:noFill/>
        </p:spPr>
        <p:txBody>
          <a:bodyPr wrap="none" rtlCol="0">
            <a:spAutoFit/>
          </a:bodyPr>
          <a:lstStyle/>
          <a:p>
            <a:r>
              <a:rPr lang="en-US" dirty="0" smtClean="0"/>
              <a:t>Schema</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930620879"/>
              </p:ext>
            </p:extLst>
          </p:nvPr>
        </p:nvGraphicFramePr>
        <p:xfrm>
          <a:off x="3051112" y="3968750"/>
          <a:ext cx="1174792" cy="1107440"/>
        </p:xfrm>
        <a:graphic>
          <a:graphicData uri="http://schemas.openxmlformats.org/drawingml/2006/table">
            <a:tbl>
              <a:tblPr firstRow="1" bandRow="1">
                <a:tableStyleId>{5C22544A-7EE6-4342-B048-85BDC9FD1C3A}</a:tableStyleId>
              </a:tblPr>
              <a:tblGrid>
                <a:gridCol w="1174792">
                  <a:extLst>
                    <a:ext uri="{9D8B030D-6E8A-4147-A177-3AD203B41FA5}">
                      <a16:colId xmlns:a16="http://schemas.microsoft.com/office/drawing/2014/main" xmlns="" val="20000"/>
                    </a:ext>
                  </a:extLst>
                </a:gridCol>
              </a:tblGrid>
              <a:tr h="0">
                <a:tc>
                  <a:txBody>
                    <a:bodyPr/>
                    <a:lstStyle/>
                    <a:p>
                      <a:r>
                        <a:rPr lang="en-US" dirty="0" smtClean="0"/>
                        <a:t>Table</a:t>
                      </a:r>
                      <a:endParaRPr lang="en-US" dirty="0"/>
                    </a:p>
                  </a:txBody>
                  <a:tcPr/>
                </a:tc>
                <a:extLst>
                  <a:ext uri="{0D108BD9-81ED-4DB2-BD59-A6C34878D82A}">
                    <a16:rowId xmlns:a16="http://schemas.microsoft.com/office/drawing/2014/main" xmlns="" val="10000"/>
                  </a:ext>
                </a:extLst>
              </a:tr>
              <a:tr h="370840">
                <a:tc>
                  <a:txBody>
                    <a:bodyPr/>
                    <a:lstStyle/>
                    <a:p>
                      <a:r>
                        <a:rPr lang="en-US" dirty="0" smtClean="0"/>
                        <a:t>   Column</a:t>
                      </a:r>
                      <a:endParaRPr lang="en-US" dirty="0"/>
                    </a:p>
                  </a:txBody>
                  <a:tcPr/>
                </a:tc>
                <a:extLst>
                  <a:ext uri="{0D108BD9-81ED-4DB2-BD59-A6C34878D82A}">
                    <a16:rowId xmlns:a16="http://schemas.microsoft.com/office/drawing/2014/main" xmlns="" val="10001"/>
                  </a:ext>
                </a:extLst>
              </a:tr>
              <a:tr h="370840">
                <a:tc>
                  <a:txBody>
                    <a:bodyPr/>
                    <a:lstStyle/>
                    <a:p>
                      <a:r>
                        <a:rPr lang="en-US" dirty="0" smtClean="0"/>
                        <a:t>   Column</a:t>
                      </a:r>
                      <a:endParaRPr lang="en-US" dirty="0"/>
                    </a:p>
                  </a:txBody>
                  <a:tcPr/>
                </a:tc>
                <a:extLst>
                  <a:ext uri="{0D108BD9-81ED-4DB2-BD59-A6C34878D82A}">
                    <a16:rowId xmlns:a16="http://schemas.microsoft.com/office/drawing/2014/main" xmlns="" val="10002"/>
                  </a:ext>
                </a:extLst>
              </a:tr>
            </a:tbl>
          </a:graphicData>
        </a:graphic>
      </p:graphicFrame>
      <p:sp>
        <p:nvSpPr>
          <p:cNvPr id="13" name="TextBox 12"/>
          <p:cNvSpPr txBox="1"/>
          <p:nvPr/>
        </p:nvSpPr>
        <p:spPr>
          <a:xfrm>
            <a:off x="4978400" y="3813085"/>
            <a:ext cx="1625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Stored Procedure</a:t>
            </a:r>
          </a:p>
          <a:p>
            <a:pPr marL="285750" indent="-285750">
              <a:buFont typeface="Arial" panose="020B0604020202020204" pitchFamily="34" charset="0"/>
              <a:buChar char="•"/>
            </a:pPr>
            <a:r>
              <a:rPr lang="en-US" dirty="0" smtClean="0"/>
              <a:t>Function</a:t>
            </a:r>
          </a:p>
          <a:p>
            <a:pPr marL="285750" indent="-285750">
              <a:buFont typeface="Arial" panose="020B0604020202020204" pitchFamily="34" charset="0"/>
              <a:buChar char="•"/>
            </a:pPr>
            <a:r>
              <a:rPr lang="en-US" dirty="0" smtClean="0"/>
              <a:t>View</a:t>
            </a:r>
            <a:endParaRPr lang="en-US" dirty="0"/>
          </a:p>
        </p:txBody>
      </p:sp>
    </p:spTree>
    <p:extLst>
      <p:ext uri="{BB962C8B-B14F-4D97-AF65-F5344CB8AC3E}">
        <p14:creationId xmlns:p14="http://schemas.microsoft.com/office/powerpoint/2010/main" val="41413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19"/>
                                        </p:tgtEl>
                                        <p:attrNameLst>
                                          <p:attrName>style.color</p:attrName>
                                        </p:attrNameLst>
                                      </p:cBhvr>
                                      <p:by>
                                        <p:hsl h="0" s="12549" l="25098"/>
                                      </p:by>
                                    </p:animClr>
                                    <p:animClr clrSpc="hsl" dir="cw">
                                      <p:cBhvr>
                                        <p:cTn id="7" dur="500" fill="hold"/>
                                        <p:tgtEl>
                                          <p:spTgt spid="19"/>
                                        </p:tgtEl>
                                        <p:attrNameLst>
                                          <p:attrName>fillcolor</p:attrName>
                                        </p:attrNameLst>
                                      </p:cBhvr>
                                      <p:by>
                                        <p:hsl h="0" s="12549" l="25098"/>
                                      </p:by>
                                    </p:animClr>
                                    <p:animClr clrSpc="hsl" dir="cw">
                                      <p:cBhvr>
                                        <p:cTn id="8" dur="500" fill="hold"/>
                                        <p:tgtEl>
                                          <p:spTgt spid="19"/>
                                        </p:tgtEl>
                                        <p:attrNameLst>
                                          <p:attrName>stroke.color</p:attrName>
                                        </p:attrNameLst>
                                      </p:cBhvr>
                                      <p:by>
                                        <p:hsl h="0" s="12549" l="25098"/>
                                      </p:by>
                                    </p:animClr>
                                    <p:set>
                                      <p:cBhvr>
                                        <p:cTn id="9" dur="500" fill="hold"/>
                                        <p:tgtEl>
                                          <p:spTgt spid="19"/>
                                        </p:tgtEl>
                                        <p:attrNameLst>
                                          <p:attrName>fill.type</p:attrName>
                                        </p:attrNameLst>
                                      </p:cBhvr>
                                      <p:to>
                                        <p:strVal val="solid"/>
                                      </p:to>
                                    </p:set>
                                  </p:childTnLst>
                                </p:cTn>
                              </p:par>
                              <p:par>
                                <p:cTn id="10" presetID="1"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3">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34015"/>
            <a:ext cx="7315200" cy="519611"/>
          </a:xfrm>
        </p:spPr>
        <p:txBody>
          <a:bodyPr>
            <a:normAutofit/>
          </a:bodyPr>
          <a:lstStyle/>
          <a:p>
            <a:pPr marL="0" indent="0">
              <a:spcAft>
                <a:spcPts val="1200"/>
              </a:spcAft>
              <a:buNone/>
            </a:pPr>
            <a:r>
              <a:rPr lang="en-US" sz="2400" dirty="0" smtClean="0">
                <a:solidFill>
                  <a:schemeClr val="accent1">
                    <a:lumMod val="50000"/>
                  </a:schemeClr>
                </a:solidFill>
              </a:rPr>
              <a:t>A securable is an object that a principal wants access to.</a:t>
            </a:r>
            <a:endParaRPr lang="en-US" sz="2400" dirty="0">
              <a:solidFill>
                <a:schemeClr val="accent1">
                  <a:lumMod val="50000"/>
                </a:schemeClr>
              </a:solidFill>
            </a:endParaRPr>
          </a:p>
        </p:txBody>
      </p:sp>
      <p:sp>
        <p:nvSpPr>
          <p:cNvPr id="2" name="Title 1"/>
          <p:cNvSpPr>
            <a:spLocks noGrp="1"/>
          </p:cNvSpPr>
          <p:nvPr>
            <p:ph type="title"/>
          </p:nvPr>
        </p:nvSpPr>
        <p:spPr/>
        <p:txBody>
          <a:bodyPr>
            <a:normAutofit/>
          </a:bodyPr>
          <a:lstStyle/>
          <a:p>
            <a:r>
              <a:rPr lang="en-US" dirty="0" err="1" smtClean="0">
                <a:solidFill>
                  <a:schemeClr val="accent1">
                    <a:lumMod val="50000"/>
                  </a:schemeClr>
                </a:solidFill>
              </a:rPr>
              <a:t>Securables</a:t>
            </a:r>
            <a:endParaRPr lang="en-US" dirty="0">
              <a:solidFill>
                <a:schemeClr val="accent2">
                  <a:lumMod val="50000"/>
                </a:schemeClr>
              </a:solidFill>
            </a:endParaRPr>
          </a:p>
        </p:txBody>
      </p:sp>
      <p:sp>
        <p:nvSpPr>
          <p:cNvPr id="10" name="Flowchart: Magnetic Disk 9"/>
          <p:cNvSpPr/>
          <p:nvPr/>
        </p:nvSpPr>
        <p:spPr>
          <a:xfrm>
            <a:off x="1950800" y="2843149"/>
            <a:ext cx="986972" cy="117170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p:cNvSpPr/>
          <p:nvPr/>
        </p:nvSpPr>
        <p:spPr>
          <a:xfrm>
            <a:off x="2325830" y="4179511"/>
            <a:ext cx="1223884" cy="139578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p:cNvSpPr/>
          <p:nvPr/>
        </p:nvSpPr>
        <p:spPr>
          <a:xfrm>
            <a:off x="3906748" y="2540041"/>
            <a:ext cx="1223884" cy="139578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p:cNvSpPr/>
          <p:nvPr/>
        </p:nvSpPr>
        <p:spPr>
          <a:xfrm>
            <a:off x="6651087" y="2540041"/>
            <a:ext cx="986972" cy="117170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p:cNvSpPr/>
          <p:nvPr/>
        </p:nvSpPr>
        <p:spPr>
          <a:xfrm>
            <a:off x="4619087" y="4403599"/>
            <a:ext cx="986972" cy="117170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6498687" y="4403598"/>
            <a:ext cx="986972" cy="117170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15999" y="2104571"/>
            <a:ext cx="7358743" cy="368662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32350" y="2104570"/>
            <a:ext cx="1257011" cy="461665"/>
          </a:xfrm>
          <a:prstGeom prst="rect">
            <a:avLst/>
          </a:prstGeom>
          <a:noFill/>
        </p:spPr>
        <p:txBody>
          <a:bodyPr wrap="none" rtlCol="0">
            <a:spAutoFit/>
          </a:bodyPr>
          <a:lstStyle/>
          <a:p>
            <a:r>
              <a:rPr lang="en-US" sz="2400" b="1" dirty="0" smtClean="0"/>
              <a:t>Instance</a:t>
            </a:r>
            <a:endParaRPr lang="en-US" sz="2400" b="1" dirty="0"/>
          </a:p>
        </p:txBody>
      </p:sp>
    </p:spTree>
    <p:extLst>
      <p:ext uri="{BB962C8B-B14F-4D97-AF65-F5344CB8AC3E}">
        <p14:creationId xmlns:p14="http://schemas.microsoft.com/office/powerpoint/2010/main" val="2454032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847E5936048442B42E1FEDF3DFC180" ma:contentTypeVersion="0" ma:contentTypeDescription="Create a new document." ma:contentTypeScope="" ma:versionID="975b47994e925f1e043c85bd8d0e56b2">
  <xsd:schema xmlns:xsd="http://www.w3.org/2001/XMLSchema" xmlns:xs="http://www.w3.org/2001/XMLSchema" xmlns:p="http://schemas.microsoft.com/office/2006/metadata/properties" targetNamespace="http://schemas.microsoft.com/office/2006/metadata/properties" ma:root="true" ma:fieldsID="d7f754e2abe6748695db49c62857cc2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875C9E-F002-44D6-A87B-557C2E547F87}">
  <ds:schemaRefs>
    <ds:schemaRef ds:uri="http://schemas.microsoft.com/sharepoint/v3/contenttype/forms"/>
  </ds:schemaRefs>
</ds:datastoreItem>
</file>

<file path=customXml/itemProps2.xml><?xml version="1.0" encoding="utf-8"?>
<ds:datastoreItem xmlns:ds="http://schemas.openxmlformats.org/officeDocument/2006/customXml" ds:itemID="{F482CF46-B237-4E3A-AA2D-11AD2F785E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AC08D4-0749-4C8D-B194-AE14FB8AB2D1}">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57507</TotalTime>
  <Words>2209</Words>
  <Application>Microsoft Office PowerPoint</Application>
  <PresentationFormat>On-screen Show (4:3)</PresentationFormat>
  <Paragraphs>351</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SQL Server Security Basics Starting with a good foundation</vt:lpstr>
      <vt:lpstr>Why are we here?</vt:lpstr>
      <vt:lpstr>Why are we here?</vt:lpstr>
      <vt:lpstr>Why are we here?</vt:lpstr>
      <vt:lpstr>What are we doing?</vt:lpstr>
      <vt:lpstr>Definitions</vt:lpstr>
      <vt:lpstr>Permissions</vt:lpstr>
      <vt:lpstr>Securables</vt:lpstr>
      <vt:lpstr>Securables</vt:lpstr>
      <vt:lpstr>Principals</vt:lpstr>
      <vt:lpstr>Principals</vt:lpstr>
      <vt:lpstr>Principals</vt:lpstr>
      <vt:lpstr>PowerPoint Presentation</vt:lpstr>
      <vt:lpstr>Tying it all together</vt:lpstr>
      <vt:lpstr>Tying it all together</vt:lpstr>
      <vt:lpstr>Tying it all together</vt:lpstr>
      <vt:lpstr>Tying it all together</vt:lpstr>
      <vt:lpstr>Tying it all together</vt:lpstr>
      <vt:lpstr>Tying it all together</vt:lpstr>
      <vt:lpstr>Tying it all together</vt:lpstr>
      <vt:lpstr>Tying it all together</vt:lpstr>
      <vt:lpstr>Tying it all together</vt:lpstr>
      <vt:lpstr>Administrative Principals and Permissions</vt:lpstr>
      <vt:lpstr>Where can we find everything?</vt:lpstr>
      <vt:lpstr>Where can we find everything?</vt:lpstr>
      <vt:lpstr>Best Practices!</vt:lpstr>
      <vt:lpstr>Best Practices!</vt:lpstr>
      <vt:lpstr>Best Practices!</vt:lpstr>
      <vt:lpstr>Best Practices!</vt:lpstr>
      <vt:lpstr>Best Practices!</vt:lpstr>
      <vt:lpstr>PowerPoint Presentation</vt:lpstr>
      <vt:lpstr>Questions      Kenneth Fisher sqlstudent144@gmail.com http://sqlstudies.com Twitter: @sqlstudent144</vt:lpstr>
      <vt:lpstr>PowerPoint Presentation</vt:lpstr>
    </vt:vector>
  </TitlesOfParts>
  <Company>Revealed Design,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Kenneth Fisher</dc:creator>
  <cp:lastModifiedBy>kenneth.fisher@transamerica.com</cp:lastModifiedBy>
  <cp:revision>263</cp:revision>
  <cp:lastPrinted>2014-08-08T02:54:37Z</cp:lastPrinted>
  <dcterms:created xsi:type="dcterms:W3CDTF">2011-08-19T20:30:49Z</dcterms:created>
  <dcterms:modified xsi:type="dcterms:W3CDTF">2015-10-04T17:32:26Z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0x01010096847E5936048442B42E1FEDF3DFC180</vt:lpwstr>
  </property>
</Properties>
</file>