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63" r:id="rId5"/>
    <p:sldId id="264" r:id="rId6"/>
    <p:sldId id="285" r:id="rId7"/>
    <p:sldId id="286" r:id="rId8"/>
    <p:sldId id="261" r:id="rId9"/>
    <p:sldId id="289" r:id="rId10"/>
    <p:sldId id="269" r:id="rId11"/>
    <p:sldId id="273" r:id="rId12"/>
    <p:sldId id="272" r:id="rId13"/>
    <p:sldId id="290" r:id="rId14"/>
    <p:sldId id="276" r:id="rId15"/>
    <p:sldId id="274" r:id="rId16"/>
    <p:sldId id="287" r:id="rId17"/>
    <p:sldId id="282" r:id="rId18"/>
    <p:sldId id="284" r:id="rId19"/>
    <p:sldId id="292" r:id="rId20"/>
    <p:sldId id="270" r:id="rId21"/>
    <p:sldId id="288" r:id="rId22"/>
    <p:sldId id="271" r:id="rId23"/>
    <p:sldId id="296" r:id="rId24"/>
    <p:sldId id="293"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7" autoAdjust="0"/>
    <p:restoredTop sz="74576" autoAdjust="0"/>
  </p:normalViewPr>
  <p:slideViewPr>
    <p:cSldViewPr snapToGrid="0">
      <p:cViewPr varScale="1">
        <p:scale>
          <a:sx n="45" d="100"/>
          <a:sy n="45" d="100"/>
        </p:scale>
        <p:origin x="86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13357-2B65-4B45-BEAE-BCEFDAE53C0C}" type="datetimeFigureOut">
              <a:rPr lang="en-US" smtClean="0"/>
              <a:t>3/9/2017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E49A3-462B-47C1-89EE-C948952AE9A6}" type="slidenum">
              <a:rPr lang="en-US" smtClean="0"/>
              <a:t>‹#›</a:t>
            </a:fld>
            <a:endParaRPr lang="en-US"/>
          </a:p>
        </p:txBody>
      </p:sp>
    </p:spTree>
    <p:extLst>
      <p:ext uri="{BB962C8B-B14F-4D97-AF65-F5344CB8AC3E}">
        <p14:creationId xmlns:p14="http://schemas.microsoft.com/office/powerpoint/2010/main" val="1608000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F5D5E37-60EE-4DEC-886A-E4DCFC3E038D}" type="slidenum">
              <a:rPr lang="en-US" smtClean="0"/>
              <a:pPr>
                <a:defRPr/>
              </a:pPr>
              <a:t>5</a:t>
            </a:fld>
            <a:endParaRPr lang="en-US"/>
          </a:p>
        </p:txBody>
      </p:sp>
    </p:spTree>
    <p:extLst>
      <p:ext uri="{BB962C8B-B14F-4D97-AF65-F5344CB8AC3E}">
        <p14:creationId xmlns:p14="http://schemas.microsoft.com/office/powerpoint/2010/main" val="318803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F5D5E37-60EE-4DEC-886A-E4DCFC3E038D}" type="slidenum">
              <a:rPr lang="en-US" smtClean="0"/>
              <a:pPr>
                <a:defRPr/>
              </a:pPr>
              <a:t>6</a:t>
            </a:fld>
            <a:endParaRPr lang="en-US"/>
          </a:p>
        </p:txBody>
      </p:sp>
    </p:spTree>
    <p:extLst>
      <p:ext uri="{BB962C8B-B14F-4D97-AF65-F5344CB8AC3E}">
        <p14:creationId xmlns:p14="http://schemas.microsoft.com/office/powerpoint/2010/main" val="392424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kern="1200" dirty="0">
                <a:solidFill>
                  <a:schemeClr val="tx1"/>
                </a:solidFill>
                <a:effectLst/>
                <a:latin typeface="+mn-lt"/>
                <a:ea typeface="+mn-ea"/>
                <a:cs typeface="+mn-cs"/>
              </a:rPr>
              <a:t>&lt;</a:t>
            </a:r>
            <a:r>
              <a:rPr lang="en-US" sz="1200" b="1" kern="1200" dirty="0" err="1">
                <a:solidFill>
                  <a:schemeClr val="tx1"/>
                </a:solidFill>
                <a:effectLst/>
                <a:latin typeface="+mn-lt"/>
                <a:ea typeface="+mn-ea"/>
                <a:cs typeface="+mn-cs"/>
              </a:rPr>
              <a:t>low_priority_lock_wait</a:t>
            </a:r>
            <a:r>
              <a:rPr lang="en-US" sz="1200" b="1" kern="1200" dirty="0">
                <a:solidFill>
                  <a:schemeClr val="tx1"/>
                </a:solidFill>
                <a:effectLst/>
                <a:latin typeface="+mn-lt"/>
                <a:ea typeface="+mn-ea"/>
                <a:cs typeface="+mn-cs"/>
              </a:rPr>
              <a:t>&gt;::=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WAIT_AT_LOW_PRIORITY ( MAX_DURATION = &lt;time&gt; [ MINUTES ] ,   </a:t>
            </a:r>
          </a:p>
          <a:p>
            <a:r>
              <a:rPr lang="en-US" sz="1200" kern="1200" dirty="0">
                <a:solidFill>
                  <a:schemeClr val="tx1"/>
                </a:solidFill>
                <a:effectLst/>
                <a:latin typeface="+mn-lt"/>
                <a:ea typeface="+mn-ea"/>
                <a:cs typeface="+mn-cs"/>
              </a:rPr>
              <a:t>                          ABORT_AFTER_WAIT = { NONE | SELF | BLOCKERS } )  </a:t>
            </a:r>
          </a:p>
          <a:p>
            <a:r>
              <a:rPr lang="en-US" sz="1200" kern="1200" dirty="0">
                <a:solidFill>
                  <a:schemeClr val="tx1"/>
                </a:solidFill>
                <a:effectLst/>
                <a:latin typeface="+mn-lt"/>
                <a:ea typeface="+mn-ea"/>
                <a:cs typeface="+mn-cs"/>
              </a:rPr>
              <a:t>}  </a:t>
            </a:r>
          </a:p>
          <a:p>
            <a:endParaRPr lang="en-US" dirty="0"/>
          </a:p>
          <a:p>
            <a:endParaRPr lang="en-US" dirty="0"/>
          </a:p>
        </p:txBody>
      </p:sp>
      <p:sp>
        <p:nvSpPr>
          <p:cNvPr id="4" name="Slide Number Placeholder 3"/>
          <p:cNvSpPr>
            <a:spLocks noGrp="1"/>
          </p:cNvSpPr>
          <p:nvPr>
            <p:ph type="sldNum" sz="quarter" idx="10"/>
          </p:nvPr>
        </p:nvSpPr>
        <p:spPr/>
        <p:txBody>
          <a:bodyPr/>
          <a:lstStyle/>
          <a:p>
            <a:fld id="{B43E49A3-462B-47C1-89EE-C948952AE9A6}" type="slidenum">
              <a:rPr lang="en-US" smtClean="0"/>
              <a:t>8</a:t>
            </a:fld>
            <a:endParaRPr lang="en-US"/>
          </a:p>
        </p:txBody>
      </p:sp>
    </p:spTree>
    <p:extLst>
      <p:ext uri="{BB962C8B-B14F-4D97-AF65-F5344CB8AC3E}">
        <p14:creationId xmlns:p14="http://schemas.microsoft.com/office/powerpoint/2010/main" val="3462515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3E49A3-462B-47C1-89EE-C948952AE9A6}" type="slidenum">
              <a:rPr lang="en-US" smtClean="0"/>
              <a:t>13</a:t>
            </a:fld>
            <a:endParaRPr lang="en-US"/>
          </a:p>
        </p:txBody>
      </p:sp>
    </p:spTree>
    <p:extLst>
      <p:ext uri="{BB962C8B-B14F-4D97-AF65-F5344CB8AC3E}">
        <p14:creationId xmlns:p14="http://schemas.microsoft.com/office/powerpoint/2010/main" val="391151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3E49A3-462B-47C1-89EE-C948952AE9A6}" type="slidenum">
              <a:rPr lang="en-US" smtClean="0"/>
              <a:t>14</a:t>
            </a:fld>
            <a:endParaRPr lang="en-US"/>
          </a:p>
        </p:txBody>
      </p:sp>
    </p:spTree>
    <p:extLst>
      <p:ext uri="{BB962C8B-B14F-4D97-AF65-F5344CB8AC3E}">
        <p14:creationId xmlns:p14="http://schemas.microsoft.com/office/powerpoint/2010/main" val="181813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D4E7A9-38DC-40B2-87A6-7659B7918A82}" type="datetime1">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128330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CCAD5D-759E-4248-AF95-74D7309B26E0}" type="datetime1">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23849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27FCE-D5AA-40F9-B024-09E84A9682DD}" type="datetime1">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77901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B1E1A6-6284-41CC-A0A7-08ECEECA2AE1}" type="datetime1">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60634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9B18F6-131E-4621-A2A6-A60099BEE653}" type="datetime1">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405400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3F471D-775A-4FE2-9AB1-2E02AD51E80F}" type="datetime1">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421128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A5639E-23B7-406D-A779-A0F2753EBA85}" type="datetime1">
              <a:rPr lang="en-US" smtClean="0"/>
              <a:t>3/9/2017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345085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99C6EF-4777-48A0-BC37-9AE8B179704E}" type="datetime1">
              <a:rPr lang="en-US" smtClean="0"/>
              <a:t>3/9/2017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64168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37D5C-5EC7-402E-AB11-425CADD6373C}" type="datetime1">
              <a:rPr lang="en-US" smtClean="0"/>
              <a:t>3/9/2017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212546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D8018C-C88E-4A1A-A8FC-4CD1FE913F25}" type="datetime1">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60632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ECEC2B-221A-405C-A9FF-A73C61BCC2CC}" type="datetime1">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AD7B0-D89B-42F1-BCD3-CCBBCB2CE636}" type="slidenum">
              <a:rPr lang="en-US" smtClean="0"/>
              <a:t>‹#›</a:t>
            </a:fld>
            <a:endParaRPr lang="en-US"/>
          </a:p>
        </p:txBody>
      </p:sp>
    </p:spTree>
    <p:extLst>
      <p:ext uri="{BB962C8B-B14F-4D97-AF65-F5344CB8AC3E}">
        <p14:creationId xmlns:p14="http://schemas.microsoft.com/office/powerpoint/2010/main" val="64012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F6B6A-27FA-496D-8944-2ABD78D72DA9}" type="datetime1">
              <a:rPr lang="en-US" smtClean="0"/>
              <a:t>3/9/2017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AD7B0-D89B-42F1-BCD3-CCBBCB2CE636}" type="slidenum">
              <a:rPr lang="en-US" smtClean="0"/>
              <a:t>‹#›</a:t>
            </a:fld>
            <a:endParaRPr lang="en-US"/>
          </a:p>
        </p:txBody>
      </p:sp>
    </p:spTree>
    <p:extLst>
      <p:ext uri="{BB962C8B-B14F-4D97-AF65-F5344CB8AC3E}">
        <p14:creationId xmlns:p14="http://schemas.microsoft.com/office/powerpoint/2010/main" val="372324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reks@micro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sdn.microsoft.com/en-us/library/ms188388.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33964"/>
            <a:ext cx="12192000" cy="571250"/>
          </a:xfrm>
        </p:spPr>
        <p:txBody>
          <a:bodyPr>
            <a:normAutofit fontScale="90000"/>
          </a:bodyPr>
          <a:lstStyle/>
          <a:p>
            <a:r>
              <a:rPr lang="en-US" dirty="0" err="1"/>
              <a:t>Resumable</a:t>
            </a:r>
            <a:r>
              <a:rPr lang="en-US" dirty="0"/>
              <a:t> Online Index Rebuild (ROIR) </a:t>
            </a:r>
            <a:br>
              <a:rPr lang="en-US" dirty="0"/>
            </a:br>
            <a:r>
              <a:rPr lang="en-US" dirty="0"/>
              <a:t>in SQL 2017 &amp; SQL DB</a:t>
            </a:r>
            <a:endParaRPr lang="en-US" i="1" dirty="0">
              <a:solidFill>
                <a:schemeClr val="bg1">
                  <a:lumMod val="75000"/>
                </a:schemeClr>
              </a:solidFill>
              <a:latin typeface="Cambria" pitchFamily="18" charset="0"/>
            </a:endParaRPr>
          </a:p>
        </p:txBody>
      </p:sp>
      <p:sp>
        <p:nvSpPr>
          <p:cNvPr id="3" name="Subtitle 2"/>
          <p:cNvSpPr>
            <a:spLocks noGrp="1"/>
          </p:cNvSpPr>
          <p:nvPr>
            <p:ph type="subTitle" idx="1"/>
          </p:nvPr>
        </p:nvSpPr>
        <p:spPr>
          <a:xfrm>
            <a:off x="2847371" y="4394200"/>
            <a:ext cx="7221638" cy="1854199"/>
          </a:xfrm>
        </p:spPr>
        <p:txBody>
          <a:bodyPr vert="horz" lIns="91440" tIns="45720" rIns="91440" bIns="45720" rtlCol="0" anchor="t">
            <a:normAutofit fontScale="70000" lnSpcReduction="20000"/>
          </a:bodyPr>
          <a:lstStyle/>
          <a:p>
            <a:pPr algn="ctr"/>
            <a:r>
              <a:rPr lang="EN-US" dirty="0"/>
              <a:t>PNWSQL</a:t>
            </a:r>
            <a:r>
              <a:rPr lang="en-US" dirty="0"/>
              <a:t> Presentation</a:t>
            </a:r>
            <a:r>
              <a:rPr lang="EN-US" dirty="0"/>
              <a:t>- </a:t>
            </a:r>
            <a:r>
              <a:rPr lang="en-US" dirty="0"/>
              <a:t>February 2017</a:t>
            </a:r>
          </a:p>
          <a:p>
            <a:r>
              <a:rPr lang="EN-US" dirty="0"/>
              <a:t>Mirek Sztajno, Senior Program Manager SQL Server</a:t>
            </a:r>
          </a:p>
          <a:p>
            <a:r>
              <a:rPr lang="EN-US" dirty="0">
                <a:hlinkClick r:id="rId2"/>
              </a:rPr>
              <a:t>mireks@microsoft.com</a:t>
            </a:r>
            <a:r>
              <a:rPr lang="EN-US" dirty="0"/>
              <a:t>;  </a:t>
            </a:r>
            <a:br>
              <a:rPr lang="EN-US" dirty="0"/>
            </a:br>
            <a:endParaRPr lang="EN-US" dirty="0"/>
          </a:p>
          <a:p>
            <a:r>
              <a:rPr lang="en-US" dirty="0" err="1">
                <a:latin typeface="Times New Roman" panose="02020603050405020304" pitchFamily="18" charset="0"/>
                <a:ea typeface="Times New Roman" panose="02020603050405020304" pitchFamily="18" charset="0"/>
              </a:rPr>
              <a:t>Resumable</a:t>
            </a:r>
            <a:r>
              <a:rPr lang="en-US" dirty="0">
                <a:latin typeface="Times New Roman" panose="02020603050405020304" pitchFamily="18" charset="0"/>
                <a:ea typeface="Times New Roman" panose="02020603050405020304" pitchFamily="18" charset="0"/>
              </a:rPr>
              <a:t> Index Preview &lt;ResumableIDXPreview@microsoft.com&gt;</a:t>
            </a:r>
            <a:br>
              <a:rPr lang="en-US" dirty="0">
                <a:latin typeface="Times New Roman" panose="02020603050405020304" pitchFamily="18" charset="0"/>
                <a:ea typeface="Times New Roman" panose="02020603050405020304" pitchFamily="18" charset="0"/>
              </a:rPr>
            </a:br>
            <a:br>
              <a:rPr lang="en-US" dirty="0"/>
            </a:br>
            <a:endParaRPr lang="EN-US" dirty="0"/>
          </a:p>
          <a:p>
            <a:endParaRPr lang="EN-US" dirty="0"/>
          </a:p>
          <a:p>
            <a:endParaRPr lang="EN-US" dirty="0"/>
          </a:p>
          <a:p>
            <a:endParaRPr lang="en-US" dirty="0"/>
          </a:p>
        </p:txBody>
      </p:sp>
      <p:sp>
        <p:nvSpPr>
          <p:cNvPr id="4" name="Footer Placeholder 3"/>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04186206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075" y="101014"/>
            <a:ext cx="8763000" cy="792162"/>
          </a:xfrm>
        </p:spPr>
        <p:txBody>
          <a:bodyPr>
            <a:normAutofit/>
          </a:bodyPr>
          <a:lstStyle/>
          <a:p>
            <a:pPr algn="ctr"/>
            <a:r>
              <a:rPr lang="en-US" b="1" dirty="0"/>
              <a:t>Remarks (2 of 2)</a:t>
            </a:r>
          </a:p>
        </p:txBody>
      </p:sp>
      <p:sp>
        <p:nvSpPr>
          <p:cNvPr id="3" name="Content Placeholder 2"/>
          <p:cNvSpPr>
            <a:spLocks noGrp="1"/>
          </p:cNvSpPr>
          <p:nvPr>
            <p:ph idx="1"/>
          </p:nvPr>
        </p:nvSpPr>
        <p:spPr>
          <a:xfrm>
            <a:off x="335665" y="893175"/>
            <a:ext cx="11736729" cy="5463175"/>
          </a:xfrm>
        </p:spPr>
        <p:txBody>
          <a:bodyPr>
            <a:normAutofit fontScale="92500" lnSpcReduction="20000"/>
          </a:bodyPr>
          <a:lstStyle/>
          <a:p>
            <a:pPr lvl="0"/>
            <a:r>
              <a:rPr lang="en-US" dirty="0"/>
              <a:t>Executing again the original ALTER INDEX REBUILD statement for </a:t>
            </a:r>
            <a:r>
              <a:rPr lang="en-US" dirty="0" err="1"/>
              <a:t>resumable</a:t>
            </a:r>
            <a:r>
              <a:rPr lang="en-US" dirty="0"/>
              <a:t> index, resumes automatically the index rebuild operation in case the index rebuild was paused.</a:t>
            </a:r>
          </a:p>
          <a:p>
            <a:r>
              <a:rPr lang="en-US" dirty="0"/>
              <a:t>The PAUSE command allows to pause </a:t>
            </a:r>
            <a:r>
              <a:rPr lang="en-US" dirty="0" err="1"/>
              <a:t>resumable</a:t>
            </a:r>
            <a:r>
              <a:rPr lang="en-US" dirty="0"/>
              <a:t> online index rebuild operation using T-SQL command</a:t>
            </a:r>
          </a:p>
          <a:p>
            <a:pPr lvl="0"/>
            <a:r>
              <a:rPr lang="en-US" dirty="0"/>
              <a:t>Once the command is paused it can be resumed using ALTER INDEX command described</a:t>
            </a:r>
          </a:p>
          <a:p>
            <a:r>
              <a:rPr lang="en-US" dirty="0"/>
              <a:t>The ABORT command kills the session that hosted the original index rebuild and aborts the index operation  </a:t>
            </a:r>
          </a:p>
          <a:p>
            <a:pPr lvl="0"/>
            <a:r>
              <a:rPr lang="en-US" dirty="0"/>
              <a:t>Only index operations that are paused are </a:t>
            </a:r>
            <a:r>
              <a:rPr lang="en-US" dirty="0" err="1"/>
              <a:t>resumable</a:t>
            </a:r>
            <a:r>
              <a:rPr lang="en-US" dirty="0"/>
              <a:t>. </a:t>
            </a:r>
          </a:p>
          <a:p>
            <a:pPr lvl="0"/>
            <a:r>
              <a:rPr lang="en-US" dirty="0"/>
              <a:t>During PAUSE state the affected table remains in a state that prevents schema modifications.</a:t>
            </a:r>
          </a:p>
          <a:p>
            <a:pPr lvl="0"/>
            <a:r>
              <a:rPr lang="en-US" dirty="0"/>
              <a:t>During PAUSE state the new index will be updated with the new DML records </a:t>
            </a:r>
          </a:p>
          <a:p>
            <a:pPr lvl="0"/>
            <a:r>
              <a:rPr lang="en-US" dirty="0"/>
              <a:t>The new MAXDOP setting can be change to a new setting when resuming a rebuild index operation</a:t>
            </a:r>
          </a:p>
          <a:p>
            <a:pPr lvl="0"/>
            <a:endParaRPr lang="en-US" dirty="0"/>
          </a:p>
          <a:p>
            <a:pPr lvl="0"/>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08509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075" y="101014"/>
            <a:ext cx="8763000" cy="792162"/>
          </a:xfrm>
        </p:spPr>
        <p:txBody>
          <a:bodyPr>
            <a:normAutofit/>
          </a:bodyPr>
          <a:lstStyle/>
          <a:p>
            <a:pPr algn="ctr"/>
            <a:r>
              <a:rPr lang="en-US" b="1" dirty="0"/>
              <a:t>Permissions and Resources</a:t>
            </a:r>
          </a:p>
        </p:txBody>
      </p:sp>
      <p:sp>
        <p:nvSpPr>
          <p:cNvPr id="3" name="Content Placeholder 2"/>
          <p:cNvSpPr>
            <a:spLocks noGrp="1"/>
          </p:cNvSpPr>
          <p:nvPr>
            <p:ph idx="1"/>
          </p:nvPr>
        </p:nvSpPr>
        <p:spPr>
          <a:xfrm>
            <a:off x="335665" y="1076445"/>
            <a:ext cx="11736729" cy="5279905"/>
          </a:xfrm>
        </p:spPr>
        <p:txBody>
          <a:bodyPr>
            <a:normAutofit/>
          </a:bodyPr>
          <a:lstStyle/>
          <a:p>
            <a:pPr fontAlgn="base"/>
            <a:r>
              <a:rPr lang="en-US" dirty="0"/>
              <a:t>No new permissions have been added to support this feature </a:t>
            </a:r>
          </a:p>
          <a:p>
            <a:pPr lvl="1" fontAlgn="base"/>
            <a:r>
              <a:rPr lang="en-US" dirty="0"/>
              <a:t>To mark an index operation “</a:t>
            </a:r>
            <a:r>
              <a:rPr lang="en-US" dirty="0" err="1"/>
              <a:t>resumable</a:t>
            </a:r>
            <a:r>
              <a:rPr lang="en-US" dirty="0"/>
              <a:t>” the same permissions apply for </a:t>
            </a:r>
            <a:r>
              <a:rPr lang="en-US" sz="400" dirty="0"/>
              <a:t> </a:t>
            </a:r>
            <a:r>
              <a:rPr lang="en-US" b="1" dirty="0"/>
              <a:t>ALTER INDEX</a:t>
            </a:r>
            <a:endParaRPr lang="en-US" dirty="0"/>
          </a:p>
          <a:p>
            <a:pPr lvl="1" fontAlgn="base"/>
            <a:r>
              <a:rPr lang="en-US" dirty="0"/>
              <a:t>To execute ALTER INDEX, at a minimum, ALTER permission on the table or view is required. </a:t>
            </a:r>
          </a:p>
          <a:p>
            <a:pPr lvl="0"/>
            <a:r>
              <a:rPr lang="en-US" dirty="0" err="1"/>
              <a:t>Resumable</a:t>
            </a:r>
            <a:r>
              <a:rPr lang="en-US" dirty="0"/>
              <a:t> Index Rebuild should use the same resources as regular online Index Rebuild, with the exception that the new index needs to be updated while the operation is in paused state and no schema modifications can be performed at this time.</a:t>
            </a:r>
          </a:p>
          <a:p>
            <a:pPr lvl="0"/>
            <a:r>
              <a:rPr lang="en-US" dirty="0"/>
              <a:t>Ghost cleanup on the target and mapping indexes will be stopped while the operation is running, but is will be restarted when the index operation pauses </a:t>
            </a:r>
          </a:p>
          <a:p>
            <a:pPr lvl="0"/>
            <a:endParaRPr lang="en-US" dirty="0"/>
          </a:p>
          <a:p>
            <a:pPr lvl="0"/>
            <a:endParaRPr lang="en-US" dirty="0"/>
          </a:p>
          <a:p>
            <a:pPr lvl="0"/>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66099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763000" cy="792162"/>
          </a:xfrm>
        </p:spPr>
        <p:txBody>
          <a:bodyPr>
            <a:normAutofit/>
          </a:bodyPr>
          <a:lstStyle/>
          <a:p>
            <a:pPr algn="ctr"/>
            <a:r>
              <a:rPr lang="en-US" b="1" dirty="0"/>
              <a:t>Limitations</a:t>
            </a:r>
          </a:p>
        </p:txBody>
      </p:sp>
      <p:sp>
        <p:nvSpPr>
          <p:cNvPr id="3" name="Content Placeholder 2"/>
          <p:cNvSpPr>
            <a:spLocks noGrp="1"/>
          </p:cNvSpPr>
          <p:nvPr>
            <p:ph idx="1"/>
          </p:nvPr>
        </p:nvSpPr>
        <p:spPr>
          <a:xfrm>
            <a:off x="231494" y="1498600"/>
            <a:ext cx="11846206" cy="7137400"/>
          </a:xfrm>
        </p:spPr>
        <p:txBody>
          <a:bodyPr>
            <a:normAutofit/>
          </a:bodyPr>
          <a:lstStyle/>
          <a:p>
            <a:pPr lvl="0"/>
            <a:r>
              <a:rPr lang="en-US" altLang="en-US" dirty="0">
                <a:latin typeface="Calibri" panose="020F0502020204030204" pitchFamily="34" charset="0"/>
                <a:ea typeface="Times New Roman" panose="02020603050405020304" pitchFamily="18" charset="0"/>
                <a:cs typeface="Calibri" panose="020F0502020204030204" pitchFamily="34" charset="0"/>
              </a:rPr>
              <a:t>The following functionality is disabled for </a:t>
            </a:r>
            <a:r>
              <a:rPr lang="en-US" altLang="en-US" dirty="0" err="1">
                <a:latin typeface="Calibri" panose="020F0502020204030204" pitchFamily="34" charset="0"/>
                <a:ea typeface="Times New Roman" panose="02020603050405020304" pitchFamily="18" charset="0"/>
                <a:cs typeface="Calibri" panose="020F0502020204030204" pitchFamily="34" charset="0"/>
              </a:rPr>
              <a:t>resumable</a:t>
            </a:r>
            <a:r>
              <a:rPr lang="en-US" altLang="en-US" dirty="0">
                <a:latin typeface="Calibri" panose="020F0502020204030204" pitchFamily="34" charset="0"/>
                <a:ea typeface="Times New Roman" panose="02020603050405020304" pitchFamily="18" charset="0"/>
                <a:cs typeface="Calibri" panose="020F0502020204030204" pitchFamily="34" charset="0"/>
              </a:rPr>
              <a:t> index rebuild operation</a:t>
            </a:r>
          </a:p>
          <a:p>
            <a:pPr lvl="1">
              <a:buFont typeface="Wingdings" panose="05000000000000000000" pitchFamily="2" charset="2"/>
              <a:buChar char="ü"/>
            </a:pPr>
            <a:r>
              <a:rPr lang="en-US" dirty="0"/>
              <a:t>ALTER INDEX REBUILD ALL command</a:t>
            </a:r>
          </a:p>
          <a:p>
            <a:pPr lvl="1">
              <a:buFont typeface="Wingdings" panose="05000000000000000000" pitchFamily="2" charset="2"/>
              <a:buChar char="ü"/>
            </a:pPr>
            <a:r>
              <a:rPr lang="en-US" dirty="0"/>
              <a:t>ALTER TABLE using index rebuild</a:t>
            </a:r>
          </a:p>
          <a:p>
            <a:pPr lvl="1">
              <a:buFont typeface="Wingdings" panose="05000000000000000000" pitchFamily="2" charset="2"/>
              <a:buChar char="ü"/>
            </a:pPr>
            <a:r>
              <a:rPr lang="en-US" dirty="0"/>
              <a:t>Rebuilding an index that is disabled is not supported with RESUMABLE=ON</a:t>
            </a:r>
          </a:p>
          <a:p>
            <a:pPr lvl="1">
              <a:buFont typeface="Wingdings" panose="05000000000000000000" pitchFamily="2" charset="2"/>
              <a:buChar char="ü"/>
            </a:pPr>
            <a:r>
              <a:rPr lang="en-US" dirty="0"/>
              <a:t>DDL command with “RESUMABLE = ON” cannot be executed inside an explicit transaction (cannot be part of begin </a:t>
            </a:r>
            <a:r>
              <a:rPr lang="en-US" dirty="0" err="1"/>
              <a:t>tran</a:t>
            </a:r>
            <a:r>
              <a:rPr lang="en-US" dirty="0"/>
              <a:t> … commit  block)</a:t>
            </a:r>
          </a:p>
          <a:p>
            <a:pPr lvl="1">
              <a:buFont typeface="Wingdings" panose="05000000000000000000" pitchFamily="2" charset="2"/>
              <a:buChar char="ü"/>
            </a:pPr>
            <a:r>
              <a:rPr lang="en-US" dirty="0"/>
              <a:t>Rebuild an index that has computed or TIMESTAMP column(s) as key columns</a:t>
            </a:r>
          </a:p>
          <a:p>
            <a:pPr lvl="1">
              <a:buFont typeface="Wingdings" panose="05000000000000000000" pitchFamily="2" charset="2"/>
              <a:buChar char="ü"/>
            </a:pPr>
            <a:r>
              <a:rPr lang="en-US" dirty="0"/>
              <a:t>The SORT_IN_TEMPDB=ON option is not supported for </a:t>
            </a:r>
            <a:r>
              <a:rPr lang="en-US" dirty="0" err="1"/>
              <a:t>resumable</a:t>
            </a:r>
            <a:r>
              <a:rPr lang="en-US" dirty="0"/>
              <a:t> index </a:t>
            </a:r>
          </a:p>
          <a:p>
            <a:pPr marL="0" indent="0">
              <a:buNone/>
            </a:pPr>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
        <p:nvSpPr>
          <p:cNvPr id="6"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0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25730"/>
            <a:ext cx="8763000" cy="838200"/>
          </a:xfrm>
        </p:spPr>
        <p:txBody>
          <a:bodyPr>
            <a:normAutofit/>
          </a:bodyPr>
          <a:lstStyle/>
          <a:p>
            <a:pPr algn="ctr"/>
            <a:r>
              <a:rPr lang="en-US" b="1" dirty="0"/>
              <a:t>Metadata</a:t>
            </a:r>
          </a:p>
        </p:txBody>
      </p:sp>
      <p:sp>
        <p:nvSpPr>
          <p:cNvPr id="3" name="Content Placeholder 2"/>
          <p:cNvSpPr>
            <a:spLocks noGrp="1"/>
          </p:cNvSpPr>
          <p:nvPr>
            <p:ph idx="1"/>
          </p:nvPr>
        </p:nvSpPr>
        <p:spPr>
          <a:xfrm>
            <a:off x="184731" y="834390"/>
            <a:ext cx="11759878" cy="5350228"/>
          </a:xfrm>
        </p:spPr>
        <p:txBody>
          <a:bodyPr>
            <a:normAutofit/>
          </a:bodyPr>
          <a:lstStyle/>
          <a:p>
            <a:r>
              <a:rPr lang="en-US" b="1" dirty="0"/>
              <a:t>Introducing new system view -  </a:t>
            </a:r>
            <a:r>
              <a:rPr lang="en-US" b="1" dirty="0" err="1"/>
              <a:t>sys.index_resumable_operations</a:t>
            </a:r>
            <a:endParaRPr lang="en-US" altLang="en-US" dirty="0">
              <a:latin typeface="Calibri" panose="020F0502020204030204" pitchFamily="34" charset="0"/>
              <a:ea typeface="Times New Roman" panose="02020603050405020304" pitchFamily="18" charset="0"/>
              <a:cs typeface="Calibri" panose="020F0502020204030204" pitchFamily="34" charset="0"/>
            </a:endParaRPr>
          </a:p>
          <a:p>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
        <p:nvSpPr>
          <p:cNvPr id="6"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53271283"/>
              </p:ext>
            </p:extLst>
          </p:nvPr>
        </p:nvGraphicFramePr>
        <p:xfrm>
          <a:off x="1298229" y="1361911"/>
          <a:ext cx="8263891" cy="3863172"/>
        </p:xfrm>
        <a:graphic>
          <a:graphicData uri="http://schemas.openxmlformats.org/drawingml/2006/table">
            <a:tbl>
              <a:tblPr firstRow="1" firstCol="1" bandRow="1">
                <a:tableStyleId>{5C22544A-7EE6-4342-B048-85BDC9FD1C3A}</a:tableStyleId>
              </a:tblPr>
              <a:tblGrid>
                <a:gridCol w="2297748">
                  <a:extLst>
                    <a:ext uri="{9D8B030D-6E8A-4147-A177-3AD203B41FA5}">
                      <a16:colId xmlns:a16="http://schemas.microsoft.com/office/drawing/2014/main" val="2521579695"/>
                    </a:ext>
                  </a:extLst>
                </a:gridCol>
                <a:gridCol w="936714">
                  <a:extLst>
                    <a:ext uri="{9D8B030D-6E8A-4147-A177-3AD203B41FA5}">
                      <a16:colId xmlns:a16="http://schemas.microsoft.com/office/drawing/2014/main" val="659536096"/>
                    </a:ext>
                  </a:extLst>
                </a:gridCol>
                <a:gridCol w="5029429">
                  <a:extLst>
                    <a:ext uri="{9D8B030D-6E8A-4147-A177-3AD203B41FA5}">
                      <a16:colId xmlns:a16="http://schemas.microsoft.com/office/drawing/2014/main" val="4094423608"/>
                    </a:ext>
                  </a:extLst>
                </a:gridCol>
              </a:tblGrid>
              <a:tr h="200485">
                <a:tc gridSpan="3">
                  <a:txBody>
                    <a:bodyPr/>
                    <a:lstStyle/>
                    <a:p>
                      <a:pPr marL="0" marR="0" algn="l">
                        <a:lnSpc>
                          <a:spcPct val="107000"/>
                        </a:lnSpc>
                        <a:spcBef>
                          <a:spcPts val="0"/>
                        </a:spcBef>
                        <a:spcAft>
                          <a:spcPts val="0"/>
                        </a:spcAft>
                      </a:pPr>
                      <a:r>
                        <a:rPr lang="en-US" sz="10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148695"/>
                  </a:ext>
                </a:extLst>
              </a:tr>
              <a:tr h="200485">
                <a:tc>
                  <a:txBody>
                    <a:bodyPr/>
                    <a:lstStyle/>
                    <a:p>
                      <a:pPr marL="0" marR="0" algn="l">
                        <a:lnSpc>
                          <a:spcPct val="107000"/>
                        </a:lnSpc>
                        <a:spcBef>
                          <a:spcPts val="0"/>
                        </a:spcBef>
                        <a:spcAft>
                          <a:spcPts val="0"/>
                        </a:spcAft>
                      </a:pPr>
                      <a:r>
                        <a:rPr lang="en-US" sz="1000">
                          <a:effectLst/>
                        </a:rPr>
                        <a:t>object_id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dirty="0">
                          <a:effectLst/>
                        </a:rPr>
                        <a:t>ID of the object to which this index belongs ( not </a:t>
                      </a:r>
                      <a:r>
                        <a:rPr lang="en-US" sz="1000" dirty="0" err="1">
                          <a:effectLst/>
                        </a:rPr>
                        <a:t>nullable</a:t>
                      </a:r>
                      <a:r>
                        <a:rPr lang="en-US" sz="10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2866539621"/>
                  </a:ext>
                </a:extLst>
              </a:tr>
              <a:tr h="200485">
                <a:tc>
                  <a:txBody>
                    <a:bodyPr/>
                    <a:lstStyle/>
                    <a:p>
                      <a:pPr marL="0" marR="0" algn="l">
                        <a:lnSpc>
                          <a:spcPct val="107000"/>
                        </a:lnSpc>
                        <a:spcBef>
                          <a:spcPts val="0"/>
                        </a:spcBef>
                        <a:spcAft>
                          <a:spcPts val="0"/>
                        </a:spcAft>
                      </a:pPr>
                      <a:r>
                        <a:rPr lang="en-US" sz="1000" dirty="0" err="1">
                          <a:effectLst/>
                        </a:rPr>
                        <a:t>index_id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int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dirty="0">
                          <a:effectLst/>
                        </a:rPr>
                        <a:t>ID of the index ( not </a:t>
                      </a:r>
                      <a:r>
                        <a:rPr lang="en-US" sz="1000" dirty="0" err="1">
                          <a:effectLst/>
                        </a:rPr>
                        <a:t>nullable</a:t>
                      </a:r>
                      <a:r>
                        <a:rPr lang="en-US" sz="10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1026812462"/>
                  </a:ext>
                </a:extLst>
              </a:tr>
              <a:tr h="200485">
                <a:tc>
                  <a:txBody>
                    <a:bodyPr/>
                    <a:lstStyle/>
                    <a:p>
                      <a:pPr marL="0" marR="0" algn="l">
                        <a:lnSpc>
                          <a:spcPct val="107000"/>
                        </a:lnSpc>
                        <a:spcBef>
                          <a:spcPts val="0"/>
                        </a:spcBef>
                        <a:spcAft>
                          <a:spcPts val="0"/>
                        </a:spcAft>
                      </a:pPr>
                      <a:r>
                        <a:rPr lang="en-US" sz="1000" dirty="0">
                          <a:effectLst/>
                        </a:rPr>
                        <a:t>name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sysname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dirty="0">
                          <a:effectLst/>
                        </a:rPr>
                        <a:t>Name of the index ( not </a:t>
                      </a:r>
                      <a:r>
                        <a:rPr lang="en-US" sz="1000" dirty="0" err="1">
                          <a:effectLst/>
                        </a:rPr>
                        <a:t>nullable</a:t>
                      </a:r>
                      <a:r>
                        <a:rPr lang="en-US" sz="10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467196815"/>
                  </a:ext>
                </a:extLst>
              </a:tr>
              <a:tr h="224507">
                <a:tc>
                  <a:txBody>
                    <a:bodyPr/>
                    <a:lstStyle/>
                    <a:p>
                      <a:pPr marL="0" marR="0" algn="l">
                        <a:lnSpc>
                          <a:spcPct val="107000"/>
                        </a:lnSpc>
                        <a:spcBef>
                          <a:spcPts val="0"/>
                        </a:spcBef>
                        <a:spcAft>
                          <a:spcPts val="0"/>
                        </a:spcAft>
                      </a:pPr>
                      <a:r>
                        <a:rPr lang="en-US" sz="1000" dirty="0" err="1">
                          <a:effectLst/>
                        </a:rPr>
                        <a:t>sql_text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dirty="0" err="1">
                          <a:effectLst/>
                        </a:rPr>
                        <a:t>nvarchar</a:t>
                      </a:r>
                      <a:r>
                        <a:rPr lang="en-US" sz="1000" dirty="0">
                          <a:effectLst/>
                        </a:rPr>
                        <a:t>(max)</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dirty="0">
                          <a:effectLst/>
                        </a:rPr>
                        <a:t>DDL T-SQL statement text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111726262"/>
                  </a:ext>
                </a:extLst>
              </a:tr>
              <a:tr h="200485">
                <a:tc>
                  <a:txBody>
                    <a:bodyPr/>
                    <a:lstStyle/>
                    <a:p>
                      <a:pPr marL="0" marR="0" algn="l">
                        <a:lnSpc>
                          <a:spcPct val="107000"/>
                        </a:lnSpc>
                        <a:spcBef>
                          <a:spcPts val="0"/>
                        </a:spcBef>
                        <a:spcAft>
                          <a:spcPts val="0"/>
                        </a:spcAft>
                      </a:pPr>
                      <a:r>
                        <a:rPr lang="en-US" sz="1000" dirty="0" err="1">
                          <a:effectLst/>
                        </a:rPr>
                        <a:t>last_max_dop_used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smallint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Last Max DOP used (default is 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3460479460"/>
                  </a:ext>
                </a:extLst>
              </a:tr>
              <a:tr h="383273">
                <a:tc>
                  <a:txBody>
                    <a:bodyPr/>
                    <a:lstStyle/>
                    <a:p>
                      <a:pPr marL="0" marR="0" algn="l">
                        <a:lnSpc>
                          <a:spcPct val="107000"/>
                        </a:lnSpc>
                        <a:spcBef>
                          <a:spcPts val="0"/>
                        </a:spcBef>
                        <a:spcAft>
                          <a:spcPts val="0"/>
                        </a:spcAft>
                      </a:pPr>
                      <a:r>
                        <a:rPr lang="en-US" sz="1000">
                          <a:effectLst/>
                        </a:rPr>
                        <a:t>partition_number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dirty="0">
                          <a:effectLst/>
                        </a:rPr>
                        <a:t>Partition number within the owning index or heap. For non-partitioned tables and indexes or in case all partitions are being rebuild  the value of this column is NULL.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694121358"/>
                  </a:ext>
                </a:extLst>
              </a:tr>
              <a:tr h="525996">
                <a:tc>
                  <a:txBody>
                    <a:bodyPr/>
                    <a:lstStyle/>
                    <a:p>
                      <a:pPr marL="0" marR="0" algn="l">
                        <a:lnSpc>
                          <a:spcPct val="107000"/>
                        </a:lnSpc>
                        <a:spcBef>
                          <a:spcPts val="0"/>
                        </a:spcBef>
                        <a:spcAft>
                          <a:spcPts val="0"/>
                        </a:spcAft>
                      </a:pPr>
                      <a:r>
                        <a:rPr lang="en-US" sz="1000" dirty="0">
                          <a:effectLst/>
                        </a:rPr>
                        <a:t>state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tinyint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Operational state for resumable index</a:t>
                      </a:r>
                      <a:endParaRPr lang="en-US" sz="1100">
                        <a:effectLst/>
                      </a:endParaRPr>
                    </a:p>
                    <a:p>
                      <a:pPr marL="0" marR="0" algn="l">
                        <a:lnSpc>
                          <a:spcPct val="107000"/>
                        </a:lnSpc>
                        <a:spcBef>
                          <a:spcPts val="0"/>
                        </a:spcBef>
                        <a:spcAft>
                          <a:spcPts val="0"/>
                        </a:spcAft>
                      </a:pPr>
                      <a:r>
                        <a:rPr lang="en-US" sz="1000">
                          <a:effectLst/>
                        </a:rPr>
                        <a:t>0= Running</a:t>
                      </a:r>
                      <a:endParaRPr lang="en-US" sz="1100">
                        <a:effectLst/>
                      </a:endParaRPr>
                    </a:p>
                    <a:p>
                      <a:pPr marL="0" marR="0" algn="l">
                        <a:lnSpc>
                          <a:spcPct val="107000"/>
                        </a:lnSpc>
                        <a:spcBef>
                          <a:spcPts val="0"/>
                        </a:spcBef>
                        <a:spcAft>
                          <a:spcPts val="0"/>
                        </a:spcAft>
                      </a:pPr>
                      <a:r>
                        <a:rPr lang="en-US" sz="1000">
                          <a:effectLst/>
                        </a:rPr>
                        <a:t>1-=Pause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1901819548"/>
                  </a:ext>
                </a:extLst>
              </a:tr>
              <a:tr h="361217">
                <a:tc>
                  <a:txBody>
                    <a:bodyPr/>
                    <a:lstStyle/>
                    <a:p>
                      <a:pPr marL="0" marR="0" algn="l">
                        <a:lnSpc>
                          <a:spcPct val="107000"/>
                        </a:lnSpc>
                        <a:spcBef>
                          <a:spcPts val="0"/>
                        </a:spcBef>
                        <a:spcAft>
                          <a:spcPts val="0"/>
                        </a:spcAft>
                      </a:pPr>
                      <a:r>
                        <a:rPr lang="en-US" sz="1000">
                          <a:effectLst/>
                        </a:rPr>
                        <a:t>state_desc</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nvarchar(60)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dirty="0">
                          <a:effectLst/>
                        </a:rPr>
                        <a:t>Description of the operational state for </a:t>
                      </a:r>
                      <a:r>
                        <a:rPr lang="en-US" sz="1000" dirty="0" err="1">
                          <a:effectLst/>
                        </a:rPr>
                        <a:t>resumable</a:t>
                      </a:r>
                      <a:r>
                        <a:rPr lang="en-US" sz="1000" dirty="0">
                          <a:effectLst/>
                        </a:rPr>
                        <a:t> index</a:t>
                      </a:r>
                      <a:br>
                        <a:rPr lang="en-US" sz="1000" dirty="0">
                          <a:effectLst/>
                        </a:rPr>
                      </a:br>
                      <a:r>
                        <a:rPr lang="en-US" sz="1000" dirty="0">
                          <a:effectLst/>
                        </a:rPr>
                        <a:t> (Running or Pause)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2800195044"/>
                  </a:ext>
                </a:extLst>
              </a:tr>
              <a:tr h="200485">
                <a:tc>
                  <a:txBody>
                    <a:bodyPr/>
                    <a:lstStyle/>
                    <a:p>
                      <a:pPr marL="0" marR="0" algn="l">
                        <a:lnSpc>
                          <a:spcPct val="107000"/>
                        </a:lnSpc>
                        <a:spcBef>
                          <a:spcPts val="0"/>
                        </a:spcBef>
                        <a:spcAft>
                          <a:spcPts val="0"/>
                        </a:spcAft>
                      </a:pPr>
                      <a:r>
                        <a:rPr lang="en-US" sz="1000">
                          <a:effectLst/>
                        </a:rPr>
                        <a:t>start_time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datetime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Index operation start time  ( not nullable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1143721022"/>
                  </a:ext>
                </a:extLst>
              </a:tr>
              <a:tr h="363330">
                <a:tc>
                  <a:txBody>
                    <a:bodyPr/>
                    <a:lstStyle/>
                    <a:p>
                      <a:pPr marL="0" marR="0" algn="l">
                        <a:lnSpc>
                          <a:spcPct val="107000"/>
                        </a:lnSpc>
                        <a:spcBef>
                          <a:spcPts val="0"/>
                        </a:spcBef>
                        <a:spcAft>
                          <a:spcPts val="0"/>
                        </a:spcAft>
                      </a:pPr>
                      <a:r>
                        <a:rPr lang="en-US" sz="1000">
                          <a:effectLst/>
                        </a:rPr>
                        <a:t>last_pause_time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datetime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Index operation last pause time ( nullable) </a:t>
                      </a:r>
                      <a:endParaRPr lang="en-US" sz="1100">
                        <a:effectLst/>
                      </a:endParaRPr>
                    </a:p>
                    <a:p>
                      <a:pPr marL="0" marR="0" algn="l">
                        <a:lnSpc>
                          <a:spcPct val="107000"/>
                        </a:lnSpc>
                        <a:spcBef>
                          <a:spcPts val="0"/>
                        </a:spcBef>
                        <a:spcAft>
                          <a:spcPts val="0"/>
                        </a:spcAft>
                      </a:pPr>
                      <a:r>
                        <a:rPr lang="en-US" sz="1000">
                          <a:effectLst/>
                        </a:rPr>
                        <a:t>NULL  if  operation is running and never paused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469007358"/>
                  </a:ext>
                </a:extLst>
              </a:tr>
              <a:tr h="200485">
                <a:tc>
                  <a:txBody>
                    <a:bodyPr/>
                    <a:lstStyle/>
                    <a:p>
                      <a:pPr marL="0" marR="0" algn="l">
                        <a:lnSpc>
                          <a:spcPct val="107000"/>
                        </a:lnSpc>
                        <a:spcBef>
                          <a:spcPts val="0"/>
                        </a:spcBef>
                        <a:spcAft>
                          <a:spcPts val="0"/>
                        </a:spcAft>
                      </a:pPr>
                      <a:r>
                        <a:rPr lang="en-US" sz="1000">
                          <a:effectLst/>
                        </a:rPr>
                        <a:t>total_execution_time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Total execution time from start time in minutes ( not nullable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1452518405"/>
                  </a:ext>
                </a:extLst>
              </a:tr>
              <a:tr h="200485">
                <a:tc>
                  <a:txBody>
                    <a:bodyPr/>
                    <a:lstStyle/>
                    <a:p>
                      <a:pPr marL="0" marR="0" algn="l">
                        <a:lnSpc>
                          <a:spcPct val="107000"/>
                        </a:lnSpc>
                        <a:spcBef>
                          <a:spcPts val="0"/>
                        </a:spcBef>
                        <a:spcAft>
                          <a:spcPts val="0"/>
                        </a:spcAft>
                      </a:pPr>
                      <a:r>
                        <a:rPr lang="en-US" sz="1000">
                          <a:effectLst/>
                        </a:rPr>
                        <a:t>percent_complete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real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Index operation progress completion in %  ( not nullable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3994165263"/>
                  </a:ext>
                </a:extLst>
              </a:tr>
              <a:tr h="400969">
                <a:tc>
                  <a:txBody>
                    <a:bodyPr/>
                    <a:lstStyle/>
                    <a:p>
                      <a:pPr marL="0" marR="0" algn="l">
                        <a:lnSpc>
                          <a:spcPct val="107000"/>
                        </a:lnSpc>
                        <a:spcBef>
                          <a:spcPts val="0"/>
                        </a:spcBef>
                        <a:spcAft>
                          <a:spcPts val="0"/>
                        </a:spcAft>
                      </a:pPr>
                      <a:r>
                        <a:rPr lang="en-US" sz="1000" dirty="0" err="1">
                          <a:effectLst/>
                        </a:rPr>
                        <a:t>page_count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a:effectLst/>
                        </a:rPr>
                        <a:t>bigint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tc>
                  <a:txBody>
                    <a:bodyPr/>
                    <a:lstStyle/>
                    <a:p>
                      <a:pPr marL="0" marR="0" algn="l">
                        <a:lnSpc>
                          <a:spcPct val="107000"/>
                        </a:lnSpc>
                        <a:spcBef>
                          <a:spcPts val="0"/>
                        </a:spcBef>
                        <a:spcAft>
                          <a:spcPts val="0"/>
                        </a:spcAft>
                      </a:pPr>
                      <a:r>
                        <a:rPr lang="en-US" sz="1000" dirty="0">
                          <a:effectLst/>
                        </a:rPr>
                        <a:t>Total number of index pages allocated by the index build operation for the new and mapping indexes  ( not </a:t>
                      </a:r>
                      <a:r>
                        <a:rPr lang="en-US" sz="1000" dirty="0" err="1">
                          <a:effectLst/>
                        </a:rPr>
                        <a:t>nullable</a:t>
                      </a:r>
                      <a:r>
                        <a:rPr lang="en-US" sz="1000" dirty="0">
                          <a:effectLst/>
                        </a:rPr>
                        <a:t> )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96" marR="64196" marT="0" marB="0"/>
                </a:tc>
                <a:extLst>
                  <a:ext uri="{0D108BD9-81ED-4DB2-BD59-A6C34878D82A}">
                    <a16:rowId xmlns:a16="http://schemas.microsoft.com/office/drawing/2014/main" val="2548363446"/>
                  </a:ext>
                </a:extLst>
              </a:tr>
            </a:tbl>
          </a:graphicData>
        </a:graphic>
      </p:graphicFrame>
      <p:sp>
        <p:nvSpPr>
          <p:cNvPr id="9" name="Rectangle 8"/>
          <p:cNvSpPr/>
          <p:nvPr/>
        </p:nvSpPr>
        <p:spPr>
          <a:xfrm>
            <a:off x="398721" y="2636874"/>
            <a:ext cx="10276899" cy="4524315"/>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285750" lvl="0" indent="-285750">
              <a:buFont typeface="Arial" panose="020B0604020202020204" pitchFamily="34" charset="0"/>
              <a:buChar char="•"/>
            </a:pPr>
            <a:r>
              <a:rPr lang="en-US" dirty="0"/>
              <a:t>This system view shows only indexes executed as </a:t>
            </a:r>
            <a:r>
              <a:rPr lang="en-US" dirty="0" err="1"/>
              <a:t>resumable</a:t>
            </a:r>
            <a:r>
              <a:rPr lang="en-US" dirty="0"/>
              <a:t>  (RESUMABLE=ON). </a:t>
            </a:r>
          </a:p>
          <a:p>
            <a:pPr marL="285750" lvl="0" indent="-285750">
              <a:buFont typeface="Arial" panose="020B0604020202020204" pitchFamily="34" charset="0"/>
              <a:buChar char="•"/>
            </a:pPr>
            <a:r>
              <a:rPr lang="en-US" dirty="0"/>
              <a:t>Aborted and inactive </a:t>
            </a:r>
            <a:r>
              <a:rPr lang="en-US" dirty="0" err="1"/>
              <a:t>resumable</a:t>
            </a:r>
            <a:r>
              <a:rPr lang="en-US" dirty="0"/>
              <a:t> index is not displayed because such operation doesn’t exist anywhere</a:t>
            </a:r>
          </a:p>
          <a:p>
            <a:pPr marL="285750" indent="-285750">
              <a:buFont typeface="Arial" panose="020B0604020202020204" pitchFamily="34" charset="0"/>
              <a:buChar char="•"/>
            </a:pPr>
            <a:r>
              <a:rPr lang="en-US" dirty="0"/>
              <a:t>The view data is persisted </a:t>
            </a:r>
          </a:p>
          <a:p>
            <a:pPr marL="285750" lvl="0" indent="-285750">
              <a:buFont typeface="Arial" panose="020B0604020202020204" pitchFamily="34" charset="0"/>
              <a:buChar char="•"/>
            </a:pPr>
            <a:endParaRPr lang="en-US" dirty="0"/>
          </a:p>
          <a:p>
            <a:endParaRPr lang="en-US" b="1" dirty="0"/>
          </a:p>
          <a:p>
            <a:endParaRPr lang="en-US" dirty="0"/>
          </a:p>
        </p:txBody>
      </p:sp>
    </p:spTree>
    <p:extLst>
      <p:ext uri="{BB962C8B-B14F-4D97-AF65-F5344CB8AC3E}">
        <p14:creationId xmlns:p14="http://schemas.microsoft.com/office/powerpoint/2010/main" val="395123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763000" cy="792162"/>
          </a:xfrm>
        </p:spPr>
        <p:txBody>
          <a:bodyPr>
            <a:normAutofit/>
          </a:bodyPr>
          <a:lstStyle/>
          <a:p>
            <a:pPr algn="ctr"/>
            <a:r>
              <a:rPr lang="en-US" b="1" dirty="0"/>
              <a:t>Performance and Troubleshooting</a:t>
            </a:r>
          </a:p>
        </p:txBody>
      </p:sp>
      <p:sp>
        <p:nvSpPr>
          <p:cNvPr id="3" name="Content Placeholder 2"/>
          <p:cNvSpPr>
            <a:spLocks noGrp="1"/>
          </p:cNvSpPr>
          <p:nvPr>
            <p:ph idx="1"/>
          </p:nvPr>
        </p:nvSpPr>
        <p:spPr>
          <a:xfrm>
            <a:off x="231494" y="1219200"/>
            <a:ext cx="11960506" cy="4800600"/>
          </a:xfrm>
        </p:spPr>
        <p:txBody>
          <a:bodyPr>
            <a:normAutofit/>
          </a:bodyPr>
          <a:lstStyle/>
          <a:p>
            <a:pPr lvl="0"/>
            <a:r>
              <a:rPr lang="en-US" altLang="en-US" dirty="0">
                <a:latin typeface="Calibri" panose="020F0502020204030204" pitchFamily="34" charset="0"/>
                <a:ea typeface="Times New Roman" panose="02020603050405020304" pitchFamily="18" charset="0"/>
                <a:cs typeface="Calibri" panose="020F0502020204030204" pitchFamily="34" charset="0"/>
              </a:rPr>
              <a:t>Performance</a:t>
            </a:r>
          </a:p>
          <a:p>
            <a:pPr lvl="1">
              <a:buFont typeface="Wingdings" panose="05000000000000000000" pitchFamily="2" charset="2"/>
              <a:buChar char="ü"/>
            </a:pPr>
            <a:r>
              <a:rPr lang="en-US" altLang="en-US" dirty="0">
                <a:latin typeface="Calibri" panose="020F0502020204030204" pitchFamily="34" charset="0"/>
                <a:ea typeface="Times New Roman" panose="02020603050405020304" pitchFamily="18" charset="0"/>
                <a:cs typeface="Calibri" panose="020F0502020204030204" pitchFamily="34" charset="0"/>
              </a:rPr>
              <a:t>No performance difference between </a:t>
            </a:r>
            <a:r>
              <a:rPr lang="en-US" altLang="en-US" dirty="0" err="1">
                <a:latin typeface="Calibri" panose="020F0502020204030204" pitchFamily="34" charset="0"/>
                <a:ea typeface="Times New Roman" panose="02020603050405020304" pitchFamily="18" charset="0"/>
                <a:cs typeface="Calibri" panose="020F0502020204030204" pitchFamily="34" charset="0"/>
              </a:rPr>
              <a:t>resumable</a:t>
            </a:r>
            <a:r>
              <a:rPr lang="en-US" altLang="en-US" dirty="0">
                <a:latin typeface="Calibri" panose="020F0502020204030204" pitchFamily="34" charset="0"/>
                <a:ea typeface="Times New Roman" panose="02020603050405020304" pitchFamily="18" charset="0"/>
                <a:cs typeface="Calibri" panose="020F0502020204030204" pitchFamily="34" charset="0"/>
              </a:rPr>
              <a:t> and non-</a:t>
            </a:r>
            <a:r>
              <a:rPr lang="en-US" altLang="en-US" dirty="0" err="1">
                <a:latin typeface="Calibri" panose="020F0502020204030204" pitchFamily="34" charset="0"/>
                <a:ea typeface="Times New Roman" panose="02020603050405020304" pitchFamily="18" charset="0"/>
                <a:cs typeface="Calibri" panose="020F0502020204030204" pitchFamily="34" charset="0"/>
              </a:rPr>
              <a:t>resumable</a:t>
            </a:r>
            <a:r>
              <a:rPr lang="en-US" altLang="en-US" dirty="0">
                <a:latin typeface="Calibri" panose="020F0502020204030204" pitchFamily="34" charset="0"/>
                <a:ea typeface="Times New Roman" panose="02020603050405020304" pitchFamily="18" charset="0"/>
                <a:cs typeface="Calibri" panose="020F0502020204030204" pitchFamily="34" charset="0"/>
              </a:rPr>
              <a:t> Online Index Rebuild</a:t>
            </a:r>
          </a:p>
          <a:p>
            <a:pPr lvl="1">
              <a:buFont typeface="Wingdings" panose="05000000000000000000" pitchFamily="2" charset="2"/>
              <a:buChar char="ü"/>
            </a:pPr>
            <a:r>
              <a:rPr lang="en-US" altLang="en-US" dirty="0">
                <a:latin typeface="Calibri" panose="020F0502020204030204" pitchFamily="34" charset="0"/>
                <a:ea typeface="Times New Roman" panose="02020603050405020304" pitchFamily="18" charset="0"/>
                <a:cs typeface="Calibri" panose="020F0502020204030204" pitchFamily="34" charset="0"/>
              </a:rPr>
              <a:t>Extra DML updating the new index during index rebuild pause  </a:t>
            </a:r>
          </a:p>
          <a:p>
            <a:pPr lvl="1">
              <a:buFont typeface="Wingdings" panose="05000000000000000000" pitchFamily="2" charset="2"/>
              <a:buChar char="ü"/>
            </a:pPr>
            <a:r>
              <a:rPr lang="en-US" altLang="en-US" dirty="0">
                <a:latin typeface="Calibri" panose="020F0502020204030204" pitchFamily="34" charset="0"/>
                <a:ea typeface="Times New Roman" panose="02020603050405020304" pitchFamily="18" charset="0"/>
                <a:cs typeface="Calibri" panose="020F0502020204030204" pitchFamily="34" charset="0"/>
              </a:rPr>
              <a:t>Expected average  </a:t>
            </a:r>
            <a:r>
              <a:rPr lang="en-US" dirty="0"/>
              <a:t>&lt;10% TPCC throughput degradation when rebuilding most indexes</a:t>
            </a:r>
            <a:r>
              <a:rPr lang="en-US" altLang="en-US" dirty="0">
                <a:latin typeface="Calibri" panose="020F0502020204030204" pitchFamily="34" charset="0"/>
                <a:ea typeface="Times New Roman" panose="02020603050405020304" pitchFamily="18" charset="0"/>
                <a:cs typeface="Calibri" panose="020F0502020204030204" pitchFamily="34" charset="0"/>
              </a:rPr>
              <a:t>  </a:t>
            </a:r>
          </a:p>
          <a:p>
            <a:r>
              <a:rPr lang="en-US" dirty="0"/>
              <a:t>Troubleshooting</a:t>
            </a:r>
          </a:p>
          <a:p>
            <a:pPr lvl="1">
              <a:buFont typeface="Wingdings" panose="05000000000000000000" pitchFamily="2" charset="2"/>
              <a:buChar char="ü"/>
            </a:pPr>
            <a:r>
              <a:rPr lang="en-US" dirty="0" err="1">
                <a:highlight>
                  <a:srgbClr val="FFFF00"/>
                </a:highlight>
              </a:rPr>
              <a:t>sys.index_resumable_operations</a:t>
            </a:r>
            <a:r>
              <a:rPr lang="en-US" dirty="0">
                <a:highlight>
                  <a:srgbClr val="FFFF00"/>
                </a:highlight>
              </a:rPr>
              <a:t> – details about </a:t>
            </a:r>
            <a:r>
              <a:rPr lang="en-US" dirty="0" err="1">
                <a:highlight>
                  <a:srgbClr val="FFFF00"/>
                </a:highlight>
              </a:rPr>
              <a:t>resumable</a:t>
            </a:r>
            <a:r>
              <a:rPr lang="en-US" dirty="0">
                <a:highlight>
                  <a:srgbClr val="FFFF00"/>
                </a:highlight>
              </a:rPr>
              <a:t> index</a:t>
            </a:r>
          </a:p>
          <a:p>
            <a:pPr lvl="1">
              <a:buFont typeface="Wingdings" panose="05000000000000000000" pitchFamily="2" charset="2"/>
              <a:buChar char="ü"/>
            </a:pPr>
            <a:r>
              <a:rPr lang="en-US" dirty="0"/>
              <a:t>KILL  – kill session command</a:t>
            </a:r>
            <a:r>
              <a:rPr lang="en-US" dirty="0">
                <a:highlight>
                  <a:srgbClr val="FFFF00"/>
                </a:highlight>
              </a:rPr>
              <a:t> </a:t>
            </a:r>
          </a:p>
          <a:p>
            <a:pPr lvl="1">
              <a:buFont typeface="Wingdings" panose="05000000000000000000" pitchFamily="2" charset="2"/>
              <a:buChar char="ü"/>
            </a:pPr>
            <a:r>
              <a:rPr lang="en-US" dirty="0" err="1"/>
              <a:t>sys.dm_db_index_physical_stats</a:t>
            </a:r>
            <a:r>
              <a:rPr lang="en-US" dirty="0"/>
              <a:t>  </a:t>
            </a:r>
            <a:r>
              <a:rPr lang="en-US" sz="1800" dirty="0"/>
              <a:t>- details (i.e. size &amp; fragmentation info) for specified table or view </a:t>
            </a:r>
          </a:p>
          <a:p>
            <a:pPr lvl="1">
              <a:buFont typeface="Wingdings" panose="05000000000000000000" pitchFamily="2" charset="2"/>
              <a:buChar char="ü"/>
            </a:pPr>
            <a:r>
              <a:rPr lang="en-US" dirty="0" err="1"/>
              <a:t>sys.dm_exec_sessions</a:t>
            </a:r>
            <a:r>
              <a:rPr lang="en-US" dirty="0"/>
              <a:t> </a:t>
            </a:r>
            <a:r>
              <a:rPr lang="en-US" sz="1800" dirty="0"/>
              <a:t>– session information</a:t>
            </a:r>
          </a:p>
          <a:p>
            <a:pPr lvl="1">
              <a:buFont typeface="Wingdings" panose="05000000000000000000" pitchFamily="2" charset="2"/>
              <a:buChar char="ü"/>
            </a:pPr>
            <a:r>
              <a:rPr lang="en-US" dirty="0" err="1"/>
              <a:t>sys.dm_db_index_usage_stats</a:t>
            </a:r>
            <a:r>
              <a:rPr lang="en-US" dirty="0"/>
              <a:t> </a:t>
            </a:r>
            <a:r>
              <a:rPr lang="en-US" sz="1800" dirty="0"/>
              <a:t>– details about different types of index operations</a:t>
            </a:r>
          </a:p>
          <a:p>
            <a:pPr lvl="1">
              <a:buFont typeface="Wingdings" panose="05000000000000000000" pitchFamily="2" charset="2"/>
              <a:buChar char="ü"/>
            </a:pPr>
            <a:r>
              <a:rPr lang="en-US" dirty="0" err="1"/>
              <a:t>sys.dm_db_index_operational_stats</a:t>
            </a:r>
            <a:r>
              <a:rPr lang="en-US" dirty="0"/>
              <a:t> </a:t>
            </a:r>
            <a:r>
              <a:rPr lang="en-US" sz="1800" dirty="0"/>
              <a:t>- additional index information</a:t>
            </a:r>
          </a:p>
          <a:p>
            <a:pPr lvl="1">
              <a:buFont typeface="Wingdings" panose="05000000000000000000" pitchFamily="2" charset="2"/>
              <a:buChar char="ü"/>
            </a:pPr>
            <a:endParaRPr lang="en-US" dirty="0"/>
          </a:p>
          <a:p>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
        <p:nvSpPr>
          <p:cNvPr id="6"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567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763000" cy="792162"/>
          </a:xfrm>
        </p:spPr>
        <p:txBody>
          <a:bodyPr>
            <a:normAutofit/>
          </a:bodyPr>
          <a:lstStyle/>
          <a:p>
            <a:pPr algn="ctr"/>
            <a:r>
              <a:rPr lang="en-US" b="1" dirty="0"/>
              <a:t>Release Plan for ROIR</a:t>
            </a:r>
          </a:p>
        </p:txBody>
      </p:sp>
      <p:sp>
        <p:nvSpPr>
          <p:cNvPr id="3" name="Content Placeholder 2"/>
          <p:cNvSpPr>
            <a:spLocks noGrp="1"/>
          </p:cNvSpPr>
          <p:nvPr>
            <p:ph idx="1"/>
          </p:nvPr>
        </p:nvSpPr>
        <p:spPr>
          <a:xfrm>
            <a:off x="231494" y="1219200"/>
            <a:ext cx="11960506" cy="4800600"/>
          </a:xfrm>
        </p:spPr>
        <p:txBody>
          <a:bodyPr>
            <a:normAutofit fontScale="92500" lnSpcReduction="10000"/>
          </a:bodyPr>
          <a:lstStyle/>
          <a:p>
            <a:pPr lvl="0"/>
            <a:r>
              <a:rPr lang="en-US" altLang="en-US" dirty="0">
                <a:latin typeface="Calibri" panose="020F0502020204030204" pitchFamily="34" charset="0"/>
                <a:ea typeface="Times New Roman" panose="02020603050405020304" pitchFamily="18" charset="0"/>
                <a:cs typeface="Calibri" panose="020F0502020204030204" pitchFamily="34" charset="0"/>
              </a:rPr>
              <a:t>Box / On-</a:t>
            </a:r>
            <a:r>
              <a:rPr lang="en-US" altLang="en-US" dirty="0" err="1">
                <a:latin typeface="Calibri" panose="020F0502020204030204" pitchFamily="34" charset="0"/>
                <a:ea typeface="Times New Roman" panose="02020603050405020304" pitchFamily="18" charset="0"/>
                <a:cs typeface="Calibri" panose="020F0502020204030204" pitchFamily="34" charset="0"/>
              </a:rPr>
              <a:t>prem</a:t>
            </a:r>
            <a:endParaRPr lang="en-US" altLang="en-US" dirty="0">
              <a:latin typeface="Calibri" panose="020F0502020204030204" pitchFamily="34" charset="0"/>
              <a:ea typeface="Times New Roman" panose="02020603050405020304" pitchFamily="18" charset="0"/>
              <a:cs typeface="Calibri" panose="020F0502020204030204" pitchFamily="34" charset="0"/>
            </a:endParaRP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Private Preview ( on-</a:t>
            </a:r>
            <a:r>
              <a:rPr lang="en-US" altLang="en-US" dirty="0" err="1">
                <a:latin typeface="Calibri" panose="020F0502020204030204" pitchFamily="34" charset="0"/>
                <a:ea typeface="Times New Roman" panose="02020603050405020304" pitchFamily="18" charset="0"/>
                <a:cs typeface="Calibri" panose="020F0502020204030204" pitchFamily="34" charset="0"/>
              </a:rPr>
              <a:t>prem</a:t>
            </a:r>
            <a:r>
              <a:rPr lang="en-US" altLang="en-US" dirty="0">
                <a:latin typeface="Calibri" panose="020F0502020204030204" pitchFamily="34" charset="0"/>
                <a:ea typeface="Times New Roman" panose="02020603050405020304" pitchFamily="18" charset="0"/>
                <a:cs typeface="Calibri" panose="020F0502020204030204" pitchFamily="34" charset="0"/>
              </a:rPr>
              <a:t>)</a:t>
            </a:r>
          </a:p>
          <a:p>
            <a:pPr lvl="2"/>
            <a:r>
              <a:rPr lang="en-US" altLang="en-US" dirty="0">
                <a:latin typeface="Calibri" panose="020F0502020204030204" pitchFamily="34" charset="0"/>
                <a:ea typeface="Times New Roman" panose="02020603050405020304" pitchFamily="18" charset="0"/>
                <a:cs typeface="Calibri" panose="020F0502020204030204" pitchFamily="34" charset="0"/>
              </a:rPr>
              <a:t>Available since CTP1.1</a:t>
            </a:r>
          </a:p>
          <a:p>
            <a:pPr lvl="2"/>
            <a:r>
              <a:rPr lang="en-US" altLang="en-US" dirty="0">
                <a:latin typeface="Calibri" panose="020F0502020204030204" pitchFamily="34" charset="0"/>
                <a:ea typeface="Times New Roman" panose="02020603050405020304" pitchFamily="18" charset="0"/>
                <a:cs typeface="Calibri" panose="020F0502020204030204" pitchFamily="34" charset="0"/>
              </a:rPr>
              <a:t>Latest version (almost </a:t>
            </a:r>
            <a:r>
              <a:rPr lang="en-US" altLang="en-US" dirty="0" err="1">
                <a:latin typeface="Calibri" panose="020F0502020204030204" pitchFamily="34" charset="0"/>
                <a:ea typeface="Times New Roman" panose="02020603050405020304" pitchFamily="18" charset="0"/>
                <a:cs typeface="Calibri" panose="020F0502020204030204" pitchFamily="34" charset="0"/>
              </a:rPr>
              <a:t>Pubclic</a:t>
            </a:r>
            <a:r>
              <a:rPr lang="en-US" altLang="en-US" dirty="0">
                <a:latin typeface="Calibri" panose="020F0502020204030204" pitchFamily="34" charset="0"/>
                <a:ea typeface="Times New Roman" panose="02020603050405020304" pitchFamily="18" charset="0"/>
                <a:cs typeface="Calibri" panose="020F0502020204030204" pitchFamily="34" charset="0"/>
              </a:rPr>
              <a:t> Preview) is available in CTP1.3  SQL 2017  - release mid February 2017</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Public preview </a:t>
            </a:r>
          </a:p>
          <a:p>
            <a:pPr lvl="2"/>
            <a:r>
              <a:rPr lang="en-US" altLang="en-US" dirty="0">
                <a:latin typeface="Calibri" panose="020F0502020204030204" pitchFamily="34" charset="0"/>
                <a:ea typeface="Times New Roman" panose="02020603050405020304" pitchFamily="18" charset="0"/>
                <a:cs typeface="Calibri" panose="020F0502020204030204" pitchFamily="34" charset="0"/>
              </a:rPr>
              <a:t>Scheduled for mid March (CTP1.4)</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GA scheduled with SQL 2017 release</a:t>
            </a:r>
          </a:p>
          <a:p>
            <a:r>
              <a:rPr lang="en-US" dirty="0"/>
              <a:t>Azure SQL DB</a:t>
            </a:r>
          </a:p>
          <a:p>
            <a:pPr lvl="1"/>
            <a:r>
              <a:rPr lang="en-US" dirty="0"/>
              <a:t>Private preview -  Available for all SKUs under feature switch</a:t>
            </a:r>
          </a:p>
          <a:p>
            <a:pPr lvl="2"/>
            <a:r>
              <a:rPr lang="en-US" dirty="0"/>
              <a:t>Please contact </a:t>
            </a:r>
            <a:r>
              <a:rPr lang="en-US" sz="2000" b="1" dirty="0" err="1">
                <a:highlight>
                  <a:srgbClr val="FFFF00"/>
                </a:highlight>
                <a:ea typeface="Times New Roman" panose="02020603050405020304" pitchFamily="18" charset="0"/>
              </a:rPr>
              <a:t>Resumable</a:t>
            </a:r>
            <a:r>
              <a:rPr lang="en-US" sz="2000" b="1" dirty="0">
                <a:highlight>
                  <a:srgbClr val="FFFF00"/>
                </a:highlight>
                <a:ea typeface="Times New Roman" panose="02020603050405020304" pitchFamily="18" charset="0"/>
              </a:rPr>
              <a:t> Index Preview &lt;ResumableIDXPreview@microsoft.com&gt;</a:t>
            </a:r>
            <a:endParaRPr lang="en-US" dirty="0"/>
          </a:p>
          <a:p>
            <a:pPr lvl="1"/>
            <a:r>
              <a:rPr lang="en-US" dirty="0"/>
              <a:t>Public preview-  end of March 2017  (T29)</a:t>
            </a:r>
          </a:p>
          <a:p>
            <a:pPr lvl="1"/>
            <a:r>
              <a:rPr lang="en-US" dirty="0"/>
              <a:t>GA – July 2017 </a:t>
            </a:r>
          </a:p>
          <a:p>
            <a:r>
              <a:rPr lang="en-US" dirty="0"/>
              <a:t>Current user documentation is available</a:t>
            </a:r>
          </a:p>
          <a:p>
            <a:pPr marL="457200" lvl="1">
              <a:spcBef>
                <a:spcPts val="0"/>
              </a:spcBef>
            </a:pPr>
            <a:r>
              <a:rPr lang="en-US" dirty="0"/>
              <a:t>Please contact </a:t>
            </a:r>
            <a:r>
              <a:rPr lang="en-US" sz="1800" b="1" dirty="0" err="1">
                <a:highlight>
                  <a:srgbClr val="FFFF00"/>
                </a:highlight>
                <a:latin typeface="Times New Roman" panose="02020603050405020304" pitchFamily="18" charset="0"/>
                <a:ea typeface="Times New Roman" panose="02020603050405020304" pitchFamily="18" charset="0"/>
              </a:rPr>
              <a:t>Resumable</a:t>
            </a:r>
            <a:r>
              <a:rPr lang="en-US" sz="1800" b="1" dirty="0">
                <a:highlight>
                  <a:srgbClr val="FFFF00"/>
                </a:highlight>
                <a:latin typeface="Times New Roman" panose="02020603050405020304" pitchFamily="18" charset="0"/>
                <a:ea typeface="Times New Roman" panose="02020603050405020304" pitchFamily="18" charset="0"/>
              </a:rPr>
              <a:t> Index Preview &lt;ResumableIDXPreview@microsoft.com</a:t>
            </a:r>
            <a:r>
              <a:rPr lang="en-US" sz="1100" b="1" dirty="0">
                <a:highlight>
                  <a:srgbClr val="FFFF00"/>
                </a:highlight>
                <a:latin typeface="Times New Roman" panose="02020603050405020304" pitchFamily="18" charset="0"/>
                <a:ea typeface="Times New Roman" panose="02020603050405020304" pitchFamily="18" charset="0"/>
              </a:rPr>
              <a:t>&gt;</a:t>
            </a:r>
            <a:endParaRPr lang="en-US" sz="1100" dirty="0">
              <a:latin typeface="Times New Roman" panose="02020603050405020304" pitchFamily="18" charset="0"/>
              <a:ea typeface="Times New Roman" panose="02020603050405020304" pitchFamily="18" charset="0"/>
            </a:endParaRPr>
          </a:p>
          <a:p>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
        <p:nvSpPr>
          <p:cNvPr id="6"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499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763000" cy="792162"/>
          </a:xfrm>
        </p:spPr>
        <p:txBody>
          <a:bodyPr>
            <a:normAutofit/>
          </a:bodyPr>
          <a:lstStyle/>
          <a:p>
            <a:pPr algn="ctr"/>
            <a:r>
              <a:rPr lang="en-US" b="1" dirty="0"/>
              <a:t>Roadmap</a:t>
            </a:r>
          </a:p>
        </p:txBody>
      </p:sp>
      <p:sp>
        <p:nvSpPr>
          <p:cNvPr id="3" name="Content Placeholder 2"/>
          <p:cNvSpPr>
            <a:spLocks noGrp="1"/>
          </p:cNvSpPr>
          <p:nvPr>
            <p:ph idx="1"/>
          </p:nvPr>
        </p:nvSpPr>
        <p:spPr>
          <a:xfrm>
            <a:off x="156416" y="1219200"/>
            <a:ext cx="11991372" cy="4800600"/>
          </a:xfrm>
        </p:spPr>
        <p:txBody>
          <a:bodyPr>
            <a:normAutofit/>
          </a:bodyPr>
          <a:lstStyle/>
          <a:p>
            <a:pPr lvl="0"/>
            <a:r>
              <a:rPr lang="en-US" altLang="en-US" dirty="0">
                <a:latin typeface="Calibri" panose="020F0502020204030204" pitchFamily="34" charset="0"/>
                <a:ea typeface="Times New Roman" panose="02020603050405020304" pitchFamily="18" charset="0"/>
                <a:cs typeface="Calibri" panose="020F0502020204030204" pitchFamily="34" charset="0"/>
              </a:rPr>
              <a:t>Long term vision</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Make all scheme maintenance operations for index and table </a:t>
            </a:r>
            <a:r>
              <a:rPr lang="en-US" altLang="en-US" dirty="0" err="1">
                <a:latin typeface="Calibri" panose="020F0502020204030204" pitchFamily="34" charset="0"/>
                <a:ea typeface="Times New Roman" panose="02020603050405020304" pitchFamily="18" charset="0"/>
                <a:cs typeface="Calibri" panose="020F0502020204030204" pitchFamily="34" charset="0"/>
              </a:rPr>
              <a:t>resumable</a:t>
            </a:r>
            <a:r>
              <a:rPr lang="en-US" altLang="en-US" dirty="0">
                <a:latin typeface="Calibri" panose="020F0502020204030204" pitchFamily="34" charset="0"/>
                <a:ea typeface="Times New Roman" panose="02020603050405020304" pitchFamily="18" charset="0"/>
                <a:cs typeface="Calibri" panose="020F0502020204030204" pitchFamily="34" charset="0"/>
              </a:rPr>
              <a:t> </a:t>
            </a:r>
          </a:p>
          <a:p>
            <a:pPr marL="1371600" lvl="2" indent="-457200">
              <a:buFont typeface="+mj-lt"/>
              <a:buAutoNum type="arabicPeriod"/>
            </a:pPr>
            <a:r>
              <a:rPr lang="en-US" altLang="en-US" dirty="0">
                <a:latin typeface="Calibri" panose="020F0502020204030204" pitchFamily="34" charset="0"/>
                <a:ea typeface="Times New Roman" panose="02020603050405020304" pitchFamily="18" charset="0"/>
                <a:cs typeface="Calibri" panose="020F0502020204030204" pitchFamily="34" charset="0"/>
              </a:rPr>
              <a:t>Online operations, next</a:t>
            </a:r>
          </a:p>
          <a:p>
            <a:pPr marL="1371600" lvl="2" indent="-457200">
              <a:buFont typeface="+mj-lt"/>
              <a:buAutoNum type="arabicPeriod"/>
            </a:pPr>
            <a:r>
              <a:rPr lang="en-US" altLang="en-US" dirty="0">
                <a:latin typeface="Calibri" panose="020F0502020204030204" pitchFamily="34" charset="0"/>
                <a:ea typeface="Times New Roman" panose="02020603050405020304" pitchFamily="18" charset="0"/>
                <a:cs typeface="Calibri" panose="020F0502020204030204" pitchFamily="34" charset="0"/>
              </a:rPr>
              <a:t>Offline operations</a:t>
            </a:r>
          </a:p>
          <a:p>
            <a:pPr lvl="0"/>
            <a:r>
              <a:rPr lang="en-US" altLang="en-US" dirty="0">
                <a:latin typeface="Calibri" panose="020F0502020204030204" pitchFamily="34" charset="0"/>
                <a:ea typeface="Times New Roman" panose="02020603050405020304" pitchFamily="18" charset="0"/>
                <a:cs typeface="Calibri" panose="020F0502020204030204" pitchFamily="34" charset="0"/>
              </a:rPr>
              <a:t>Short term vision</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Deliver this solution for Online Index Rebuild  /H1 2017/</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Next delivery – support </a:t>
            </a:r>
            <a:r>
              <a:rPr lang="en-US" altLang="en-US" dirty="0" err="1">
                <a:latin typeface="Calibri" panose="020F0502020204030204" pitchFamily="34" charset="0"/>
                <a:ea typeface="Times New Roman" panose="02020603050405020304" pitchFamily="18" charset="0"/>
                <a:cs typeface="Calibri" panose="020F0502020204030204" pitchFamily="34" charset="0"/>
              </a:rPr>
              <a:t>resumable</a:t>
            </a:r>
            <a:r>
              <a:rPr lang="en-US" altLang="en-US" dirty="0">
                <a:latin typeface="Calibri" panose="020F0502020204030204" pitchFamily="34" charset="0"/>
                <a:ea typeface="Times New Roman" panose="02020603050405020304" pitchFamily="18" charset="0"/>
                <a:cs typeface="Calibri" panose="020F0502020204030204" pitchFamily="34" charset="0"/>
              </a:rPr>
              <a:t> index capability for create/drop online index  /H2 2017</a:t>
            </a:r>
          </a:p>
          <a:p>
            <a:pPr lvl="1"/>
            <a:endParaRPr lang="en-US" altLang="en-US" dirty="0">
              <a:latin typeface="Calibri" panose="020F0502020204030204" pitchFamily="34" charset="0"/>
              <a:ea typeface="Times New Roman" panose="02020603050405020304" pitchFamily="18" charset="0"/>
              <a:cs typeface="Calibri" panose="020F0502020204030204" pitchFamily="34" charset="0"/>
            </a:endParaRPr>
          </a:p>
          <a:p>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
        <p:nvSpPr>
          <p:cNvPr id="6"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1575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287962"/>
          </a:xfrm>
        </p:spPr>
        <p:txBody>
          <a:bodyPr/>
          <a:lstStyle/>
          <a:p>
            <a:r>
              <a:rPr lang="en-US" dirty="0"/>
              <a:t>                        </a:t>
            </a:r>
            <a:r>
              <a:rPr lang="en-US" b="1" dirty="0"/>
              <a:t>DEMO</a:t>
            </a:r>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29845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763000" cy="792162"/>
          </a:xfrm>
        </p:spPr>
        <p:txBody>
          <a:bodyPr>
            <a:normAutofit/>
          </a:bodyPr>
          <a:lstStyle/>
          <a:p>
            <a:pPr algn="ctr"/>
            <a:r>
              <a:rPr lang="en-US" b="1" dirty="0"/>
              <a:t>Demo Details</a:t>
            </a:r>
          </a:p>
        </p:txBody>
      </p:sp>
      <p:sp>
        <p:nvSpPr>
          <p:cNvPr id="3" name="Content Placeholder 2"/>
          <p:cNvSpPr>
            <a:spLocks noGrp="1"/>
          </p:cNvSpPr>
          <p:nvPr>
            <p:ph idx="1"/>
          </p:nvPr>
        </p:nvSpPr>
        <p:spPr>
          <a:xfrm>
            <a:off x="231494" y="1219200"/>
            <a:ext cx="11960506" cy="4800600"/>
          </a:xfrm>
        </p:spPr>
        <p:txBody>
          <a:bodyPr>
            <a:normAutofit fontScale="92500" lnSpcReduction="10000"/>
          </a:bodyPr>
          <a:lstStyle/>
          <a:p>
            <a:pPr lvl="0"/>
            <a:endParaRPr lang="en-US" altLang="en-US" dirty="0">
              <a:latin typeface="Calibri" panose="020F0502020204030204" pitchFamily="34" charset="0"/>
              <a:ea typeface="Times New Roman" panose="02020603050405020304" pitchFamily="18" charset="0"/>
              <a:cs typeface="Calibri" panose="020F0502020204030204" pitchFamily="34" charset="0"/>
            </a:endParaRP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Create table with 4 partitioned using DOB </a:t>
            </a:r>
            <a:r>
              <a:rPr lang="en-US" altLang="en-US" dirty="0" err="1">
                <a:latin typeface="Calibri" panose="020F0502020204030204" pitchFamily="34" charset="0"/>
                <a:ea typeface="Times New Roman" panose="02020603050405020304" pitchFamily="18" charset="0"/>
                <a:cs typeface="Calibri" panose="020F0502020204030204" pitchFamily="34" charset="0"/>
              </a:rPr>
              <a:t>datetime</a:t>
            </a:r>
            <a:r>
              <a:rPr lang="en-US" altLang="en-US" dirty="0">
                <a:latin typeface="Calibri" panose="020F0502020204030204" pitchFamily="34" charset="0"/>
                <a:ea typeface="Times New Roman" panose="02020603050405020304" pitchFamily="18" charset="0"/>
                <a:cs typeface="Calibri" panose="020F0502020204030204" pitchFamily="34" charset="0"/>
              </a:rPr>
              <a:t> as partition column</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Create clustered index on the DOB column</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Populate partitions with date</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Rebuild index online as non-</a:t>
            </a:r>
            <a:r>
              <a:rPr lang="en-US" altLang="en-US" dirty="0" err="1">
                <a:latin typeface="Calibri" panose="020F0502020204030204" pitchFamily="34" charset="0"/>
                <a:ea typeface="Times New Roman" panose="02020603050405020304" pitchFamily="18" charset="0"/>
                <a:cs typeface="Calibri" panose="020F0502020204030204" pitchFamily="34" charset="0"/>
              </a:rPr>
              <a:t>resumable</a:t>
            </a:r>
            <a:r>
              <a:rPr lang="en-US" altLang="en-US" dirty="0">
                <a:latin typeface="Calibri" panose="020F0502020204030204" pitchFamily="34" charset="0"/>
                <a:ea typeface="Times New Roman" panose="02020603050405020304" pitchFamily="18" charset="0"/>
                <a:cs typeface="Calibri" panose="020F0502020204030204" pitchFamily="34" charset="0"/>
              </a:rPr>
              <a:t> on one partition</a:t>
            </a:r>
          </a:p>
          <a:p>
            <a:pPr lvl="2"/>
            <a:r>
              <a:rPr lang="en-US" altLang="en-US" dirty="0">
                <a:latin typeface="Calibri" panose="020F0502020204030204" pitchFamily="34" charset="0"/>
                <a:ea typeface="Times New Roman" panose="02020603050405020304" pitchFamily="18" charset="0"/>
                <a:cs typeface="Calibri" panose="020F0502020204030204" pitchFamily="34" charset="0"/>
              </a:rPr>
              <a:t>Truncate logs </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 Rebuild index online as </a:t>
            </a:r>
            <a:r>
              <a:rPr lang="en-US" altLang="en-US" dirty="0" err="1">
                <a:latin typeface="Calibri" panose="020F0502020204030204" pitchFamily="34" charset="0"/>
                <a:ea typeface="Times New Roman" panose="02020603050405020304" pitchFamily="18" charset="0"/>
                <a:cs typeface="Calibri" panose="020F0502020204030204" pitchFamily="34" charset="0"/>
              </a:rPr>
              <a:t>resumable</a:t>
            </a:r>
            <a:r>
              <a:rPr lang="en-US" altLang="en-US" dirty="0">
                <a:latin typeface="Calibri" panose="020F0502020204030204" pitchFamily="34" charset="0"/>
                <a:ea typeface="Times New Roman" panose="02020603050405020304" pitchFamily="18" charset="0"/>
                <a:cs typeface="Calibri" panose="020F0502020204030204" pitchFamily="34" charset="0"/>
              </a:rPr>
              <a:t> on one partition</a:t>
            </a:r>
          </a:p>
          <a:p>
            <a:pPr lvl="2"/>
            <a:r>
              <a:rPr lang="en-US" altLang="en-US" dirty="0">
                <a:latin typeface="Calibri" panose="020F0502020204030204" pitchFamily="34" charset="0"/>
                <a:ea typeface="Times New Roman" panose="02020603050405020304" pitchFamily="18" charset="0"/>
                <a:cs typeface="Calibri" panose="020F0502020204030204" pitchFamily="34" charset="0"/>
              </a:rPr>
              <a:t>Truncate logs </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Kill the rebuild operation  ( CTR-C) / Kill the server </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Repeat the original command</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Check the index status</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Continue populating the table with date (update/delete)</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Resume the index rebuild operation changing MAXDOP</a:t>
            </a:r>
          </a:p>
          <a:p>
            <a:pPr lvl="1"/>
            <a:r>
              <a:rPr lang="en-US" altLang="en-US" dirty="0">
                <a:latin typeface="Calibri" panose="020F0502020204030204" pitchFamily="34" charset="0"/>
                <a:ea typeface="Times New Roman" panose="02020603050405020304" pitchFamily="18" charset="0"/>
                <a:cs typeface="Calibri" panose="020F0502020204030204" pitchFamily="34" charset="0"/>
              </a:rPr>
              <a:t>Run CHECKDB </a:t>
            </a:r>
          </a:p>
          <a:p>
            <a:pPr lvl="1"/>
            <a:endParaRPr lang="en-US" altLang="en-US" dirty="0">
              <a:latin typeface="Calibri" panose="020F0502020204030204" pitchFamily="34" charset="0"/>
              <a:ea typeface="Times New Roman" panose="02020603050405020304" pitchFamily="18" charset="0"/>
              <a:cs typeface="Calibri" panose="020F0502020204030204" pitchFamily="34" charset="0"/>
            </a:endParaRPr>
          </a:p>
          <a:p>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
        <p:nvSpPr>
          <p:cNvPr id="6"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78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991" y="2097158"/>
            <a:ext cx="11618844" cy="3359426"/>
          </a:xfrm>
        </p:spPr>
        <p:txBody>
          <a:bodyPr>
            <a:noAutofit/>
          </a:bodyPr>
          <a:lstStyle/>
          <a:p>
            <a:r>
              <a:rPr lang="en-US" sz="4800" b="1" dirty="0"/>
              <a:t>Q&amp;A</a:t>
            </a:r>
            <a:br>
              <a:rPr lang="en-US" sz="4800" b="1" dirty="0"/>
            </a:br>
            <a:r>
              <a:rPr lang="en-US" sz="4800" b="1" dirty="0"/>
              <a:t> </a:t>
            </a:r>
            <a:br>
              <a:rPr lang="en-US" sz="4800" dirty="0"/>
            </a:br>
            <a:r>
              <a:rPr lang="en-US" sz="3600" dirty="0" err="1">
                <a:latin typeface="Times New Roman" panose="02020603050405020304" pitchFamily="18" charset="0"/>
                <a:ea typeface="Times New Roman" panose="02020603050405020304" pitchFamily="18" charset="0"/>
              </a:rPr>
              <a:t>Resumable</a:t>
            </a:r>
            <a:r>
              <a:rPr lang="en-US" sz="3600" dirty="0">
                <a:latin typeface="Times New Roman" panose="02020603050405020304" pitchFamily="18" charset="0"/>
                <a:ea typeface="Times New Roman" panose="02020603050405020304" pitchFamily="18" charset="0"/>
              </a:rPr>
              <a:t> Index Preview &lt;ResumableIDXPreview@microsoft.com&gt;</a:t>
            </a:r>
            <a:br>
              <a:rPr lang="en-US" sz="3600" dirty="0">
                <a:latin typeface="Times New Roman" panose="02020603050405020304" pitchFamily="18" charset="0"/>
                <a:ea typeface="Times New Roman" panose="02020603050405020304" pitchFamily="18" charset="0"/>
              </a:rPr>
            </a:br>
            <a:br>
              <a:rPr lang="en-US" sz="3600" dirty="0"/>
            </a:br>
            <a:endParaRPr lang="en-US" sz="3600" i="1" dirty="0">
              <a:solidFill>
                <a:schemeClr val="bg1">
                  <a:lumMod val="75000"/>
                </a:schemeClr>
              </a:solidFill>
              <a:latin typeface="Cambria" pitchFamily="18" charset="0"/>
            </a:endParaRPr>
          </a:p>
        </p:txBody>
      </p:sp>
      <p:sp>
        <p:nvSpPr>
          <p:cNvPr id="4" name="Footer Placeholder 3"/>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4297672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a:xfrm>
            <a:off x="1513114" y="1789652"/>
            <a:ext cx="9231086" cy="4800600"/>
          </a:xfrm>
        </p:spPr>
        <p:txBody>
          <a:bodyPr>
            <a:normAutofit lnSpcReduction="10000"/>
          </a:bodyPr>
          <a:lstStyle/>
          <a:p>
            <a:r>
              <a:rPr lang="en-US" dirty="0"/>
              <a:t>Problem statement and proposed solution</a:t>
            </a:r>
          </a:p>
          <a:p>
            <a:r>
              <a:rPr lang="en-US" dirty="0"/>
              <a:t>Current and </a:t>
            </a:r>
            <a:r>
              <a:rPr lang="en-US" dirty="0" err="1"/>
              <a:t>Resumable</a:t>
            </a:r>
            <a:r>
              <a:rPr lang="en-US" dirty="0"/>
              <a:t> Online Index Architecture</a:t>
            </a:r>
          </a:p>
          <a:p>
            <a:r>
              <a:rPr lang="en-US" dirty="0"/>
              <a:t>Syntax and Remarks</a:t>
            </a:r>
          </a:p>
          <a:p>
            <a:r>
              <a:rPr lang="en-US" dirty="0"/>
              <a:t>Permissions, resources and limitations</a:t>
            </a:r>
          </a:p>
          <a:p>
            <a:r>
              <a:rPr lang="en-US" dirty="0"/>
              <a:t>Metadata extensions</a:t>
            </a:r>
          </a:p>
          <a:p>
            <a:r>
              <a:rPr lang="en-US" dirty="0"/>
              <a:t>Performance and troubleshooting</a:t>
            </a:r>
          </a:p>
          <a:p>
            <a:r>
              <a:rPr lang="en-US" dirty="0"/>
              <a:t>Release plan</a:t>
            </a:r>
          </a:p>
          <a:p>
            <a:r>
              <a:rPr lang="en-US" dirty="0"/>
              <a:t>Roadmap</a:t>
            </a:r>
          </a:p>
          <a:p>
            <a:r>
              <a:rPr lang="en-US" dirty="0"/>
              <a:t>Demo</a:t>
            </a:r>
          </a:p>
          <a:p>
            <a:r>
              <a:rPr lang="en-US" dirty="0"/>
              <a:t>Q&amp;A</a:t>
            </a:r>
          </a:p>
          <a:p>
            <a:endParaRPr lang="en-US" dirty="0"/>
          </a:p>
        </p:txBody>
      </p:sp>
      <p:sp>
        <p:nvSpPr>
          <p:cNvPr id="7" name="Footer Placeholder 6"/>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062725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991" y="2097158"/>
            <a:ext cx="11618844" cy="3359426"/>
          </a:xfrm>
        </p:spPr>
        <p:txBody>
          <a:bodyPr>
            <a:noAutofit/>
          </a:bodyPr>
          <a:lstStyle/>
          <a:p>
            <a:r>
              <a:rPr lang="en-US" sz="4800" b="1" dirty="0"/>
              <a:t>Appendix</a:t>
            </a:r>
            <a:br>
              <a:rPr lang="en-US" sz="4800" b="1" dirty="0"/>
            </a:br>
            <a:r>
              <a:rPr lang="en-US" sz="4800" b="1" dirty="0"/>
              <a:t> </a:t>
            </a:r>
            <a:br>
              <a:rPr lang="en-US" sz="4800" dirty="0"/>
            </a:br>
            <a:endParaRPr lang="en-US" sz="3600" i="1" dirty="0">
              <a:solidFill>
                <a:schemeClr val="bg1">
                  <a:lumMod val="75000"/>
                </a:schemeClr>
              </a:solidFill>
              <a:latin typeface="Cambria" pitchFamily="18" charset="0"/>
            </a:endParaRPr>
          </a:p>
        </p:txBody>
      </p:sp>
      <p:sp>
        <p:nvSpPr>
          <p:cNvPr id="4" name="Footer Placeholder 3"/>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8996155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075" y="101014"/>
            <a:ext cx="8763000" cy="792162"/>
          </a:xfrm>
        </p:spPr>
        <p:txBody>
          <a:bodyPr>
            <a:normAutofit/>
          </a:bodyPr>
          <a:lstStyle/>
          <a:p>
            <a:pPr algn="ctr"/>
            <a:r>
              <a:rPr lang="en-US" b="1" dirty="0"/>
              <a:t>Remarks (1 of 3)</a:t>
            </a:r>
          </a:p>
        </p:txBody>
      </p:sp>
      <p:sp>
        <p:nvSpPr>
          <p:cNvPr id="3" name="Content Placeholder 2"/>
          <p:cNvSpPr>
            <a:spLocks noGrp="1"/>
          </p:cNvSpPr>
          <p:nvPr>
            <p:ph idx="1"/>
          </p:nvPr>
        </p:nvSpPr>
        <p:spPr>
          <a:xfrm>
            <a:off x="335665" y="1082843"/>
            <a:ext cx="11736729" cy="5638632"/>
          </a:xfrm>
        </p:spPr>
        <p:txBody>
          <a:bodyPr>
            <a:normAutofit fontScale="92500" lnSpcReduction="20000"/>
          </a:bodyPr>
          <a:lstStyle/>
          <a:p>
            <a:pPr lvl="0"/>
            <a:r>
              <a:rPr lang="en-US" dirty="0"/>
              <a:t>Currently only ONLINE INDEX OPERATIONS can be specified as </a:t>
            </a:r>
            <a:r>
              <a:rPr lang="en-US" dirty="0" err="1"/>
              <a:t>resumable</a:t>
            </a:r>
            <a:r>
              <a:rPr lang="en-US" dirty="0"/>
              <a:t> using </a:t>
            </a:r>
            <a:r>
              <a:rPr lang="en-US" b="1" dirty="0"/>
              <a:t>RESUMABLE= ON </a:t>
            </a:r>
            <a:r>
              <a:rPr lang="en-US" dirty="0"/>
              <a:t>option</a:t>
            </a:r>
          </a:p>
          <a:p>
            <a:r>
              <a:rPr lang="en-US" dirty="0"/>
              <a:t>The RESUMABLE option is not persisted in the metadata for a given index and applies only to the duration of a current DDL statement. Therefore, the RESUMABLE=ON clause must be specified explicitly to enable </a:t>
            </a:r>
            <a:r>
              <a:rPr lang="en-US" dirty="0" err="1"/>
              <a:t>resumability</a:t>
            </a:r>
            <a:endParaRPr lang="en-US" dirty="0"/>
          </a:p>
          <a:p>
            <a:r>
              <a:rPr lang="en-US" dirty="0"/>
              <a:t>MAX_DURATION option is currently only supported for RESUMABLE=ON option. The &lt;time&gt; in minutes for MAX_DURATION must be greater than 0 minutes and less or equal one week (7*24*60= 10080 minutes). If MAX_DURATION option is omitted, the index operation will continue until its completion or until a failure occurs. </a:t>
            </a:r>
          </a:p>
          <a:p>
            <a:r>
              <a:rPr lang="en-US" dirty="0"/>
              <a:t>Having a long pause for an index operation may impact the DML performance on a specific table as well as the database disk capacity since both indexes the original one and the newly created one require disk space and need to be updated during DML operations. </a:t>
            </a:r>
          </a:p>
          <a:p>
            <a:r>
              <a:rPr lang="en-US" dirty="0"/>
              <a:t>To pause immediately the index operation user can stop (Ctrl-C) the ongoing command, execute the ALTER INDEX PAUSE command, or execute KILL &lt;</a:t>
            </a:r>
            <a:r>
              <a:rPr lang="en-US" dirty="0" err="1"/>
              <a:t>session_id</a:t>
            </a:r>
            <a:r>
              <a:rPr lang="en-US" dirty="0"/>
              <a:t>&gt; command. Once the command is paused it can be resumed using ALTER INDEX command described below</a:t>
            </a:r>
          </a:p>
          <a:p>
            <a:pPr lvl="0"/>
            <a:endParaRPr lang="en-US" dirty="0"/>
          </a:p>
          <a:p>
            <a:pPr lvl="0"/>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61561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075" y="101014"/>
            <a:ext cx="8763000" cy="792162"/>
          </a:xfrm>
        </p:spPr>
        <p:txBody>
          <a:bodyPr>
            <a:normAutofit/>
          </a:bodyPr>
          <a:lstStyle/>
          <a:p>
            <a:pPr algn="ctr"/>
            <a:r>
              <a:rPr lang="en-US" b="1" dirty="0"/>
              <a:t>Remarks (2 of 3)</a:t>
            </a:r>
          </a:p>
        </p:txBody>
      </p:sp>
      <p:sp>
        <p:nvSpPr>
          <p:cNvPr id="3" name="Content Placeholder 2"/>
          <p:cNvSpPr>
            <a:spLocks noGrp="1"/>
          </p:cNvSpPr>
          <p:nvPr>
            <p:ph idx="1"/>
          </p:nvPr>
        </p:nvSpPr>
        <p:spPr>
          <a:xfrm>
            <a:off x="335665" y="893175"/>
            <a:ext cx="11736729" cy="5463175"/>
          </a:xfrm>
        </p:spPr>
        <p:txBody>
          <a:bodyPr>
            <a:normAutofit fontScale="92500" lnSpcReduction="20000"/>
          </a:bodyPr>
          <a:lstStyle/>
          <a:p>
            <a:pPr lvl="0"/>
            <a:r>
              <a:rPr lang="en-US" dirty="0"/>
              <a:t>Executing again the original ALTER INDEX REBUILD statement for </a:t>
            </a:r>
            <a:r>
              <a:rPr lang="en-US" dirty="0" err="1"/>
              <a:t>resumable</a:t>
            </a:r>
            <a:r>
              <a:rPr lang="en-US" dirty="0"/>
              <a:t> index, resumes automatically the index rebuild operation in case the index rebuild was paused.</a:t>
            </a:r>
          </a:p>
          <a:p>
            <a:r>
              <a:rPr lang="en-US" dirty="0"/>
              <a:t>The PAUSE command allows to pause </a:t>
            </a:r>
            <a:r>
              <a:rPr lang="en-US" dirty="0" err="1"/>
              <a:t>resumable</a:t>
            </a:r>
            <a:r>
              <a:rPr lang="en-US" dirty="0"/>
              <a:t> online index rebuild operation using T-SQL command</a:t>
            </a:r>
          </a:p>
          <a:p>
            <a:pPr lvl="0"/>
            <a:r>
              <a:rPr lang="en-US" dirty="0"/>
              <a:t>Once the command is paused it can be resumed using ALTER INDEX command described</a:t>
            </a:r>
          </a:p>
          <a:p>
            <a:r>
              <a:rPr lang="en-US" dirty="0"/>
              <a:t>The ABORT command kills the session that hosted the original index rebuild and aborts the index operation  </a:t>
            </a:r>
          </a:p>
          <a:p>
            <a:pPr lvl="0"/>
            <a:r>
              <a:rPr lang="en-US" dirty="0"/>
              <a:t>Only index operations that are paused are </a:t>
            </a:r>
            <a:r>
              <a:rPr lang="en-US" dirty="0" err="1"/>
              <a:t>resumable</a:t>
            </a:r>
            <a:r>
              <a:rPr lang="en-US" dirty="0"/>
              <a:t>. </a:t>
            </a:r>
          </a:p>
          <a:p>
            <a:pPr lvl="0"/>
            <a:r>
              <a:rPr lang="en-US" dirty="0"/>
              <a:t>During PAUSE state the affected table remains in a state that prevents schema modifications.</a:t>
            </a:r>
          </a:p>
          <a:p>
            <a:pPr lvl="0"/>
            <a:r>
              <a:rPr lang="en-US" dirty="0"/>
              <a:t>During PAUSE state the new index will be updated with the new DML records </a:t>
            </a:r>
          </a:p>
          <a:p>
            <a:pPr lvl="0"/>
            <a:r>
              <a:rPr lang="en-US" dirty="0"/>
              <a:t>The new MAXDOP setting can be change to a new setting when resuming a rebuild index operation</a:t>
            </a:r>
          </a:p>
          <a:p>
            <a:pPr lvl="0"/>
            <a:endParaRPr lang="en-US" dirty="0"/>
          </a:p>
          <a:p>
            <a:pPr lvl="0"/>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4059632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075" y="101014"/>
            <a:ext cx="8763000" cy="792162"/>
          </a:xfrm>
        </p:spPr>
        <p:txBody>
          <a:bodyPr>
            <a:normAutofit/>
          </a:bodyPr>
          <a:lstStyle/>
          <a:p>
            <a:pPr algn="ctr"/>
            <a:r>
              <a:rPr lang="en-US" b="1" dirty="0"/>
              <a:t>Remarks (3 of 3)</a:t>
            </a:r>
          </a:p>
        </p:txBody>
      </p:sp>
      <p:sp>
        <p:nvSpPr>
          <p:cNvPr id="3" name="Content Placeholder 2"/>
          <p:cNvSpPr>
            <a:spLocks noGrp="1"/>
          </p:cNvSpPr>
          <p:nvPr>
            <p:ph idx="1"/>
          </p:nvPr>
        </p:nvSpPr>
        <p:spPr>
          <a:xfrm>
            <a:off x="335665" y="893175"/>
            <a:ext cx="11736729" cy="5463175"/>
          </a:xfrm>
        </p:spPr>
        <p:txBody>
          <a:bodyPr>
            <a:normAutofit/>
          </a:bodyPr>
          <a:lstStyle/>
          <a:p>
            <a:pPr lvl="0"/>
            <a:r>
              <a:rPr lang="en-US" dirty="0"/>
              <a:t>The </a:t>
            </a:r>
            <a:r>
              <a:rPr lang="en-US" b="1" dirty="0"/>
              <a:t>&lt;</a:t>
            </a:r>
            <a:r>
              <a:rPr lang="en-US" b="1" dirty="0" err="1"/>
              <a:t>low_priority_lock_wait</a:t>
            </a:r>
            <a:r>
              <a:rPr lang="en-US" b="1" dirty="0"/>
              <a:t>&gt; </a:t>
            </a:r>
            <a:r>
              <a:rPr lang="en-US" dirty="0"/>
              <a:t>was added to</a:t>
            </a:r>
            <a:r>
              <a:rPr lang="en-US" b="1" dirty="0"/>
              <a:t> RESUMABLE</a:t>
            </a:r>
            <a:r>
              <a:rPr lang="en-US" dirty="0"/>
              <a:t>=ON operation. For more information about this option, see  </a:t>
            </a:r>
            <a:r>
              <a:rPr lang="en-US" u="sng" dirty="0">
                <a:hlinkClick r:id="rId2"/>
              </a:rPr>
              <a:t>https://msdn.microsoft.com/en-us/library/ms188388.aspx</a:t>
            </a:r>
            <a:r>
              <a:rPr lang="en-US" dirty="0"/>
              <a:t>  </a:t>
            </a:r>
          </a:p>
          <a:p>
            <a:pPr lvl="0"/>
            <a:r>
              <a:rPr lang="en-US" dirty="0"/>
              <a:t>Using &lt;</a:t>
            </a:r>
            <a:r>
              <a:rPr lang="en-US" b="1" dirty="0" err="1"/>
              <a:t>low_priority_lock_wait</a:t>
            </a:r>
            <a:r>
              <a:rPr lang="en-US" b="1" dirty="0"/>
              <a:t>&gt;</a:t>
            </a:r>
            <a:r>
              <a:rPr lang="en-US" dirty="0"/>
              <a:t> customer can decide how the index  operation can proceed when blocked on the SCH-M lock. </a:t>
            </a:r>
          </a:p>
          <a:p>
            <a:pPr lvl="0"/>
            <a:r>
              <a:rPr lang="en-US" dirty="0"/>
              <a:t>Please note </a:t>
            </a:r>
            <a:r>
              <a:rPr lang="en-US" b="1" dirty="0"/>
              <a:t>two different MAX_DURATION options</a:t>
            </a:r>
            <a:r>
              <a:rPr lang="en-US" dirty="0"/>
              <a:t>. One is related to </a:t>
            </a:r>
            <a:r>
              <a:rPr lang="en-US" b="1" dirty="0" err="1"/>
              <a:t>low_priority_lock_wait</a:t>
            </a:r>
            <a:r>
              <a:rPr lang="en-US" dirty="0"/>
              <a:t> and the other is related to </a:t>
            </a:r>
            <a:r>
              <a:rPr lang="en-US" b="1" dirty="0"/>
              <a:t>RESUMABLE=ON </a:t>
            </a:r>
            <a:r>
              <a:rPr lang="en-US" dirty="0"/>
              <a:t>option</a:t>
            </a:r>
          </a:p>
          <a:p>
            <a:r>
              <a:rPr lang="en-US" dirty="0"/>
              <a:t>The DDL command is running until it completes, pauses or fails. </a:t>
            </a:r>
          </a:p>
          <a:p>
            <a:pPr lvl="1"/>
            <a:r>
              <a:rPr lang="en-US" dirty="0"/>
              <a:t>In case the command pauses, an error will be issued indicating that the operation was paused and the index creation did not complete. In case of a failure an error will be issued as well.</a:t>
            </a:r>
          </a:p>
          <a:p>
            <a:pPr lvl="1"/>
            <a:r>
              <a:rPr lang="en-US" dirty="0"/>
              <a:t>More information about the current index status can be obtained from </a:t>
            </a:r>
            <a:r>
              <a:rPr lang="en-US" b="1" dirty="0" err="1"/>
              <a:t>sys.index_resumable_operations</a:t>
            </a:r>
            <a:r>
              <a:rPr lang="en-US" b="1" dirty="0"/>
              <a:t>.  </a:t>
            </a:r>
          </a:p>
          <a:p>
            <a:pPr marL="0" lvl="0" indent="0">
              <a:buNone/>
            </a:pPr>
            <a:endParaRPr lang="en-US" b="1" dirty="0"/>
          </a:p>
          <a:p>
            <a:pPr lvl="0"/>
            <a:endParaRPr lang="en-US" dirty="0"/>
          </a:p>
          <a:p>
            <a:pPr lvl="0"/>
            <a:endParaRPr lang="en-US" dirty="0"/>
          </a:p>
          <a:p>
            <a:pPr lvl="0"/>
            <a:endParaRPr lang="en-US" dirty="0"/>
          </a:p>
          <a:p>
            <a:pPr marL="0" lvl="0" indent="0">
              <a:buNone/>
            </a:pPr>
            <a:endParaRPr lang="en-US" dirty="0"/>
          </a:p>
          <a:p>
            <a:pPr lvl="0"/>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81065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763000" cy="792162"/>
          </a:xfrm>
        </p:spPr>
        <p:txBody>
          <a:bodyPr>
            <a:normAutofit/>
          </a:bodyPr>
          <a:lstStyle/>
          <a:p>
            <a:pPr algn="ctr"/>
            <a:r>
              <a:rPr lang="en-US" dirty="0"/>
              <a:t>Problem Statement</a:t>
            </a:r>
          </a:p>
        </p:txBody>
      </p:sp>
      <p:sp>
        <p:nvSpPr>
          <p:cNvPr id="3" name="Content Placeholder 2"/>
          <p:cNvSpPr>
            <a:spLocks noGrp="1"/>
          </p:cNvSpPr>
          <p:nvPr>
            <p:ph idx="1"/>
          </p:nvPr>
        </p:nvSpPr>
        <p:spPr>
          <a:xfrm>
            <a:off x="91440" y="990600"/>
            <a:ext cx="12001500" cy="5238750"/>
          </a:xfrm>
        </p:spPr>
        <p:txBody>
          <a:bodyPr>
            <a:normAutofit/>
          </a:bodyPr>
          <a:lstStyle/>
          <a:p>
            <a:pPr>
              <a:lnSpc>
                <a:spcPct val="120000"/>
              </a:lnSpc>
            </a:pPr>
            <a:r>
              <a:rPr lang="en-US" dirty="0"/>
              <a:t>Failure during long  running index rebuild operation ( i.e. failover, crash…</a:t>
            </a:r>
            <a:r>
              <a:rPr lang="en-US" dirty="0" err="1"/>
              <a:t>etc</a:t>
            </a:r>
            <a:r>
              <a:rPr lang="en-US" dirty="0"/>
              <a:t>) causes the whole operation to be abandoned and restart from scratch. </a:t>
            </a:r>
          </a:p>
          <a:p>
            <a:pPr lvl="1">
              <a:lnSpc>
                <a:spcPct val="120000"/>
              </a:lnSpc>
            </a:pPr>
            <a:r>
              <a:rPr lang="en-US" dirty="0"/>
              <a:t>In Azure frequent failover (due to deployments, incidents, etc.) may often hit such failures  </a:t>
            </a:r>
          </a:p>
          <a:p>
            <a:r>
              <a:rPr lang="en-US" dirty="0"/>
              <a:t>Index Build is executed in a single transaction requiring significant amount of log space</a:t>
            </a:r>
          </a:p>
          <a:p>
            <a:pPr lvl="1"/>
            <a:r>
              <a:rPr lang="en-US" dirty="0"/>
              <a:t>Potential issue for Azure SQL DB affecting large index rebuild </a:t>
            </a:r>
          </a:p>
          <a:p>
            <a:pPr lvl="1"/>
            <a:r>
              <a:rPr lang="en-US" dirty="0"/>
              <a:t>Log truncation issue </a:t>
            </a:r>
          </a:p>
          <a:p>
            <a:pPr lvl="2"/>
            <a:r>
              <a:rPr lang="en-US" dirty="0"/>
              <a:t>As long as index operation is running transaction logs cannot be truncated</a:t>
            </a:r>
          </a:p>
          <a:p>
            <a:r>
              <a:rPr lang="en-US" dirty="0"/>
              <a:t>On-premise customers have always asked for the ability to pause and resume index build operations during their maintenance windows </a:t>
            </a:r>
          </a:p>
          <a:p>
            <a:pPr lvl="1"/>
            <a:r>
              <a:rPr lang="en-US" dirty="0"/>
              <a:t>Supports ability to resume the operations in another maintenance window</a:t>
            </a:r>
          </a:p>
          <a:p>
            <a:pPr marL="0" indent="0">
              <a:buNone/>
            </a:pPr>
            <a:endParaRPr lang="en-US" dirty="0"/>
          </a:p>
          <a:p>
            <a:pPr marL="0" indent="0">
              <a:buNone/>
            </a:pPr>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66650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763000" cy="792162"/>
          </a:xfrm>
        </p:spPr>
        <p:txBody>
          <a:bodyPr>
            <a:normAutofit/>
          </a:bodyPr>
          <a:lstStyle/>
          <a:p>
            <a:pPr algn="ctr"/>
            <a:r>
              <a:rPr lang="en-US" dirty="0"/>
              <a:t>Proposed Solution</a:t>
            </a:r>
          </a:p>
        </p:txBody>
      </p:sp>
      <p:sp>
        <p:nvSpPr>
          <p:cNvPr id="3" name="Content Placeholder 2"/>
          <p:cNvSpPr>
            <a:spLocks noGrp="1"/>
          </p:cNvSpPr>
          <p:nvPr>
            <p:ph idx="1"/>
          </p:nvPr>
        </p:nvSpPr>
        <p:spPr>
          <a:xfrm>
            <a:off x="348916" y="990600"/>
            <a:ext cx="11201400" cy="5426676"/>
          </a:xfrm>
        </p:spPr>
        <p:txBody>
          <a:bodyPr>
            <a:normAutofit fontScale="92500" lnSpcReduction="20000"/>
          </a:bodyPr>
          <a:lstStyle/>
          <a:p>
            <a:r>
              <a:rPr lang="en-US" dirty="0"/>
              <a:t>Allows to resume an index rebuild operation after an unexpected failure has occurred</a:t>
            </a:r>
          </a:p>
          <a:p>
            <a:pPr lvl="1"/>
            <a:r>
              <a:rPr lang="en-US" dirty="0"/>
              <a:t>No need to restart from the beginning potentially saving significant amount of work when rebuilding indexes for large tables. </a:t>
            </a:r>
          </a:p>
          <a:p>
            <a:r>
              <a:rPr lang="en-US" dirty="0"/>
              <a:t>Ability to pause and resume an index build operation at any time, for example, to temporarily free up systems resources in order to execute a high priority task.  </a:t>
            </a:r>
          </a:p>
          <a:p>
            <a:pPr lvl="1"/>
            <a:r>
              <a:rPr lang="en-US" dirty="0"/>
              <a:t>Instead of terminating the index rebuild process the DBA can pause this task and resume it later without losing any prior execution progress.  </a:t>
            </a:r>
          </a:p>
          <a:p>
            <a:pPr lvl="1"/>
            <a:r>
              <a:rPr lang="en-US" dirty="0"/>
              <a:t>The second scenario is critical in those situations when a single maintenance window is too short to complete the index rebuild operation for a large table. </a:t>
            </a:r>
          </a:p>
          <a:p>
            <a:r>
              <a:rPr lang="en-US" dirty="0"/>
              <a:t>Finally, the operation supports rebuilding large indexes online without requiring significant log space, allowing to perform log truncation while the </a:t>
            </a:r>
            <a:r>
              <a:rPr lang="en-US" dirty="0" err="1"/>
              <a:t>resumable</a:t>
            </a:r>
            <a:r>
              <a:rPr lang="en-US" dirty="0"/>
              <a:t> rebuild operation is running. </a:t>
            </a:r>
          </a:p>
          <a:p>
            <a:pPr lvl="1"/>
            <a:r>
              <a:rPr lang="en-US" dirty="0"/>
              <a:t>Especially  for Azure SQL Database the </a:t>
            </a:r>
            <a:r>
              <a:rPr lang="en-US" dirty="0" err="1"/>
              <a:t>resumable</a:t>
            </a:r>
            <a:r>
              <a:rPr lang="en-US" dirty="0"/>
              <a:t> index build capability allows the creation of indexes on even the largest databases supported by our service offering. </a:t>
            </a:r>
            <a:br>
              <a:rPr lang="en-US" dirty="0"/>
            </a:br>
            <a:endParaRPr lang="en-US" dirty="0"/>
          </a:p>
          <a:p>
            <a:endParaRPr lang="en-US" dirty="0"/>
          </a:p>
          <a:p>
            <a:pPr marL="0" indent="0">
              <a:buNone/>
            </a:pPr>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3048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pic>
        <p:nvPicPr>
          <p:cNvPr id="8" name="Picture 7"/>
          <p:cNvPicPr>
            <a:picLocks noChangeAspect="1"/>
          </p:cNvPicPr>
          <p:nvPr/>
        </p:nvPicPr>
        <p:blipFill>
          <a:blip r:embed="rId3"/>
          <a:stretch>
            <a:fillRect/>
          </a:stretch>
        </p:blipFill>
        <p:spPr>
          <a:xfrm>
            <a:off x="2986268" y="136525"/>
            <a:ext cx="6354502" cy="6721475"/>
          </a:xfrm>
          <a:prstGeom prst="rect">
            <a:avLst/>
          </a:prstGeom>
        </p:spPr>
      </p:pic>
    </p:spTree>
    <p:extLst>
      <p:ext uri="{BB962C8B-B14F-4D97-AF65-F5344CB8AC3E}">
        <p14:creationId xmlns:p14="http://schemas.microsoft.com/office/powerpoint/2010/main" val="84935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a:p>
        </p:txBody>
      </p:sp>
      <p:pic>
        <p:nvPicPr>
          <p:cNvPr id="2" name="Picture 1"/>
          <p:cNvPicPr>
            <a:picLocks noChangeAspect="1"/>
          </p:cNvPicPr>
          <p:nvPr/>
        </p:nvPicPr>
        <p:blipFill>
          <a:blip r:embed="rId3"/>
          <a:stretch>
            <a:fillRect/>
          </a:stretch>
        </p:blipFill>
        <p:spPr>
          <a:xfrm>
            <a:off x="2114399" y="486154"/>
            <a:ext cx="7963201" cy="5885692"/>
          </a:xfrm>
          <a:prstGeom prst="rect">
            <a:avLst/>
          </a:prstGeom>
        </p:spPr>
      </p:pic>
    </p:spTree>
    <p:extLst>
      <p:ext uri="{BB962C8B-B14F-4D97-AF65-F5344CB8AC3E}">
        <p14:creationId xmlns:p14="http://schemas.microsoft.com/office/powerpoint/2010/main" val="402233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763000" cy="792162"/>
          </a:xfrm>
        </p:spPr>
        <p:txBody>
          <a:bodyPr>
            <a:normAutofit/>
          </a:bodyPr>
          <a:lstStyle/>
          <a:p>
            <a:pPr algn="ctr"/>
            <a:r>
              <a:rPr lang="en-US" dirty="0"/>
              <a:t>T-SQL Syntax  ( 1 of 2)</a:t>
            </a:r>
          </a:p>
        </p:txBody>
      </p:sp>
      <p:sp>
        <p:nvSpPr>
          <p:cNvPr id="3" name="Content Placeholder 2"/>
          <p:cNvSpPr>
            <a:spLocks noGrp="1"/>
          </p:cNvSpPr>
          <p:nvPr>
            <p:ph idx="1"/>
          </p:nvPr>
        </p:nvSpPr>
        <p:spPr>
          <a:xfrm>
            <a:off x="463132" y="1219199"/>
            <a:ext cx="11609408" cy="5638801"/>
          </a:xfrm>
          <a:solidFill>
            <a:schemeClr val="bg1"/>
          </a:solidFill>
          <a:ln>
            <a:solidFill>
              <a:schemeClr val="bg1"/>
            </a:solidFill>
          </a:ln>
        </p:spPr>
        <p:txBody>
          <a:bodyPr>
            <a:normAutofit fontScale="85000" lnSpcReduction="20000"/>
          </a:bodyPr>
          <a:lstStyle/>
          <a:p>
            <a:endParaRPr lang="en-US" dirty="0"/>
          </a:p>
          <a:p>
            <a:r>
              <a:rPr lang="en-US" dirty="0"/>
              <a:t>Execute an index operation as “</a:t>
            </a:r>
            <a:r>
              <a:rPr lang="en-US" dirty="0" err="1"/>
              <a:t>resumable</a:t>
            </a:r>
            <a:r>
              <a:rPr lang="en-US" dirty="0"/>
              <a:t>” the following syntax is used</a:t>
            </a:r>
            <a:br>
              <a:rPr lang="en-US" dirty="0"/>
            </a:br>
            <a:endParaRPr lang="en-US" dirty="0"/>
          </a:p>
          <a:p>
            <a:pPr marL="0" indent="0">
              <a:lnSpc>
                <a:spcPct val="110000"/>
              </a:lnSpc>
              <a:buNone/>
            </a:pP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ALTER INDEX { </a:t>
            </a:r>
            <a:r>
              <a:rPr lang="en-US" altLang="en-US" sz="18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index_name</a:t>
            </a:r>
            <a: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 ALL } ON &lt;object&gt;</a:t>
            </a:r>
            <a:b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br>
            <a: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 REBUILD [ WITH ( &lt;</a:t>
            </a:r>
            <a:r>
              <a:rPr lang="en-US" altLang="en-US" sz="1800" b="1"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rebuild_index_option</a:t>
            </a:r>
            <a: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&gt; [ ,...n ] ) ]  }   [ ; ]</a:t>
            </a:r>
            <a:r>
              <a:rPr lang="en-US" altLang="en-US" sz="1800" dirty="0"/>
              <a:t> </a:t>
            </a:r>
            <a:endParaRPr lang="en-US" altLang="en-US" sz="1800" dirty="0">
              <a:latin typeface="Arial" panose="020B0604020202020204" pitchFamily="34" charset="0"/>
            </a:endParaRPr>
          </a:p>
          <a:p>
            <a:pPr marL="0" indent="0">
              <a:lnSpc>
                <a:spcPct val="110000"/>
              </a:lnSpc>
              <a:buNone/>
            </a:pPr>
            <a:r>
              <a:rPr lang="en-US" altLang="en-US" sz="1800" b="1"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br>
              <a:rPr lang="en-US" altLang="en-US" sz="1800" b="1"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br>
            <a:r>
              <a:rPr lang="en-US" altLang="en-US" sz="1800" b="1"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sz="1800" b="1"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rebuild_index_option</a:t>
            </a:r>
            <a: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&gt; ::= </a:t>
            </a:r>
            <a:b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br>
            <a: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   ….  | ONLINE = { ON [ ( &lt;</a:t>
            </a:r>
            <a:r>
              <a:rPr lang="en-US" altLang="en-US" sz="18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low_priority_lock_wait</a:t>
            </a:r>
            <a: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&gt; )] | OFF }</a:t>
            </a:r>
            <a:b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br>
            <a:r>
              <a:rPr lang="en-US" altLang="en-US" sz="1800" b="1"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 RESUMABLE = { ON | OFF }</a:t>
            </a:r>
            <a:br>
              <a:rPr lang="en-US" altLang="en-US" sz="1800" b="1"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br>
            <a:r>
              <a:rPr lang="en-US" altLang="en-US" sz="1800" b="1"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 MAX_DURATION = &lt;time&gt; [MINUTES]</a:t>
            </a:r>
            <a:br>
              <a:rPr lang="en-US" altLang="en-US" sz="1800" b="1"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br>
            <a:br>
              <a:rPr lang="en-US" altLang="en-US" sz="1800" b="1"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br>
            <a:br>
              <a:rPr lang="en-US" altLang="en-US" sz="18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br>
            <a:r>
              <a:rPr lang="en-US" dirty="0"/>
              <a:t>Where</a:t>
            </a:r>
            <a:br>
              <a:rPr lang="en-US" dirty="0"/>
            </a:br>
            <a:r>
              <a:rPr lang="en-US" dirty="0"/>
              <a:t>       </a:t>
            </a:r>
            <a:r>
              <a:rPr lang="en-US" sz="1800" b="1" dirty="0"/>
              <a:t>RESUMABLE = ON   – </a:t>
            </a:r>
            <a:r>
              <a:rPr lang="en-US" sz="1800" dirty="0"/>
              <a:t>index operation is </a:t>
            </a:r>
            <a:r>
              <a:rPr lang="en-US" sz="1800" dirty="0" err="1"/>
              <a:t>resumable</a:t>
            </a:r>
            <a:br>
              <a:rPr lang="en-US" sz="1800" b="1" dirty="0"/>
            </a:br>
            <a:r>
              <a:rPr lang="en-US" sz="1800" b="1" dirty="0"/>
              <a:t>            RESUMABLE = OFF</a:t>
            </a:r>
            <a:r>
              <a:rPr lang="en-US" sz="1800" dirty="0"/>
              <a:t> – default – operation cannot be resumed</a:t>
            </a:r>
            <a:br>
              <a:rPr lang="en-US" sz="1800" dirty="0"/>
            </a:br>
            <a:r>
              <a:rPr lang="en-US" sz="1800" dirty="0"/>
              <a:t>            </a:t>
            </a:r>
            <a:r>
              <a:rPr lang="en-US" sz="1800" b="1" dirty="0"/>
              <a:t>MAX_DURATION</a:t>
            </a:r>
            <a:r>
              <a:rPr lang="en-US" sz="1800" dirty="0"/>
              <a:t>   –  indicates time (an integer in minutes) that a </a:t>
            </a:r>
            <a:r>
              <a:rPr lang="en-US" sz="1800" dirty="0" err="1"/>
              <a:t>resumable</a:t>
            </a:r>
            <a:r>
              <a:rPr lang="en-US" sz="1800" dirty="0"/>
              <a:t> online index operation is executed before being paused </a:t>
            </a:r>
          </a:p>
          <a:p>
            <a:pPr marL="0" indent="0">
              <a:lnSpc>
                <a:spcPct val="110000"/>
              </a:lnSpc>
              <a:buNone/>
            </a:pPr>
            <a:endParaRPr lang="en-US" sz="1800" dirty="0"/>
          </a:p>
          <a:p>
            <a:pPr lvl="1"/>
            <a:endParaRPr lang="en-US" sz="1800" dirty="0"/>
          </a:p>
          <a:p>
            <a:pPr marL="457200" lvl="1" indent="0">
              <a:buNone/>
            </a:pPr>
            <a:br>
              <a:rPr lang="en-US" dirty="0"/>
            </a:br>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69434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763000" cy="792162"/>
          </a:xfrm>
        </p:spPr>
        <p:txBody>
          <a:bodyPr>
            <a:normAutofit/>
          </a:bodyPr>
          <a:lstStyle/>
          <a:p>
            <a:pPr algn="ctr"/>
            <a:r>
              <a:rPr lang="en-US" b="1" dirty="0"/>
              <a:t>T-SQL Syntax  ( 2 of 2)</a:t>
            </a:r>
          </a:p>
        </p:txBody>
      </p:sp>
      <p:sp>
        <p:nvSpPr>
          <p:cNvPr id="3" name="Content Placeholder 2"/>
          <p:cNvSpPr>
            <a:spLocks noGrp="1"/>
          </p:cNvSpPr>
          <p:nvPr>
            <p:ph idx="1"/>
          </p:nvPr>
        </p:nvSpPr>
        <p:spPr>
          <a:xfrm>
            <a:off x="518648" y="1276349"/>
            <a:ext cx="11311402" cy="5638801"/>
          </a:xfrm>
          <a:solidFill>
            <a:schemeClr val="bg1"/>
          </a:solidFill>
        </p:spPr>
        <p:txBody>
          <a:bodyPr>
            <a:normAutofit fontScale="77500" lnSpcReduction="20000"/>
          </a:bodyPr>
          <a:lstStyle/>
          <a:p>
            <a:endParaRPr lang="en-US" dirty="0"/>
          </a:p>
          <a:p>
            <a:r>
              <a:rPr lang="en-US" dirty="0"/>
              <a:t>To resume/abort an index rebuild the following syntax is used</a:t>
            </a:r>
            <a:br>
              <a:rPr lang="en-US" dirty="0"/>
            </a:br>
            <a:endParaRPr lang="en-US" dirty="0"/>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ALTER INDEX { </a:t>
            </a:r>
            <a:r>
              <a:rPr lang="en-US" altLang="en-US" sz="19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index_name</a:t>
            </a: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ALL } ON &lt;object&gt;</a:t>
            </a:r>
            <a:b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REBUILD [ WITH ( &lt;</a:t>
            </a:r>
            <a:r>
              <a:rPr lang="en-US" altLang="en-US" sz="19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rebuild_index_option</a:t>
            </a: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&gt; [ ,...n ] ) ]     </a:t>
            </a:r>
            <a:b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DISABLE    </a:t>
            </a:r>
            <a:b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REORGANIZE  [ PARTITION = </a:t>
            </a:r>
            <a:r>
              <a:rPr lang="en-US" altLang="en-US" sz="19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partition_number</a:t>
            </a: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 WITH ( &lt;</a:t>
            </a:r>
            <a:r>
              <a:rPr lang="en-US" altLang="en-US" sz="19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reorganize_option</a:t>
            </a: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&gt;) ]    </a:t>
            </a:r>
            <a:b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SET ( &lt;</a:t>
            </a:r>
            <a:r>
              <a:rPr lang="en-US" altLang="en-US" sz="19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set_index_option</a:t>
            </a:r>
            <a: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&gt; [ ,...n ] )</a:t>
            </a:r>
            <a:br>
              <a:rPr lang="en-US" altLang="en-US" sz="19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ltLang="en-US" sz="19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1900" b="1" dirty="0">
                <a:latin typeface="Arial Unicode MS" panose="020B0604020202020204" pitchFamily="34" charset="-128"/>
                <a:ea typeface="Arial Unicode MS" panose="020B0604020202020204" pitchFamily="34" charset="-128"/>
                <a:cs typeface="Arial Unicode MS" panose="020B0604020202020204" pitchFamily="34" charset="-128"/>
              </a:rPr>
              <a:t>RESUME [WITH (&lt;</a:t>
            </a:r>
            <a:r>
              <a:rPr lang="en-US" sz="1900" b="1" dirty="0" err="1">
                <a:latin typeface="Arial Unicode MS" panose="020B0604020202020204" pitchFamily="34" charset="-128"/>
                <a:ea typeface="Arial Unicode MS" panose="020B0604020202020204" pitchFamily="34" charset="-128"/>
                <a:cs typeface="Arial Unicode MS" panose="020B0604020202020204" pitchFamily="34" charset="-128"/>
              </a:rPr>
              <a:t>resumable_index_options</a:t>
            </a:r>
            <a:r>
              <a:rPr lang="en-US" sz="1900" b="1" dirty="0">
                <a:latin typeface="Arial Unicode MS" panose="020B0604020202020204" pitchFamily="34" charset="-128"/>
                <a:ea typeface="Arial Unicode MS" panose="020B0604020202020204" pitchFamily="34" charset="-128"/>
                <a:cs typeface="Arial Unicode MS" panose="020B0604020202020204" pitchFamily="34" charset="-128"/>
              </a:rPr>
              <a:t>&gt;,[…n])]</a:t>
            </a:r>
            <a:br>
              <a:rPr lang="en-US" sz="1900" b="1"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19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 PAUSE</a:t>
            </a:r>
            <a:b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 ABORT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resumable_index_options</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&gt;::=  {</a:t>
            </a:r>
            <a:b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MAXDOP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max_degree_of_parallelism</a:t>
            </a:r>
            <a:b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 MAX_DURATION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&lt;time&gt; [MINUTES] </a:t>
            </a:r>
            <a:b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 &lt;</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low_priority_lock_wait</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&gt; </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b="1" dirty="0"/>
              <a:t>&lt;</a:t>
            </a:r>
            <a:r>
              <a:rPr lang="en-US" sz="1800" b="1" dirty="0" err="1"/>
              <a:t>low_priority_lock_wait</a:t>
            </a:r>
            <a:r>
              <a:rPr lang="en-US" sz="1800" b="1" dirty="0"/>
              <a:t>&gt;::=  </a:t>
            </a:r>
            <a:r>
              <a:rPr lang="en-US" sz="1800" dirty="0"/>
              <a:t>{ </a:t>
            </a:r>
            <a:br>
              <a:rPr lang="en-US" sz="1800" dirty="0"/>
            </a:br>
            <a:br>
              <a:rPr lang="en-US" sz="1800" dirty="0"/>
            </a:br>
            <a:r>
              <a:rPr lang="en-US" sz="1800" dirty="0"/>
              <a:t>                       WAIT_AT_LOW_PRIORITY ( MAX_DURATION = &lt;time&gt; [ MINUTES ] ,   ABORT_AFTER_WAIT = { NONE | SELF | BLOCKERS } )  }  </a:t>
            </a:r>
            <a:endParaRPr lang="en-US" dirty="0"/>
          </a:p>
          <a:p>
            <a:pPr marL="457200" lvl="1" indent="0">
              <a:buNone/>
            </a:pPr>
            <a:br>
              <a:rPr lang="en-US" dirty="0"/>
            </a:br>
            <a:r>
              <a:rPr lang="en-US" dirty="0"/>
              <a:t>Where</a:t>
            </a:r>
          </a:p>
          <a:p>
            <a:pPr marL="457200" lvl="1" indent="0">
              <a:buNone/>
            </a:pPr>
            <a:r>
              <a:rPr lang="en-US" alt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altLang="en-US" sz="2100" b="1" dirty="0">
                <a:solidFill>
                  <a:srgbClr val="000000"/>
                </a:solidFill>
                <a:ea typeface="Times New Roman" panose="02020603050405020304" pitchFamily="18" charset="0"/>
                <a:cs typeface="Calibri" panose="020F0502020204030204" pitchFamily="34" charset="0"/>
              </a:rPr>
              <a:t>RESUME   – </a:t>
            </a:r>
            <a:r>
              <a:rPr lang="en-US" altLang="en-US" sz="2100" dirty="0">
                <a:solidFill>
                  <a:srgbClr val="000000"/>
                </a:solidFill>
                <a:ea typeface="Times New Roman" panose="02020603050405020304" pitchFamily="18" charset="0"/>
                <a:cs typeface="Calibri" panose="020F0502020204030204" pitchFamily="34" charset="0"/>
              </a:rPr>
              <a:t>Resume an index operation paused manually or due to a failure</a:t>
            </a:r>
            <a:r>
              <a:rPr lang="en-US" altLang="en-US" sz="2100" dirty="0"/>
              <a:t> </a:t>
            </a:r>
          </a:p>
          <a:p>
            <a:pPr marL="457200" lvl="1" indent="0">
              <a:buNone/>
            </a:pPr>
            <a:r>
              <a:rPr lang="en-US" sz="2100" b="1" dirty="0"/>
              <a:t>     MAXDOP –</a:t>
            </a:r>
            <a:r>
              <a:rPr lang="en-US" sz="2100" dirty="0"/>
              <a:t>Maximum degree of parallelism  </a:t>
            </a:r>
            <a:r>
              <a:rPr lang="en-US" altLang="en-US" sz="2100" dirty="0"/>
              <a:t>(l</a:t>
            </a:r>
            <a:r>
              <a:rPr lang="en-US" sz="2100" dirty="0"/>
              <a:t>egacy option) </a:t>
            </a:r>
          </a:p>
          <a:p>
            <a:pPr marL="457200" lvl="1" indent="0">
              <a:buNone/>
            </a:pPr>
            <a:r>
              <a:rPr lang="en-US" sz="2100" b="1" dirty="0"/>
              <a:t>     PAUSE      </a:t>
            </a:r>
            <a:r>
              <a:rPr lang="en-US" sz="2100" dirty="0"/>
              <a:t>-  Pause a </a:t>
            </a:r>
            <a:r>
              <a:rPr lang="en-US" sz="2100" dirty="0" err="1"/>
              <a:t>resumable</a:t>
            </a:r>
            <a:r>
              <a:rPr lang="en-US" sz="2100" dirty="0"/>
              <a:t> online index operation</a:t>
            </a:r>
            <a:endParaRPr lang="en-US" sz="2100" b="1" dirty="0"/>
          </a:p>
          <a:p>
            <a:pPr marL="457200" lvl="1" indent="0">
              <a:buNone/>
            </a:pPr>
            <a:r>
              <a:rPr lang="en-US" sz="2100" dirty="0"/>
              <a:t>     </a:t>
            </a:r>
            <a:r>
              <a:rPr lang="en-US" altLang="en-US" sz="2100" b="1" dirty="0">
                <a:solidFill>
                  <a:srgbClr val="000000"/>
                </a:solidFill>
                <a:ea typeface="Times New Roman" panose="02020603050405020304" pitchFamily="18" charset="0"/>
                <a:cs typeface="Calibri" panose="020F0502020204030204" pitchFamily="34" charset="0"/>
              </a:rPr>
              <a:t>ABORT     – </a:t>
            </a:r>
            <a:r>
              <a:rPr lang="en-US" altLang="en-US" sz="2100" dirty="0">
                <a:solidFill>
                  <a:srgbClr val="000000"/>
                </a:solidFill>
                <a:ea typeface="Times New Roman" panose="02020603050405020304" pitchFamily="18" charset="0"/>
                <a:cs typeface="Calibri" panose="020F0502020204030204" pitchFamily="34" charset="0"/>
              </a:rPr>
              <a:t>Abort an index operation. Affects running or paused index rebuild operations executed as </a:t>
            </a:r>
            <a:r>
              <a:rPr lang="en-US" altLang="en-US" sz="2100" dirty="0" err="1">
                <a:solidFill>
                  <a:srgbClr val="000000"/>
                </a:solidFill>
                <a:ea typeface="Times New Roman" panose="02020603050405020304" pitchFamily="18" charset="0"/>
                <a:cs typeface="Calibri" panose="020F0502020204030204" pitchFamily="34" charset="0"/>
              </a:rPr>
              <a:t>resumable</a:t>
            </a:r>
            <a:r>
              <a:rPr lang="en-US" altLang="en-US" sz="2100" dirty="0"/>
              <a:t> </a:t>
            </a:r>
            <a:endParaRPr lang="en-US" altLang="en-US" sz="1900" dirty="0">
              <a:latin typeface="Arial" panose="020B0604020202020204" pitchFamily="34" charset="0"/>
            </a:endParaRPr>
          </a:p>
          <a:p>
            <a:pPr marL="457200" lvl="1" indent="0">
              <a:buNone/>
            </a:pPr>
            <a:endParaRPr lang="en-US" dirty="0"/>
          </a:p>
        </p:txBody>
      </p:sp>
      <p:sp>
        <p:nvSpPr>
          <p:cNvPr id="5" name="Footer Placeholder 4"/>
          <p:cNvSpPr>
            <a:spLocks noGrp="1"/>
          </p:cNvSpPr>
          <p:nvPr>
            <p:ph type="ftr" sz="quarter" idx="12"/>
          </p:nvPr>
        </p:nvSpPr>
        <p:spPr/>
        <p:txBody>
          <a:bodyPr/>
          <a:lstStyle/>
          <a:p>
            <a:br>
              <a:rPr lang="en-US" dirty="0"/>
            </a:br>
            <a:endParaRPr lang="en-US" dirty="0"/>
          </a:p>
        </p:txBody>
      </p:sp>
    </p:spTree>
    <p:extLst>
      <p:ext uri="{BB962C8B-B14F-4D97-AF65-F5344CB8AC3E}">
        <p14:creationId xmlns:p14="http://schemas.microsoft.com/office/powerpoint/2010/main" val="1795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075" y="101014"/>
            <a:ext cx="8763000" cy="792162"/>
          </a:xfrm>
        </p:spPr>
        <p:txBody>
          <a:bodyPr>
            <a:normAutofit fontScale="90000"/>
          </a:bodyPr>
          <a:lstStyle/>
          <a:p>
            <a:pPr algn="ctr"/>
            <a:r>
              <a:rPr lang="en-US" b="1" dirty="0"/>
              <a:t>              Remarks (1 of 2) </a:t>
            </a:r>
            <a:r>
              <a:rPr lang="en-US" sz="3200" b="1" dirty="0"/>
              <a:t>/see also Appendix/</a:t>
            </a:r>
          </a:p>
        </p:txBody>
      </p:sp>
      <p:sp>
        <p:nvSpPr>
          <p:cNvPr id="3" name="Content Placeholder 2"/>
          <p:cNvSpPr>
            <a:spLocks noGrp="1"/>
          </p:cNvSpPr>
          <p:nvPr>
            <p:ph idx="1"/>
          </p:nvPr>
        </p:nvSpPr>
        <p:spPr>
          <a:xfrm>
            <a:off x="335665" y="1082843"/>
            <a:ext cx="11736729" cy="5638632"/>
          </a:xfrm>
        </p:spPr>
        <p:txBody>
          <a:bodyPr>
            <a:normAutofit/>
          </a:bodyPr>
          <a:lstStyle/>
          <a:p>
            <a:pPr lvl="0"/>
            <a:r>
              <a:rPr lang="en-US" dirty="0"/>
              <a:t>Currently only ONLINE INDEX OPERATIONS can be specified as </a:t>
            </a:r>
            <a:r>
              <a:rPr lang="en-US" dirty="0" err="1"/>
              <a:t>resumable</a:t>
            </a:r>
            <a:r>
              <a:rPr lang="en-US" dirty="0"/>
              <a:t> using </a:t>
            </a:r>
            <a:r>
              <a:rPr lang="en-US" b="1" dirty="0"/>
              <a:t>RESUMABLE= ON </a:t>
            </a:r>
            <a:r>
              <a:rPr lang="en-US" dirty="0"/>
              <a:t>option</a:t>
            </a:r>
          </a:p>
          <a:p>
            <a:r>
              <a:rPr lang="en-US" dirty="0"/>
              <a:t>Executing again the original ALTER INDEX REBUILD statement for </a:t>
            </a:r>
            <a:r>
              <a:rPr lang="en-US" dirty="0" err="1"/>
              <a:t>resumable</a:t>
            </a:r>
            <a:r>
              <a:rPr lang="en-US" dirty="0"/>
              <a:t> index, resumes automatically the index rebuild operation</a:t>
            </a:r>
          </a:p>
          <a:p>
            <a:r>
              <a:rPr lang="en-US" dirty="0"/>
              <a:t>Having a long pause for an index operation may impact the DML performance on a specific table as well as the database disk </a:t>
            </a:r>
          </a:p>
          <a:p>
            <a:r>
              <a:rPr lang="en-US" dirty="0"/>
              <a:t>To pause immediately the index operation user can </a:t>
            </a:r>
          </a:p>
          <a:p>
            <a:pPr lvl="1"/>
            <a:r>
              <a:rPr lang="en-US" dirty="0"/>
              <a:t>Stop (Ctrl-C) the ongoing command, </a:t>
            </a:r>
          </a:p>
          <a:p>
            <a:pPr lvl="1"/>
            <a:r>
              <a:rPr lang="en-US" dirty="0"/>
              <a:t>Execute the ALTER INDEX PAUSE command or </a:t>
            </a:r>
          </a:p>
          <a:p>
            <a:pPr lvl="1"/>
            <a:r>
              <a:rPr lang="en-US" dirty="0"/>
              <a:t>Execute KILL &lt;</a:t>
            </a:r>
            <a:r>
              <a:rPr lang="en-US" dirty="0" err="1"/>
              <a:t>session_id</a:t>
            </a:r>
            <a:r>
              <a:rPr lang="en-US" dirty="0"/>
              <a:t>&gt; command. </a:t>
            </a:r>
          </a:p>
          <a:p>
            <a:r>
              <a:rPr lang="en-US" dirty="0"/>
              <a:t>Once the command is paused it can be resumed using ALTER INDEX command described below</a:t>
            </a:r>
          </a:p>
          <a:p>
            <a:pPr lvl="0"/>
            <a:endParaRPr lang="en-US" dirty="0"/>
          </a:p>
          <a:p>
            <a:pPr lvl="0"/>
            <a:endParaRPr lang="en-US" dirty="0"/>
          </a:p>
          <a:p>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480341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astSharedByUser xmlns="5d380677-b54e-4d3f-b2fd-f3e15734f140">SHAREPOINT\system</LastSharedByUser>
    <SharedWithUsers xmlns="5d380677-b54e-4d3f-b2fd-f3e15734f140">
      <UserInfo>
        <DisplayName>Mirek Sztajno</DisplayName>
        <AccountId>58</AccountId>
        <AccountType/>
      </UserInfo>
      <UserInfo>
        <DisplayName>Chelsea Lin</DisplayName>
        <AccountId>1413</AccountId>
        <AccountType/>
      </UserInfo>
      <UserInfo>
        <DisplayName>Nitish Upreti</DisplayName>
        <AccountId>570</AccountId>
        <AccountType/>
      </UserInfo>
      <UserInfo>
        <DisplayName>Emily Gu</DisplayName>
        <AccountId>1407</AccountId>
        <AccountType/>
      </UserInfo>
    </SharedWithUsers>
    <LastSharedByTime xmlns="5d380677-b54e-4d3f-b2fd-f3e15734f140">2016-10-21T04:12:28+00:00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F825DC1285F45A3EAAA0CBD3BD717" ma:contentTypeVersion="7" ma:contentTypeDescription="Create a new document." ma:contentTypeScope="" ma:versionID="44620c5842dc40713c0508753a293c83">
  <xsd:schema xmlns:xsd="http://www.w3.org/2001/XMLSchema" xmlns:xs="http://www.w3.org/2001/XMLSchema" xmlns:p="http://schemas.microsoft.com/office/2006/metadata/properties" xmlns:ns1="http://schemas.microsoft.com/sharepoint/v3" xmlns:ns2="5d380677-b54e-4d3f-b2fd-f3e15734f140" targetNamespace="http://schemas.microsoft.com/office/2006/metadata/properties" ma:root="true" ma:fieldsID="1df8950048b258fa895f9c0cf1d465b0" ns1:_="" ns2:_="">
    <xsd:import namespace="http://schemas.microsoft.com/sharepoint/v3"/>
    <xsd:import namespace="5d380677-b54e-4d3f-b2fd-f3e15734f140"/>
    <xsd:element name="properties">
      <xsd:complexType>
        <xsd:sequence>
          <xsd:element name="documentManagement">
            <xsd:complexType>
              <xsd:all>
                <xsd:element ref="ns2:SharedWithUsers" minOccurs="0"/>
                <xsd:element ref="ns2:SharingHintHash"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380677-b54e-4d3f-b2fd-f3e15734f14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F75734-2AC0-4257-AD10-EA2E6D6C1F29}">
  <ds:schemaRefs>
    <ds:schemaRef ds:uri="http://schemas.microsoft.com/office/2006/documentManagement/types"/>
    <ds:schemaRef ds:uri="http://purl.org/dc/elements/1.1/"/>
    <ds:schemaRef ds:uri="http://schemas.microsoft.com/sharepoint/v3"/>
    <ds:schemaRef ds:uri="5d380677-b54e-4d3f-b2fd-f3e15734f140"/>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91CE098-A294-40B6-AEAF-1FB53CF2B7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d380677-b54e-4d3f-b2fd-f3e15734f1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526474-F3AC-4902-B129-C0A5DA9FD1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7021</TotalTime>
  <Words>1480</Words>
  <Application>Microsoft Office PowerPoint</Application>
  <PresentationFormat>Widescreen</PresentationFormat>
  <Paragraphs>243</Paragraphs>
  <Slides>23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Unicode MS</vt:lpstr>
      <vt:lpstr>Arial</vt:lpstr>
      <vt:lpstr>Calibri</vt:lpstr>
      <vt:lpstr>Calibri Light</vt:lpstr>
      <vt:lpstr>Cambria</vt:lpstr>
      <vt:lpstr>Courier New</vt:lpstr>
      <vt:lpstr>Times New Roman</vt:lpstr>
      <vt:lpstr>Wingdings</vt:lpstr>
      <vt:lpstr>Office Theme</vt:lpstr>
      <vt:lpstr>Resumable Online Index Rebuild (ROIR)  in SQL 2017 &amp; SQL DB</vt:lpstr>
      <vt:lpstr>Agenda</vt:lpstr>
      <vt:lpstr>Problem Statement</vt:lpstr>
      <vt:lpstr>Proposed Solution</vt:lpstr>
      <vt:lpstr>PowerPoint Presentation</vt:lpstr>
      <vt:lpstr>PowerPoint Presentation</vt:lpstr>
      <vt:lpstr>T-SQL Syntax  ( 1 of 2)</vt:lpstr>
      <vt:lpstr>T-SQL Syntax  ( 2 of 2)</vt:lpstr>
      <vt:lpstr>              Remarks (1 of 2) /see also Appendix/</vt:lpstr>
      <vt:lpstr>Remarks (2 of 2)</vt:lpstr>
      <vt:lpstr>Permissions and Resources</vt:lpstr>
      <vt:lpstr>Limitations</vt:lpstr>
      <vt:lpstr>Metadata</vt:lpstr>
      <vt:lpstr>Performance and Troubleshooting</vt:lpstr>
      <vt:lpstr>Release Plan for ROIR</vt:lpstr>
      <vt:lpstr>Roadmap</vt:lpstr>
      <vt:lpstr>                        DEMO</vt:lpstr>
      <vt:lpstr>Demo Details</vt:lpstr>
      <vt:lpstr>Q&amp;A   Resumable Index Preview &lt;ResumableIDXPreview@microsoft.com&gt;  </vt:lpstr>
      <vt:lpstr>Appendix   </vt:lpstr>
      <vt:lpstr>Remarks (1 of 3)</vt:lpstr>
      <vt:lpstr>Remarks (2 of 3)</vt:lpstr>
      <vt:lpstr>Remarks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Resumable Online Index Rebuild (ROIR) in SQL VNext</dc:title>
  <dc:creator>Mirek Sztajno</dc:creator>
  <cp:lastModifiedBy>Mirek Sztajno</cp:lastModifiedBy>
  <cp:revision>91</cp:revision>
  <dcterms:created xsi:type="dcterms:W3CDTF">2016-10-03T21:25:40Z</dcterms:created>
  <dcterms:modified xsi:type="dcterms:W3CDTF">2017-03-09T18:40:33Z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0x0101005DDF825DC1285F45A3EAAA0CBD3BD717</vt:lpwstr>
  </property>
</Properties>
</file>