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95" r:id="rId3"/>
    <p:sldId id="261" r:id="rId4"/>
    <p:sldId id="263" r:id="rId5"/>
    <p:sldId id="296" r:id="rId6"/>
    <p:sldId id="264" r:id="rId7"/>
    <p:sldId id="293" r:id="rId8"/>
    <p:sldId id="266" r:id="rId9"/>
    <p:sldId id="287" r:id="rId10"/>
    <p:sldId id="267" r:id="rId11"/>
    <p:sldId id="288" r:id="rId12"/>
    <p:sldId id="289" r:id="rId13"/>
    <p:sldId id="290" r:id="rId14"/>
    <p:sldId id="291" r:id="rId15"/>
    <p:sldId id="301" r:id="rId16"/>
    <p:sldId id="294" r:id="rId17"/>
    <p:sldId id="292" r:id="rId18"/>
    <p:sldId id="303" r:id="rId19"/>
    <p:sldId id="297" r:id="rId20"/>
    <p:sldId id="298" r:id="rId21"/>
    <p:sldId id="302" r:id="rId22"/>
    <p:sldId id="274" r:id="rId23"/>
    <p:sldId id="299" r:id="rId24"/>
    <p:sldId id="300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42850-416D-409E-833A-1241349FCBAD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5893E-7E3E-46CC-A537-0B005DF9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7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739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1/15/2015</a:t>
            </a:fld>
            <a:r>
              <a:rPr lang="en-US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1/15/2015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4191"/>
            <a:ext cx="8686800" cy="619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685800" y="914400"/>
            <a:ext cx="7772400" cy="5029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D6CB6"/>
              </a:buClr>
              <a:buSzPct val="100000"/>
              <a:buFont typeface="Webdings" pitchFamily="18" charset="2"/>
              <a:buNone/>
              <a:tabLst/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2225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with TF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27000"/>
          </a:xfrm>
          <a:prstGeom prst="rect">
            <a:avLst/>
          </a:prstGeom>
          <a:solidFill>
            <a:srgbClr val="0188E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Bef>
                <a:spcPts val="200"/>
              </a:spcBef>
              <a:spcAft>
                <a:spcPts val="20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4753743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1/15/2015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1/15/2015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1/15/2015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1/15/2015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1/15/2015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1/15/2015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1/15/2015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1/15/2015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1/15/2015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mcurnutt@tmwsystem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mindycurnutt@hot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 smtClean="0"/>
              <a:t>The Ins and Outs of Indexes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2067524"/>
            <a:ext cx="7925349" cy="227171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Indexing Basics in SQL Server</a:t>
            </a:r>
          </a:p>
          <a:p>
            <a:endParaRPr lang="en-US" dirty="0"/>
          </a:p>
          <a:p>
            <a:r>
              <a:rPr lang="en-US" sz="1800" dirty="0" smtClean="0"/>
              <a:t>Mindy Curnutt</a:t>
            </a:r>
          </a:p>
          <a:p>
            <a:r>
              <a:rPr lang="en-US" sz="1800" dirty="0" smtClean="0"/>
              <a:t>TMW Systems, Director of DB Architecture</a:t>
            </a:r>
          </a:p>
          <a:p>
            <a:r>
              <a:rPr lang="en-US" sz="1800" dirty="0" smtClean="0"/>
              <a:t>SQL Server MVP</a:t>
            </a:r>
          </a:p>
          <a:p>
            <a:r>
              <a:rPr lang="en-US" sz="1800" dirty="0" smtClean="0"/>
              <a:t>Twitter: @</a:t>
            </a:r>
            <a:r>
              <a:rPr lang="en-US" sz="1800" dirty="0" err="1" smtClean="0"/>
              <a:t>sqlgirl</a:t>
            </a:r>
            <a:endParaRPr lang="en-US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543050"/>
            <a:ext cx="8686800" cy="37719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Narrow Data Type</a:t>
            </a:r>
          </a:p>
          <a:p>
            <a:pPr lvl="1"/>
            <a:r>
              <a:rPr lang="en-US" altLang="en-US" dirty="0"/>
              <a:t>Less Data Duplicated</a:t>
            </a:r>
          </a:p>
          <a:p>
            <a:pPr lvl="1"/>
            <a:r>
              <a:rPr lang="en-US" altLang="en-US" dirty="0"/>
              <a:t>Smaller…</a:t>
            </a:r>
          </a:p>
          <a:p>
            <a:pPr lvl="2"/>
            <a:r>
              <a:rPr lang="en-US" altLang="en-US" dirty="0"/>
              <a:t>Databases</a:t>
            </a:r>
          </a:p>
          <a:p>
            <a:pPr lvl="2"/>
            <a:r>
              <a:rPr lang="en-US" altLang="en-US" dirty="0"/>
              <a:t>Backups</a:t>
            </a:r>
          </a:p>
          <a:p>
            <a:pPr lvl="2"/>
            <a:r>
              <a:rPr lang="en-US" altLang="en-US" dirty="0"/>
              <a:t>Maintenance Plan Times</a:t>
            </a:r>
          </a:p>
          <a:p>
            <a:pPr lvl="2"/>
            <a:r>
              <a:rPr lang="en-US" altLang="en-US" dirty="0"/>
              <a:t>Scans</a:t>
            </a:r>
            <a:endParaRPr altLang="en-US" dirty="0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355" y="1543050"/>
            <a:ext cx="3839279" cy="350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782319"/>
            <a:ext cx="8686800" cy="465138"/>
          </a:xfrm>
        </p:spPr>
        <p:txBody>
          <a:bodyPr>
            <a:normAutofit fontScale="90000"/>
          </a:bodyPr>
          <a:lstStyle/>
          <a:p>
            <a:r>
              <a:rPr altLang="en-US" dirty="0" smtClean="0"/>
              <a:t>Clustered Indexes</a:t>
            </a:r>
          </a:p>
        </p:txBody>
      </p:sp>
    </p:spTree>
    <p:extLst>
      <p:ext uri="{BB962C8B-B14F-4D97-AF65-F5344CB8AC3E}">
        <p14:creationId xmlns:p14="http://schemas.microsoft.com/office/powerpoint/2010/main" val="3082362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543050"/>
            <a:ext cx="8686800" cy="3771900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altLang="en-US" sz="3000" dirty="0"/>
              <a:t>Unique</a:t>
            </a:r>
          </a:p>
          <a:p>
            <a:pPr lvl="2"/>
            <a:r>
              <a:rPr lang="en-US" altLang="en-US" dirty="0"/>
              <a:t>Not Required</a:t>
            </a:r>
          </a:p>
          <a:p>
            <a:pPr lvl="2"/>
            <a:r>
              <a:rPr lang="en-US" altLang="en-US" dirty="0"/>
              <a:t>Prevents </a:t>
            </a:r>
            <a:r>
              <a:rPr lang="en-US" altLang="en-US" dirty="0" err="1"/>
              <a:t>Uniqueifier</a:t>
            </a:r>
            <a:endParaRPr lang="en-US" altLang="en-US" dirty="0"/>
          </a:p>
          <a:p>
            <a:pPr lvl="2"/>
            <a:r>
              <a:rPr lang="en-US" altLang="en-US" dirty="0"/>
              <a:t>Best to be </a:t>
            </a:r>
            <a:r>
              <a:rPr lang="en-US" altLang="en-US" dirty="0" smtClean="0"/>
              <a:t>Narrow…remember?</a:t>
            </a:r>
            <a:endParaRPr alt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782319"/>
            <a:ext cx="8686800" cy="465138"/>
          </a:xfrm>
        </p:spPr>
        <p:txBody>
          <a:bodyPr>
            <a:normAutofit fontScale="90000"/>
          </a:bodyPr>
          <a:lstStyle/>
          <a:p>
            <a:r>
              <a:rPr altLang="en-US" dirty="0" smtClean="0"/>
              <a:t>Clustered Indexes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53" y="1844213"/>
            <a:ext cx="2877506" cy="316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437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543050"/>
            <a:ext cx="8686800" cy="3771900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altLang="en-US" sz="3000" dirty="0"/>
              <a:t>Static</a:t>
            </a:r>
          </a:p>
          <a:p>
            <a:pPr lvl="2"/>
            <a:r>
              <a:rPr lang="en-US" altLang="en-US" dirty="0"/>
              <a:t>Changes cause…</a:t>
            </a:r>
          </a:p>
          <a:p>
            <a:pPr lvl="3"/>
            <a:r>
              <a:rPr lang="en-US" altLang="en-US" dirty="0"/>
              <a:t>Additional overhead for Non Clustered Indexes</a:t>
            </a:r>
          </a:p>
          <a:p>
            <a:pPr lvl="3"/>
            <a:r>
              <a:rPr lang="en-US" altLang="en-US" dirty="0"/>
              <a:t>Clustered Index </a:t>
            </a:r>
            <a:r>
              <a:rPr lang="en-US" altLang="en-US" dirty="0" smtClean="0"/>
              <a:t>Fragmentation</a:t>
            </a:r>
            <a:endParaRPr lang="en-US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782319"/>
            <a:ext cx="8686800" cy="465138"/>
          </a:xfrm>
        </p:spPr>
        <p:txBody>
          <a:bodyPr>
            <a:normAutofit fontScale="90000"/>
          </a:bodyPr>
          <a:lstStyle/>
          <a:p>
            <a:r>
              <a:rPr altLang="en-US" dirty="0" smtClean="0"/>
              <a:t>Clustered Indexes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064" y="3289242"/>
            <a:ext cx="4846637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5768182" y="5173461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ts val="700"/>
              </a:spcBef>
              <a:buClr>
                <a:schemeClr val="accent1"/>
              </a:buClr>
            </a:pPr>
            <a:r>
              <a:rPr lang="en-US" altLang="en-US" sz="2000" i="1" dirty="0">
                <a:latin typeface="Arial" panose="020B0604020202020204" pitchFamily="34" charset="0"/>
              </a:rPr>
              <a:t>A Bit of Advice?</a:t>
            </a:r>
          </a:p>
          <a:p>
            <a:pPr algn="ctr" eaLnBrk="1" hangingPunct="1">
              <a:lnSpc>
                <a:spcPct val="85000"/>
              </a:lnSpc>
              <a:spcBef>
                <a:spcPts val="700"/>
              </a:spcBef>
              <a:buClr>
                <a:schemeClr val="accent1"/>
              </a:buClr>
            </a:pPr>
            <a:r>
              <a:rPr lang="en-US" altLang="en-US" sz="2000" i="1" dirty="0">
                <a:latin typeface="Arial" panose="020B0604020202020204" pitchFamily="34" charset="0"/>
              </a:rPr>
              <a:t>Bad Idea</a:t>
            </a:r>
          </a:p>
        </p:txBody>
      </p:sp>
    </p:spTree>
    <p:extLst>
      <p:ext uri="{BB962C8B-B14F-4D97-AF65-F5344CB8AC3E}">
        <p14:creationId xmlns:p14="http://schemas.microsoft.com/office/powerpoint/2010/main" val="24540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543050"/>
            <a:ext cx="8686800" cy="3771900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altLang="en-US" sz="3000" dirty="0"/>
              <a:t>Increasing</a:t>
            </a:r>
          </a:p>
          <a:p>
            <a:pPr lvl="2"/>
            <a:r>
              <a:rPr lang="en-US" altLang="en-US" dirty="0"/>
              <a:t>Data is added to the end of the index</a:t>
            </a:r>
          </a:p>
          <a:p>
            <a:pPr lvl="2"/>
            <a:r>
              <a:rPr lang="en-US" altLang="en-US" dirty="0"/>
              <a:t>Reduces fragmentation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782319"/>
            <a:ext cx="8686800" cy="465138"/>
          </a:xfrm>
        </p:spPr>
        <p:txBody>
          <a:bodyPr>
            <a:normAutofit fontScale="90000"/>
          </a:bodyPr>
          <a:lstStyle/>
          <a:p>
            <a:r>
              <a:rPr altLang="en-US" dirty="0" smtClean="0"/>
              <a:t>Clustered Indexes</a:t>
            </a: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397" y="2911533"/>
            <a:ext cx="350996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782319"/>
            <a:ext cx="8686800" cy="465138"/>
          </a:xfrm>
        </p:spPr>
        <p:txBody>
          <a:bodyPr>
            <a:normAutofit fontScale="90000"/>
          </a:bodyPr>
          <a:lstStyle/>
          <a:p>
            <a:r>
              <a:rPr altLang="en-US" dirty="0" smtClean="0"/>
              <a:t>Clustered Indexes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1462088"/>
            <a:ext cx="7034212" cy="383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625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782319"/>
            <a:ext cx="8686800" cy="465138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Non C</a:t>
            </a:r>
            <a:r>
              <a:rPr altLang="en-US" dirty="0" smtClean="0"/>
              <a:t>lustered </a:t>
            </a:r>
            <a:r>
              <a:rPr altLang="en-US" dirty="0" smtClean="0"/>
              <a:t>Indexes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543050"/>
            <a:ext cx="8686800" cy="37719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Demos</a:t>
            </a:r>
          </a:p>
          <a:p>
            <a:pPr lvl="1"/>
            <a:r>
              <a:rPr lang="en-US" altLang="en-US" dirty="0" smtClean="0"/>
              <a:t>No Clustered Index (Heap)</a:t>
            </a:r>
          </a:p>
          <a:p>
            <a:pPr lvl="1"/>
            <a:r>
              <a:rPr lang="en-US" altLang="en-US" dirty="0" smtClean="0"/>
              <a:t>No Clustered Index (Heap) with Primary Key</a:t>
            </a:r>
          </a:p>
          <a:p>
            <a:pPr lvl="1"/>
            <a:r>
              <a:rPr lang="en-US" altLang="en-US" dirty="0" smtClean="0"/>
              <a:t>Non Unique Clustered Index</a:t>
            </a:r>
          </a:p>
          <a:p>
            <a:pPr lvl="1"/>
            <a:r>
              <a:rPr lang="en-US" altLang="en-US" dirty="0" smtClean="0"/>
              <a:t>Non Unique Clustered Index with Primary Key</a:t>
            </a:r>
          </a:p>
          <a:p>
            <a:pPr lvl="1"/>
            <a:r>
              <a:rPr lang="en-US" altLang="en-US" dirty="0" smtClean="0"/>
              <a:t>Unique Clustered Index</a:t>
            </a:r>
          </a:p>
          <a:p>
            <a:pPr lvl="1"/>
            <a:r>
              <a:rPr lang="en-US" altLang="en-US" dirty="0"/>
              <a:t>Unique Clustered </a:t>
            </a:r>
            <a:r>
              <a:rPr lang="en-US" altLang="en-US" dirty="0" smtClean="0"/>
              <a:t>Index with Primary Key</a:t>
            </a:r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2072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28600" y="973138"/>
            <a:ext cx="8686800" cy="463550"/>
          </a:xfrm>
        </p:spPr>
        <p:txBody>
          <a:bodyPr>
            <a:normAutofit fontScale="90000"/>
          </a:bodyPr>
          <a:lstStyle/>
          <a:p>
            <a:r>
              <a:rPr altLang="en-US" smtClean="0"/>
              <a:t>Agenda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3518710"/>
            <a:ext cx="8686800" cy="444500"/>
          </a:xfrm>
          <a:prstGeom prst="roundRect">
            <a:avLst>
              <a:gd name="adj" fmla="val 30667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838200" y="1695450"/>
            <a:ext cx="77724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spcBef>
                <a:spcPts val="600"/>
              </a:spcBef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574675" indent="-174625">
              <a:spcBef>
                <a:spcPts val="600"/>
              </a:spcBef>
              <a:buClr>
                <a:srgbClr val="89A83D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804863" indent="-228600">
              <a:spcBef>
                <a:spcPts val="600"/>
              </a:spcBef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033463" indent="-176213">
              <a:spcBef>
                <a:spcPts val="400"/>
              </a:spcBef>
              <a:buClr>
                <a:srgbClr val="89A83D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258888" indent="-233363">
              <a:spcBef>
                <a:spcPts val="400"/>
              </a:spcBef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1716088" indent="-233363" fontAlgn="base">
              <a:spcBef>
                <a:spcPts val="400"/>
              </a:spcBef>
              <a:spcAft>
                <a:spcPct val="0"/>
              </a:spcAft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173288" indent="-233363" fontAlgn="base">
              <a:spcBef>
                <a:spcPts val="400"/>
              </a:spcBef>
              <a:spcAft>
                <a:spcPct val="0"/>
              </a:spcAft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2630488" indent="-233363" fontAlgn="base">
              <a:spcBef>
                <a:spcPts val="400"/>
              </a:spcBef>
              <a:spcAft>
                <a:spcPct val="0"/>
              </a:spcAft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087688" indent="-233363" fontAlgn="base">
              <a:spcBef>
                <a:spcPts val="400"/>
              </a:spcBef>
              <a:spcAft>
                <a:spcPct val="0"/>
              </a:spcAft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rgbClr val="0D6CB6"/>
              </a:buClr>
              <a:buNone/>
            </a:pPr>
            <a:r>
              <a:rPr lang="en-US" altLang="en-US" i="1" dirty="0">
                <a:solidFill>
                  <a:srgbClr val="7F7F7F"/>
                </a:solidFill>
              </a:rPr>
              <a:t>Objectives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0D6CB6"/>
              </a:buClr>
              <a:buNone/>
            </a:pPr>
            <a:r>
              <a:rPr lang="en-US" altLang="en-US" i="1" dirty="0">
                <a:solidFill>
                  <a:srgbClr val="7F7F7F"/>
                </a:solidFill>
              </a:rPr>
              <a:t>Foundation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0D6CB6"/>
              </a:buClr>
              <a:buNone/>
            </a:pPr>
            <a:r>
              <a:rPr lang="en-US" altLang="en-US" i="1" dirty="0">
                <a:solidFill>
                  <a:srgbClr val="7F7F7F"/>
                </a:solidFill>
              </a:rPr>
              <a:t>Clustered Indexes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0D6CB6"/>
              </a:buClr>
              <a:buNone/>
            </a:pPr>
            <a:r>
              <a:rPr lang="en-US" altLang="en-US" sz="2400" b="1" dirty="0">
                <a:solidFill>
                  <a:srgbClr val="89A83D"/>
                </a:solidFill>
              </a:rPr>
              <a:t>Non Clustered Indexes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0D6CB6"/>
              </a:buClr>
              <a:buNone/>
            </a:pPr>
            <a:r>
              <a:rPr lang="en-US" altLang="en-US" i="1" dirty="0" smtClean="0">
                <a:solidFill>
                  <a:srgbClr val="7F7F7F"/>
                </a:solidFill>
              </a:rPr>
              <a:t>Fill Factor and Fragmentation</a:t>
            </a:r>
            <a:endParaRPr lang="en-US" altLang="en-US" i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5884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782319"/>
            <a:ext cx="8686800" cy="465138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Non C</a:t>
            </a:r>
            <a:r>
              <a:rPr altLang="en-US" dirty="0" smtClean="0"/>
              <a:t>lustered </a:t>
            </a:r>
            <a:r>
              <a:rPr altLang="en-US" dirty="0" smtClean="0"/>
              <a:t>Indexes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543050"/>
            <a:ext cx="8686800" cy="37719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Cover Common Queries</a:t>
            </a:r>
          </a:p>
          <a:p>
            <a:r>
              <a:rPr lang="en-US" altLang="en-US" dirty="0"/>
              <a:t>Link to Clustered Indexes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through </a:t>
            </a:r>
            <a:r>
              <a:rPr lang="en-US" altLang="en-US" dirty="0"/>
              <a:t>Key</a:t>
            </a:r>
          </a:p>
          <a:p>
            <a:pPr lvl="1"/>
            <a:r>
              <a:rPr lang="en-US" altLang="en-US" dirty="0"/>
              <a:t>Bookmark (</a:t>
            </a:r>
            <a:r>
              <a:rPr lang="en-US" altLang="en-US" dirty="0" smtClean="0"/>
              <a:t>Key/RID) </a:t>
            </a:r>
            <a:r>
              <a:rPr lang="en-US" altLang="en-US" dirty="0"/>
              <a:t>Lookup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257" y="1493838"/>
            <a:ext cx="2030412" cy="42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74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782319"/>
            <a:ext cx="8686800" cy="465138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Non C</a:t>
            </a:r>
            <a:r>
              <a:rPr altLang="en-US" dirty="0" smtClean="0"/>
              <a:t>lustered </a:t>
            </a:r>
            <a:r>
              <a:rPr altLang="en-US" dirty="0" smtClean="0"/>
              <a:t>Indexes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543050"/>
            <a:ext cx="8686800" cy="37719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Demo</a:t>
            </a:r>
          </a:p>
          <a:p>
            <a:pPr lvl="1"/>
            <a:r>
              <a:rPr lang="en-US" altLang="en-US" dirty="0" smtClean="0"/>
              <a:t>Bookmark (Key/RID) Lookup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2228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782319"/>
            <a:ext cx="8686800" cy="465138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Bookmark (Key/RID) Lookup</a:t>
            </a:r>
            <a:endParaRPr alt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1" y="1838326"/>
            <a:ext cx="1598613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1838325"/>
            <a:ext cx="58007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997700" y="3524251"/>
            <a:ext cx="1651000" cy="136525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spcBef>
                <a:spcPts val="200"/>
              </a:spcBef>
              <a:spcAft>
                <a:spcPts val="200"/>
              </a:spcAft>
              <a:defRPr/>
            </a:pP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159500" y="2371726"/>
            <a:ext cx="838200" cy="113506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165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28600" y="973138"/>
            <a:ext cx="8686800" cy="463550"/>
          </a:xfrm>
        </p:spPr>
        <p:txBody>
          <a:bodyPr>
            <a:normAutofit fontScale="90000"/>
          </a:bodyPr>
          <a:lstStyle/>
          <a:p>
            <a:r>
              <a:rPr altLang="en-US" smtClean="0"/>
              <a:t>Agenda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1723159"/>
            <a:ext cx="8686800" cy="444500"/>
          </a:xfrm>
          <a:prstGeom prst="roundRect">
            <a:avLst>
              <a:gd name="adj" fmla="val 30667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838200" y="1695450"/>
            <a:ext cx="77724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spcBef>
                <a:spcPts val="600"/>
              </a:spcBef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574675" indent="-174625">
              <a:spcBef>
                <a:spcPts val="600"/>
              </a:spcBef>
              <a:buClr>
                <a:srgbClr val="89A83D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804863" indent="-228600">
              <a:spcBef>
                <a:spcPts val="600"/>
              </a:spcBef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033463" indent="-176213">
              <a:spcBef>
                <a:spcPts val="400"/>
              </a:spcBef>
              <a:buClr>
                <a:srgbClr val="89A83D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258888" indent="-233363">
              <a:spcBef>
                <a:spcPts val="400"/>
              </a:spcBef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1716088" indent="-233363" fontAlgn="base">
              <a:spcBef>
                <a:spcPts val="400"/>
              </a:spcBef>
              <a:spcAft>
                <a:spcPct val="0"/>
              </a:spcAft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173288" indent="-233363" fontAlgn="base">
              <a:spcBef>
                <a:spcPts val="400"/>
              </a:spcBef>
              <a:spcAft>
                <a:spcPct val="0"/>
              </a:spcAft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2630488" indent="-233363" fontAlgn="base">
              <a:spcBef>
                <a:spcPts val="400"/>
              </a:spcBef>
              <a:spcAft>
                <a:spcPct val="0"/>
              </a:spcAft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087688" indent="-233363" fontAlgn="base">
              <a:spcBef>
                <a:spcPts val="400"/>
              </a:spcBef>
              <a:spcAft>
                <a:spcPct val="0"/>
              </a:spcAft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rgbClr val="0D6CB6"/>
              </a:buClr>
              <a:buNone/>
            </a:pPr>
            <a:r>
              <a:rPr lang="en-US" altLang="en-US" sz="2400" b="1" dirty="0">
                <a:solidFill>
                  <a:srgbClr val="89A83D"/>
                </a:solidFill>
              </a:rPr>
              <a:t>Objectives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0D6CB6"/>
              </a:buClr>
              <a:buNone/>
            </a:pPr>
            <a:r>
              <a:rPr lang="en-US" altLang="en-US" i="1" dirty="0">
                <a:solidFill>
                  <a:srgbClr val="7F7F7F"/>
                </a:solidFill>
              </a:rPr>
              <a:t>Foundation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0D6CB6"/>
              </a:buClr>
              <a:buNone/>
            </a:pPr>
            <a:r>
              <a:rPr lang="en-US" altLang="en-US" i="1" dirty="0">
                <a:solidFill>
                  <a:srgbClr val="7F7F7F"/>
                </a:solidFill>
              </a:rPr>
              <a:t>Clustered Indexes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0D6CB6"/>
              </a:buClr>
              <a:buNone/>
            </a:pPr>
            <a:r>
              <a:rPr lang="en-US" altLang="en-US" i="1" dirty="0">
                <a:solidFill>
                  <a:srgbClr val="7F7F7F"/>
                </a:solidFill>
              </a:rPr>
              <a:t>Non Clustered Indexes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0D6CB6"/>
              </a:buClr>
              <a:buNone/>
            </a:pPr>
            <a:r>
              <a:rPr lang="en-US" altLang="en-US" i="1" dirty="0" smtClean="0">
                <a:solidFill>
                  <a:srgbClr val="7F7F7F"/>
                </a:solidFill>
              </a:rPr>
              <a:t>Fill Factor and Fragmentation	</a:t>
            </a:r>
            <a:endParaRPr lang="en-US" altLang="en-US" i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2493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782319"/>
            <a:ext cx="8686800" cy="465138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Included Columns</a:t>
            </a:r>
            <a:endParaRPr alt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543050"/>
            <a:ext cx="8686800" cy="37719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Non Clustered Index Leaf Level Only Information</a:t>
            </a:r>
          </a:p>
          <a:p>
            <a:pPr lvl="1"/>
            <a:r>
              <a:rPr lang="en-US" altLang="en-US" dirty="0"/>
              <a:t>For Columns in the SELECT statement</a:t>
            </a:r>
          </a:p>
          <a:p>
            <a:pPr lvl="1"/>
            <a:r>
              <a:rPr lang="en-US" altLang="en-US" dirty="0"/>
              <a:t>Not </a:t>
            </a:r>
            <a:r>
              <a:rPr lang="en-US" altLang="en-US" dirty="0" smtClean="0"/>
              <a:t>efficient for </a:t>
            </a:r>
            <a:r>
              <a:rPr lang="en-US" altLang="en-US" dirty="0"/>
              <a:t>filtering, sorting</a:t>
            </a:r>
            <a:r>
              <a:rPr lang="en-US" altLang="en-US" dirty="0" smtClean="0"/>
              <a:t>, grouping or joining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3528233"/>
            <a:ext cx="52451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091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782319"/>
            <a:ext cx="8686800" cy="465138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Non C</a:t>
            </a:r>
            <a:r>
              <a:rPr altLang="en-US" dirty="0" smtClean="0"/>
              <a:t>lustered </a:t>
            </a:r>
            <a:r>
              <a:rPr altLang="en-US" dirty="0" smtClean="0"/>
              <a:t>Indexes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543050"/>
            <a:ext cx="8686800" cy="37719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Demo</a:t>
            </a:r>
          </a:p>
          <a:p>
            <a:pPr lvl="1"/>
            <a:r>
              <a:rPr lang="en-US" altLang="en-US" dirty="0" smtClean="0"/>
              <a:t>Included Columns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836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28600" y="973138"/>
            <a:ext cx="8686800" cy="463550"/>
          </a:xfrm>
        </p:spPr>
        <p:txBody>
          <a:bodyPr>
            <a:normAutofit fontScale="90000"/>
          </a:bodyPr>
          <a:lstStyle/>
          <a:p>
            <a:r>
              <a:rPr altLang="en-US" smtClean="0"/>
              <a:t>Agenda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4133850"/>
            <a:ext cx="8686800" cy="444500"/>
          </a:xfrm>
          <a:prstGeom prst="roundRect">
            <a:avLst>
              <a:gd name="adj" fmla="val 30667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838200" y="1695450"/>
            <a:ext cx="77724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spcBef>
                <a:spcPts val="600"/>
              </a:spcBef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574675" indent="-174625">
              <a:spcBef>
                <a:spcPts val="600"/>
              </a:spcBef>
              <a:buClr>
                <a:srgbClr val="89A83D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804863" indent="-228600">
              <a:spcBef>
                <a:spcPts val="600"/>
              </a:spcBef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033463" indent="-176213">
              <a:spcBef>
                <a:spcPts val="400"/>
              </a:spcBef>
              <a:buClr>
                <a:srgbClr val="89A83D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258888" indent="-233363">
              <a:spcBef>
                <a:spcPts val="400"/>
              </a:spcBef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1716088" indent="-233363" fontAlgn="base">
              <a:spcBef>
                <a:spcPts val="400"/>
              </a:spcBef>
              <a:spcAft>
                <a:spcPct val="0"/>
              </a:spcAft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173288" indent="-233363" fontAlgn="base">
              <a:spcBef>
                <a:spcPts val="400"/>
              </a:spcBef>
              <a:spcAft>
                <a:spcPct val="0"/>
              </a:spcAft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2630488" indent="-233363" fontAlgn="base">
              <a:spcBef>
                <a:spcPts val="400"/>
              </a:spcBef>
              <a:spcAft>
                <a:spcPct val="0"/>
              </a:spcAft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087688" indent="-233363" fontAlgn="base">
              <a:spcBef>
                <a:spcPts val="400"/>
              </a:spcBef>
              <a:spcAft>
                <a:spcPct val="0"/>
              </a:spcAft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rgbClr val="0D6CB6"/>
              </a:buClr>
              <a:buNone/>
            </a:pPr>
            <a:r>
              <a:rPr lang="en-US" altLang="en-US" i="1" dirty="0">
                <a:solidFill>
                  <a:srgbClr val="7F7F7F"/>
                </a:solidFill>
              </a:rPr>
              <a:t>Objectives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0D6CB6"/>
              </a:buClr>
              <a:buNone/>
            </a:pPr>
            <a:r>
              <a:rPr lang="en-US" altLang="en-US" i="1" dirty="0">
                <a:solidFill>
                  <a:srgbClr val="7F7F7F"/>
                </a:solidFill>
              </a:rPr>
              <a:t>Foundation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0D6CB6"/>
              </a:buClr>
              <a:buNone/>
            </a:pPr>
            <a:r>
              <a:rPr lang="en-US" altLang="en-US" i="1" dirty="0">
                <a:solidFill>
                  <a:srgbClr val="7F7F7F"/>
                </a:solidFill>
              </a:rPr>
              <a:t>Clustered Indexes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0D6CB6"/>
              </a:buClr>
              <a:buNone/>
            </a:pPr>
            <a:r>
              <a:rPr lang="en-US" altLang="en-US" i="1" dirty="0">
                <a:solidFill>
                  <a:srgbClr val="7F7F7F"/>
                </a:solidFill>
              </a:rPr>
              <a:t>Non Clustered Indexes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0D6CB6"/>
              </a:buClr>
              <a:buNone/>
            </a:pPr>
            <a:r>
              <a:rPr lang="en-US" altLang="en-US" sz="2400" b="1" dirty="0" smtClean="0">
                <a:solidFill>
                  <a:srgbClr val="89A83D"/>
                </a:solidFill>
              </a:rPr>
              <a:t>Fill Factor and Fragmentation</a:t>
            </a:r>
            <a:endParaRPr lang="en-US" altLang="en-US" sz="2400" b="1" dirty="0">
              <a:solidFill>
                <a:srgbClr val="89A8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4603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782319"/>
            <a:ext cx="8686800" cy="465138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Fill Factor</a:t>
            </a:r>
            <a:endParaRPr alt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543050"/>
            <a:ext cx="8686800" cy="1789657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% of each </a:t>
            </a:r>
            <a:r>
              <a:rPr lang="en-US" altLang="en-US" dirty="0"/>
              <a:t>Extent when </a:t>
            </a:r>
            <a:r>
              <a:rPr lang="en-US" altLang="en-US" dirty="0" smtClean="0"/>
              <a:t>indexes are rebuilt</a:t>
            </a:r>
            <a:endParaRPr lang="en-US" altLang="en-US" dirty="0"/>
          </a:p>
          <a:p>
            <a:pPr lvl="1"/>
            <a:r>
              <a:rPr lang="en-US" altLang="en-US" dirty="0"/>
              <a:t>Sequential Indexes – 100%</a:t>
            </a:r>
          </a:p>
          <a:p>
            <a:pPr lvl="1"/>
            <a:r>
              <a:rPr lang="en-US" altLang="en-US" dirty="0"/>
              <a:t>Non-Sequential Indexes ~ 75-90</a:t>
            </a:r>
            <a:r>
              <a:rPr lang="en-US" altLang="en-US" dirty="0" smtClean="0"/>
              <a:t>%</a:t>
            </a:r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626" y="3332707"/>
            <a:ext cx="4049486" cy="2277836"/>
          </a:xfrm>
          <a:prstGeom prst="rect">
            <a:avLst/>
          </a:prstGeom>
          <a:grpFill/>
          <a:ln w="19050">
            <a:solidFill>
              <a:schemeClr val="accent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2226" y="3037114"/>
            <a:ext cx="4123112" cy="286492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en-US" dirty="0"/>
              <a:t>Only applies during index maintenance, not for new records being inserted, updated or deleted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3072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782319"/>
            <a:ext cx="8686800" cy="465138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Fragmentation</a:t>
            </a:r>
            <a:endParaRPr alt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543050"/>
            <a:ext cx="5357553" cy="426754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en-US" dirty="0" smtClean="0"/>
              <a:t>Fill Factor space used up in extent</a:t>
            </a:r>
          </a:p>
          <a:p>
            <a:r>
              <a:rPr lang="en-US" altLang="en-US" dirty="0" smtClean="0"/>
              <a:t>Data no longer in “alphabetical” order</a:t>
            </a:r>
          </a:p>
          <a:p>
            <a:r>
              <a:rPr lang="en-US" altLang="en-US" dirty="0" smtClean="0"/>
              <a:t>Server has to work harder for the same answers</a:t>
            </a:r>
            <a:endParaRPr lang="en-US" altLang="en-US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2939" y="1693144"/>
            <a:ext cx="2722563" cy="3870311"/>
          </a:xfrm>
          <a:prstGeom prst="rect">
            <a:avLst/>
          </a:prstGeom>
          <a:grpFill/>
          <a:ln w="19050">
            <a:solidFill>
              <a:schemeClr val="accent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680857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66776" y="2106614"/>
            <a:ext cx="7070725" cy="1779586"/>
          </a:xfrm>
        </p:spPr>
        <p:txBody>
          <a:bodyPr>
            <a:normAutofit fontScale="70000" lnSpcReduction="20000"/>
          </a:bodyPr>
          <a:lstStyle/>
          <a:p>
            <a:r>
              <a:rPr altLang="en-US" dirty="0" smtClean="0">
                <a:solidFill>
                  <a:srgbClr val="3484C5"/>
                </a:solidFill>
              </a:rPr>
              <a:t>Mindy Curnutt</a:t>
            </a:r>
            <a:br>
              <a:rPr altLang="en-US" dirty="0" smtClean="0">
                <a:solidFill>
                  <a:srgbClr val="3484C5"/>
                </a:solidFill>
              </a:rPr>
            </a:br>
            <a:r>
              <a:rPr altLang="en-US" dirty="0" smtClean="0">
                <a:solidFill>
                  <a:srgbClr val="3484C5"/>
                </a:solidFill>
              </a:rPr>
              <a:t>Director, Database Architecture, TMW Systems</a:t>
            </a:r>
          </a:p>
          <a:p>
            <a:r>
              <a:rPr altLang="en-US" dirty="0" smtClean="0"/>
              <a:t>p:	440.721.2819</a:t>
            </a:r>
            <a:br>
              <a:rPr altLang="en-US" dirty="0" smtClean="0"/>
            </a:br>
            <a:r>
              <a:rPr altLang="en-US" dirty="0" smtClean="0"/>
              <a:t>e:	</a:t>
            </a:r>
            <a:r>
              <a:rPr altLang="en-US" dirty="0" smtClean="0">
                <a:hlinkClick r:id="rId3"/>
              </a:rPr>
              <a:t>mcurnutt@tmwsystems.com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	</a:t>
            </a:r>
            <a:r>
              <a:rPr lang="en-US" altLang="en-US" dirty="0" smtClean="0">
                <a:hlinkClick r:id="rId4"/>
              </a:rPr>
              <a:t>mindycurnutt@hotmail.com</a:t>
            </a:r>
            <a:r>
              <a:rPr lang="en-US" altLang="en-US" dirty="0" smtClean="0"/>
              <a:t>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twitter handle: @</a:t>
            </a:r>
            <a:r>
              <a:rPr lang="en-US" altLang="en-US" dirty="0" err="1" smtClean="0"/>
              <a:t>sqlgirl</a:t>
            </a:r>
            <a:endParaRPr lang="en-US" altLang="en-US" dirty="0" smtClean="0"/>
          </a:p>
        </p:txBody>
      </p:sp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6172200" y="3200400"/>
            <a:ext cx="2971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ts val="700"/>
              </a:spcBef>
              <a:buClr>
                <a:schemeClr val="accent1"/>
              </a:buClr>
            </a:pPr>
            <a:r>
              <a:rPr lang="en-US" altLang="en-US" sz="1400">
                <a:solidFill>
                  <a:schemeClr val="bg1"/>
                </a:solidFill>
              </a:rPr>
              <a:t>M O V I N G   Y O U   F O R W A R D</a:t>
            </a:r>
          </a:p>
        </p:txBody>
      </p:sp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0" y="857250"/>
            <a:ext cx="9144000" cy="285750"/>
          </a:xfrm>
          <a:prstGeom prst="rect">
            <a:avLst/>
          </a:prstGeom>
          <a:solidFill>
            <a:srgbClr val="0188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7" name="Title 1"/>
          <p:cNvSpPr>
            <a:spLocks/>
          </p:cNvSpPr>
          <p:nvPr/>
        </p:nvSpPr>
        <p:spPr bwMode="auto">
          <a:xfrm>
            <a:off x="0" y="793750"/>
            <a:ext cx="9144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b="1" dirty="0" smtClean="0">
                <a:solidFill>
                  <a:schemeClr val="bg1"/>
                </a:solidFill>
              </a:rPr>
              <a:t>Q U E S T I O N S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33798" name="Title 1"/>
          <p:cNvSpPr>
            <a:spLocks/>
          </p:cNvSpPr>
          <p:nvPr/>
        </p:nvSpPr>
        <p:spPr bwMode="auto">
          <a:xfrm>
            <a:off x="0" y="5651500"/>
            <a:ext cx="9144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b="1">
                <a:solidFill>
                  <a:schemeClr val="bg1"/>
                </a:solidFill>
              </a:rPr>
              <a:t>T H A N K   Y O U</a:t>
            </a:r>
          </a:p>
        </p:txBody>
      </p:sp>
    </p:spTree>
    <p:extLst>
      <p:ext uri="{BB962C8B-B14F-4D97-AF65-F5344CB8AC3E}">
        <p14:creationId xmlns:p14="http://schemas.microsoft.com/office/powerpoint/2010/main" val="19737612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28600" y="798940"/>
            <a:ext cx="8686800" cy="465138"/>
          </a:xfrm>
        </p:spPr>
        <p:txBody>
          <a:bodyPr>
            <a:normAutofit fontScale="90000"/>
          </a:bodyPr>
          <a:lstStyle/>
          <a:p>
            <a:r>
              <a:rPr altLang="en-US" dirty="0" smtClean="0"/>
              <a:t>Objectives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379913"/>
            <a:ext cx="8686800" cy="3935037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Understand how to create effective and efficient </a:t>
            </a:r>
            <a:r>
              <a:rPr lang="en-US" altLang="en-US" dirty="0"/>
              <a:t>indexes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Clustered Index</a:t>
            </a:r>
          </a:p>
          <a:p>
            <a:pPr lvl="2"/>
            <a:r>
              <a:rPr lang="en-US" altLang="en-US" dirty="0"/>
              <a:t>L</a:t>
            </a:r>
            <a:r>
              <a:rPr lang="en-US" altLang="en-US" dirty="0" smtClean="0"/>
              <a:t>earn what are they and why important?</a:t>
            </a:r>
          </a:p>
          <a:p>
            <a:pPr lvl="1"/>
            <a:r>
              <a:rPr lang="en-US" altLang="en-US" dirty="0" smtClean="0"/>
              <a:t>Non Clustered Indexes</a:t>
            </a:r>
          </a:p>
          <a:p>
            <a:pPr lvl="2"/>
            <a:r>
              <a:rPr lang="en-US" altLang="en-US" dirty="0" smtClean="0"/>
              <a:t>When and how are they used?</a:t>
            </a:r>
          </a:p>
          <a:p>
            <a:pPr lvl="2"/>
            <a:r>
              <a:rPr lang="en-US" altLang="en-US" dirty="0" smtClean="0"/>
              <a:t>What are Included Columns?</a:t>
            </a:r>
          </a:p>
          <a:p>
            <a:pPr lvl="1"/>
            <a:r>
              <a:rPr lang="en-US" altLang="en-US" dirty="0" smtClean="0"/>
              <a:t>Uniqueness</a:t>
            </a:r>
          </a:p>
          <a:p>
            <a:pPr lvl="2"/>
            <a:r>
              <a:rPr lang="en-US" altLang="en-US" dirty="0" smtClean="0"/>
              <a:t>Why you should care</a:t>
            </a:r>
            <a:endParaRPr altLang="en-US" dirty="0" smtClean="0"/>
          </a:p>
          <a:p>
            <a:pPr lvl="1"/>
            <a:r>
              <a:rPr lang="en-US" altLang="en-US" dirty="0" smtClean="0"/>
              <a:t>Explain Fill Factor</a:t>
            </a:r>
            <a:r>
              <a:rPr lang="en-US" altLang="en-US" dirty="0"/>
              <a:t> </a:t>
            </a:r>
            <a:r>
              <a:rPr lang="en-US" altLang="en-US" dirty="0" smtClean="0"/>
              <a:t>and Fragmentation</a:t>
            </a:r>
            <a:endParaRPr altLang="en-US" dirty="0" smtClean="0"/>
          </a:p>
          <a:p>
            <a:pPr marL="0" indent="0">
              <a:buNone/>
            </a:pPr>
            <a:endParaRPr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4468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28600" y="715822"/>
            <a:ext cx="8686800" cy="465138"/>
          </a:xfrm>
        </p:spPr>
        <p:txBody>
          <a:bodyPr>
            <a:normAutofit fontScale="90000"/>
          </a:bodyPr>
          <a:lstStyle/>
          <a:p>
            <a:r>
              <a:rPr altLang="en-US" dirty="0" smtClean="0"/>
              <a:t>Types of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543050"/>
            <a:ext cx="8686800" cy="3771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sz="1800" b="1"/>
              <a:t>The Basics</a:t>
            </a:r>
          </a:p>
          <a:p>
            <a:pPr>
              <a:defRPr/>
            </a:pPr>
            <a:r>
              <a:rPr sz="1800"/>
              <a:t>Clustered</a:t>
            </a:r>
          </a:p>
          <a:p>
            <a:pPr>
              <a:defRPr/>
            </a:pPr>
            <a:r>
              <a:rPr sz="1800"/>
              <a:t>Non Clustered</a:t>
            </a:r>
          </a:p>
          <a:p>
            <a:pPr>
              <a:defRPr/>
            </a:pPr>
            <a:r>
              <a:rPr sz="1800"/>
              <a:t>Unique</a:t>
            </a:r>
          </a:p>
          <a:p>
            <a:pPr>
              <a:defRPr/>
            </a:pPr>
            <a:endParaRPr smtClean="0"/>
          </a:p>
          <a:p>
            <a:pPr marL="0" indent="0">
              <a:buNone/>
              <a:defRPr/>
            </a:pPr>
            <a:r>
              <a:rPr sz="1800" b="1"/>
              <a:t>Getting Fancy </a:t>
            </a:r>
            <a:br>
              <a:rPr sz="1800" b="1"/>
            </a:br>
            <a:r>
              <a:rPr sz="1800" b="1"/>
              <a:t>(not in this presentation)</a:t>
            </a:r>
          </a:p>
          <a:p>
            <a:pPr>
              <a:defRPr/>
            </a:pPr>
            <a:r>
              <a:rPr sz="1800"/>
              <a:t>Filtered</a:t>
            </a:r>
          </a:p>
          <a:p>
            <a:pPr>
              <a:defRPr/>
            </a:pPr>
            <a:r>
              <a:rPr sz="1800"/>
              <a:t>Full-Text</a:t>
            </a:r>
          </a:p>
          <a:p>
            <a:pPr>
              <a:defRPr/>
            </a:pPr>
            <a:r>
              <a:rPr sz="1800"/>
              <a:t>Spatial</a:t>
            </a:r>
          </a:p>
          <a:p>
            <a:pPr>
              <a:defRPr/>
            </a:pPr>
            <a:r>
              <a:rPr sz="1800"/>
              <a:t>XML</a:t>
            </a:r>
          </a:p>
        </p:txBody>
      </p:sp>
      <p:pic>
        <p:nvPicPr>
          <p:cNvPr id="1126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4" y="1322389"/>
            <a:ext cx="3309937" cy="188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3568701"/>
            <a:ext cx="407670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539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28600" y="973138"/>
            <a:ext cx="8686800" cy="463550"/>
          </a:xfrm>
        </p:spPr>
        <p:txBody>
          <a:bodyPr>
            <a:normAutofit fontScale="90000"/>
          </a:bodyPr>
          <a:lstStyle/>
          <a:p>
            <a:r>
              <a:rPr altLang="en-US" smtClean="0"/>
              <a:t>Agenda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2313366"/>
            <a:ext cx="8686800" cy="444500"/>
          </a:xfrm>
          <a:prstGeom prst="roundRect">
            <a:avLst>
              <a:gd name="adj" fmla="val 30667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838200" y="1695450"/>
            <a:ext cx="77724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spcBef>
                <a:spcPts val="600"/>
              </a:spcBef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574675" indent="-174625">
              <a:spcBef>
                <a:spcPts val="600"/>
              </a:spcBef>
              <a:buClr>
                <a:srgbClr val="89A83D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804863" indent="-228600">
              <a:spcBef>
                <a:spcPts val="600"/>
              </a:spcBef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033463" indent="-176213">
              <a:spcBef>
                <a:spcPts val="400"/>
              </a:spcBef>
              <a:buClr>
                <a:srgbClr val="89A83D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258888" indent="-233363">
              <a:spcBef>
                <a:spcPts val="400"/>
              </a:spcBef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1716088" indent="-233363" fontAlgn="base">
              <a:spcBef>
                <a:spcPts val="400"/>
              </a:spcBef>
              <a:spcAft>
                <a:spcPct val="0"/>
              </a:spcAft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173288" indent="-233363" fontAlgn="base">
              <a:spcBef>
                <a:spcPts val="400"/>
              </a:spcBef>
              <a:spcAft>
                <a:spcPct val="0"/>
              </a:spcAft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2630488" indent="-233363" fontAlgn="base">
              <a:spcBef>
                <a:spcPts val="400"/>
              </a:spcBef>
              <a:spcAft>
                <a:spcPct val="0"/>
              </a:spcAft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087688" indent="-233363" fontAlgn="base">
              <a:spcBef>
                <a:spcPts val="400"/>
              </a:spcBef>
              <a:spcAft>
                <a:spcPct val="0"/>
              </a:spcAft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rgbClr val="0D6CB6"/>
              </a:buClr>
              <a:buNone/>
            </a:pPr>
            <a:r>
              <a:rPr lang="en-US" altLang="en-US" i="1" dirty="0">
                <a:solidFill>
                  <a:srgbClr val="7F7F7F"/>
                </a:solidFill>
              </a:rPr>
              <a:t>Objectives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0D6CB6"/>
              </a:buClr>
              <a:buNone/>
            </a:pPr>
            <a:r>
              <a:rPr lang="en-US" altLang="en-US" sz="2400" b="1" dirty="0">
                <a:solidFill>
                  <a:srgbClr val="89A83D"/>
                </a:solidFill>
              </a:rPr>
              <a:t>Foundation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0D6CB6"/>
              </a:buClr>
              <a:buNone/>
            </a:pPr>
            <a:r>
              <a:rPr lang="en-US" altLang="en-US" i="1" dirty="0">
                <a:solidFill>
                  <a:srgbClr val="7F7F7F"/>
                </a:solidFill>
              </a:rPr>
              <a:t>Clustered Indexes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0D6CB6"/>
              </a:buClr>
              <a:buNone/>
            </a:pPr>
            <a:r>
              <a:rPr lang="en-US" altLang="en-US" i="1" dirty="0">
                <a:solidFill>
                  <a:srgbClr val="7F7F7F"/>
                </a:solidFill>
              </a:rPr>
              <a:t>Non Clustered Indexes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0D6CB6"/>
              </a:buClr>
              <a:buNone/>
            </a:pPr>
            <a:r>
              <a:rPr lang="en-US" altLang="en-US" i="1" dirty="0" smtClean="0">
                <a:solidFill>
                  <a:srgbClr val="7F7F7F"/>
                </a:solidFill>
              </a:rPr>
              <a:t>Fill Factor and Fragmentation</a:t>
            </a:r>
            <a:endParaRPr lang="en-US" altLang="en-US" i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686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28600" y="674255"/>
            <a:ext cx="8686800" cy="465138"/>
          </a:xfrm>
        </p:spPr>
        <p:txBody>
          <a:bodyPr>
            <a:normAutofit fontScale="90000"/>
          </a:bodyPr>
          <a:lstStyle/>
          <a:p>
            <a:r>
              <a:rPr altLang="en-US" dirty="0" smtClean="0"/>
              <a:t>Regulations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543050"/>
            <a:ext cx="8686800" cy="3771900"/>
          </a:xfrm>
          <a:prstGeom prst="rect">
            <a:avLst/>
          </a:prstGeom>
        </p:spPr>
        <p:txBody>
          <a:bodyPr/>
          <a:lstStyle/>
          <a:p>
            <a:r>
              <a:rPr altLang="en-US" dirty="0" smtClean="0"/>
              <a:t>1 Clustered Index per Table</a:t>
            </a:r>
          </a:p>
          <a:p>
            <a:r>
              <a:rPr altLang="en-US" dirty="0" smtClean="0"/>
              <a:t>249 Non Clustered (2005)</a:t>
            </a:r>
          </a:p>
          <a:p>
            <a:r>
              <a:rPr altLang="en-US" dirty="0" smtClean="0"/>
              <a:t>999 Non Clustered (2008+)</a:t>
            </a:r>
          </a:p>
          <a:p>
            <a:r>
              <a:rPr altLang="en-US" dirty="0" smtClean="0"/>
              <a:t>16 Columns or 900 Bytes</a:t>
            </a:r>
          </a:p>
          <a:p>
            <a:endParaRPr altLang="en-US" dirty="0" smtClean="0"/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206" y="3791264"/>
            <a:ext cx="3322609" cy="1801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842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28600" y="973138"/>
            <a:ext cx="8686800" cy="463550"/>
          </a:xfrm>
        </p:spPr>
        <p:txBody>
          <a:bodyPr>
            <a:normAutofit fontScale="90000"/>
          </a:bodyPr>
          <a:lstStyle/>
          <a:p>
            <a:r>
              <a:rPr altLang="en-US" smtClean="0"/>
              <a:t>Agenda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2920195"/>
            <a:ext cx="8686800" cy="444500"/>
          </a:xfrm>
          <a:prstGeom prst="roundRect">
            <a:avLst>
              <a:gd name="adj" fmla="val 30667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838200" y="1695450"/>
            <a:ext cx="77724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spcBef>
                <a:spcPts val="600"/>
              </a:spcBef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574675" indent="-174625">
              <a:spcBef>
                <a:spcPts val="600"/>
              </a:spcBef>
              <a:buClr>
                <a:srgbClr val="89A83D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804863" indent="-228600">
              <a:spcBef>
                <a:spcPts val="600"/>
              </a:spcBef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033463" indent="-176213">
              <a:spcBef>
                <a:spcPts val="400"/>
              </a:spcBef>
              <a:buClr>
                <a:srgbClr val="89A83D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258888" indent="-233363">
              <a:spcBef>
                <a:spcPts val="400"/>
              </a:spcBef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1716088" indent="-233363" fontAlgn="base">
              <a:spcBef>
                <a:spcPts val="400"/>
              </a:spcBef>
              <a:spcAft>
                <a:spcPct val="0"/>
              </a:spcAft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173288" indent="-233363" fontAlgn="base">
              <a:spcBef>
                <a:spcPts val="400"/>
              </a:spcBef>
              <a:spcAft>
                <a:spcPct val="0"/>
              </a:spcAft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2630488" indent="-233363" fontAlgn="base">
              <a:spcBef>
                <a:spcPts val="400"/>
              </a:spcBef>
              <a:spcAft>
                <a:spcPct val="0"/>
              </a:spcAft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087688" indent="-233363" fontAlgn="base">
              <a:spcBef>
                <a:spcPts val="400"/>
              </a:spcBef>
              <a:spcAft>
                <a:spcPct val="0"/>
              </a:spcAft>
              <a:buClr>
                <a:srgbClr val="89A83D"/>
              </a:buClr>
              <a:buSzPct val="100000"/>
              <a:buFont typeface="Webdings" panose="05030102010509060703" pitchFamily="18" charset="2"/>
              <a:buChar char="4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rgbClr val="0D6CB6"/>
              </a:buClr>
              <a:buNone/>
            </a:pPr>
            <a:r>
              <a:rPr lang="en-US" altLang="en-US" i="1" dirty="0">
                <a:solidFill>
                  <a:srgbClr val="7F7F7F"/>
                </a:solidFill>
              </a:rPr>
              <a:t>Objectives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0D6CB6"/>
              </a:buClr>
              <a:buNone/>
            </a:pPr>
            <a:r>
              <a:rPr lang="en-US" altLang="en-US" i="1" dirty="0">
                <a:solidFill>
                  <a:srgbClr val="7F7F7F"/>
                </a:solidFill>
              </a:rPr>
              <a:t>Foundation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0D6CB6"/>
              </a:buClr>
              <a:buNone/>
            </a:pPr>
            <a:r>
              <a:rPr lang="en-US" altLang="en-US" sz="2400" b="1" dirty="0">
                <a:solidFill>
                  <a:srgbClr val="89A83D"/>
                </a:solidFill>
              </a:rPr>
              <a:t>Clustered Indexes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0D6CB6"/>
              </a:buClr>
              <a:buNone/>
            </a:pPr>
            <a:r>
              <a:rPr lang="en-US" altLang="en-US" i="1" dirty="0">
                <a:solidFill>
                  <a:srgbClr val="7F7F7F"/>
                </a:solidFill>
              </a:rPr>
              <a:t>Non Clustered Indexes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0D6CB6"/>
              </a:buClr>
              <a:buNone/>
            </a:pPr>
            <a:r>
              <a:rPr lang="en-US" altLang="en-US" i="1" dirty="0" smtClean="0">
                <a:solidFill>
                  <a:srgbClr val="7F7F7F"/>
                </a:solidFill>
              </a:rPr>
              <a:t>Fill Factor and Fragmentation	</a:t>
            </a:r>
            <a:endParaRPr lang="en-US" altLang="en-US" i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9598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28600" y="782319"/>
            <a:ext cx="8686800" cy="465138"/>
          </a:xfrm>
        </p:spPr>
        <p:txBody>
          <a:bodyPr>
            <a:normAutofit fontScale="90000"/>
          </a:bodyPr>
          <a:lstStyle/>
          <a:p>
            <a:r>
              <a:rPr altLang="en-US" dirty="0" smtClean="0"/>
              <a:t>Clustered Indexes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543050"/>
            <a:ext cx="8686800" cy="3771900"/>
          </a:xfrm>
          <a:prstGeom prst="rect">
            <a:avLst/>
          </a:prstGeom>
        </p:spPr>
        <p:txBody>
          <a:bodyPr/>
          <a:lstStyle/>
          <a:p>
            <a:r>
              <a:rPr altLang="en-US" dirty="0" smtClean="0"/>
              <a:t>Clustered Index – sort order of the data within the table on the hard drive and in memory.</a:t>
            </a:r>
          </a:p>
          <a:p>
            <a:pPr lvl="1"/>
            <a:r>
              <a:rPr altLang="en-US" dirty="0" smtClean="0"/>
              <a:t>One per </a:t>
            </a:r>
            <a:r>
              <a:rPr altLang="en-US" dirty="0" smtClean="0"/>
              <a:t>table</a:t>
            </a:r>
            <a:endParaRPr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63" y="3215813"/>
            <a:ext cx="6642100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82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Desired Qualities</a:t>
            </a:r>
          </a:p>
          <a:p>
            <a:pPr lvl="1"/>
            <a:r>
              <a:rPr lang="en-US" altLang="en-US" dirty="0" smtClean="0"/>
              <a:t>Narrow </a:t>
            </a:r>
            <a:r>
              <a:rPr lang="en-US" altLang="en-US" dirty="0"/>
              <a:t>Data Type</a:t>
            </a:r>
          </a:p>
          <a:p>
            <a:pPr lvl="1"/>
            <a:r>
              <a:rPr lang="en-US" altLang="en-US" dirty="0"/>
              <a:t>Unique</a:t>
            </a:r>
          </a:p>
          <a:p>
            <a:pPr lvl="1"/>
            <a:r>
              <a:rPr lang="en-US" altLang="en-US" dirty="0"/>
              <a:t>Static</a:t>
            </a:r>
          </a:p>
          <a:p>
            <a:pPr lvl="1"/>
            <a:r>
              <a:rPr lang="en-US" altLang="en-US" dirty="0" smtClean="0"/>
              <a:t>Increasing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782319"/>
            <a:ext cx="8686800" cy="465138"/>
          </a:xfrm>
        </p:spPr>
        <p:txBody>
          <a:bodyPr>
            <a:normAutofit fontScale="90000"/>
          </a:bodyPr>
          <a:lstStyle/>
          <a:p>
            <a:r>
              <a:rPr altLang="en-US" dirty="0" smtClean="0"/>
              <a:t>Clustered Indexes</a:t>
            </a:r>
          </a:p>
        </p:txBody>
      </p:sp>
    </p:spTree>
    <p:extLst>
      <p:ext uri="{BB962C8B-B14F-4D97-AF65-F5344CB8AC3E}">
        <p14:creationId xmlns:p14="http://schemas.microsoft.com/office/powerpoint/2010/main" val="404725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459</Words>
  <Application>Microsoft Office PowerPoint</Application>
  <PresentationFormat>On-screen Show (4:3)</PresentationFormat>
  <Paragraphs>134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Narrow</vt:lpstr>
      <vt:lpstr>Calibri</vt:lpstr>
      <vt:lpstr>Webdings</vt:lpstr>
      <vt:lpstr>Wingdings</vt:lpstr>
      <vt:lpstr>Office Theme</vt:lpstr>
      <vt:lpstr>The Ins and Outs of Indexes</vt:lpstr>
      <vt:lpstr>Agenda</vt:lpstr>
      <vt:lpstr>Objectives</vt:lpstr>
      <vt:lpstr>Types of Indexes</vt:lpstr>
      <vt:lpstr>Agenda</vt:lpstr>
      <vt:lpstr>Regulations</vt:lpstr>
      <vt:lpstr>Agenda</vt:lpstr>
      <vt:lpstr>Clustered Indexes</vt:lpstr>
      <vt:lpstr>Clustered Indexes</vt:lpstr>
      <vt:lpstr>Clustered Indexes</vt:lpstr>
      <vt:lpstr>Clustered Indexes</vt:lpstr>
      <vt:lpstr>Clustered Indexes</vt:lpstr>
      <vt:lpstr>Clustered Indexes</vt:lpstr>
      <vt:lpstr>Clustered Indexes</vt:lpstr>
      <vt:lpstr>Non Clustered Indexes</vt:lpstr>
      <vt:lpstr>Agenda</vt:lpstr>
      <vt:lpstr>Non Clustered Indexes</vt:lpstr>
      <vt:lpstr>Non Clustered Indexes</vt:lpstr>
      <vt:lpstr>Bookmark (Key/RID) Lookup</vt:lpstr>
      <vt:lpstr>Included Columns</vt:lpstr>
      <vt:lpstr>Non Clustered Indexes</vt:lpstr>
      <vt:lpstr>Agenda</vt:lpstr>
      <vt:lpstr>Fill Factor</vt:lpstr>
      <vt:lpstr>Fragmentation</vt:lpstr>
      <vt:lpstr>PowerPoint Presentation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Curnutt, Mindy</cp:lastModifiedBy>
  <cp:revision>29</cp:revision>
  <dcterms:created xsi:type="dcterms:W3CDTF">2011-08-19T20:30:49Z</dcterms:created>
  <dcterms:modified xsi:type="dcterms:W3CDTF">2015-01-15T18:27:18Z</dcterms:modified>
</cp:coreProperties>
</file>